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2"/>
  </p:notesMasterIdLst>
  <p:sldIdLst>
    <p:sldId id="384" r:id="rId5"/>
    <p:sldId id="498" r:id="rId6"/>
    <p:sldId id="487" r:id="rId7"/>
    <p:sldId id="497" r:id="rId8"/>
    <p:sldId id="489" r:id="rId9"/>
    <p:sldId id="493" r:id="rId10"/>
    <p:sldId id="266" r:id="rId11"/>
  </p:sldIdLst>
  <p:sldSz cx="12192000" cy="6858000"/>
  <p:notesSz cx="6858000" cy="9144000"/>
  <p:embeddedFontLst>
    <p:embeddedFont>
      <p:font typeface="Assistant" pitchFamily="2" charset="-79"/>
      <p:regular r:id="rId13"/>
      <p:bold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Nunito" pitchFamily="2" charset="77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0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6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6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1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CEB"/>
    <a:srgbClr val="0E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8"/>
    <p:restoredTop sz="94673"/>
  </p:normalViewPr>
  <p:slideViewPr>
    <p:cSldViewPr snapToGrid="0" showGuides="1">
      <p:cViewPr>
        <p:scale>
          <a:sx n="119" d="100"/>
          <a:sy n="119" d="100"/>
        </p:scale>
        <p:origin x="-2128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8F00-29A7-B54C-AAD2-F07BFDB899EC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03BE-78C1-A042-A1D6-24481B351B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14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00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26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6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01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5" y="1690689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5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8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6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4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1" y="2821304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9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2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5" y="1690689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5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5" y="1690689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5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6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6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vectors/document-ic%C3%B4ne-ordinateur-web-309065/" TargetMode="External"/><Relationship Id="rId7" Type="http://schemas.openxmlformats.org/officeDocument/2006/relationships/hyperlink" Target="http://abrahamcow.hatenablog.com/entry/2019/02/12/04560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hyperlink" Target="https://de.wikipedia.org/wiki/Datei:User_font_awesome.svg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jfnietopajares.wordpress.com/author/jfnietopajares/page/13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hyperlink" Target="https://de.wikipedia.org/wiki/Datei:User_font_awesome.svg" TargetMode="External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hyperlink" Target="https://pixabay.com/fr/vectors/document-ic%C3%B4ne-ordinateur-web-309065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fnietopajares.wordpress.com/author/jfnietopajares/page/13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fnietopajares.wordpress.com/author/jfnietopajares/page/13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D895-016A-9FA3-E20D-C8364CAD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20" y="379313"/>
            <a:ext cx="4533080" cy="1325563"/>
          </a:xfrm>
        </p:spPr>
        <p:txBody>
          <a:bodyPr/>
          <a:lstStyle/>
          <a:p>
            <a:r>
              <a:rPr lang="en-NL" dirty="0"/>
              <a:t>MyDigiTwin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86A0-8973-017C-243A-8F9CA592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1858861"/>
            <a:ext cx="4176252" cy="561444"/>
          </a:xfrm>
        </p:spPr>
        <p:txBody>
          <a:bodyPr/>
          <a:lstStyle/>
          <a:p>
            <a:pPr marL="457200" lvl="1" indent="0">
              <a:buNone/>
            </a:pPr>
            <a:r>
              <a:rPr lang="en-NL" sz="3200" dirty="0"/>
              <a:t>End-user context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005DB8-3B2F-2838-E7C5-8381CF8786CF}"/>
              </a:ext>
            </a:extLst>
          </p:cNvPr>
          <p:cNvCxnSpPr/>
          <p:nvPr/>
        </p:nvCxnSpPr>
        <p:spPr>
          <a:xfrm>
            <a:off x="5194300" y="3429000"/>
            <a:ext cx="6919042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6AE63F-6BEE-7F80-0981-CC7CF312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379311"/>
            <a:ext cx="6553200" cy="29591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9A805F4-C6F2-D610-01AE-A9D347074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617" y="3700135"/>
            <a:ext cx="6751135" cy="29031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28E5E4-9934-E129-C9DB-773EA067294B}"/>
              </a:ext>
            </a:extLst>
          </p:cNvPr>
          <p:cNvCxnSpPr>
            <a:cxnSpLocks/>
          </p:cNvCxnSpPr>
          <p:nvPr/>
        </p:nvCxnSpPr>
        <p:spPr>
          <a:xfrm flipH="1">
            <a:off x="7256208" y="2296633"/>
            <a:ext cx="3301922" cy="1839432"/>
          </a:xfrm>
          <a:prstGeom prst="straightConnector1">
            <a:avLst/>
          </a:prstGeom>
          <a:ln w="60325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20163604-DD06-157C-20CB-827B49C39D00}"/>
              </a:ext>
            </a:extLst>
          </p:cNvPr>
          <p:cNvSpPr txBox="1">
            <a:spLocks/>
          </p:cNvSpPr>
          <p:nvPr/>
        </p:nvSpPr>
        <p:spPr>
          <a:xfrm>
            <a:off x="737849" y="4870973"/>
            <a:ext cx="4176252" cy="56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NL" sz="3200" dirty="0"/>
              <a:t>Research context</a:t>
            </a:r>
          </a:p>
        </p:txBody>
      </p:sp>
    </p:spTree>
    <p:extLst>
      <p:ext uri="{BB962C8B-B14F-4D97-AF65-F5344CB8AC3E}">
        <p14:creationId xmlns:p14="http://schemas.microsoft.com/office/powerpoint/2010/main" val="287289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A45E9A-CFF4-9133-0269-D0633AD9CD28}"/>
              </a:ext>
            </a:extLst>
          </p:cNvPr>
          <p:cNvSpPr/>
          <p:nvPr/>
        </p:nvSpPr>
        <p:spPr>
          <a:xfrm>
            <a:off x="95382" y="2001892"/>
            <a:ext cx="10850524" cy="4719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1764A4-462B-CA82-1720-89F029FF20F8}"/>
              </a:ext>
            </a:extLst>
          </p:cNvPr>
          <p:cNvSpPr/>
          <p:nvPr/>
        </p:nvSpPr>
        <p:spPr>
          <a:xfrm>
            <a:off x="6195974" y="2134896"/>
            <a:ext cx="4413351" cy="43734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0FDDF06-C5D8-B73B-06D4-FD391D08D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23107" y="3757488"/>
            <a:ext cx="616529" cy="61652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C0E284-00AE-569C-16CA-44F62047A0B7}"/>
              </a:ext>
            </a:extLst>
          </p:cNvPr>
          <p:cNvSpPr/>
          <p:nvPr/>
        </p:nvSpPr>
        <p:spPr>
          <a:xfrm>
            <a:off x="3521651" y="2386654"/>
            <a:ext cx="1674420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 extraction/ formatting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44334F8B-B52C-FBED-E17A-CD1B4808F47A}"/>
              </a:ext>
            </a:extLst>
          </p:cNvPr>
          <p:cNvSpPr/>
          <p:nvPr/>
        </p:nvSpPr>
        <p:spPr>
          <a:xfrm>
            <a:off x="3806320" y="4530384"/>
            <a:ext cx="997528" cy="15200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PGO</a:t>
            </a:r>
          </a:p>
          <a:p>
            <a:pPr algn="ctr"/>
            <a:r>
              <a:rPr lang="en-GB" dirty="0"/>
              <a:t>D</a:t>
            </a:r>
            <a:r>
              <a:rPr lang="en-NL" dirty="0"/>
              <a:t>ata</a:t>
            </a:r>
          </a:p>
          <a:p>
            <a:pPr algn="ctr"/>
            <a:r>
              <a:rPr lang="en-NL" dirty="0"/>
              <a:t>(health records)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A82DAE8D-1FD6-8D17-C4E1-34251C0B4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383" y="2618173"/>
            <a:ext cx="819497" cy="819497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B6A22049-1158-7604-8F8F-88D75BEE7549}"/>
              </a:ext>
            </a:extLst>
          </p:cNvPr>
          <p:cNvSpPr/>
          <p:nvPr/>
        </p:nvSpPr>
        <p:spPr>
          <a:xfrm rot="10800000">
            <a:off x="4236940" y="3685813"/>
            <a:ext cx="228914" cy="884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7E645-FC1D-9DF8-28CE-AE04944395D8}"/>
              </a:ext>
            </a:extLst>
          </p:cNvPr>
          <p:cNvSpPr txBox="1"/>
          <p:nvPr/>
        </p:nvSpPr>
        <p:spPr>
          <a:xfrm>
            <a:off x="4394191" y="414873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Patient X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2B36C4-BBF6-B3C2-7DC3-9F990123CBDE}"/>
              </a:ext>
            </a:extLst>
          </p:cNvPr>
          <p:cNvSpPr/>
          <p:nvPr/>
        </p:nvSpPr>
        <p:spPr>
          <a:xfrm>
            <a:off x="7737626" y="2386654"/>
            <a:ext cx="1674420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Predictive analysis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1F11B913-788E-F89D-A619-D3AF7D4C70DB}"/>
              </a:ext>
            </a:extLst>
          </p:cNvPr>
          <p:cNvSpPr/>
          <p:nvPr/>
        </p:nvSpPr>
        <p:spPr>
          <a:xfrm>
            <a:off x="6682842" y="4230954"/>
            <a:ext cx="1408016" cy="15200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Professional</a:t>
            </a:r>
          </a:p>
          <a:p>
            <a:pPr algn="ctr"/>
            <a:r>
              <a:rPr lang="en-US" dirty="0"/>
              <a:t>Guidelines</a:t>
            </a:r>
            <a:endParaRPr lang="en-N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E4EC44-75ED-4678-7908-1E0A05E41677}"/>
              </a:ext>
            </a:extLst>
          </p:cNvPr>
          <p:cNvCxnSpPr>
            <a:cxnSpLocks/>
            <a:stCxn id="43" idx="3"/>
            <a:endCxn id="8" idx="1"/>
          </p:cNvCxnSpPr>
          <p:nvPr/>
        </p:nvCxnSpPr>
        <p:spPr>
          <a:xfrm flipV="1">
            <a:off x="2922060" y="3027922"/>
            <a:ext cx="599593" cy="1662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A61C1D-012F-5DB0-7202-4414E165533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5196073" y="3027920"/>
            <a:ext cx="2541555" cy="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63B5DD03-88BB-2FB0-FAA1-03EE735D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31538" y="2705577"/>
            <a:ext cx="616529" cy="6165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32CF609-99BB-FE16-70A4-ECD3B2837895}"/>
              </a:ext>
            </a:extLst>
          </p:cNvPr>
          <p:cNvSpPr txBox="1"/>
          <p:nvPr/>
        </p:nvSpPr>
        <p:spPr>
          <a:xfrm>
            <a:off x="769669" y="6244198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PGO Infrastructure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0ACC55-6333-510A-439E-2F83AF80F94A}"/>
              </a:ext>
            </a:extLst>
          </p:cNvPr>
          <p:cNvSpPr txBox="1"/>
          <p:nvPr/>
        </p:nvSpPr>
        <p:spPr>
          <a:xfrm>
            <a:off x="6576195" y="5984267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MyDigiTwin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B06A04B-D786-EF32-C602-B912DF1F1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02996" y="4476641"/>
            <a:ext cx="521979" cy="475083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CFD1F58-4538-589F-491A-1BEDFBC2734D}"/>
              </a:ext>
            </a:extLst>
          </p:cNvPr>
          <p:cNvSpPr/>
          <p:nvPr/>
        </p:nvSpPr>
        <p:spPr>
          <a:xfrm>
            <a:off x="8833828" y="4437384"/>
            <a:ext cx="1392194" cy="18671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AA5264-867A-6857-42D7-6CA4F0E90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43478" y="4569817"/>
            <a:ext cx="521979" cy="4750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7B15C8-D915-76D5-983B-FFCC1E69B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72314" y="5769115"/>
            <a:ext cx="521979" cy="47508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2C62F98-C821-FABF-E78B-E9C6C861F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67030" y="5209094"/>
            <a:ext cx="521979" cy="4750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EF98D59-FD9A-3C74-D839-84DF870C6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14816" y="4839845"/>
            <a:ext cx="521979" cy="4750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69E511-8CAC-80BA-AE37-41B661873C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18000" y="5546868"/>
            <a:ext cx="521979" cy="475083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19DB0A6-7A18-2912-8416-DCC1D3EC77FF}"/>
              </a:ext>
            </a:extLst>
          </p:cNvPr>
          <p:cNvSpPr/>
          <p:nvPr/>
        </p:nvSpPr>
        <p:spPr>
          <a:xfrm>
            <a:off x="1487406" y="2403279"/>
            <a:ext cx="1434652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MyDigiTwin</a:t>
            </a:r>
          </a:p>
          <a:p>
            <a:pPr algn="ctr"/>
            <a:r>
              <a:rPr lang="en-NL" dirty="0"/>
              <a:t>UI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322C0D-9F26-6F9D-35C7-C09C5601B044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50933" y="3044545"/>
            <a:ext cx="636475" cy="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D45F37-0E4A-134A-2E2E-4182569DBC7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386412" y="3669189"/>
            <a:ext cx="1188424" cy="76819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7BC46C-6AB7-BE33-CEB5-DB120F5B304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586474" y="3685812"/>
            <a:ext cx="943453" cy="75157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4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EF8714F-C078-0A42-4CC5-EC8BAA224E44}"/>
              </a:ext>
            </a:extLst>
          </p:cNvPr>
          <p:cNvSpPr/>
          <p:nvPr/>
        </p:nvSpPr>
        <p:spPr>
          <a:xfrm>
            <a:off x="2441986" y="3148638"/>
            <a:ext cx="4216980" cy="355542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158FF18-B22A-7300-0BA3-D8A140414A31}"/>
              </a:ext>
            </a:extLst>
          </p:cNvPr>
          <p:cNvSpPr/>
          <p:nvPr/>
        </p:nvSpPr>
        <p:spPr>
          <a:xfrm>
            <a:off x="9379471" y="5466631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5910463-EEEB-E2A5-BBF7-E0EF317EB994}"/>
              </a:ext>
            </a:extLst>
          </p:cNvPr>
          <p:cNvSpPr/>
          <p:nvPr/>
        </p:nvSpPr>
        <p:spPr>
          <a:xfrm>
            <a:off x="9379471" y="3959800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ABF643-A4CE-D213-71DD-9C45E292B91A}"/>
              </a:ext>
            </a:extLst>
          </p:cNvPr>
          <p:cNvSpPr/>
          <p:nvPr/>
        </p:nvSpPr>
        <p:spPr>
          <a:xfrm>
            <a:off x="9379471" y="2452969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60AD49-8454-C704-D7F1-09BA9DB04190}"/>
              </a:ext>
            </a:extLst>
          </p:cNvPr>
          <p:cNvGrpSpPr/>
          <p:nvPr/>
        </p:nvGrpSpPr>
        <p:grpSpPr>
          <a:xfrm>
            <a:off x="9565005" y="2620101"/>
            <a:ext cx="1509464" cy="672552"/>
            <a:chOff x="9906000" y="1823427"/>
            <a:chExt cx="2068312" cy="936125"/>
          </a:xfrm>
        </p:grpSpPr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40771A68-332C-69D2-809E-B3114F43843A}"/>
                </a:ext>
              </a:extLst>
            </p:cNvPr>
            <p:cNvSpPr/>
            <p:nvPr/>
          </p:nvSpPr>
          <p:spPr>
            <a:xfrm>
              <a:off x="9906000" y="1823427"/>
              <a:ext cx="1984960" cy="92395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5BBF2B4D-D452-9DA0-2D8B-733316D9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1956613"/>
              <a:ext cx="1875478" cy="80293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4ADD4F-3807-71A7-CE6F-10231953E0AC}"/>
              </a:ext>
            </a:extLst>
          </p:cNvPr>
          <p:cNvGrpSpPr/>
          <p:nvPr/>
        </p:nvGrpSpPr>
        <p:grpSpPr>
          <a:xfrm>
            <a:off x="9565007" y="4130630"/>
            <a:ext cx="1488239" cy="673582"/>
            <a:chOff x="9906000" y="3583761"/>
            <a:chExt cx="2068312" cy="936125"/>
          </a:xfrm>
        </p:grpSpPr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5927A303-FB7F-2F81-9CF9-CB31DB2E2D86}"/>
                </a:ext>
              </a:extLst>
            </p:cNvPr>
            <p:cNvSpPr/>
            <p:nvPr/>
          </p:nvSpPr>
          <p:spPr>
            <a:xfrm>
              <a:off x="9906000" y="3583761"/>
              <a:ext cx="1984960" cy="92395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highlight>
                  <a:srgbClr val="808080"/>
                </a:highlight>
              </a:endParaRPr>
            </a:p>
          </p:txBody>
        </p:sp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BD889E1E-A238-E225-1EEF-ECCCE760F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3716947"/>
              <a:ext cx="1875478" cy="80293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25F260-6B98-1FCD-C922-FBAC10211D29}"/>
              </a:ext>
            </a:extLst>
          </p:cNvPr>
          <p:cNvGrpSpPr/>
          <p:nvPr/>
        </p:nvGrpSpPr>
        <p:grpSpPr>
          <a:xfrm>
            <a:off x="9575724" y="5594445"/>
            <a:ext cx="1507851" cy="682458"/>
            <a:chOff x="9906000" y="5361802"/>
            <a:chExt cx="2068312" cy="936125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447A9C6A-16B5-AA04-29A4-C14218586662}"/>
                </a:ext>
              </a:extLst>
            </p:cNvPr>
            <p:cNvSpPr/>
            <p:nvPr/>
          </p:nvSpPr>
          <p:spPr>
            <a:xfrm>
              <a:off x="9906000" y="5361802"/>
              <a:ext cx="1984960" cy="923950"/>
            </a:xfrm>
            <a:prstGeom prst="can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solidFill>
                <a:schemeClr val="tx2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47D76EF7-E64B-15A4-C3B4-A97267DA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5494988"/>
              <a:ext cx="1875478" cy="80293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A91E03-112D-7366-35A5-04FAC5C113AE}"/>
              </a:ext>
            </a:extLst>
          </p:cNvPr>
          <p:cNvSpPr txBox="1"/>
          <p:nvPr/>
        </p:nvSpPr>
        <p:spPr>
          <a:xfrm>
            <a:off x="9780134" y="335585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Lifelines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0BD97-C72A-E3E0-53CE-2D500C6B4CAC}"/>
              </a:ext>
            </a:extLst>
          </p:cNvPr>
          <p:cNvSpPr txBox="1"/>
          <p:nvPr/>
        </p:nvSpPr>
        <p:spPr>
          <a:xfrm>
            <a:off x="9575723" y="494693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UK Biobank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011621-7F0F-5F64-5CE5-CC22AF539156}"/>
              </a:ext>
            </a:extLst>
          </p:cNvPr>
          <p:cNvSpPr txBox="1"/>
          <p:nvPr/>
        </p:nvSpPr>
        <p:spPr>
          <a:xfrm>
            <a:off x="9724028" y="634240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PREVEND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66109DA-8457-0FEF-0150-29933376FC86}"/>
              </a:ext>
            </a:extLst>
          </p:cNvPr>
          <p:cNvSpPr/>
          <p:nvPr/>
        </p:nvSpPr>
        <p:spPr>
          <a:xfrm>
            <a:off x="4202963" y="4879127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F4EB8-1A5A-ECF4-925B-C03CD387027F}"/>
              </a:ext>
            </a:extLst>
          </p:cNvPr>
          <p:cNvSpPr txBox="1"/>
          <p:nvPr/>
        </p:nvSpPr>
        <p:spPr>
          <a:xfrm>
            <a:off x="4620372" y="501852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server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75497F3-452F-447C-0E99-575FD7C4A11C}"/>
              </a:ext>
            </a:extLst>
          </p:cNvPr>
          <p:cNvSpPr/>
          <p:nvPr/>
        </p:nvSpPr>
        <p:spPr>
          <a:xfrm>
            <a:off x="8220269" y="2452969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A72EBD-CBBE-5B98-0BC8-13E3BAEB48C0}"/>
              </a:ext>
            </a:extLst>
          </p:cNvPr>
          <p:cNvSpPr txBox="1"/>
          <p:nvPr/>
        </p:nvSpPr>
        <p:spPr>
          <a:xfrm>
            <a:off x="8270244" y="322693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028BE16-5E61-8B9B-201B-0F52EFA04F36}"/>
              </a:ext>
            </a:extLst>
          </p:cNvPr>
          <p:cNvSpPr/>
          <p:nvPr/>
        </p:nvSpPr>
        <p:spPr>
          <a:xfrm>
            <a:off x="8215898" y="3959800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528B6A-ED73-7039-9D2F-6084AF835711}"/>
              </a:ext>
            </a:extLst>
          </p:cNvPr>
          <p:cNvSpPr txBox="1"/>
          <p:nvPr/>
        </p:nvSpPr>
        <p:spPr>
          <a:xfrm>
            <a:off x="8265873" y="473376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28DF75-9CA5-122E-6D99-6EFB68A968E7}"/>
              </a:ext>
            </a:extLst>
          </p:cNvPr>
          <p:cNvSpPr/>
          <p:nvPr/>
        </p:nvSpPr>
        <p:spPr>
          <a:xfrm>
            <a:off x="8215898" y="5468241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DD6446-2145-A61C-74AA-9BDF4D79BFD1}"/>
              </a:ext>
            </a:extLst>
          </p:cNvPr>
          <p:cNvSpPr txBox="1"/>
          <p:nvPr/>
        </p:nvSpPr>
        <p:spPr>
          <a:xfrm>
            <a:off x="8265873" y="624220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BE464613-D2B2-DD63-5390-DA7D1BF1D3C0}"/>
              </a:ext>
            </a:extLst>
          </p:cNvPr>
          <p:cNvSpPr/>
          <p:nvPr/>
        </p:nvSpPr>
        <p:spPr>
          <a:xfrm>
            <a:off x="9106600" y="2873349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Left-right Arrow 43">
            <a:extLst>
              <a:ext uri="{FF2B5EF4-FFF2-40B4-BE49-F238E27FC236}">
                <a16:creationId xmlns:a16="http://schemas.microsoft.com/office/drawing/2014/main" id="{E53027CF-F7AC-562A-93B4-9557781B37D9}"/>
              </a:ext>
            </a:extLst>
          </p:cNvPr>
          <p:cNvSpPr/>
          <p:nvPr/>
        </p:nvSpPr>
        <p:spPr>
          <a:xfrm>
            <a:off x="9046625" y="4357291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Left-right Arrow 44">
            <a:extLst>
              <a:ext uri="{FF2B5EF4-FFF2-40B4-BE49-F238E27FC236}">
                <a16:creationId xmlns:a16="http://schemas.microsoft.com/office/drawing/2014/main" id="{A227A6CB-5F31-E5FE-2FF1-C64CDC9F954A}"/>
              </a:ext>
            </a:extLst>
          </p:cNvPr>
          <p:cNvSpPr/>
          <p:nvPr/>
        </p:nvSpPr>
        <p:spPr>
          <a:xfrm>
            <a:off x="9066145" y="5853083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43A2EE-1C65-F115-A29A-35EA4F271DA7}"/>
              </a:ext>
            </a:extLst>
          </p:cNvPr>
          <p:cNvCxnSpPr>
            <a:stCxn id="11" idx="3"/>
            <a:endCxn id="29" idx="1"/>
          </p:cNvCxnSpPr>
          <p:nvPr/>
        </p:nvCxnSpPr>
        <p:spPr>
          <a:xfrm flipV="1">
            <a:off x="6041094" y="3106443"/>
            <a:ext cx="2179177" cy="2426158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D79488-03B5-0920-F3FC-69C8D60793B6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 flipV="1">
            <a:off x="6041092" y="4613276"/>
            <a:ext cx="2174806" cy="91932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A4187-36C3-1C15-0682-597A8A40C100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6041092" y="5532601"/>
            <a:ext cx="2174806" cy="589114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Scientist - Free professions and jobs icons">
            <a:extLst>
              <a:ext uri="{FF2B5EF4-FFF2-40B4-BE49-F238E27FC236}">
                <a16:creationId xmlns:a16="http://schemas.microsoft.com/office/drawing/2014/main" id="{42E364F2-A7DC-E33C-F221-68033E49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6" y="5171111"/>
            <a:ext cx="681970" cy="6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3781020-61F5-C29E-12C6-A9FA2F6EE0C9}"/>
              </a:ext>
            </a:extLst>
          </p:cNvPr>
          <p:cNvSpPr txBox="1"/>
          <p:nvPr/>
        </p:nvSpPr>
        <p:spPr>
          <a:xfrm>
            <a:off x="788090" y="5884568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Researcher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84D64D-7B5D-0766-B76C-D2255F9BFBC9}"/>
              </a:ext>
            </a:extLst>
          </p:cNvPr>
          <p:cNvCxnSpPr>
            <a:cxnSpLocks/>
            <a:stCxn id="58" idx="3"/>
            <a:endCxn id="11" idx="1"/>
          </p:cNvCxnSpPr>
          <p:nvPr/>
        </p:nvCxnSpPr>
        <p:spPr>
          <a:xfrm>
            <a:off x="1582888" y="5512098"/>
            <a:ext cx="2620075" cy="2050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B4190E6-BE16-EE74-898D-4B1473F3945D}"/>
              </a:ext>
            </a:extLst>
          </p:cNvPr>
          <p:cNvGrpSpPr/>
          <p:nvPr/>
        </p:nvGrpSpPr>
        <p:grpSpPr>
          <a:xfrm>
            <a:off x="6985894" y="7066041"/>
            <a:ext cx="4045888" cy="2290269"/>
            <a:chOff x="1063375" y="2443477"/>
            <a:chExt cx="4278822" cy="24221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973F78-6D76-0CAB-395C-F1FDEC4AE03C}"/>
                </a:ext>
              </a:extLst>
            </p:cNvPr>
            <p:cNvSpPr txBox="1"/>
            <p:nvPr/>
          </p:nvSpPr>
          <p:spPr>
            <a:xfrm>
              <a:off x="1222731" y="3442375"/>
              <a:ext cx="3904861" cy="292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Glomerular filtration rate/1.73 </a:t>
              </a:r>
              <a:r>
                <a:rPr lang="en-GB" sz="1200" dirty="0" err="1">
                  <a:solidFill>
                    <a:srgbClr val="00B050"/>
                  </a:solidFill>
                  <a:latin typeface="Lato" panose="020F0502020204030204" pitchFamily="34" charset="0"/>
                </a:rPr>
                <a:t>sq</a:t>
              </a:r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 M (CKD-EPI)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FEDC6F-FB6A-5B81-86C2-EE32EE68AE9C}"/>
                </a:ext>
              </a:extLst>
            </p:cNvPr>
            <p:cNvSpPr txBox="1"/>
            <p:nvPr/>
          </p:nvSpPr>
          <p:spPr>
            <a:xfrm>
              <a:off x="1222731" y="4324900"/>
              <a:ext cx="3904860" cy="45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100" i="1" dirty="0" err="1"/>
                <a:t>Bundle.entry.select</a:t>
              </a:r>
              <a:r>
                <a:rPr lang="en-GB" sz="1100" i="1" dirty="0"/>
                <a:t>(resource as </a:t>
              </a:r>
              <a:r>
                <a:rPr lang="en-GB" sz="1100" i="1" dirty="0" err="1"/>
                <a:t>ResearchSubject</a:t>
              </a:r>
              <a:r>
                <a:rPr lang="en-GB" sz="1100" i="1" dirty="0"/>
                <a:t>).</a:t>
              </a:r>
            </a:p>
            <a:p>
              <a:r>
                <a:rPr lang="en-GB" sz="1100" i="1" dirty="0" err="1"/>
                <a:t>period.start</a:t>
              </a:r>
              <a:endParaRPr lang="en-GB" sz="11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FB4C9-115A-C832-371A-9C4AC482C944}"/>
                </a:ext>
              </a:extLst>
            </p:cNvPr>
            <p:cNvSpPr txBox="1"/>
            <p:nvPr/>
          </p:nvSpPr>
          <p:spPr>
            <a:xfrm>
              <a:off x="1222731" y="4091674"/>
              <a:ext cx="3904861" cy="292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Date of inclusion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D3C964-F059-84C5-8B42-57967EEEC1B7}"/>
                </a:ext>
              </a:extLst>
            </p:cNvPr>
            <p:cNvGrpSpPr/>
            <p:nvPr/>
          </p:nvGrpSpPr>
          <p:grpSpPr>
            <a:xfrm>
              <a:off x="1063375" y="2443477"/>
              <a:ext cx="4278822" cy="2422127"/>
              <a:chOff x="1063376" y="2443477"/>
              <a:chExt cx="4278823" cy="2422125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836D24-D171-4454-A3F5-A645319F8D09}"/>
                  </a:ext>
                </a:extLst>
              </p:cNvPr>
              <p:cNvSpPr/>
              <p:nvPr/>
            </p:nvSpPr>
            <p:spPr>
              <a:xfrm>
                <a:off x="1138756" y="2736124"/>
                <a:ext cx="4203443" cy="21294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38246-3EEF-B821-51DF-7CC41A7699B9}"/>
                  </a:ext>
                </a:extLst>
              </p:cNvPr>
              <p:cNvSpPr txBox="1"/>
              <p:nvPr/>
            </p:nvSpPr>
            <p:spPr>
              <a:xfrm>
                <a:off x="1222731" y="3675599"/>
                <a:ext cx="3157765" cy="455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100" i="1" dirty="0" err="1"/>
                  <a:t>Bundle.entry.select</a:t>
                </a:r>
                <a:r>
                  <a:rPr lang="en-GB" sz="1100" i="1" dirty="0"/>
                  <a:t>(resource as Observation).</a:t>
                </a:r>
              </a:p>
              <a:p>
                <a:r>
                  <a:rPr lang="en-GB" sz="1100" i="1" dirty="0"/>
                  <a:t>where(</a:t>
                </a:r>
                <a:r>
                  <a:rPr lang="en-GB" sz="1100" i="1" dirty="0" err="1"/>
                  <a:t>code.coding.code</a:t>
                </a:r>
                <a:r>
                  <a:rPr lang="en-GB" sz="1100" i="1" dirty="0"/>
                  <a:t>='1751-7').value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746897-4C9A-1E85-1EC6-B8DB8A5B5145}"/>
                  </a:ext>
                </a:extLst>
              </p:cNvPr>
              <p:cNvSpPr txBox="1"/>
              <p:nvPr/>
            </p:nvSpPr>
            <p:spPr>
              <a:xfrm>
                <a:off x="2270025" y="2808402"/>
                <a:ext cx="2044863" cy="358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1600" dirty="0"/>
                  <a:t>Federated algorithm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BD6FEED-A0C1-4A49-9D76-5621368CE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376" y="2443477"/>
                <a:ext cx="828137" cy="82813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E8231-5626-3206-40DE-6FDAE6906066}"/>
                  </a:ext>
                </a:extLst>
              </p:cNvPr>
              <p:cNvSpPr txBox="1"/>
              <p:nvPr/>
            </p:nvSpPr>
            <p:spPr>
              <a:xfrm>
                <a:off x="1234749" y="3197063"/>
                <a:ext cx="1933542" cy="325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1400" b="1" dirty="0">
                    <a:solidFill>
                      <a:srgbClr val="111111"/>
                    </a:solidFill>
                    <a:latin typeface="Lato" panose="020F0502020204030204" pitchFamily="34" charset="0"/>
                  </a:rPr>
                  <a:t>Features (</a:t>
                </a:r>
                <a:r>
                  <a:rPr lang="en-GB" sz="1400" b="1" dirty="0" err="1">
                    <a:solidFill>
                      <a:srgbClr val="111111"/>
                    </a:solidFill>
                    <a:latin typeface="Lato" panose="020F0502020204030204" pitchFamily="34" charset="0"/>
                  </a:rPr>
                  <a:t>FHIRPath</a:t>
                </a:r>
                <a:r>
                  <a:rPr lang="en-GB" sz="1400" b="1" dirty="0">
                    <a:solidFill>
                      <a:srgbClr val="111111"/>
                    </a:solidFill>
                    <a:latin typeface="Lato" panose="020F0502020204030204" pitchFamily="34" charset="0"/>
                  </a:rPr>
                  <a:t>)</a:t>
                </a:r>
              </a:p>
            </p:txBody>
          </p:sp>
        </p:grp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90E853D9-6D77-E00C-51D9-56A27028230D}"/>
              </a:ext>
            </a:extLst>
          </p:cNvPr>
          <p:cNvSpPr/>
          <p:nvPr/>
        </p:nvSpPr>
        <p:spPr>
          <a:xfrm>
            <a:off x="8500106" y="2318719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F7C83C-68FB-128A-CC1C-278AF90341E2}"/>
              </a:ext>
            </a:extLst>
          </p:cNvPr>
          <p:cNvSpPr/>
          <p:nvPr/>
        </p:nvSpPr>
        <p:spPr>
          <a:xfrm>
            <a:off x="8425659" y="3853273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87BAE3-6EBF-D105-96E4-78DEBE9C2A89}"/>
              </a:ext>
            </a:extLst>
          </p:cNvPr>
          <p:cNvSpPr/>
          <p:nvPr/>
        </p:nvSpPr>
        <p:spPr>
          <a:xfrm>
            <a:off x="8459651" y="5415980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pic>
        <p:nvPicPr>
          <p:cNvPr id="40" name="Picture 6" descr="Cli Icons - Free SVG &amp; PNG Cli Images - Noun Project">
            <a:extLst>
              <a:ext uri="{FF2B5EF4-FFF2-40B4-BE49-F238E27FC236}">
                <a16:creationId xmlns:a16="http://schemas.microsoft.com/office/drawing/2014/main" id="{FB5808D8-A401-F523-1A1E-B6A2D896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80" y="5057421"/>
            <a:ext cx="917882" cy="91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0E96564-5644-A005-0DD9-30B5376AFF2D}"/>
              </a:ext>
            </a:extLst>
          </p:cNvPr>
          <p:cNvSpPr/>
          <p:nvPr/>
        </p:nvSpPr>
        <p:spPr>
          <a:xfrm>
            <a:off x="4201119" y="3417495"/>
            <a:ext cx="1838131" cy="90971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Aggregator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5726FFE-9CCB-5A1A-D33D-A70A7CF4A5EE}"/>
              </a:ext>
            </a:extLst>
          </p:cNvPr>
          <p:cNvCxnSpPr>
            <a:cxnSpLocks/>
            <a:stCxn id="11" idx="0"/>
            <a:endCxn id="63" idx="2"/>
          </p:cNvCxnSpPr>
          <p:nvPr/>
        </p:nvCxnSpPr>
        <p:spPr>
          <a:xfrm flipH="1" flipV="1">
            <a:off x="5120183" y="4327211"/>
            <a:ext cx="1844" cy="551914"/>
          </a:xfrm>
          <a:prstGeom prst="straightConnector1">
            <a:avLst/>
          </a:prstGeom>
          <a:ln w="349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4049B75-95A9-B4D3-5D37-E6609028DECD}"/>
              </a:ext>
            </a:extLst>
          </p:cNvPr>
          <p:cNvSpPr/>
          <p:nvPr/>
        </p:nvSpPr>
        <p:spPr>
          <a:xfrm>
            <a:off x="2657733" y="3540521"/>
            <a:ext cx="1362724" cy="1338604"/>
          </a:xfrm>
          <a:prstGeom prst="roundRect">
            <a:avLst/>
          </a:prstGeom>
          <a:solidFill>
            <a:schemeClr val="accent5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4D1AEB-F6F2-8155-F918-EF11E9BEF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71" y="4192505"/>
            <a:ext cx="711124" cy="66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5F9FFDA7-0552-7DFA-6335-457F90DC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381" y="3822354"/>
            <a:ext cx="711124" cy="66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53AFD68-7079-AE7C-FA96-587B937C5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81" y="3571347"/>
            <a:ext cx="711124" cy="66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3D6BF50-620E-E9CB-6F27-D256CBCC3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103" y="5246992"/>
            <a:ext cx="506585" cy="50658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8BCE9CE5-3E5B-A004-D28E-4DB5ECEE8235}"/>
              </a:ext>
            </a:extLst>
          </p:cNvPr>
          <p:cNvSpPr txBox="1"/>
          <p:nvPr/>
        </p:nvSpPr>
        <p:spPr>
          <a:xfrm>
            <a:off x="2788934" y="5755886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dirty="0"/>
              <a:t>Federated algorithm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C1209FE-CF62-9A36-F337-A9024159B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602" y="3530511"/>
            <a:ext cx="506585" cy="50658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1134B7AA-1EC5-5D3F-B289-543276B84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862" y="4637159"/>
            <a:ext cx="506585" cy="50658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8EF44AA-173B-DDC8-15A3-E69AF69F5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570" y="5668169"/>
            <a:ext cx="506585" cy="506585"/>
          </a:xfrm>
          <a:prstGeom prst="rect">
            <a:avLst/>
          </a:prstGeom>
        </p:spPr>
      </p:pic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8E49E69-C40E-CB68-0FF1-C4D020EE8059}"/>
              </a:ext>
            </a:extLst>
          </p:cNvPr>
          <p:cNvSpPr/>
          <p:nvPr/>
        </p:nvSpPr>
        <p:spPr>
          <a:xfrm>
            <a:off x="2441986" y="-2999099"/>
            <a:ext cx="9750014" cy="4719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44B406D-E53C-AFE8-3164-C7A9AF2B5267}"/>
              </a:ext>
            </a:extLst>
          </p:cNvPr>
          <p:cNvSpPr/>
          <p:nvPr/>
        </p:nvSpPr>
        <p:spPr>
          <a:xfrm>
            <a:off x="7442066" y="-2866095"/>
            <a:ext cx="4413351" cy="43734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0D015A3B-5AD4-B9EF-0493-EADA2DB6E9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869199" y="-1243503"/>
            <a:ext cx="616529" cy="616529"/>
          </a:xfrm>
          <a:prstGeom prst="rect">
            <a:avLst/>
          </a:prstGeom>
        </p:spPr>
      </p:pic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1D5E8897-72D2-C58A-4DAE-5E43CF7FDEBF}"/>
              </a:ext>
            </a:extLst>
          </p:cNvPr>
          <p:cNvSpPr/>
          <p:nvPr/>
        </p:nvSpPr>
        <p:spPr>
          <a:xfrm>
            <a:off x="4767745" y="-2614337"/>
            <a:ext cx="1674420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 extraction/ formatting</a:t>
            </a:r>
          </a:p>
        </p:txBody>
      </p:sp>
      <p:sp>
        <p:nvSpPr>
          <p:cNvPr id="99" name="Can 98">
            <a:extLst>
              <a:ext uri="{FF2B5EF4-FFF2-40B4-BE49-F238E27FC236}">
                <a16:creationId xmlns:a16="http://schemas.microsoft.com/office/drawing/2014/main" id="{DC9CF943-DACE-B63A-4C53-82A29AB8EE1A}"/>
              </a:ext>
            </a:extLst>
          </p:cNvPr>
          <p:cNvSpPr/>
          <p:nvPr/>
        </p:nvSpPr>
        <p:spPr>
          <a:xfrm>
            <a:off x="5052414" y="-470605"/>
            <a:ext cx="997528" cy="15200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PGO</a:t>
            </a:r>
          </a:p>
          <a:p>
            <a:pPr algn="ctr"/>
            <a:r>
              <a:rPr lang="en-GB" dirty="0"/>
              <a:t>D</a:t>
            </a:r>
            <a:r>
              <a:rPr lang="en-NL" dirty="0"/>
              <a:t>ata</a:t>
            </a:r>
          </a:p>
          <a:p>
            <a:pPr algn="ctr"/>
            <a:r>
              <a:rPr lang="en-NL" dirty="0"/>
              <a:t>(health records)</a:t>
            </a:r>
          </a:p>
        </p:txBody>
      </p:sp>
      <p:pic>
        <p:nvPicPr>
          <p:cNvPr id="100" name="Picture 99" descr="Shape&#10;&#10;Description automatically generated with low confidence">
            <a:extLst>
              <a:ext uri="{FF2B5EF4-FFF2-40B4-BE49-F238E27FC236}">
                <a16:creationId xmlns:a16="http://schemas.microsoft.com/office/drawing/2014/main" id="{6AB346C2-B895-88C4-2AF0-CBAB2D2C4E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341475" y="-2382818"/>
            <a:ext cx="819497" cy="819497"/>
          </a:xfrm>
          <a:prstGeom prst="rect">
            <a:avLst/>
          </a:prstGeom>
        </p:spPr>
      </p:pic>
      <p:sp>
        <p:nvSpPr>
          <p:cNvPr id="101" name="Down Arrow 100">
            <a:extLst>
              <a:ext uri="{FF2B5EF4-FFF2-40B4-BE49-F238E27FC236}">
                <a16:creationId xmlns:a16="http://schemas.microsoft.com/office/drawing/2014/main" id="{3DA46689-7ACF-2621-83E1-080B058C5FFE}"/>
              </a:ext>
            </a:extLst>
          </p:cNvPr>
          <p:cNvSpPr/>
          <p:nvPr/>
        </p:nvSpPr>
        <p:spPr>
          <a:xfrm rot="10800000">
            <a:off x="5483034" y="-1315178"/>
            <a:ext cx="228914" cy="884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F91711-B882-136A-4753-B6F648275B23}"/>
              </a:ext>
            </a:extLst>
          </p:cNvPr>
          <p:cNvSpPr txBox="1"/>
          <p:nvPr/>
        </p:nvSpPr>
        <p:spPr>
          <a:xfrm>
            <a:off x="5872061" y="-74658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1200" dirty="0"/>
              <a:t>Patient</a:t>
            </a:r>
          </a:p>
          <a:p>
            <a:pPr algn="ctr"/>
            <a:r>
              <a:rPr lang="en-NL" sz="1200" dirty="0"/>
              <a:t>data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BDE68D84-7129-5C2C-2A8E-A80E1B43B225}"/>
              </a:ext>
            </a:extLst>
          </p:cNvPr>
          <p:cNvSpPr/>
          <p:nvPr/>
        </p:nvSpPr>
        <p:spPr>
          <a:xfrm>
            <a:off x="8983720" y="-2614337"/>
            <a:ext cx="1674420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Predictive analysis</a:t>
            </a: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4D3A5B99-6B1C-CB48-D404-CAD7BF88A4C5}"/>
              </a:ext>
            </a:extLst>
          </p:cNvPr>
          <p:cNvSpPr/>
          <p:nvPr/>
        </p:nvSpPr>
        <p:spPr>
          <a:xfrm>
            <a:off x="7928936" y="-770035"/>
            <a:ext cx="1408016" cy="15200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Professional</a:t>
            </a:r>
          </a:p>
          <a:p>
            <a:pPr algn="ctr"/>
            <a:r>
              <a:rPr lang="en-US" dirty="0"/>
              <a:t>Guidelines</a:t>
            </a:r>
            <a:endParaRPr lang="en-NL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C5E8231-F2CC-EA16-B311-0763503515DB}"/>
              </a:ext>
            </a:extLst>
          </p:cNvPr>
          <p:cNvCxnSpPr>
            <a:cxnSpLocks/>
            <a:stCxn id="117" idx="3"/>
            <a:endCxn id="98" idx="1"/>
          </p:cNvCxnSpPr>
          <p:nvPr/>
        </p:nvCxnSpPr>
        <p:spPr>
          <a:xfrm flipV="1">
            <a:off x="4168152" y="-1973069"/>
            <a:ext cx="599593" cy="1662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3C42995-3A12-2F8D-48AE-58046D8B3C6F}"/>
              </a:ext>
            </a:extLst>
          </p:cNvPr>
          <p:cNvCxnSpPr>
            <a:cxnSpLocks/>
            <a:stCxn id="98" idx="3"/>
            <a:endCxn id="103" idx="1"/>
          </p:cNvCxnSpPr>
          <p:nvPr/>
        </p:nvCxnSpPr>
        <p:spPr>
          <a:xfrm>
            <a:off x="6442165" y="-1973069"/>
            <a:ext cx="2541555" cy="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Icon&#10;&#10;Description automatically generated">
            <a:extLst>
              <a:ext uri="{FF2B5EF4-FFF2-40B4-BE49-F238E27FC236}">
                <a16:creationId xmlns:a16="http://schemas.microsoft.com/office/drawing/2014/main" id="{E3EA1244-C8B1-7992-69A1-BDF61F05D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77630" y="-2295414"/>
            <a:ext cx="616529" cy="61652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5893A16-7622-A112-DA0A-810333443937}"/>
              </a:ext>
            </a:extLst>
          </p:cNvPr>
          <p:cNvSpPr txBox="1"/>
          <p:nvPr/>
        </p:nvSpPr>
        <p:spPr>
          <a:xfrm>
            <a:off x="2930163" y="1243209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PGO Infrastructure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A8A321-7293-ED6A-E982-1077F20122A9}"/>
              </a:ext>
            </a:extLst>
          </p:cNvPr>
          <p:cNvSpPr txBox="1"/>
          <p:nvPr/>
        </p:nvSpPr>
        <p:spPr>
          <a:xfrm>
            <a:off x="7822289" y="983278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MyDigiTwin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B771C8E0-A8AA-D060-23C4-B1305D5ED1AC}"/>
              </a:ext>
            </a:extLst>
          </p:cNvPr>
          <p:cNvSpPr/>
          <p:nvPr/>
        </p:nvSpPr>
        <p:spPr>
          <a:xfrm>
            <a:off x="2733500" y="-2597712"/>
            <a:ext cx="1434652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MyDigiTwin</a:t>
            </a:r>
          </a:p>
          <a:p>
            <a:pPr algn="ctr"/>
            <a:r>
              <a:rPr lang="en-NL" dirty="0"/>
              <a:t>UI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2D207A4-66DD-623F-AFB4-A73A95D09CF5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097025" y="-1956444"/>
            <a:ext cx="636475" cy="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02A619E-D4BC-EE1A-6C31-77397F36FBA9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8632506" y="-1331802"/>
            <a:ext cx="1188424" cy="76819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0BCA1F4-4C55-4C13-9D2D-888A649BE08E}"/>
              </a:ext>
            </a:extLst>
          </p:cNvPr>
          <p:cNvCxnSpPr>
            <a:cxnSpLocks/>
          </p:cNvCxnSpPr>
          <p:nvPr/>
        </p:nvCxnSpPr>
        <p:spPr>
          <a:xfrm>
            <a:off x="9832566" y="-1315177"/>
            <a:ext cx="943453" cy="75157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A1A48161-9D7E-8756-EC7A-32C9E7F9742C}"/>
              </a:ext>
            </a:extLst>
          </p:cNvPr>
          <p:cNvSpPr/>
          <p:nvPr/>
        </p:nvSpPr>
        <p:spPr>
          <a:xfrm>
            <a:off x="10078525" y="-540012"/>
            <a:ext cx="1362724" cy="1338604"/>
          </a:xfrm>
          <a:prstGeom prst="roundRect">
            <a:avLst/>
          </a:prstGeom>
          <a:solidFill>
            <a:schemeClr val="accent5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22" name="Picture 2">
            <a:extLst>
              <a:ext uri="{FF2B5EF4-FFF2-40B4-BE49-F238E27FC236}">
                <a16:creationId xmlns:a16="http://schemas.microsoft.com/office/drawing/2014/main" id="{505F6B09-028C-9177-5626-5AA1BD90A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63" y="111972"/>
            <a:ext cx="711124" cy="66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D8680F11-C562-7598-70C4-4B08AAD2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173" y="-258179"/>
            <a:ext cx="711124" cy="66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022EB8E7-C7E2-0717-D5D2-C38D49CCF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573" y="-509186"/>
            <a:ext cx="711124" cy="66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D0CEBE9-90BD-8792-64BE-161E48B9A15F}"/>
              </a:ext>
            </a:extLst>
          </p:cNvPr>
          <p:cNvSpPr txBox="1"/>
          <p:nvPr/>
        </p:nvSpPr>
        <p:spPr>
          <a:xfrm>
            <a:off x="1320990" y="-159683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Patient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DA139B-3DB5-8DAA-CC16-C111BD2A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841" y="-2652992"/>
            <a:ext cx="525088" cy="52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B4149DF-80F9-59D7-82C6-FA9B9EC7BE84}"/>
              </a:ext>
            </a:extLst>
          </p:cNvPr>
          <p:cNvSpPr txBox="1"/>
          <p:nvPr/>
        </p:nvSpPr>
        <p:spPr>
          <a:xfrm>
            <a:off x="6407480" y="-177382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FHIR-compliant </a:t>
            </a:r>
          </a:p>
          <a:p>
            <a:pPr algn="ctr"/>
            <a:r>
              <a:rPr lang="en-NL" sz="1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205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158FF18-B22A-7300-0BA3-D8A140414A31}"/>
              </a:ext>
            </a:extLst>
          </p:cNvPr>
          <p:cNvSpPr/>
          <p:nvPr/>
        </p:nvSpPr>
        <p:spPr>
          <a:xfrm>
            <a:off x="9379471" y="5466631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5910463-EEEB-E2A5-BBF7-E0EF317EB994}"/>
              </a:ext>
            </a:extLst>
          </p:cNvPr>
          <p:cNvSpPr/>
          <p:nvPr/>
        </p:nvSpPr>
        <p:spPr>
          <a:xfrm>
            <a:off x="9379471" y="3959800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ABF643-A4CE-D213-71DD-9C45E292B91A}"/>
              </a:ext>
            </a:extLst>
          </p:cNvPr>
          <p:cNvSpPr/>
          <p:nvPr/>
        </p:nvSpPr>
        <p:spPr>
          <a:xfrm>
            <a:off x="9379471" y="2452969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96CA3-E108-3DF4-E04D-3804B6DC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4000" dirty="0"/>
              <a:t>Work in progress - FL – vantage6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60AD49-8454-C704-D7F1-09BA9DB04190}"/>
              </a:ext>
            </a:extLst>
          </p:cNvPr>
          <p:cNvGrpSpPr/>
          <p:nvPr/>
        </p:nvGrpSpPr>
        <p:grpSpPr>
          <a:xfrm>
            <a:off x="9565005" y="2620101"/>
            <a:ext cx="1509464" cy="672552"/>
            <a:chOff x="9906000" y="1823427"/>
            <a:chExt cx="2068312" cy="936125"/>
          </a:xfrm>
        </p:grpSpPr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40771A68-332C-69D2-809E-B3114F43843A}"/>
                </a:ext>
              </a:extLst>
            </p:cNvPr>
            <p:cNvSpPr/>
            <p:nvPr/>
          </p:nvSpPr>
          <p:spPr>
            <a:xfrm>
              <a:off x="9906000" y="1823427"/>
              <a:ext cx="1984960" cy="92395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5BBF2B4D-D452-9DA0-2D8B-733316D9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1956613"/>
              <a:ext cx="1875478" cy="80293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4ADD4F-3807-71A7-CE6F-10231953E0AC}"/>
              </a:ext>
            </a:extLst>
          </p:cNvPr>
          <p:cNvGrpSpPr/>
          <p:nvPr/>
        </p:nvGrpSpPr>
        <p:grpSpPr>
          <a:xfrm>
            <a:off x="9565007" y="4130630"/>
            <a:ext cx="1488239" cy="673582"/>
            <a:chOff x="9906000" y="3583761"/>
            <a:chExt cx="2068312" cy="936125"/>
          </a:xfrm>
        </p:grpSpPr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5927A303-FB7F-2F81-9CF9-CB31DB2E2D86}"/>
                </a:ext>
              </a:extLst>
            </p:cNvPr>
            <p:cNvSpPr/>
            <p:nvPr/>
          </p:nvSpPr>
          <p:spPr>
            <a:xfrm>
              <a:off x="9906000" y="3583761"/>
              <a:ext cx="1984960" cy="92395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highlight>
                  <a:srgbClr val="808080"/>
                </a:highlight>
              </a:endParaRPr>
            </a:p>
          </p:txBody>
        </p:sp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BD889E1E-A238-E225-1EEF-ECCCE760F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3716947"/>
              <a:ext cx="1875478" cy="80293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25F260-6B98-1FCD-C922-FBAC10211D29}"/>
              </a:ext>
            </a:extLst>
          </p:cNvPr>
          <p:cNvGrpSpPr/>
          <p:nvPr/>
        </p:nvGrpSpPr>
        <p:grpSpPr>
          <a:xfrm>
            <a:off x="9575724" y="5594445"/>
            <a:ext cx="1507851" cy="682458"/>
            <a:chOff x="9906000" y="5361802"/>
            <a:chExt cx="2068312" cy="936125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447A9C6A-16B5-AA04-29A4-C14218586662}"/>
                </a:ext>
              </a:extLst>
            </p:cNvPr>
            <p:cNvSpPr/>
            <p:nvPr/>
          </p:nvSpPr>
          <p:spPr>
            <a:xfrm>
              <a:off x="9906000" y="5361802"/>
              <a:ext cx="1984960" cy="923950"/>
            </a:xfrm>
            <a:prstGeom prst="can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solidFill>
                <a:schemeClr val="tx2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47D76EF7-E64B-15A4-C3B4-A97267DA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5494988"/>
              <a:ext cx="1875478" cy="80293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A91E03-112D-7366-35A5-04FAC5C113AE}"/>
              </a:ext>
            </a:extLst>
          </p:cNvPr>
          <p:cNvSpPr txBox="1"/>
          <p:nvPr/>
        </p:nvSpPr>
        <p:spPr>
          <a:xfrm>
            <a:off x="9780134" y="335585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Lifelines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0BD97-C72A-E3E0-53CE-2D500C6B4CAC}"/>
              </a:ext>
            </a:extLst>
          </p:cNvPr>
          <p:cNvSpPr txBox="1"/>
          <p:nvPr/>
        </p:nvSpPr>
        <p:spPr>
          <a:xfrm>
            <a:off x="9575723" y="494693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UK Biobank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011621-7F0F-5F64-5CE5-CC22AF539156}"/>
              </a:ext>
            </a:extLst>
          </p:cNvPr>
          <p:cNvSpPr txBox="1"/>
          <p:nvPr/>
        </p:nvSpPr>
        <p:spPr>
          <a:xfrm>
            <a:off x="9724028" y="634240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PREVEND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66109DA-8457-0FEF-0150-29933376FC86}"/>
              </a:ext>
            </a:extLst>
          </p:cNvPr>
          <p:cNvSpPr/>
          <p:nvPr/>
        </p:nvSpPr>
        <p:spPr>
          <a:xfrm>
            <a:off x="4304018" y="4080288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F4EB8-1A5A-ECF4-925B-C03CD387027F}"/>
              </a:ext>
            </a:extLst>
          </p:cNvPr>
          <p:cNvSpPr txBox="1"/>
          <p:nvPr/>
        </p:nvSpPr>
        <p:spPr>
          <a:xfrm>
            <a:off x="4620372" y="501852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server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75497F3-452F-447C-0E99-575FD7C4A11C}"/>
              </a:ext>
            </a:extLst>
          </p:cNvPr>
          <p:cNvSpPr/>
          <p:nvPr/>
        </p:nvSpPr>
        <p:spPr>
          <a:xfrm>
            <a:off x="8220269" y="2452969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2" name="Picture 2" descr="Home">
            <a:extLst>
              <a:ext uri="{FF2B5EF4-FFF2-40B4-BE49-F238E27FC236}">
                <a16:creationId xmlns:a16="http://schemas.microsoft.com/office/drawing/2014/main" id="{E69A4173-0779-EE10-93C7-644E89212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285" y="2791662"/>
            <a:ext cx="801222" cy="3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7A72EBD-CBBE-5B98-0BC8-13E3BAEB48C0}"/>
              </a:ext>
            </a:extLst>
          </p:cNvPr>
          <p:cNvSpPr txBox="1"/>
          <p:nvPr/>
        </p:nvSpPr>
        <p:spPr>
          <a:xfrm>
            <a:off x="8270244" y="322693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028BE16-5E61-8B9B-201B-0F52EFA04F36}"/>
              </a:ext>
            </a:extLst>
          </p:cNvPr>
          <p:cNvSpPr/>
          <p:nvPr/>
        </p:nvSpPr>
        <p:spPr>
          <a:xfrm>
            <a:off x="8215898" y="3959800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5" name="Picture 2" descr="Home">
            <a:extLst>
              <a:ext uri="{FF2B5EF4-FFF2-40B4-BE49-F238E27FC236}">
                <a16:creationId xmlns:a16="http://schemas.microsoft.com/office/drawing/2014/main" id="{714AF0EB-3F3C-2BEB-2C66-CD8DC504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251" y="4298493"/>
            <a:ext cx="801222" cy="3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528B6A-ED73-7039-9D2F-6084AF835711}"/>
              </a:ext>
            </a:extLst>
          </p:cNvPr>
          <p:cNvSpPr txBox="1"/>
          <p:nvPr/>
        </p:nvSpPr>
        <p:spPr>
          <a:xfrm>
            <a:off x="8265873" y="473376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28DF75-9CA5-122E-6D99-6EFB68A968E7}"/>
              </a:ext>
            </a:extLst>
          </p:cNvPr>
          <p:cNvSpPr/>
          <p:nvPr/>
        </p:nvSpPr>
        <p:spPr>
          <a:xfrm>
            <a:off x="8215898" y="5468241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1" name="Picture 2" descr="Home">
            <a:extLst>
              <a:ext uri="{FF2B5EF4-FFF2-40B4-BE49-F238E27FC236}">
                <a16:creationId xmlns:a16="http://schemas.microsoft.com/office/drawing/2014/main" id="{D98EE34A-90AD-2E89-655C-39E69E1F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769" y="5806859"/>
            <a:ext cx="801222" cy="3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DD6446-2145-A61C-74AA-9BDF4D79BFD1}"/>
              </a:ext>
            </a:extLst>
          </p:cNvPr>
          <p:cNvSpPr txBox="1"/>
          <p:nvPr/>
        </p:nvSpPr>
        <p:spPr>
          <a:xfrm>
            <a:off x="8265873" y="624220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BE464613-D2B2-DD63-5390-DA7D1BF1D3C0}"/>
              </a:ext>
            </a:extLst>
          </p:cNvPr>
          <p:cNvSpPr/>
          <p:nvPr/>
        </p:nvSpPr>
        <p:spPr>
          <a:xfrm>
            <a:off x="9106600" y="2873349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Left-right Arrow 43">
            <a:extLst>
              <a:ext uri="{FF2B5EF4-FFF2-40B4-BE49-F238E27FC236}">
                <a16:creationId xmlns:a16="http://schemas.microsoft.com/office/drawing/2014/main" id="{E53027CF-F7AC-562A-93B4-9557781B37D9}"/>
              </a:ext>
            </a:extLst>
          </p:cNvPr>
          <p:cNvSpPr/>
          <p:nvPr/>
        </p:nvSpPr>
        <p:spPr>
          <a:xfrm>
            <a:off x="9046625" y="4357291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Left-right Arrow 44">
            <a:extLst>
              <a:ext uri="{FF2B5EF4-FFF2-40B4-BE49-F238E27FC236}">
                <a16:creationId xmlns:a16="http://schemas.microsoft.com/office/drawing/2014/main" id="{A227A6CB-5F31-E5FE-2FF1-C64CDC9F954A}"/>
              </a:ext>
            </a:extLst>
          </p:cNvPr>
          <p:cNvSpPr/>
          <p:nvPr/>
        </p:nvSpPr>
        <p:spPr>
          <a:xfrm>
            <a:off x="9066145" y="5853083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43A2EE-1C65-F115-A29A-35EA4F271DA7}"/>
              </a:ext>
            </a:extLst>
          </p:cNvPr>
          <p:cNvCxnSpPr>
            <a:stCxn id="11" idx="3"/>
            <a:endCxn id="29" idx="1"/>
          </p:cNvCxnSpPr>
          <p:nvPr/>
        </p:nvCxnSpPr>
        <p:spPr>
          <a:xfrm flipV="1">
            <a:off x="6142147" y="3106445"/>
            <a:ext cx="2078122" cy="162731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D79488-03B5-0920-F3FC-69C8D60793B6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 flipV="1">
            <a:off x="6142149" y="4613274"/>
            <a:ext cx="2073751" cy="12048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A4187-36C3-1C15-0682-597A8A40C100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6142149" y="4733764"/>
            <a:ext cx="2073751" cy="13879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Scientist - Free professions and jobs icons">
            <a:extLst>
              <a:ext uri="{FF2B5EF4-FFF2-40B4-BE49-F238E27FC236}">
                <a16:creationId xmlns:a16="http://schemas.microsoft.com/office/drawing/2014/main" id="{42E364F2-A7DC-E33C-F221-68033E49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64" y="4392777"/>
            <a:ext cx="681970" cy="6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3781020-61F5-C29E-12C6-A9FA2F6EE0C9}"/>
              </a:ext>
            </a:extLst>
          </p:cNvPr>
          <p:cNvSpPr txBox="1"/>
          <p:nvPr/>
        </p:nvSpPr>
        <p:spPr>
          <a:xfrm>
            <a:off x="905289" y="5026456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Researcher</a:t>
            </a:r>
          </a:p>
        </p:txBody>
      </p:sp>
      <p:pic>
        <p:nvPicPr>
          <p:cNvPr id="65" name="Picture 2" descr="Home">
            <a:extLst>
              <a:ext uri="{FF2B5EF4-FFF2-40B4-BE49-F238E27FC236}">
                <a16:creationId xmlns:a16="http://schemas.microsoft.com/office/drawing/2014/main" id="{DB043DB4-4927-5725-2A82-1911587B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49" y="4361829"/>
            <a:ext cx="1042273" cy="4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84D64D-7B5D-0766-B76C-D2255F9BFBC9}"/>
              </a:ext>
            </a:extLst>
          </p:cNvPr>
          <p:cNvCxnSpPr>
            <a:cxnSpLocks/>
            <a:stCxn id="58" idx="3"/>
            <a:endCxn id="11" idx="1"/>
          </p:cNvCxnSpPr>
          <p:nvPr/>
        </p:nvCxnSpPr>
        <p:spPr>
          <a:xfrm>
            <a:off x="1699134" y="4733762"/>
            <a:ext cx="260488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88F90C0-A6D5-0149-840A-D693975FD8EC}"/>
              </a:ext>
            </a:extLst>
          </p:cNvPr>
          <p:cNvSpPr txBox="1"/>
          <p:nvPr/>
        </p:nvSpPr>
        <p:spPr>
          <a:xfrm>
            <a:off x="2644946" y="451845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Task request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4190E6-BE16-EE74-898D-4B1473F3945D}"/>
              </a:ext>
            </a:extLst>
          </p:cNvPr>
          <p:cNvGrpSpPr/>
          <p:nvPr/>
        </p:nvGrpSpPr>
        <p:grpSpPr>
          <a:xfrm>
            <a:off x="258128" y="1376619"/>
            <a:ext cx="4045888" cy="2290269"/>
            <a:chOff x="1063375" y="2443477"/>
            <a:chExt cx="4278822" cy="24221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973F78-6D76-0CAB-395C-F1FDEC4AE03C}"/>
                </a:ext>
              </a:extLst>
            </p:cNvPr>
            <p:cNvSpPr txBox="1"/>
            <p:nvPr/>
          </p:nvSpPr>
          <p:spPr>
            <a:xfrm>
              <a:off x="1222731" y="3442375"/>
              <a:ext cx="3904861" cy="292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Glomerular filtration rate/1.73 </a:t>
              </a:r>
              <a:r>
                <a:rPr lang="en-GB" sz="1200" dirty="0" err="1">
                  <a:solidFill>
                    <a:srgbClr val="00B050"/>
                  </a:solidFill>
                  <a:latin typeface="Lato" panose="020F0502020204030204" pitchFamily="34" charset="0"/>
                </a:rPr>
                <a:t>sq</a:t>
              </a:r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 M (CKD-EPI)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FEDC6F-FB6A-5B81-86C2-EE32EE68AE9C}"/>
                </a:ext>
              </a:extLst>
            </p:cNvPr>
            <p:cNvSpPr txBox="1"/>
            <p:nvPr/>
          </p:nvSpPr>
          <p:spPr>
            <a:xfrm>
              <a:off x="1222731" y="4324900"/>
              <a:ext cx="3904860" cy="45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100" i="1" dirty="0" err="1"/>
                <a:t>Bundle.entry.select</a:t>
              </a:r>
              <a:r>
                <a:rPr lang="en-GB" sz="1100" i="1" dirty="0"/>
                <a:t>(resource as </a:t>
              </a:r>
              <a:r>
                <a:rPr lang="en-GB" sz="1100" i="1" dirty="0" err="1"/>
                <a:t>ResearchSubject</a:t>
              </a:r>
              <a:r>
                <a:rPr lang="en-GB" sz="1100" i="1" dirty="0"/>
                <a:t>).</a:t>
              </a:r>
            </a:p>
            <a:p>
              <a:r>
                <a:rPr lang="en-GB" sz="1100" i="1" dirty="0" err="1"/>
                <a:t>period.start</a:t>
              </a:r>
              <a:endParaRPr lang="en-GB" sz="11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FB4C9-115A-C832-371A-9C4AC482C944}"/>
                </a:ext>
              </a:extLst>
            </p:cNvPr>
            <p:cNvSpPr txBox="1"/>
            <p:nvPr/>
          </p:nvSpPr>
          <p:spPr>
            <a:xfrm>
              <a:off x="1222731" y="4091674"/>
              <a:ext cx="3904861" cy="292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Date of inclusion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D3C964-F059-84C5-8B42-57967EEEC1B7}"/>
                </a:ext>
              </a:extLst>
            </p:cNvPr>
            <p:cNvGrpSpPr/>
            <p:nvPr/>
          </p:nvGrpSpPr>
          <p:grpSpPr>
            <a:xfrm>
              <a:off x="1063375" y="2443477"/>
              <a:ext cx="4278822" cy="2422127"/>
              <a:chOff x="1063375" y="2443477"/>
              <a:chExt cx="4278822" cy="2422127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836D24-D171-4454-A3F5-A645319F8D09}"/>
                  </a:ext>
                </a:extLst>
              </p:cNvPr>
              <p:cNvSpPr/>
              <p:nvPr/>
            </p:nvSpPr>
            <p:spPr>
              <a:xfrm>
                <a:off x="1138756" y="2736125"/>
                <a:ext cx="4203441" cy="212947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38246-3EEF-B821-51DF-7CC41A7699B9}"/>
                  </a:ext>
                </a:extLst>
              </p:cNvPr>
              <p:cNvSpPr txBox="1"/>
              <p:nvPr/>
            </p:nvSpPr>
            <p:spPr>
              <a:xfrm>
                <a:off x="1222731" y="3675600"/>
                <a:ext cx="3157764" cy="45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100" i="1" dirty="0" err="1"/>
                  <a:t>Bundle.entry.select</a:t>
                </a:r>
                <a:r>
                  <a:rPr lang="en-GB" sz="1100" i="1" dirty="0"/>
                  <a:t>(resource as Observation).</a:t>
                </a:r>
              </a:p>
              <a:p>
                <a:r>
                  <a:rPr lang="en-GB" sz="1100" i="1" dirty="0"/>
                  <a:t>where(</a:t>
                </a:r>
                <a:r>
                  <a:rPr lang="en-GB" sz="1100" i="1" dirty="0" err="1"/>
                  <a:t>code.coding.code</a:t>
                </a:r>
                <a:r>
                  <a:rPr lang="en-GB" sz="1100" i="1" dirty="0"/>
                  <a:t>='1751-7').value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746897-4C9A-1E85-1EC6-B8DB8A5B5145}"/>
                  </a:ext>
                </a:extLst>
              </p:cNvPr>
              <p:cNvSpPr txBox="1"/>
              <p:nvPr/>
            </p:nvSpPr>
            <p:spPr>
              <a:xfrm>
                <a:off x="2270025" y="2808403"/>
                <a:ext cx="2044863" cy="358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1600" dirty="0"/>
                  <a:t>Federated algorithm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BD6FEED-A0C1-4A49-9D76-5621368CE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3375" y="2443477"/>
                <a:ext cx="828137" cy="82813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E8231-5626-3206-40DE-6FDAE6906066}"/>
                  </a:ext>
                </a:extLst>
              </p:cNvPr>
              <p:cNvSpPr txBox="1"/>
              <p:nvPr/>
            </p:nvSpPr>
            <p:spPr>
              <a:xfrm>
                <a:off x="1234749" y="3197063"/>
                <a:ext cx="1002732" cy="325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1400" b="1" dirty="0">
                    <a:solidFill>
                      <a:srgbClr val="111111"/>
                    </a:solidFill>
                    <a:latin typeface="Lato" panose="020F0502020204030204" pitchFamily="34" charset="0"/>
                  </a:rPr>
                  <a:t>Features</a:t>
                </a:r>
              </a:p>
            </p:txBody>
          </p:sp>
        </p:grp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2C91DE-B41F-01A7-7D5D-94A7C7F4A40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316713" y="3666888"/>
            <a:ext cx="163877" cy="1066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FF4D53-F3B2-41F8-8ACB-2C09A76885A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04016" y="2660110"/>
            <a:ext cx="2983600" cy="11682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CEABB2-A4AB-0F53-9D94-52E9AD53747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04018" y="2660110"/>
            <a:ext cx="3110451" cy="20215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9061041-DA56-C804-FD3F-EE5BF37A765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04018" y="2660112"/>
            <a:ext cx="3110451" cy="2934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0E853D9-6D77-E00C-51D9-56A27028230D}"/>
              </a:ext>
            </a:extLst>
          </p:cNvPr>
          <p:cNvSpPr/>
          <p:nvPr/>
        </p:nvSpPr>
        <p:spPr>
          <a:xfrm>
            <a:off x="8500106" y="2318719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F7C83C-68FB-128A-CC1C-278AF90341E2}"/>
              </a:ext>
            </a:extLst>
          </p:cNvPr>
          <p:cNvSpPr/>
          <p:nvPr/>
        </p:nvSpPr>
        <p:spPr>
          <a:xfrm>
            <a:off x="8425659" y="3853273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87BAE3-6EBF-D105-96E4-78DEBE9C2A89}"/>
              </a:ext>
            </a:extLst>
          </p:cNvPr>
          <p:cNvSpPr/>
          <p:nvPr/>
        </p:nvSpPr>
        <p:spPr>
          <a:xfrm>
            <a:off x="8459651" y="5415980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677FD54-9AC8-7302-D334-3FCD45905648}"/>
              </a:ext>
            </a:extLst>
          </p:cNvPr>
          <p:cNvSpPr/>
          <p:nvPr/>
        </p:nvSpPr>
        <p:spPr>
          <a:xfrm>
            <a:off x="9379470" y="2137024"/>
            <a:ext cx="2077425" cy="167354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8FDA8E-5B53-239D-A0F7-33509E7D1177}"/>
              </a:ext>
            </a:extLst>
          </p:cNvPr>
          <p:cNvSpPr txBox="1"/>
          <p:nvPr/>
        </p:nvSpPr>
        <p:spPr>
          <a:xfrm>
            <a:off x="8764743" y="1756457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Selection of variables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35B6B0A-07AE-DCF9-F0ED-BBFC38A5248F}"/>
              </a:ext>
            </a:extLst>
          </p:cNvPr>
          <p:cNvSpPr/>
          <p:nvPr/>
        </p:nvSpPr>
        <p:spPr>
          <a:xfrm>
            <a:off x="4093265" y="3887417"/>
            <a:ext cx="2244930" cy="1673547"/>
          </a:xfrm>
          <a:prstGeom prst="roundRect">
            <a:avLst/>
          </a:prstGeom>
          <a:noFill/>
          <a:ln w="730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09A8775-CAF1-21C2-EF91-D9AD80AE2008}"/>
              </a:ext>
            </a:extLst>
          </p:cNvPr>
          <p:cNvSpPr/>
          <p:nvPr/>
        </p:nvSpPr>
        <p:spPr>
          <a:xfrm>
            <a:off x="8016306" y="2177847"/>
            <a:ext cx="1340366" cy="1605633"/>
          </a:xfrm>
          <a:prstGeom prst="roundRect">
            <a:avLst/>
          </a:prstGeom>
          <a:noFill/>
          <a:ln w="730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772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9CF-EFF5-B27A-9BCA-ED8C2CA1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Envisioned end-user context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3D42A-7214-E7B3-DF7E-4F2F49A7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502" y="3264340"/>
            <a:ext cx="7941324" cy="358590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9332EC8-C1F2-067E-3D3D-24F81593D524}"/>
              </a:ext>
            </a:extLst>
          </p:cNvPr>
          <p:cNvGrpSpPr/>
          <p:nvPr/>
        </p:nvGrpSpPr>
        <p:grpSpPr>
          <a:xfrm>
            <a:off x="7990331" y="1701473"/>
            <a:ext cx="3974611" cy="1345749"/>
            <a:chOff x="414465" y="1555591"/>
            <a:chExt cx="3974611" cy="13457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EE00BE-2F3B-5AFC-D1A8-AC51A0418551}"/>
                </a:ext>
              </a:extLst>
            </p:cNvPr>
            <p:cNvSpPr txBox="1"/>
            <p:nvPr/>
          </p:nvSpPr>
          <p:spPr>
            <a:xfrm>
              <a:off x="493869" y="1555592"/>
              <a:ext cx="3692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Glomerular filtration rate/1.73 </a:t>
              </a:r>
              <a:r>
                <a:rPr lang="en-GB" sz="1200" dirty="0" err="1">
                  <a:solidFill>
                    <a:srgbClr val="00B050"/>
                  </a:solidFill>
                  <a:latin typeface="Lato" panose="020F0502020204030204" pitchFamily="34" charset="0"/>
                </a:rPr>
                <a:t>sq</a:t>
              </a:r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 M (CKD-EPI)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DF3347-DB64-C574-B52D-D3093B32584B}"/>
                </a:ext>
              </a:extLst>
            </p:cNvPr>
            <p:cNvSpPr txBox="1"/>
            <p:nvPr/>
          </p:nvSpPr>
          <p:spPr>
            <a:xfrm>
              <a:off x="493869" y="2390073"/>
              <a:ext cx="369228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100" i="1" dirty="0" err="1"/>
                <a:t>Bundle.entry.select</a:t>
              </a:r>
              <a:r>
                <a:rPr lang="en-GB" sz="1100" i="1" dirty="0"/>
                <a:t>(resource as </a:t>
              </a:r>
              <a:r>
                <a:rPr lang="en-GB" sz="1100" i="1" dirty="0" err="1"/>
                <a:t>ResearchSubject</a:t>
              </a:r>
              <a:r>
                <a:rPr lang="en-GB" sz="1100" i="1" dirty="0"/>
                <a:t>).</a:t>
              </a:r>
            </a:p>
            <a:p>
              <a:r>
                <a:rPr lang="en-GB" sz="1100" i="1" dirty="0" err="1"/>
                <a:t>period.start</a:t>
              </a:r>
              <a:endParaRPr lang="en-GB" sz="11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34B653-AE9F-E7BC-57FC-60D49A2173AC}"/>
                </a:ext>
              </a:extLst>
            </p:cNvPr>
            <p:cNvSpPr txBox="1"/>
            <p:nvPr/>
          </p:nvSpPr>
          <p:spPr>
            <a:xfrm>
              <a:off x="493869" y="2169544"/>
              <a:ext cx="3692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Date of inclusion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2AF5C2E-87D3-6C97-6A8F-B24CB5D7BEF0}"/>
                </a:ext>
              </a:extLst>
            </p:cNvPr>
            <p:cNvSpPr/>
            <p:nvPr/>
          </p:nvSpPr>
          <p:spPr>
            <a:xfrm>
              <a:off x="414465" y="1555591"/>
              <a:ext cx="3974611" cy="13457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898197-A88E-E0B2-AA3F-FBCBFD742D1D}"/>
                </a:ext>
              </a:extLst>
            </p:cNvPr>
            <p:cNvSpPr txBox="1"/>
            <p:nvPr/>
          </p:nvSpPr>
          <p:spPr>
            <a:xfrm>
              <a:off x="493869" y="1776121"/>
              <a:ext cx="298585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100" i="1" dirty="0" err="1"/>
                <a:t>Bundle.entry.select</a:t>
              </a:r>
              <a:r>
                <a:rPr lang="en-GB" sz="1100" i="1" dirty="0"/>
                <a:t>(resource as Observation).</a:t>
              </a:r>
            </a:p>
            <a:p>
              <a:r>
                <a:rPr lang="en-GB" sz="1100" i="1" dirty="0"/>
                <a:t>where(</a:t>
              </a:r>
              <a:r>
                <a:rPr lang="en-GB" sz="1100" i="1" dirty="0" err="1"/>
                <a:t>code.coding.code</a:t>
              </a:r>
              <a:r>
                <a:rPr lang="en-GB" sz="1100" i="1" dirty="0"/>
                <a:t>='1751-7').value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494CCB-A957-6026-84DE-EDF55AF6A1EC}"/>
              </a:ext>
            </a:extLst>
          </p:cNvPr>
          <p:cNvSpPr txBox="1"/>
          <p:nvPr/>
        </p:nvSpPr>
        <p:spPr>
          <a:xfrm>
            <a:off x="7634179" y="21796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D559E-1A45-77B1-5F47-466559E12895}"/>
              </a:ext>
            </a:extLst>
          </p:cNvPr>
          <p:cNvSpPr txBox="1"/>
          <p:nvPr/>
        </p:nvSpPr>
        <p:spPr>
          <a:xfrm>
            <a:off x="2948280" y="2007986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FHIR bundle:</a:t>
            </a:r>
          </a:p>
          <a:p>
            <a:r>
              <a:rPr lang="en-GB" dirty="0"/>
              <a:t>nictiz.fhir.nl.stu3.zib2017 - 2.2.8</a:t>
            </a:r>
            <a:endParaRPr lang="en-NL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182745-30B2-716A-BF4C-6D0F021F6BA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41024" y="2654317"/>
            <a:ext cx="817787" cy="11521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32606B-B6E8-258C-4E05-35D2AB1C66AD}"/>
              </a:ext>
            </a:extLst>
          </p:cNvPr>
          <p:cNvCxnSpPr>
            <a:cxnSpLocks/>
          </p:cNvCxnSpPr>
          <p:nvPr/>
        </p:nvCxnSpPr>
        <p:spPr>
          <a:xfrm flipH="1">
            <a:off x="8069735" y="3047222"/>
            <a:ext cx="1907901" cy="1588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7AFF06-F7FA-A746-BB4A-215D2F56DF5D}"/>
              </a:ext>
            </a:extLst>
          </p:cNvPr>
          <p:cNvCxnSpPr>
            <a:cxnSpLocks/>
          </p:cNvCxnSpPr>
          <p:nvPr/>
        </p:nvCxnSpPr>
        <p:spPr>
          <a:xfrm flipH="1">
            <a:off x="8771860" y="5156530"/>
            <a:ext cx="1620242" cy="393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5B0D53-40B7-08FB-73F5-ABF2715B35EB}"/>
              </a:ext>
            </a:extLst>
          </p:cNvPr>
          <p:cNvSpPr txBox="1"/>
          <p:nvPr/>
        </p:nvSpPr>
        <p:spPr>
          <a:xfrm>
            <a:off x="10392137" y="4614698"/>
            <a:ext cx="15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Models trained with FHIR-compliant inputs.</a:t>
            </a:r>
          </a:p>
        </p:txBody>
      </p:sp>
    </p:spTree>
    <p:extLst>
      <p:ext uri="{BB962C8B-B14F-4D97-AF65-F5344CB8AC3E}">
        <p14:creationId xmlns:p14="http://schemas.microsoft.com/office/powerpoint/2010/main" val="391176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779D-885D-B5A0-A916-D15BD665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Variables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7850-958A-E9FF-4C5F-6B37FBBF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Integration of new cohort studies/reference datasets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harmonization</a:t>
            </a:r>
          </a:p>
          <a:p>
            <a:pPr lvl="2"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Lifelines additional variables + new datasets variables</a:t>
            </a:r>
          </a:p>
          <a:p>
            <a:pPr lvl="1" algn="just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Setting up new nodes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End-to-end PoC will be key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248901C-3D39-5BB1-9B83-E3A2EE560287}"/>
              </a:ext>
            </a:extLst>
          </p:cNvPr>
          <p:cNvSpPr/>
          <p:nvPr/>
        </p:nvSpPr>
        <p:spPr>
          <a:xfrm>
            <a:off x="8900500" y="5292460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D689DF-58A9-EB79-9F92-9FB56789EE98}"/>
              </a:ext>
            </a:extLst>
          </p:cNvPr>
          <p:cNvSpPr/>
          <p:nvPr/>
        </p:nvSpPr>
        <p:spPr>
          <a:xfrm>
            <a:off x="8900500" y="3785629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9AA65C-8389-E153-F5A1-F74925D9272B}"/>
              </a:ext>
            </a:extLst>
          </p:cNvPr>
          <p:cNvGrpSpPr/>
          <p:nvPr/>
        </p:nvGrpSpPr>
        <p:grpSpPr>
          <a:xfrm>
            <a:off x="9086036" y="3956459"/>
            <a:ext cx="1488239" cy="673582"/>
            <a:chOff x="9906000" y="3583761"/>
            <a:chExt cx="2068312" cy="936125"/>
          </a:xfrm>
        </p:grpSpPr>
        <p:sp>
          <p:nvSpPr>
            <p:cNvPr id="7" name="Can 6">
              <a:extLst>
                <a:ext uri="{FF2B5EF4-FFF2-40B4-BE49-F238E27FC236}">
                  <a16:creationId xmlns:a16="http://schemas.microsoft.com/office/drawing/2014/main" id="{69688DAA-C837-94CE-CC47-42497ABF211A}"/>
                </a:ext>
              </a:extLst>
            </p:cNvPr>
            <p:cNvSpPr/>
            <p:nvPr/>
          </p:nvSpPr>
          <p:spPr>
            <a:xfrm>
              <a:off x="9906000" y="3583761"/>
              <a:ext cx="1984960" cy="92395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highlight>
                  <a:srgbClr val="808080"/>
                </a:highlight>
              </a:endParaRPr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A295B4F7-0165-AD49-4A22-5C5E8C769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3716947"/>
              <a:ext cx="1875478" cy="80293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607BB7-7277-A92A-33FA-1698FBC77DC8}"/>
              </a:ext>
            </a:extLst>
          </p:cNvPr>
          <p:cNvGrpSpPr/>
          <p:nvPr/>
        </p:nvGrpSpPr>
        <p:grpSpPr>
          <a:xfrm>
            <a:off x="9096753" y="5420274"/>
            <a:ext cx="1507851" cy="682458"/>
            <a:chOff x="9906000" y="5361802"/>
            <a:chExt cx="2068312" cy="936125"/>
          </a:xfrm>
        </p:grpSpPr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12E7F6DE-6F81-8DC8-2AEE-2C0FE300CA00}"/>
                </a:ext>
              </a:extLst>
            </p:cNvPr>
            <p:cNvSpPr/>
            <p:nvPr/>
          </p:nvSpPr>
          <p:spPr>
            <a:xfrm>
              <a:off x="9906000" y="5361802"/>
              <a:ext cx="1984960" cy="923950"/>
            </a:xfrm>
            <a:prstGeom prst="can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solidFill>
                <a:schemeClr val="tx2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161BA8B3-8052-C8C2-C23C-ECA9E71AC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5494988"/>
              <a:ext cx="1875478" cy="80293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100D76B-7609-084F-A224-67B39F7A5E9C}"/>
              </a:ext>
            </a:extLst>
          </p:cNvPr>
          <p:cNvSpPr txBox="1"/>
          <p:nvPr/>
        </p:nvSpPr>
        <p:spPr>
          <a:xfrm>
            <a:off x="9096752" y="477276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UK Biobank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5F2AD-2BC8-43B6-0142-F9D30652782A}"/>
              </a:ext>
            </a:extLst>
          </p:cNvPr>
          <p:cNvSpPr txBox="1"/>
          <p:nvPr/>
        </p:nvSpPr>
        <p:spPr>
          <a:xfrm>
            <a:off x="9245057" y="616823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PREVEND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51EE1CC-1222-F13E-4659-3EC0E829B7BE}"/>
              </a:ext>
            </a:extLst>
          </p:cNvPr>
          <p:cNvSpPr/>
          <p:nvPr/>
        </p:nvSpPr>
        <p:spPr>
          <a:xfrm>
            <a:off x="3825047" y="4486687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36A89-3475-F1AC-F5BB-AB53326ED850}"/>
              </a:ext>
            </a:extLst>
          </p:cNvPr>
          <p:cNvSpPr txBox="1"/>
          <p:nvPr/>
        </p:nvSpPr>
        <p:spPr>
          <a:xfrm>
            <a:off x="4141401" y="542491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server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F58078-F716-AAB3-1CD2-A4BE041BA2F5}"/>
              </a:ext>
            </a:extLst>
          </p:cNvPr>
          <p:cNvSpPr/>
          <p:nvPr/>
        </p:nvSpPr>
        <p:spPr>
          <a:xfrm>
            <a:off x="7736927" y="3785629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7" name="Picture 2" descr="Home">
            <a:extLst>
              <a:ext uri="{FF2B5EF4-FFF2-40B4-BE49-F238E27FC236}">
                <a16:creationId xmlns:a16="http://schemas.microsoft.com/office/drawing/2014/main" id="{0342BA6A-D816-DF8A-DACC-8D5BD665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280" y="4124322"/>
            <a:ext cx="801222" cy="3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4EFE21-22B8-04D7-18AD-CD85BC7420D3}"/>
              </a:ext>
            </a:extLst>
          </p:cNvPr>
          <p:cNvSpPr txBox="1"/>
          <p:nvPr/>
        </p:nvSpPr>
        <p:spPr>
          <a:xfrm>
            <a:off x="7786902" y="455959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942AAB-1A82-FCD3-4894-AA418CC63479}"/>
              </a:ext>
            </a:extLst>
          </p:cNvPr>
          <p:cNvSpPr/>
          <p:nvPr/>
        </p:nvSpPr>
        <p:spPr>
          <a:xfrm>
            <a:off x="7736927" y="5294070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Picture 2" descr="Home">
            <a:extLst>
              <a:ext uri="{FF2B5EF4-FFF2-40B4-BE49-F238E27FC236}">
                <a16:creationId xmlns:a16="http://schemas.microsoft.com/office/drawing/2014/main" id="{C1E7ED19-A4DB-E35A-AD50-DD657F85B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98" y="5632688"/>
            <a:ext cx="801222" cy="3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FB9874-1E88-53E2-D4AE-976BC09322EB}"/>
              </a:ext>
            </a:extLst>
          </p:cNvPr>
          <p:cNvSpPr txBox="1"/>
          <p:nvPr/>
        </p:nvSpPr>
        <p:spPr>
          <a:xfrm>
            <a:off x="7786902" y="606803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402748BF-2169-0760-F4A3-3F21B0E3CC03}"/>
              </a:ext>
            </a:extLst>
          </p:cNvPr>
          <p:cNvSpPr/>
          <p:nvPr/>
        </p:nvSpPr>
        <p:spPr>
          <a:xfrm>
            <a:off x="8567654" y="4183120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3603CA9D-2FF6-8CAF-BDED-D4290FFFE249}"/>
              </a:ext>
            </a:extLst>
          </p:cNvPr>
          <p:cNvSpPr/>
          <p:nvPr/>
        </p:nvSpPr>
        <p:spPr>
          <a:xfrm>
            <a:off x="8587174" y="5678912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BE70D-B9B3-C5BE-D7A9-3E17765DF027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663178" y="4439103"/>
            <a:ext cx="2073751" cy="7010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720ED5-6A3E-FEF8-E30B-AD1BDCD358A9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663178" y="5140163"/>
            <a:ext cx="2073751" cy="8073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ome">
            <a:extLst>
              <a:ext uri="{FF2B5EF4-FFF2-40B4-BE49-F238E27FC236}">
                <a16:creationId xmlns:a16="http://schemas.microsoft.com/office/drawing/2014/main" id="{2D768900-0D9C-743D-1AEF-854CDC91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578" y="4768228"/>
            <a:ext cx="1042273" cy="4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4CF1F24-B8EF-0D91-4B80-74F81140DC8B}"/>
              </a:ext>
            </a:extLst>
          </p:cNvPr>
          <p:cNvSpPr/>
          <p:nvPr/>
        </p:nvSpPr>
        <p:spPr>
          <a:xfrm>
            <a:off x="7946688" y="3679102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787D5C-B4AF-5577-5F2D-8F8FDAE083DD}"/>
              </a:ext>
            </a:extLst>
          </p:cNvPr>
          <p:cNvSpPr/>
          <p:nvPr/>
        </p:nvSpPr>
        <p:spPr>
          <a:xfrm>
            <a:off x="7980680" y="5241809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96FF876-BF35-F7BD-E7DF-E8AE322932F9}"/>
              </a:ext>
            </a:extLst>
          </p:cNvPr>
          <p:cNvSpPr/>
          <p:nvPr/>
        </p:nvSpPr>
        <p:spPr>
          <a:xfrm>
            <a:off x="7460936" y="3568221"/>
            <a:ext cx="3410265" cy="1599357"/>
          </a:xfrm>
          <a:prstGeom prst="roundRect">
            <a:avLst/>
          </a:prstGeom>
          <a:noFill/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AAEDBE7-C74F-AEA1-D189-EEBDD0B23C12}"/>
              </a:ext>
            </a:extLst>
          </p:cNvPr>
          <p:cNvSpPr/>
          <p:nvPr/>
        </p:nvSpPr>
        <p:spPr>
          <a:xfrm>
            <a:off x="7482710" y="5215592"/>
            <a:ext cx="3410265" cy="1599357"/>
          </a:xfrm>
          <a:prstGeom prst="roundRect">
            <a:avLst/>
          </a:prstGeom>
          <a:noFill/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194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2" y="2821305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2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90"/>
            <a:ext cx="3334964" cy="454071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info@esciencecenter.nl</a:t>
            </a:r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3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67317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dfad6fe-5374-4b96-b3a4-501333bfa555">
      <UserInfo>
        <DisplayName>MyDigiTwin Members</DisplayName>
        <AccountId>7</AccountId>
        <AccountType/>
      </UserInfo>
    </SharedWithUsers>
    <TaxCatchAll xmlns="ddfad6fe-5374-4b96-b3a4-501333bfa555" xsi:nil="true"/>
    <lcf76f155ced4ddcb4097134ff3c332f xmlns="9a09ead1-1d5f-440e-ae1f-d6b1cfc0e8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B9371105761439F70A5623E255F53" ma:contentTypeVersion="12" ma:contentTypeDescription="Create a new document." ma:contentTypeScope="" ma:versionID="03e5d26285db59a888119b09355b6d06">
  <xsd:schema xmlns:xsd="http://www.w3.org/2001/XMLSchema" xmlns:xs="http://www.w3.org/2001/XMLSchema" xmlns:p="http://schemas.microsoft.com/office/2006/metadata/properties" xmlns:ns2="9a09ead1-1d5f-440e-ae1f-d6b1cfc0e8b1" xmlns:ns3="ddfad6fe-5374-4b96-b3a4-501333bfa555" targetNamespace="http://schemas.microsoft.com/office/2006/metadata/properties" ma:root="true" ma:fieldsID="e6c733d713a62b9d47b4bff1257ed9e4" ns2:_="" ns3:_="">
    <xsd:import namespace="9a09ead1-1d5f-440e-ae1f-d6b1cfc0e8b1"/>
    <xsd:import namespace="ddfad6fe-5374-4b96-b3a4-501333bfa5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9ead1-1d5f-440e-ae1f-d6b1cfc0e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fad6fe-5374-4b96-b3a4-501333bfa55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a31a59f-bd44-4966-bc6c-a4d1345f193d}" ma:internalName="TaxCatchAll" ma:showField="CatchAllData" ma:web="ddfad6fe-5374-4b96-b3a4-501333bfa5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FF6FBF-B4F4-49AD-A88B-091F94ABFAFA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9a09ead1-1d5f-440e-ae1f-d6b1cfc0e8b1"/>
    <ds:schemaRef ds:uri="ddfad6fe-5374-4b96-b3a4-501333bfa555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F0334E-87D1-4A8B-AA4A-58D58D99F9CC}">
  <ds:schemaRefs>
    <ds:schemaRef ds:uri="9a09ead1-1d5f-440e-ae1f-d6b1cfc0e8b1"/>
    <ds:schemaRef ds:uri="ddfad6fe-5374-4b96-b3a4-501333bfa5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36604</TotalTime>
  <Words>341</Words>
  <Application>Microsoft Macintosh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Assistant</vt:lpstr>
      <vt:lpstr>Lato</vt:lpstr>
      <vt:lpstr>Arial</vt:lpstr>
      <vt:lpstr>Nunito</vt:lpstr>
      <vt:lpstr>Calibri</vt:lpstr>
      <vt:lpstr>Office Theme</vt:lpstr>
      <vt:lpstr>MyDigiTwin</vt:lpstr>
      <vt:lpstr>PowerPoint Presentation</vt:lpstr>
      <vt:lpstr>PowerPoint Presentation</vt:lpstr>
      <vt:lpstr>Work in progress - FL – vantage6</vt:lpstr>
      <vt:lpstr>Envisioned end-user context</vt:lpstr>
      <vt:lpstr>Variables and datasets</vt:lpstr>
      <vt:lpstr>Let’s stay in 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Hector  Cadavid</cp:lastModifiedBy>
  <cp:revision>18</cp:revision>
  <dcterms:created xsi:type="dcterms:W3CDTF">2021-07-14T12:30:17Z</dcterms:created>
  <dcterms:modified xsi:type="dcterms:W3CDTF">2023-12-13T18:52:16Z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0x0101001BFB9371105761439F70A5623E255F53</vt:lpwstr>
  </property>
  <property fmtid="{D5CDD505-2E9C-101B-9397-08002B2CF9AE}" pid="3" name="MediaServiceImageTags">
    <vt:lpwstr/>
  </property>
</Properties>
</file>