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notesMasterIdLst>
    <p:notesMasterId r:id="rId12"/>
  </p:notesMasterIdLst>
  <p:sldIdLst>
    <p:sldId id="384" r:id="rId5"/>
    <p:sldId id="498" r:id="rId6"/>
    <p:sldId id="487" r:id="rId7"/>
    <p:sldId id="497" r:id="rId8"/>
    <p:sldId id="489" r:id="rId9"/>
    <p:sldId id="493" r:id="rId10"/>
    <p:sldId id="266" r:id="rId11"/>
  </p:sldIdLst>
  <p:sldSz cx="22320250" cy="21599525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CEB"/>
    <a:srgbClr val="0E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8"/>
    <p:restoredTop sz="94737"/>
  </p:normalViewPr>
  <p:slideViewPr>
    <p:cSldViewPr snapToGrid="0" showGuides="1">
      <p:cViewPr>
        <p:scale>
          <a:sx n="43" d="100"/>
          <a:sy n="43" d="100"/>
        </p:scale>
        <p:origin x="6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8F00-29A7-B54C-AAD2-F07BFDB899EC}" type="datetimeFigureOut">
              <a:rPr lang="en-NL" smtClean="0"/>
              <a:t>13/12/2023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5150" y="1143000"/>
            <a:ext cx="318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03BE-78C1-A042-A1D6-24481B351B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1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1pPr>
    <a:lvl2pPr marL="1053902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2pPr>
    <a:lvl3pPr marL="2107803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3pPr>
    <a:lvl4pPr marL="3161707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4pPr>
    <a:lvl5pPr marL="4215607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5pPr>
    <a:lvl6pPr marL="5269511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6pPr>
    <a:lvl7pPr marL="6323412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7pPr>
    <a:lvl8pPr marL="7377314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8pPr>
    <a:lvl9pPr marL="8431216" algn="l" defTabSz="2107803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19" y="3534924"/>
            <a:ext cx="18972213" cy="7519835"/>
          </a:xfrm>
        </p:spPr>
        <p:txBody>
          <a:bodyPr anchor="b"/>
          <a:lstStyle>
            <a:lvl1pPr algn="ctr">
              <a:defRPr sz="1464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031" y="11344752"/>
            <a:ext cx="16740188" cy="5214884"/>
          </a:xfrm>
        </p:spPr>
        <p:txBody>
          <a:bodyPr/>
          <a:lstStyle>
            <a:lvl1pPr marL="0" indent="0" algn="ctr">
              <a:buNone/>
              <a:defRPr sz="5858"/>
            </a:lvl1pPr>
            <a:lvl2pPr marL="1116025" indent="0" algn="ctr">
              <a:buNone/>
              <a:defRPr sz="4882"/>
            </a:lvl2pPr>
            <a:lvl3pPr marL="2232050" indent="0" algn="ctr">
              <a:buNone/>
              <a:defRPr sz="4394"/>
            </a:lvl3pPr>
            <a:lvl4pPr marL="3348076" indent="0" algn="ctr">
              <a:buNone/>
              <a:defRPr sz="3906"/>
            </a:lvl4pPr>
            <a:lvl5pPr marL="4464101" indent="0" algn="ctr">
              <a:buNone/>
              <a:defRPr sz="3906"/>
            </a:lvl5pPr>
            <a:lvl6pPr marL="5580126" indent="0" algn="ctr">
              <a:buNone/>
              <a:defRPr sz="3906"/>
            </a:lvl6pPr>
            <a:lvl7pPr marL="6696151" indent="0" algn="ctr">
              <a:buNone/>
              <a:defRPr sz="3906"/>
            </a:lvl7pPr>
            <a:lvl8pPr marL="7812176" indent="0" algn="ctr">
              <a:buNone/>
              <a:defRPr sz="3906"/>
            </a:lvl8pPr>
            <a:lvl9pPr marL="8928202" indent="0" algn="ctr">
              <a:buNone/>
              <a:defRPr sz="39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72930" y="1149975"/>
            <a:ext cx="4812804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18" y="1149975"/>
            <a:ext cx="14159409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341" y="8885803"/>
            <a:ext cx="5555419" cy="417491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3283" y="7594484"/>
            <a:ext cx="6105416" cy="14301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93283" y="9885734"/>
            <a:ext cx="6105416" cy="14301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93283" y="12175803"/>
            <a:ext cx="6105416" cy="14301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371230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96" y="5324889"/>
            <a:ext cx="8662990" cy="4174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96" y="10028350"/>
            <a:ext cx="8698920" cy="65412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94169" y="6698291"/>
            <a:ext cx="6020964" cy="88211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96" y="5324889"/>
            <a:ext cx="8662990" cy="4174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96" y="10028350"/>
            <a:ext cx="8698920" cy="65412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94169" y="6698291"/>
            <a:ext cx="6020964" cy="88211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05" y="7739945"/>
            <a:ext cx="9470106" cy="165386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3205" y="9411215"/>
            <a:ext cx="9470106" cy="1697106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96" y="5324889"/>
            <a:ext cx="8662990" cy="4174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96" y="10028350"/>
            <a:ext cx="8698920" cy="65412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00696" y="5356254"/>
            <a:ext cx="6105416" cy="1121004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349" y="6369865"/>
            <a:ext cx="8425894" cy="41749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4438" y="6064804"/>
            <a:ext cx="350945" cy="60375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4438" y="9961187"/>
            <a:ext cx="350945" cy="60375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4438" y="13823691"/>
            <a:ext cx="350945" cy="60375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53010" y="5852504"/>
            <a:ext cx="8425891" cy="2912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53010" y="9765464"/>
            <a:ext cx="8425891" cy="2912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53010" y="13627851"/>
            <a:ext cx="8425891" cy="2912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8328" y="4859893"/>
            <a:ext cx="10872402" cy="1134475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93" y="5384888"/>
            <a:ext cx="19251216" cy="8984801"/>
          </a:xfrm>
        </p:spPr>
        <p:txBody>
          <a:bodyPr anchor="b"/>
          <a:lstStyle>
            <a:lvl1pPr>
              <a:defRPr sz="1464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93" y="14454688"/>
            <a:ext cx="19251216" cy="4724895"/>
          </a:xfrm>
        </p:spPr>
        <p:txBody>
          <a:bodyPr/>
          <a:lstStyle>
            <a:lvl1pPr marL="0" indent="0">
              <a:buNone/>
              <a:defRPr sz="5858">
                <a:solidFill>
                  <a:schemeClr val="tx1"/>
                </a:solidFill>
              </a:defRPr>
            </a:lvl1pPr>
            <a:lvl2pPr marL="1116025" indent="0">
              <a:buNone/>
              <a:defRPr sz="4882">
                <a:solidFill>
                  <a:schemeClr val="tx1">
                    <a:tint val="75000"/>
                  </a:schemeClr>
                </a:solidFill>
              </a:defRPr>
            </a:lvl2pPr>
            <a:lvl3pPr marL="2232050" indent="0">
              <a:buNone/>
              <a:defRPr sz="4394">
                <a:solidFill>
                  <a:schemeClr val="tx1">
                    <a:tint val="75000"/>
                  </a:schemeClr>
                </a:solidFill>
              </a:defRPr>
            </a:lvl3pPr>
            <a:lvl4pPr marL="3348076" indent="0">
              <a:buNone/>
              <a:defRPr sz="3906">
                <a:solidFill>
                  <a:schemeClr val="tx1">
                    <a:tint val="75000"/>
                  </a:schemeClr>
                </a:solidFill>
              </a:defRPr>
            </a:lvl4pPr>
            <a:lvl5pPr marL="4464101" indent="0">
              <a:buNone/>
              <a:defRPr sz="3906">
                <a:solidFill>
                  <a:schemeClr val="tx1">
                    <a:tint val="75000"/>
                  </a:schemeClr>
                </a:solidFill>
              </a:defRPr>
            </a:lvl5pPr>
            <a:lvl6pPr marL="5580126" indent="0">
              <a:buNone/>
              <a:defRPr sz="3906">
                <a:solidFill>
                  <a:schemeClr val="tx1">
                    <a:tint val="75000"/>
                  </a:schemeClr>
                </a:solidFill>
              </a:defRPr>
            </a:lvl6pPr>
            <a:lvl7pPr marL="6696151" indent="0">
              <a:buNone/>
              <a:defRPr sz="3906">
                <a:solidFill>
                  <a:schemeClr val="tx1">
                    <a:tint val="75000"/>
                  </a:schemeClr>
                </a:solidFill>
              </a:defRPr>
            </a:lvl7pPr>
            <a:lvl8pPr marL="7812176" indent="0">
              <a:buNone/>
              <a:defRPr sz="3906">
                <a:solidFill>
                  <a:schemeClr val="tx1">
                    <a:tint val="75000"/>
                  </a:schemeClr>
                </a:solidFill>
              </a:defRPr>
            </a:lvl8pPr>
            <a:lvl9pPr marL="8928202" indent="0">
              <a:buNone/>
              <a:defRPr sz="39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517" y="5749874"/>
            <a:ext cx="9486106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9627" y="5749874"/>
            <a:ext cx="9486106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149979"/>
            <a:ext cx="19251216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427" y="5294885"/>
            <a:ext cx="9442510" cy="2594941"/>
          </a:xfrm>
        </p:spPr>
        <p:txBody>
          <a:bodyPr anchor="b"/>
          <a:lstStyle>
            <a:lvl1pPr marL="0" indent="0">
              <a:buNone/>
              <a:defRPr sz="5858" b="1"/>
            </a:lvl1pPr>
            <a:lvl2pPr marL="1116025" indent="0">
              <a:buNone/>
              <a:defRPr sz="4882" b="1"/>
            </a:lvl2pPr>
            <a:lvl3pPr marL="2232050" indent="0">
              <a:buNone/>
              <a:defRPr sz="4394" b="1"/>
            </a:lvl3pPr>
            <a:lvl4pPr marL="3348076" indent="0">
              <a:buNone/>
              <a:defRPr sz="3906" b="1"/>
            </a:lvl4pPr>
            <a:lvl5pPr marL="4464101" indent="0">
              <a:buNone/>
              <a:defRPr sz="3906" b="1"/>
            </a:lvl5pPr>
            <a:lvl6pPr marL="5580126" indent="0">
              <a:buNone/>
              <a:defRPr sz="3906" b="1"/>
            </a:lvl6pPr>
            <a:lvl7pPr marL="6696151" indent="0">
              <a:buNone/>
              <a:defRPr sz="3906" b="1"/>
            </a:lvl7pPr>
            <a:lvl8pPr marL="7812176" indent="0">
              <a:buNone/>
              <a:defRPr sz="3906" b="1"/>
            </a:lvl8pPr>
            <a:lvl9pPr marL="8928202" indent="0">
              <a:buNone/>
              <a:defRPr sz="39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427" y="7889827"/>
            <a:ext cx="944251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99628" y="5294885"/>
            <a:ext cx="9489013" cy="2594941"/>
          </a:xfrm>
        </p:spPr>
        <p:txBody>
          <a:bodyPr anchor="b"/>
          <a:lstStyle>
            <a:lvl1pPr marL="0" indent="0">
              <a:buNone/>
              <a:defRPr sz="5858" b="1"/>
            </a:lvl1pPr>
            <a:lvl2pPr marL="1116025" indent="0">
              <a:buNone/>
              <a:defRPr sz="4882" b="1"/>
            </a:lvl2pPr>
            <a:lvl3pPr marL="2232050" indent="0">
              <a:buNone/>
              <a:defRPr sz="4394" b="1"/>
            </a:lvl3pPr>
            <a:lvl4pPr marL="3348076" indent="0">
              <a:buNone/>
              <a:defRPr sz="3906" b="1"/>
            </a:lvl4pPr>
            <a:lvl5pPr marL="4464101" indent="0">
              <a:buNone/>
              <a:defRPr sz="3906" b="1"/>
            </a:lvl5pPr>
            <a:lvl6pPr marL="5580126" indent="0">
              <a:buNone/>
              <a:defRPr sz="3906" b="1"/>
            </a:lvl6pPr>
            <a:lvl7pPr marL="6696151" indent="0">
              <a:buNone/>
              <a:defRPr sz="3906" b="1"/>
            </a:lvl7pPr>
            <a:lvl8pPr marL="7812176" indent="0">
              <a:buNone/>
              <a:defRPr sz="3906" b="1"/>
            </a:lvl8pPr>
            <a:lvl9pPr marL="8928202" indent="0">
              <a:buNone/>
              <a:defRPr sz="39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99628" y="7889827"/>
            <a:ext cx="9489013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439968"/>
            <a:ext cx="7198862" cy="5039889"/>
          </a:xfrm>
        </p:spPr>
        <p:txBody>
          <a:bodyPr anchor="b"/>
          <a:lstStyle>
            <a:lvl1pPr>
              <a:defRPr sz="78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13" y="3109937"/>
            <a:ext cx="11299627" cy="15349662"/>
          </a:xfrm>
        </p:spPr>
        <p:txBody>
          <a:bodyPr/>
          <a:lstStyle>
            <a:lvl1pPr>
              <a:defRPr sz="7811"/>
            </a:lvl1pPr>
            <a:lvl2pPr>
              <a:defRPr sz="6835"/>
            </a:lvl2pPr>
            <a:lvl3pPr>
              <a:defRPr sz="5858"/>
            </a:lvl3pPr>
            <a:lvl4pPr>
              <a:defRPr sz="4882"/>
            </a:lvl4pPr>
            <a:lvl5pPr>
              <a:defRPr sz="4882"/>
            </a:lvl5pPr>
            <a:lvl6pPr>
              <a:defRPr sz="4882"/>
            </a:lvl6pPr>
            <a:lvl7pPr>
              <a:defRPr sz="4882"/>
            </a:lvl7pPr>
            <a:lvl8pPr>
              <a:defRPr sz="4882"/>
            </a:lvl8pPr>
            <a:lvl9pPr>
              <a:defRPr sz="48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4" y="6479857"/>
            <a:ext cx="7198862" cy="12004738"/>
          </a:xfrm>
        </p:spPr>
        <p:txBody>
          <a:bodyPr/>
          <a:lstStyle>
            <a:lvl1pPr marL="0" indent="0">
              <a:buNone/>
              <a:defRPr sz="3906"/>
            </a:lvl1pPr>
            <a:lvl2pPr marL="1116025" indent="0">
              <a:buNone/>
              <a:defRPr sz="3417"/>
            </a:lvl2pPr>
            <a:lvl3pPr marL="2232050" indent="0">
              <a:buNone/>
              <a:defRPr sz="2929"/>
            </a:lvl3pPr>
            <a:lvl4pPr marL="3348076" indent="0">
              <a:buNone/>
              <a:defRPr sz="2441"/>
            </a:lvl4pPr>
            <a:lvl5pPr marL="4464101" indent="0">
              <a:buNone/>
              <a:defRPr sz="2441"/>
            </a:lvl5pPr>
            <a:lvl6pPr marL="5580126" indent="0">
              <a:buNone/>
              <a:defRPr sz="2441"/>
            </a:lvl6pPr>
            <a:lvl7pPr marL="6696151" indent="0">
              <a:buNone/>
              <a:defRPr sz="2441"/>
            </a:lvl7pPr>
            <a:lvl8pPr marL="7812176" indent="0">
              <a:buNone/>
              <a:defRPr sz="2441"/>
            </a:lvl8pPr>
            <a:lvl9pPr marL="8928202" indent="0">
              <a:buNone/>
              <a:defRPr sz="24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439968"/>
            <a:ext cx="7198862" cy="5039889"/>
          </a:xfrm>
        </p:spPr>
        <p:txBody>
          <a:bodyPr anchor="b"/>
          <a:lstStyle>
            <a:lvl1pPr>
              <a:defRPr sz="78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89013" y="3109937"/>
            <a:ext cx="11299627" cy="15349662"/>
          </a:xfrm>
        </p:spPr>
        <p:txBody>
          <a:bodyPr anchor="t"/>
          <a:lstStyle>
            <a:lvl1pPr marL="0" indent="0">
              <a:buNone/>
              <a:defRPr sz="7811"/>
            </a:lvl1pPr>
            <a:lvl2pPr marL="1116025" indent="0">
              <a:buNone/>
              <a:defRPr sz="6835"/>
            </a:lvl2pPr>
            <a:lvl3pPr marL="2232050" indent="0">
              <a:buNone/>
              <a:defRPr sz="5858"/>
            </a:lvl3pPr>
            <a:lvl4pPr marL="3348076" indent="0">
              <a:buNone/>
              <a:defRPr sz="4882"/>
            </a:lvl4pPr>
            <a:lvl5pPr marL="4464101" indent="0">
              <a:buNone/>
              <a:defRPr sz="4882"/>
            </a:lvl5pPr>
            <a:lvl6pPr marL="5580126" indent="0">
              <a:buNone/>
              <a:defRPr sz="4882"/>
            </a:lvl6pPr>
            <a:lvl7pPr marL="6696151" indent="0">
              <a:buNone/>
              <a:defRPr sz="4882"/>
            </a:lvl7pPr>
            <a:lvl8pPr marL="7812176" indent="0">
              <a:buNone/>
              <a:defRPr sz="4882"/>
            </a:lvl8pPr>
            <a:lvl9pPr marL="8928202" indent="0">
              <a:buNone/>
              <a:defRPr sz="48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4" y="6479857"/>
            <a:ext cx="7198862" cy="12004738"/>
          </a:xfrm>
        </p:spPr>
        <p:txBody>
          <a:bodyPr/>
          <a:lstStyle>
            <a:lvl1pPr marL="0" indent="0">
              <a:buNone/>
              <a:defRPr sz="3906"/>
            </a:lvl1pPr>
            <a:lvl2pPr marL="1116025" indent="0">
              <a:buNone/>
              <a:defRPr sz="3417"/>
            </a:lvl2pPr>
            <a:lvl3pPr marL="2232050" indent="0">
              <a:buNone/>
              <a:defRPr sz="2929"/>
            </a:lvl3pPr>
            <a:lvl4pPr marL="3348076" indent="0">
              <a:buNone/>
              <a:defRPr sz="2441"/>
            </a:lvl4pPr>
            <a:lvl5pPr marL="4464101" indent="0">
              <a:buNone/>
              <a:defRPr sz="2441"/>
            </a:lvl5pPr>
            <a:lvl6pPr marL="5580126" indent="0">
              <a:buNone/>
              <a:defRPr sz="2441"/>
            </a:lvl6pPr>
            <a:lvl7pPr marL="6696151" indent="0">
              <a:buNone/>
              <a:defRPr sz="2441"/>
            </a:lvl7pPr>
            <a:lvl8pPr marL="7812176" indent="0">
              <a:buNone/>
              <a:defRPr sz="2441"/>
            </a:lvl8pPr>
            <a:lvl9pPr marL="8928202" indent="0">
              <a:buNone/>
              <a:defRPr sz="24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517" y="1149979"/>
            <a:ext cx="1925121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517" y="5749874"/>
            <a:ext cx="1925121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4517" y="20019564"/>
            <a:ext cx="502205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3583" y="20019564"/>
            <a:ext cx="753308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63677" y="20019564"/>
            <a:ext cx="502205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  <p:sldLayoutId id="2147483667" r:id="rId14"/>
    <p:sldLayoutId id="2147483663" r:id="rId15"/>
    <p:sldLayoutId id="2147483668" r:id="rId16"/>
    <p:sldLayoutId id="2147483665" r:id="rId17"/>
    <p:sldLayoutId id="2147483669" r:id="rId18"/>
  </p:sldLayoutIdLst>
  <p:txStyles>
    <p:titleStyle>
      <a:lvl1pPr algn="l" defTabSz="2232050" rtl="0" eaLnBrk="1" latinLnBrk="0" hangingPunct="1">
        <a:lnSpc>
          <a:spcPct val="90000"/>
        </a:lnSpc>
        <a:spcBef>
          <a:spcPct val="0"/>
        </a:spcBef>
        <a:buNone/>
        <a:defRPr sz="10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013" indent="-558013" algn="l" defTabSz="2232050" rtl="0" eaLnBrk="1" latinLnBrk="0" hangingPunct="1">
        <a:lnSpc>
          <a:spcPct val="90000"/>
        </a:lnSpc>
        <a:spcBef>
          <a:spcPts val="2441"/>
        </a:spcBef>
        <a:buFont typeface="Arial" panose="020B0604020202020204" pitchFamily="34" charset="0"/>
        <a:buChar char="•"/>
        <a:defRPr sz="6835" kern="1200">
          <a:solidFill>
            <a:schemeClr val="tx1"/>
          </a:solidFill>
          <a:latin typeface="+mn-lt"/>
          <a:ea typeface="+mn-ea"/>
          <a:cs typeface="+mn-cs"/>
        </a:defRPr>
      </a:lvl1pPr>
      <a:lvl2pPr marL="1674038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2pPr>
      <a:lvl3pPr marL="2790063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882" kern="1200">
          <a:solidFill>
            <a:schemeClr val="tx1"/>
          </a:solidFill>
          <a:latin typeface="+mn-lt"/>
          <a:ea typeface="+mn-ea"/>
          <a:cs typeface="+mn-cs"/>
        </a:defRPr>
      </a:lvl3pPr>
      <a:lvl4pPr marL="3906088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394" kern="1200">
          <a:solidFill>
            <a:schemeClr val="tx1"/>
          </a:solidFill>
          <a:latin typeface="+mn-lt"/>
          <a:ea typeface="+mn-ea"/>
          <a:cs typeface="+mn-cs"/>
        </a:defRPr>
      </a:lvl4pPr>
      <a:lvl5pPr marL="5022113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394" kern="1200">
          <a:solidFill>
            <a:schemeClr val="tx1"/>
          </a:solidFill>
          <a:latin typeface="+mn-lt"/>
          <a:ea typeface="+mn-ea"/>
          <a:cs typeface="+mn-cs"/>
        </a:defRPr>
      </a:lvl5pPr>
      <a:lvl6pPr marL="6138139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394" kern="1200">
          <a:solidFill>
            <a:schemeClr val="tx1"/>
          </a:solidFill>
          <a:latin typeface="+mn-lt"/>
          <a:ea typeface="+mn-ea"/>
          <a:cs typeface="+mn-cs"/>
        </a:defRPr>
      </a:lvl6pPr>
      <a:lvl7pPr marL="7254164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394" kern="1200">
          <a:solidFill>
            <a:schemeClr val="tx1"/>
          </a:solidFill>
          <a:latin typeface="+mn-lt"/>
          <a:ea typeface="+mn-ea"/>
          <a:cs typeface="+mn-cs"/>
        </a:defRPr>
      </a:lvl7pPr>
      <a:lvl8pPr marL="8370189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394" kern="1200">
          <a:solidFill>
            <a:schemeClr val="tx1"/>
          </a:solidFill>
          <a:latin typeface="+mn-lt"/>
          <a:ea typeface="+mn-ea"/>
          <a:cs typeface="+mn-cs"/>
        </a:defRPr>
      </a:lvl8pPr>
      <a:lvl9pPr marL="9486214" indent="-558013" algn="l" defTabSz="2232050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4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1pPr>
      <a:lvl2pPr marL="1116025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2pPr>
      <a:lvl3pPr marL="2232050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3pPr>
      <a:lvl4pPr marL="3348076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4pPr>
      <a:lvl5pPr marL="4464101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5pPr>
      <a:lvl6pPr marL="5580126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6pPr>
      <a:lvl7pPr marL="6696151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7pPr>
      <a:lvl8pPr marL="7812176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8pPr>
      <a:lvl9pPr marL="8928202" algn="l" defTabSz="2232050" rtl="0" eaLnBrk="1" latinLnBrk="0" hangingPunct="1">
        <a:defRPr sz="4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vectors/document-ic%C3%B4ne-ordinateur-web-309065/" TargetMode="External"/><Relationship Id="rId7" Type="http://schemas.openxmlformats.org/officeDocument/2006/relationships/hyperlink" Target="http://abrahamcow.hatenablog.com/entry/2019/02/12/04560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de.wikipedia.org/wiki/Datei:User_font_awesome.svg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hyperlink" Target="https://jfnietopajares.wordpress.com/author/jfnietopajares/page/13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de.wikipedia.org/wiki/Datei:User_font_awesome.svg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hyperlink" Target="https://pixabay.com/fr/vectors/document-ic%C3%B4ne-ordinateur-web-309065/" TargetMode="External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fnietopajares.wordpress.com/author/jfnietopajares/page/13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fnietopajares.wordpress.com/author/jfnietopajares/page/13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D895-016A-9FA3-E20D-C8364CAD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345" y="7750076"/>
            <a:ext cx="4533080" cy="1325563"/>
          </a:xfrm>
        </p:spPr>
        <p:txBody>
          <a:bodyPr>
            <a:normAutofit fontScale="90000"/>
          </a:bodyPr>
          <a:lstStyle/>
          <a:p>
            <a:r>
              <a:rPr lang="en-NL" dirty="0"/>
              <a:t>MyDigiTwin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86A0-8973-017C-243A-8F9CA592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667" y="9229623"/>
            <a:ext cx="4176252" cy="561444"/>
          </a:xfrm>
        </p:spPr>
        <p:txBody>
          <a:bodyPr/>
          <a:lstStyle/>
          <a:p>
            <a:pPr marL="457200" lvl="1" indent="0">
              <a:buNone/>
            </a:pPr>
            <a:r>
              <a:rPr lang="en-NL" sz="3200" dirty="0"/>
              <a:t>End-user context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005DB8-3B2F-2838-E7C5-8381CF8786CF}"/>
              </a:ext>
            </a:extLst>
          </p:cNvPr>
          <p:cNvCxnSpPr/>
          <p:nvPr/>
        </p:nvCxnSpPr>
        <p:spPr>
          <a:xfrm>
            <a:off x="10258425" y="10799762"/>
            <a:ext cx="6919042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6AE63F-6BEE-7F80-0981-CC7CF312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675" y="7750073"/>
            <a:ext cx="6553200" cy="29591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9A805F4-C6F2-D610-01AE-A9D34707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743" y="11070898"/>
            <a:ext cx="6751135" cy="29031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28E5E4-9934-E129-C9DB-773EA067294B}"/>
              </a:ext>
            </a:extLst>
          </p:cNvPr>
          <p:cNvCxnSpPr>
            <a:cxnSpLocks/>
          </p:cNvCxnSpPr>
          <p:nvPr/>
        </p:nvCxnSpPr>
        <p:spPr>
          <a:xfrm flipH="1">
            <a:off x="12320333" y="9667395"/>
            <a:ext cx="3301922" cy="1839432"/>
          </a:xfrm>
          <a:prstGeom prst="straightConnector1">
            <a:avLst/>
          </a:prstGeom>
          <a:ln w="60325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0163604-DD06-157C-20CB-827B49C39D00}"/>
              </a:ext>
            </a:extLst>
          </p:cNvPr>
          <p:cNvSpPr txBox="1">
            <a:spLocks/>
          </p:cNvSpPr>
          <p:nvPr/>
        </p:nvSpPr>
        <p:spPr>
          <a:xfrm>
            <a:off x="5801974" y="12241735"/>
            <a:ext cx="4176252" cy="56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NL" sz="3200" dirty="0"/>
              <a:t>Research context</a:t>
            </a:r>
          </a:p>
        </p:txBody>
      </p:sp>
    </p:spTree>
    <p:extLst>
      <p:ext uri="{BB962C8B-B14F-4D97-AF65-F5344CB8AC3E}">
        <p14:creationId xmlns:p14="http://schemas.microsoft.com/office/powerpoint/2010/main" val="28728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A45E9A-CFF4-9133-0269-D0633AD9CD28}"/>
              </a:ext>
            </a:extLst>
          </p:cNvPr>
          <p:cNvSpPr/>
          <p:nvPr/>
        </p:nvSpPr>
        <p:spPr>
          <a:xfrm>
            <a:off x="5159507" y="9372655"/>
            <a:ext cx="10850524" cy="4719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1764A4-462B-CA82-1720-89F029FF20F8}"/>
              </a:ext>
            </a:extLst>
          </p:cNvPr>
          <p:cNvSpPr/>
          <p:nvPr/>
        </p:nvSpPr>
        <p:spPr>
          <a:xfrm>
            <a:off x="11260100" y="9505659"/>
            <a:ext cx="4413351" cy="43734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0FDDF06-C5D8-B73B-06D4-FD391D08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7233" y="11128251"/>
            <a:ext cx="616529" cy="61652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C0E284-00AE-569C-16CA-44F62047A0B7}"/>
              </a:ext>
            </a:extLst>
          </p:cNvPr>
          <p:cNvSpPr/>
          <p:nvPr/>
        </p:nvSpPr>
        <p:spPr>
          <a:xfrm>
            <a:off x="8585776" y="9757417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extraction/ formatting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44334F8B-B52C-FBED-E17A-CD1B4808F47A}"/>
              </a:ext>
            </a:extLst>
          </p:cNvPr>
          <p:cNvSpPr/>
          <p:nvPr/>
        </p:nvSpPr>
        <p:spPr>
          <a:xfrm>
            <a:off x="8870445" y="11901146"/>
            <a:ext cx="997528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PGO</a:t>
            </a:r>
          </a:p>
          <a:p>
            <a:pPr algn="ctr"/>
            <a:r>
              <a:rPr lang="en-GB" dirty="0"/>
              <a:t>D</a:t>
            </a:r>
            <a:r>
              <a:rPr lang="en-NL" dirty="0"/>
              <a:t>ata</a:t>
            </a:r>
          </a:p>
          <a:p>
            <a:pPr algn="ctr"/>
            <a:r>
              <a:rPr lang="en-NL" dirty="0"/>
              <a:t>(health records)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82DAE8D-1FD6-8D17-C4E1-34251C0B4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59509" y="9988936"/>
            <a:ext cx="819497" cy="819497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B6A22049-1158-7604-8F8F-88D75BEE7549}"/>
              </a:ext>
            </a:extLst>
          </p:cNvPr>
          <p:cNvSpPr/>
          <p:nvPr/>
        </p:nvSpPr>
        <p:spPr>
          <a:xfrm rot="10800000">
            <a:off x="9301065" y="11056576"/>
            <a:ext cx="228914" cy="884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7E645-FC1D-9DF8-28CE-AE04944395D8}"/>
              </a:ext>
            </a:extLst>
          </p:cNvPr>
          <p:cNvSpPr txBox="1"/>
          <p:nvPr/>
        </p:nvSpPr>
        <p:spPr>
          <a:xfrm>
            <a:off x="9458316" y="11519495"/>
            <a:ext cx="2156360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Patient 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2B36C4-BBF6-B3C2-7DC3-9F990123CBDE}"/>
              </a:ext>
            </a:extLst>
          </p:cNvPr>
          <p:cNvSpPr/>
          <p:nvPr/>
        </p:nvSpPr>
        <p:spPr>
          <a:xfrm>
            <a:off x="12801751" y="9757417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Predictive analysis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1F11B913-788E-F89D-A619-D3AF7D4C70DB}"/>
              </a:ext>
            </a:extLst>
          </p:cNvPr>
          <p:cNvSpPr/>
          <p:nvPr/>
        </p:nvSpPr>
        <p:spPr>
          <a:xfrm>
            <a:off x="11746967" y="11601716"/>
            <a:ext cx="1408016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</a:t>
            </a:r>
          </a:p>
          <a:p>
            <a:pPr algn="ctr"/>
            <a:r>
              <a:rPr lang="en-US" dirty="0"/>
              <a:t>Guidelines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E4EC44-75ED-4678-7908-1E0A05E41677}"/>
              </a:ext>
            </a:extLst>
          </p:cNvPr>
          <p:cNvCxnSpPr>
            <a:cxnSpLocks/>
            <a:stCxn id="43" idx="3"/>
            <a:endCxn id="8" idx="1"/>
          </p:cNvCxnSpPr>
          <p:nvPr/>
        </p:nvCxnSpPr>
        <p:spPr>
          <a:xfrm flipV="1">
            <a:off x="7986186" y="10398685"/>
            <a:ext cx="599593" cy="1662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A61C1D-012F-5DB0-7202-4414E165533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0260199" y="10398682"/>
            <a:ext cx="254155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63B5DD03-88BB-2FB0-FAA1-03EE735D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5664" y="10076340"/>
            <a:ext cx="616529" cy="6165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2CF609-99BB-FE16-70A4-ECD3B2837895}"/>
              </a:ext>
            </a:extLst>
          </p:cNvPr>
          <p:cNvSpPr txBox="1"/>
          <p:nvPr/>
        </p:nvSpPr>
        <p:spPr>
          <a:xfrm>
            <a:off x="5833794" y="13614961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PGO 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0ACC55-6333-510A-439E-2F83AF80F94A}"/>
              </a:ext>
            </a:extLst>
          </p:cNvPr>
          <p:cNvSpPr txBox="1"/>
          <p:nvPr/>
        </p:nvSpPr>
        <p:spPr>
          <a:xfrm>
            <a:off x="11640321" y="1335503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MyDigiTwin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B06A04B-D786-EF32-C602-B912DF1F1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167122" y="11847404"/>
            <a:ext cx="521979" cy="475083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FD1F58-4538-589F-491A-1BEDFBC2734D}"/>
              </a:ext>
            </a:extLst>
          </p:cNvPr>
          <p:cNvSpPr/>
          <p:nvPr/>
        </p:nvSpPr>
        <p:spPr>
          <a:xfrm>
            <a:off x="13897953" y="11808147"/>
            <a:ext cx="1392194" cy="18671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AA5264-867A-6857-42D7-6CA4F0E90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107604" y="11940580"/>
            <a:ext cx="521979" cy="4750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7B15C8-D915-76D5-983B-FFCC1E69B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036440" y="13139878"/>
            <a:ext cx="521979" cy="47508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C62F98-C821-FABF-E78B-E9C6C861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031156" y="12579857"/>
            <a:ext cx="521979" cy="4750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F98D59-FD9A-3C74-D839-84DF870C6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678942" y="12210608"/>
            <a:ext cx="521979" cy="4750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69E511-8CAC-80BA-AE37-41B661873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682126" y="12917631"/>
            <a:ext cx="521979" cy="475083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19DB0A6-7A18-2912-8416-DCC1D3EC77FF}"/>
              </a:ext>
            </a:extLst>
          </p:cNvPr>
          <p:cNvSpPr/>
          <p:nvPr/>
        </p:nvSpPr>
        <p:spPr>
          <a:xfrm>
            <a:off x="6551531" y="9774042"/>
            <a:ext cx="1434652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MyDigiTwin</a:t>
            </a:r>
          </a:p>
          <a:p>
            <a:pPr algn="ctr"/>
            <a:r>
              <a:rPr lang="en-NL" dirty="0"/>
              <a:t>UI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322C0D-9F26-6F9D-35C7-C09C5601B04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915059" y="10415307"/>
            <a:ext cx="63647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D45F37-0E4A-134A-2E2E-4182569DBC7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2450537" y="11039952"/>
            <a:ext cx="1188424" cy="76819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7BC46C-6AB7-BE33-CEB5-DB120F5B304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3650600" y="11056574"/>
            <a:ext cx="943453" cy="75157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EF8714F-C078-0A42-4CC5-EC8BAA224E44}"/>
              </a:ext>
            </a:extLst>
          </p:cNvPr>
          <p:cNvSpPr/>
          <p:nvPr/>
        </p:nvSpPr>
        <p:spPr>
          <a:xfrm>
            <a:off x="7922971" y="10822350"/>
            <a:ext cx="4216980" cy="355542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58FF18-B22A-7300-0BA3-D8A140414A31}"/>
              </a:ext>
            </a:extLst>
          </p:cNvPr>
          <p:cNvSpPr/>
          <p:nvPr/>
        </p:nvSpPr>
        <p:spPr>
          <a:xfrm>
            <a:off x="14860457" y="13140343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5910463-EEEB-E2A5-BBF7-E0EF317EB994}"/>
              </a:ext>
            </a:extLst>
          </p:cNvPr>
          <p:cNvSpPr/>
          <p:nvPr/>
        </p:nvSpPr>
        <p:spPr>
          <a:xfrm>
            <a:off x="14860457" y="11633512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ABF643-A4CE-D213-71DD-9C45E292B91A}"/>
              </a:ext>
            </a:extLst>
          </p:cNvPr>
          <p:cNvSpPr/>
          <p:nvPr/>
        </p:nvSpPr>
        <p:spPr>
          <a:xfrm>
            <a:off x="14860457" y="10126681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60AD49-8454-C704-D7F1-09BA9DB04190}"/>
              </a:ext>
            </a:extLst>
          </p:cNvPr>
          <p:cNvGrpSpPr/>
          <p:nvPr/>
        </p:nvGrpSpPr>
        <p:grpSpPr>
          <a:xfrm>
            <a:off x="15045990" y="10293812"/>
            <a:ext cx="1509465" cy="672551"/>
            <a:chOff x="9905999" y="1823428"/>
            <a:chExt cx="2068313" cy="936124"/>
          </a:xfrm>
        </p:grpSpPr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40771A68-332C-69D2-809E-B3114F43843A}"/>
                </a:ext>
              </a:extLst>
            </p:cNvPr>
            <p:cNvSpPr/>
            <p:nvPr/>
          </p:nvSpPr>
          <p:spPr>
            <a:xfrm>
              <a:off x="9905999" y="1823428"/>
              <a:ext cx="1984959" cy="92395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BBF2B4D-D452-9DA0-2D8B-733316D9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1956612"/>
              <a:ext cx="1875478" cy="80294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ADD4F-3807-71A7-CE6F-10231953E0AC}"/>
              </a:ext>
            </a:extLst>
          </p:cNvPr>
          <p:cNvGrpSpPr/>
          <p:nvPr/>
        </p:nvGrpSpPr>
        <p:grpSpPr>
          <a:xfrm>
            <a:off x="15045993" y="11804341"/>
            <a:ext cx="1488239" cy="673582"/>
            <a:chOff x="9906000" y="3583761"/>
            <a:chExt cx="2068312" cy="936125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927A303-FB7F-2F81-9CF9-CB31DB2E2D86}"/>
                </a:ext>
              </a:extLst>
            </p:cNvPr>
            <p:cNvSpPr/>
            <p:nvPr/>
          </p:nvSpPr>
          <p:spPr>
            <a:xfrm>
              <a:off x="9906000" y="3583761"/>
              <a:ext cx="1984960" cy="9239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highlight>
                  <a:srgbClr val="808080"/>
                </a:highlight>
              </a:endParaRPr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BD889E1E-A238-E225-1EEF-ECCCE760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3716947"/>
              <a:ext cx="1875478" cy="80293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25F260-6B98-1FCD-C922-FBAC10211D29}"/>
              </a:ext>
            </a:extLst>
          </p:cNvPr>
          <p:cNvGrpSpPr/>
          <p:nvPr/>
        </p:nvGrpSpPr>
        <p:grpSpPr>
          <a:xfrm>
            <a:off x="15056710" y="13268156"/>
            <a:ext cx="1507851" cy="682458"/>
            <a:chOff x="9906000" y="5361802"/>
            <a:chExt cx="2068312" cy="936125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47A9C6A-16B5-AA04-29A4-C14218586662}"/>
                </a:ext>
              </a:extLst>
            </p:cNvPr>
            <p:cNvSpPr/>
            <p:nvPr/>
          </p:nvSpPr>
          <p:spPr>
            <a:xfrm>
              <a:off x="9906000" y="5361802"/>
              <a:ext cx="1984960" cy="923950"/>
            </a:xfrm>
            <a:prstGeom prst="can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47D76EF7-E64B-15A4-C3B4-A97267DA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5494988"/>
              <a:ext cx="1875478" cy="80293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A91E03-112D-7366-35A5-04FAC5C113AE}"/>
              </a:ext>
            </a:extLst>
          </p:cNvPr>
          <p:cNvSpPr txBox="1"/>
          <p:nvPr/>
        </p:nvSpPr>
        <p:spPr>
          <a:xfrm>
            <a:off x="15261120" y="11029567"/>
            <a:ext cx="2013693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Lifelines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0BD97-C72A-E3E0-53CE-2D500C6B4CAC}"/>
              </a:ext>
            </a:extLst>
          </p:cNvPr>
          <p:cNvSpPr txBox="1"/>
          <p:nvPr/>
        </p:nvSpPr>
        <p:spPr>
          <a:xfrm>
            <a:off x="15056708" y="12620648"/>
            <a:ext cx="1460656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RDS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11621-7F0F-5F64-5CE5-CC22AF539156}"/>
              </a:ext>
            </a:extLst>
          </p:cNvPr>
          <p:cNvSpPr txBox="1"/>
          <p:nvPr/>
        </p:nvSpPr>
        <p:spPr>
          <a:xfrm>
            <a:off x="15041726" y="14016117"/>
            <a:ext cx="1460656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RDS 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109DA-8457-0FEF-0150-29933376FC86}"/>
              </a:ext>
            </a:extLst>
          </p:cNvPr>
          <p:cNvSpPr/>
          <p:nvPr/>
        </p:nvSpPr>
        <p:spPr>
          <a:xfrm>
            <a:off x="9683949" y="12552839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F4EB8-1A5A-ECF4-925B-C03CD387027F}"/>
              </a:ext>
            </a:extLst>
          </p:cNvPr>
          <p:cNvSpPr txBox="1"/>
          <p:nvPr/>
        </p:nvSpPr>
        <p:spPr>
          <a:xfrm>
            <a:off x="10101358" y="12692232"/>
            <a:ext cx="2157963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server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75497F3-452F-447C-0E99-575FD7C4A11C}"/>
              </a:ext>
            </a:extLst>
          </p:cNvPr>
          <p:cNvSpPr/>
          <p:nvPr/>
        </p:nvSpPr>
        <p:spPr>
          <a:xfrm>
            <a:off x="13701254" y="10126681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A72EBD-CBBE-5B98-0BC8-13E3BAEB48C0}"/>
              </a:ext>
            </a:extLst>
          </p:cNvPr>
          <p:cNvSpPr txBox="1"/>
          <p:nvPr/>
        </p:nvSpPr>
        <p:spPr>
          <a:xfrm>
            <a:off x="13751230" y="10900643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028BE16-5E61-8B9B-201B-0F52EFA04F36}"/>
              </a:ext>
            </a:extLst>
          </p:cNvPr>
          <p:cNvSpPr/>
          <p:nvPr/>
        </p:nvSpPr>
        <p:spPr>
          <a:xfrm>
            <a:off x="13696883" y="11633512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528B6A-ED73-7039-9D2F-6084AF835711}"/>
              </a:ext>
            </a:extLst>
          </p:cNvPr>
          <p:cNvSpPr txBox="1"/>
          <p:nvPr/>
        </p:nvSpPr>
        <p:spPr>
          <a:xfrm>
            <a:off x="13746859" y="12407474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28DF75-9CA5-122E-6D99-6EFB68A968E7}"/>
              </a:ext>
            </a:extLst>
          </p:cNvPr>
          <p:cNvSpPr/>
          <p:nvPr/>
        </p:nvSpPr>
        <p:spPr>
          <a:xfrm>
            <a:off x="13696883" y="13141953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DD6446-2145-A61C-74AA-9BDF4D79BFD1}"/>
              </a:ext>
            </a:extLst>
          </p:cNvPr>
          <p:cNvSpPr txBox="1"/>
          <p:nvPr/>
        </p:nvSpPr>
        <p:spPr>
          <a:xfrm>
            <a:off x="13746859" y="13915915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BE464613-D2B2-DD63-5390-DA7D1BF1D3C0}"/>
              </a:ext>
            </a:extLst>
          </p:cNvPr>
          <p:cNvSpPr/>
          <p:nvPr/>
        </p:nvSpPr>
        <p:spPr>
          <a:xfrm>
            <a:off x="14587586" y="10547061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E53027CF-F7AC-562A-93B4-9557781B37D9}"/>
              </a:ext>
            </a:extLst>
          </p:cNvPr>
          <p:cNvSpPr/>
          <p:nvPr/>
        </p:nvSpPr>
        <p:spPr>
          <a:xfrm>
            <a:off x="14527611" y="12031003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Left-right Arrow 44">
            <a:extLst>
              <a:ext uri="{FF2B5EF4-FFF2-40B4-BE49-F238E27FC236}">
                <a16:creationId xmlns:a16="http://schemas.microsoft.com/office/drawing/2014/main" id="{A227A6CB-5F31-E5FE-2FF1-C64CDC9F954A}"/>
              </a:ext>
            </a:extLst>
          </p:cNvPr>
          <p:cNvSpPr/>
          <p:nvPr/>
        </p:nvSpPr>
        <p:spPr>
          <a:xfrm>
            <a:off x="14547131" y="13526795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43A2EE-1C65-F115-A29A-35EA4F271DA7}"/>
              </a:ext>
            </a:extLst>
          </p:cNvPr>
          <p:cNvCxnSpPr>
            <a:cxnSpLocks/>
          </p:cNvCxnSpPr>
          <p:nvPr/>
        </p:nvCxnSpPr>
        <p:spPr>
          <a:xfrm flipV="1">
            <a:off x="11511782" y="10561443"/>
            <a:ext cx="2197934" cy="243580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D79488-03B5-0920-F3FC-69C8D60793B6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11522077" y="12286988"/>
            <a:ext cx="2174806" cy="919327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A4187-36C3-1C15-0682-597A8A40C100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11522077" y="13206312"/>
            <a:ext cx="2174806" cy="58911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Scientist - Free professions and jobs icons">
            <a:extLst>
              <a:ext uri="{FF2B5EF4-FFF2-40B4-BE49-F238E27FC236}">
                <a16:creationId xmlns:a16="http://schemas.microsoft.com/office/drawing/2014/main" id="{42E364F2-A7DC-E33C-F221-68033E49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01" y="12844822"/>
            <a:ext cx="681970" cy="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3781020-61F5-C29E-12C6-A9FA2F6EE0C9}"/>
              </a:ext>
            </a:extLst>
          </p:cNvPr>
          <p:cNvSpPr txBox="1"/>
          <p:nvPr/>
        </p:nvSpPr>
        <p:spPr>
          <a:xfrm>
            <a:off x="6269076" y="135582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Researcher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84D64D-7B5D-0766-B76C-D2255F9BFBC9}"/>
              </a:ext>
            </a:extLst>
          </p:cNvPr>
          <p:cNvCxnSpPr>
            <a:cxnSpLocks/>
            <a:stCxn id="58" idx="3"/>
            <a:endCxn id="11" idx="1"/>
          </p:cNvCxnSpPr>
          <p:nvPr/>
        </p:nvCxnSpPr>
        <p:spPr>
          <a:xfrm>
            <a:off x="7063874" y="13185810"/>
            <a:ext cx="2620075" cy="205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B4190E6-BE16-EE74-898D-4B1473F3945D}"/>
              </a:ext>
            </a:extLst>
          </p:cNvPr>
          <p:cNvGrpSpPr/>
          <p:nvPr/>
        </p:nvGrpSpPr>
        <p:grpSpPr>
          <a:xfrm>
            <a:off x="12700550" y="15420846"/>
            <a:ext cx="4045888" cy="2290269"/>
            <a:chOff x="1063375" y="2443477"/>
            <a:chExt cx="4278822" cy="24221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73F78-6D76-0CAB-395C-F1FDEC4AE03C}"/>
                </a:ext>
              </a:extLst>
            </p:cNvPr>
            <p:cNvSpPr txBox="1"/>
            <p:nvPr/>
          </p:nvSpPr>
          <p:spPr>
            <a:xfrm>
              <a:off x="1222731" y="3442375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Glomerular filtration rate/1.73 </a:t>
              </a:r>
              <a:r>
                <a:rPr lang="en-GB" sz="1200" dirty="0" err="1">
                  <a:solidFill>
                    <a:srgbClr val="00B050"/>
                  </a:solidFill>
                  <a:latin typeface="Lato" panose="020F0502020204030204" pitchFamily="34" charset="0"/>
                </a:rPr>
                <a:t>sq</a:t>
              </a:r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 M (CKD-EPI)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EDC6F-FB6A-5B81-86C2-EE32EE68AE9C}"/>
                </a:ext>
              </a:extLst>
            </p:cNvPr>
            <p:cNvSpPr txBox="1"/>
            <p:nvPr/>
          </p:nvSpPr>
          <p:spPr>
            <a:xfrm>
              <a:off x="1222731" y="4324900"/>
              <a:ext cx="3904860" cy="45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</a:t>
              </a:r>
              <a:r>
                <a:rPr lang="en-GB" sz="1100" i="1" dirty="0" err="1"/>
                <a:t>ResearchSubject</a:t>
              </a:r>
              <a:r>
                <a:rPr lang="en-GB" sz="1100" i="1" dirty="0"/>
                <a:t>).</a:t>
              </a:r>
            </a:p>
            <a:p>
              <a:r>
                <a:rPr lang="en-GB" sz="1100" i="1" dirty="0" err="1"/>
                <a:t>period.start</a:t>
              </a:r>
              <a:endParaRPr lang="en-GB" sz="11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FB4C9-115A-C832-371A-9C4AC482C944}"/>
                </a:ext>
              </a:extLst>
            </p:cNvPr>
            <p:cNvSpPr txBox="1"/>
            <p:nvPr/>
          </p:nvSpPr>
          <p:spPr>
            <a:xfrm>
              <a:off x="1222731" y="4091674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Date of inclusion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D3C964-F059-84C5-8B42-57967EEEC1B7}"/>
                </a:ext>
              </a:extLst>
            </p:cNvPr>
            <p:cNvGrpSpPr/>
            <p:nvPr/>
          </p:nvGrpSpPr>
          <p:grpSpPr>
            <a:xfrm>
              <a:off x="1063375" y="2443477"/>
              <a:ext cx="4278822" cy="2422127"/>
              <a:chOff x="1063376" y="2443477"/>
              <a:chExt cx="4278823" cy="2422125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836D24-D171-4454-A3F5-A645319F8D09}"/>
                  </a:ext>
                </a:extLst>
              </p:cNvPr>
              <p:cNvSpPr/>
              <p:nvPr/>
            </p:nvSpPr>
            <p:spPr>
              <a:xfrm>
                <a:off x="1138756" y="2736124"/>
                <a:ext cx="4203443" cy="2129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38246-3EEF-B821-51DF-7CC41A7699B9}"/>
                  </a:ext>
                </a:extLst>
              </p:cNvPr>
              <p:cNvSpPr txBox="1"/>
              <p:nvPr/>
            </p:nvSpPr>
            <p:spPr>
              <a:xfrm>
                <a:off x="1222731" y="3675599"/>
                <a:ext cx="3157765" cy="455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100" i="1" dirty="0" err="1"/>
                  <a:t>Bundle.entry.select</a:t>
                </a:r>
                <a:r>
                  <a:rPr lang="en-GB" sz="1100" i="1" dirty="0"/>
                  <a:t>(resource as Observation).</a:t>
                </a:r>
              </a:p>
              <a:p>
                <a:r>
                  <a:rPr lang="en-GB" sz="1100" i="1" dirty="0"/>
                  <a:t>where(</a:t>
                </a:r>
                <a:r>
                  <a:rPr lang="en-GB" sz="1100" i="1" dirty="0" err="1"/>
                  <a:t>code.coding.code</a:t>
                </a:r>
                <a:r>
                  <a:rPr lang="en-GB" sz="1100" i="1" dirty="0"/>
                  <a:t>='1751-7').value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746897-4C9A-1E85-1EC6-B8DB8A5B5145}"/>
                  </a:ext>
                </a:extLst>
              </p:cNvPr>
              <p:cNvSpPr txBox="1"/>
              <p:nvPr/>
            </p:nvSpPr>
            <p:spPr>
              <a:xfrm>
                <a:off x="2270025" y="2808402"/>
                <a:ext cx="2044863" cy="358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600" b="1" dirty="0"/>
                  <a:t>Federated algorithm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BD6FEED-A0C1-4A49-9D76-5621368CE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376" y="2443477"/>
                <a:ext cx="828137" cy="82813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E8231-5626-3206-40DE-6FDAE6906066}"/>
                  </a:ext>
                </a:extLst>
              </p:cNvPr>
              <p:cNvSpPr txBox="1"/>
              <p:nvPr/>
            </p:nvSpPr>
            <p:spPr>
              <a:xfrm>
                <a:off x="1234748" y="3197063"/>
                <a:ext cx="2573231" cy="32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1400" b="1" dirty="0">
                    <a:solidFill>
                      <a:srgbClr val="111111"/>
                    </a:solidFill>
                    <a:latin typeface="Lato" panose="020F0502020204030204" pitchFamily="34" charset="0"/>
                  </a:rPr>
                  <a:t>Features (</a:t>
                </a:r>
                <a:r>
                  <a:rPr lang="en-GB" sz="1400" b="1" dirty="0" err="1">
                    <a:solidFill>
                      <a:srgbClr val="111111"/>
                    </a:solidFill>
                    <a:latin typeface="Lato" panose="020F0502020204030204" pitchFamily="34" charset="0"/>
                  </a:rPr>
                  <a:t>FHIRPath</a:t>
                </a:r>
                <a:r>
                  <a:rPr lang="en-GB" sz="1400" b="1" dirty="0">
                    <a:solidFill>
                      <a:srgbClr val="111111"/>
                    </a:solidFill>
                    <a:latin typeface="Lato" panose="020F0502020204030204" pitchFamily="34" charset="0"/>
                  </a:rPr>
                  <a:t>), e.g.:</a:t>
                </a: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90E853D9-6D77-E00C-51D9-56A27028230D}"/>
              </a:ext>
            </a:extLst>
          </p:cNvPr>
          <p:cNvSpPr/>
          <p:nvPr/>
        </p:nvSpPr>
        <p:spPr>
          <a:xfrm>
            <a:off x="13981092" y="9992431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F7C83C-68FB-128A-CC1C-278AF90341E2}"/>
              </a:ext>
            </a:extLst>
          </p:cNvPr>
          <p:cNvSpPr/>
          <p:nvPr/>
        </p:nvSpPr>
        <p:spPr>
          <a:xfrm>
            <a:off x="13906645" y="11526985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87BAE3-6EBF-D105-96E4-78DEBE9C2A89}"/>
              </a:ext>
            </a:extLst>
          </p:cNvPr>
          <p:cNvSpPr/>
          <p:nvPr/>
        </p:nvSpPr>
        <p:spPr>
          <a:xfrm>
            <a:off x="13940637" y="13089692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pic>
        <p:nvPicPr>
          <p:cNvPr id="40" name="Picture 6" descr="Cli Icons - Free SVG &amp; PNG Cli Images - Noun Project">
            <a:extLst>
              <a:ext uri="{FF2B5EF4-FFF2-40B4-BE49-F238E27FC236}">
                <a16:creationId xmlns:a16="http://schemas.microsoft.com/office/drawing/2014/main" id="{FB5808D8-A401-F523-1A1E-B6A2D896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65" y="12731132"/>
            <a:ext cx="917882" cy="9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0E96564-5644-A005-0DD9-30B5376AFF2D}"/>
              </a:ext>
            </a:extLst>
          </p:cNvPr>
          <p:cNvSpPr/>
          <p:nvPr/>
        </p:nvSpPr>
        <p:spPr>
          <a:xfrm>
            <a:off x="9682105" y="11091206"/>
            <a:ext cx="1838131" cy="90971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Aggregator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726FFE-9CCB-5A1A-D33D-A70A7CF4A5EE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H="1" flipV="1">
            <a:off x="10601168" y="12000922"/>
            <a:ext cx="1844" cy="551914"/>
          </a:xfrm>
          <a:prstGeom prst="straightConnector1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23E750BC-40F5-708F-97F2-81CB6669A5BB}"/>
              </a:ext>
            </a:extLst>
          </p:cNvPr>
          <p:cNvGrpSpPr/>
          <p:nvPr/>
        </p:nvGrpSpPr>
        <p:grpSpPr>
          <a:xfrm>
            <a:off x="7991587" y="11133211"/>
            <a:ext cx="1362724" cy="1338604"/>
            <a:chOff x="7721858" y="10911283"/>
            <a:chExt cx="1362724" cy="133860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4049B75-95A9-B4D3-5D37-E6609028DECD}"/>
                </a:ext>
              </a:extLst>
            </p:cNvPr>
            <p:cNvSpPr/>
            <p:nvPr/>
          </p:nvSpPr>
          <p:spPr>
            <a:xfrm>
              <a:off x="7721858" y="10911283"/>
              <a:ext cx="1362724" cy="13386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F4D1AEB-F6F2-8155-F918-EF11E9BEF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596" y="11563267"/>
              <a:ext cx="711124" cy="66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5F9FFDA7-0552-7DFA-6335-457F90DC0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8506" y="11193116"/>
              <a:ext cx="711124" cy="66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C53AFD68-7079-AE7C-FA96-587B937C5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906" y="10942109"/>
              <a:ext cx="711124" cy="66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43D6BF50-620E-E9CB-6F27-D256CBCC3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089" y="12920704"/>
            <a:ext cx="506585" cy="50658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BCE9CE5-3E5B-A004-D28E-4DB5ECEE8235}"/>
              </a:ext>
            </a:extLst>
          </p:cNvPr>
          <p:cNvSpPr txBox="1"/>
          <p:nvPr/>
        </p:nvSpPr>
        <p:spPr>
          <a:xfrm>
            <a:off x="8269919" y="1342959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Federated algorithm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C1209FE-CF62-9A36-F337-A9024159B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5972" y="11258379"/>
            <a:ext cx="388663" cy="38866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134B7AA-1EC5-5D3F-B289-543276B84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3616" y="12176331"/>
            <a:ext cx="360623" cy="3606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8EF44AA-173B-DDC8-15A3-E69AF69F5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0199" y="13442348"/>
            <a:ext cx="338533" cy="338533"/>
          </a:xfrm>
          <a:prstGeom prst="rect">
            <a:avLst/>
          </a:prstGeom>
        </p:spPr>
      </p:pic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8E49E69-C40E-CB68-0FF1-C4D020EE8059}"/>
              </a:ext>
            </a:extLst>
          </p:cNvPr>
          <p:cNvSpPr/>
          <p:nvPr/>
        </p:nvSpPr>
        <p:spPr>
          <a:xfrm>
            <a:off x="7506111" y="4371664"/>
            <a:ext cx="9750014" cy="4719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44B406D-E53C-AFE8-3164-C7A9AF2B5267}"/>
              </a:ext>
            </a:extLst>
          </p:cNvPr>
          <p:cNvSpPr/>
          <p:nvPr/>
        </p:nvSpPr>
        <p:spPr>
          <a:xfrm>
            <a:off x="12506192" y="4504668"/>
            <a:ext cx="4413351" cy="43734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0D015A3B-5AD4-B9EF-0493-EADA2DB6E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15514" y="6154866"/>
            <a:ext cx="616529" cy="616529"/>
          </a:xfrm>
          <a:prstGeom prst="rect">
            <a:avLst/>
          </a:prstGeom>
        </p:spPr>
      </p:pic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D5E8897-72D2-C58A-4DAE-5E43CF7FDEBF}"/>
              </a:ext>
            </a:extLst>
          </p:cNvPr>
          <p:cNvSpPr/>
          <p:nvPr/>
        </p:nvSpPr>
        <p:spPr>
          <a:xfrm>
            <a:off x="9814059" y="4784032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extraction/ formatting</a:t>
            </a:r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DC9CF943-DACE-B63A-4C53-82A29AB8EE1A}"/>
              </a:ext>
            </a:extLst>
          </p:cNvPr>
          <p:cNvSpPr/>
          <p:nvPr/>
        </p:nvSpPr>
        <p:spPr>
          <a:xfrm>
            <a:off x="10116539" y="6900157"/>
            <a:ext cx="997528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PGO</a:t>
            </a:r>
          </a:p>
          <a:p>
            <a:pPr algn="ctr"/>
            <a:r>
              <a:rPr lang="en-GB" dirty="0"/>
              <a:t>D</a:t>
            </a:r>
            <a:r>
              <a:rPr lang="en-NL" dirty="0"/>
              <a:t>ata</a:t>
            </a:r>
          </a:p>
          <a:p>
            <a:pPr algn="ctr"/>
            <a:r>
              <a:rPr lang="en-NL" dirty="0"/>
              <a:t>(health records)</a:t>
            </a:r>
          </a:p>
        </p:txBody>
      </p:sp>
      <p:pic>
        <p:nvPicPr>
          <p:cNvPr id="100" name="Picture 99" descr="Shape&#10;&#10;Description automatically generated with low confidence">
            <a:extLst>
              <a:ext uri="{FF2B5EF4-FFF2-40B4-BE49-F238E27FC236}">
                <a16:creationId xmlns:a16="http://schemas.microsoft.com/office/drawing/2014/main" id="{6AB346C2-B895-88C4-2AF0-CBAB2D2C4E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387790" y="5015551"/>
            <a:ext cx="819497" cy="819497"/>
          </a:xfrm>
          <a:prstGeom prst="rect">
            <a:avLst/>
          </a:prstGeom>
        </p:spPr>
      </p:pic>
      <p:sp>
        <p:nvSpPr>
          <p:cNvPr id="101" name="Down Arrow 100">
            <a:extLst>
              <a:ext uri="{FF2B5EF4-FFF2-40B4-BE49-F238E27FC236}">
                <a16:creationId xmlns:a16="http://schemas.microsoft.com/office/drawing/2014/main" id="{3DA46689-7ACF-2621-83E1-080B058C5FFE}"/>
              </a:ext>
            </a:extLst>
          </p:cNvPr>
          <p:cNvSpPr/>
          <p:nvPr/>
        </p:nvSpPr>
        <p:spPr>
          <a:xfrm rot="10800000">
            <a:off x="10529348" y="6083191"/>
            <a:ext cx="228914" cy="884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F91711-B882-136A-4753-B6F648275B23}"/>
              </a:ext>
            </a:extLst>
          </p:cNvPr>
          <p:cNvSpPr txBox="1"/>
          <p:nvPr/>
        </p:nvSpPr>
        <p:spPr>
          <a:xfrm>
            <a:off x="10918376" y="665178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200" dirty="0"/>
              <a:t>Patient</a:t>
            </a:r>
          </a:p>
          <a:p>
            <a:pPr algn="ctr"/>
            <a:r>
              <a:rPr lang="en-NL" sz="1200" dirty="0"/>
              <a:t>data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BDE68D84-7129-5C2C-2A8E-A80E1B43B225}"/>
              </a:ext>
            </a:extLst>
          </p:cNvPr>
          <p:cNvSpPr/>
          <p:nvPr/>
        </p:nvSpPr>
        <p:spPr>
          <a:xfrm>
            <a:off x="14030034" y="4784032"/>
            <a:ext cx="167442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Predictive analysis</a:t>
            </a: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4D3A5B99-6B1C-CB48-D404-CAD7BF88A4C5}"/>
              </a:ext>
            </a:extLst>
          </p:cNvPr>
          <p:cNvSpPr/>
          <p:nvPr/>
        </p:nvSpPr>
        <p:spPr>
          <a:xfrm>
            <a:off x="12993061" y="6600727"/>
            <a:ext cx="1408016" cy="1520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</a:t>
            </a:r>
          </a:p>
          <a:p>
            <a:pPr algn="ctr"/>
            <a:r>
              <a:rPr lang="en-US" dirty="0"/>
              <a:t>Guidelines</a:t>
            </a:r>
            <a:endParaRPr lang="en-NL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5E8231-F2CC-EA16-B311-0763503515DB}"/>
              </a:ext>
            </a:extLst>
          </p:cNvPr>
          <p:cNvCxnSpPr>
            <a:cxnSpLocks/>
            <a:stCxn id="117" idx="3"/>
            <a:endCxn id="98" idx="1"/>
          </p:cNvCxnSpPr>
          <p:nvPr/>
        </p:nvCxnSpPr>
        <p:spPr>
          <a:xfrm flipV="1">
            <a:off x="9214467" y="5425300"/>
            <a:ext cx="599593" cy="1662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C42995-3A12-2F8D-48AE-58046D8B3C6F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>
            <a:off x="11488480" y="5425300"/>
            <a:ext cx="254155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E3EA1244-C8B1-7992-69A1-BDF61F05D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723945" y="5102955"/>
            <a:ext cx="616529" cy="61652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5893A16-7622-A112-DA0A-810333443937}"/>
              </a:ext>
            </a:extLst>
          </p:cNvPr>
          <p:cNvSpPr txBox="1"/>
          <p:nvPr/>
        </p:nvSpPr>
        <p:spPr>
          <a:xfrm>
            <a:off x="7994288" y="8613972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PGO Infrastructure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A8A321-7293-ED6A-E982-1077F20122A9}"/>
              </a:ext>
            </a:extLst>
          </p:cNvPr>
          <p:cNvSpPr txBox="1"/>
          <p:nvPr/>
        </p:nvSpPr>
        <p:spPr>
          <a:xfrm>
            <a:off x="12886415" y="835404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MyDigiTwin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B771C8E0-A8AA-D060-23C4-B1305D5ED1AC}"/>
              </a:ext>
            </a:extLst>
          </p:cNvPr>
          <p:cNvSpPr/>
          <p:nvPr/>
        </p:nvSpPr>
        <p:spPr>
          <a:xfrm>
            <a:off x="7779814" y="4800657"/>
            <a:ext cx="1434652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MyDigiTwin</a:t>
            </a:r>
          </a:p>
          <a:p>
            <a:pPr algn="ctr"/>
            <a:r>
              <a:rPr lang="en-NL" dirty="0"/>
              <a:t>UI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D207A4-66DD-623F-AFB4-A73A95D09CF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7143340" y="5441925"/>
            <a:ext cx="636475" cy="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2A619E-D4BC-EE1A-6C31-77397F36FBA9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13678820" y="6066567"/>
            <a:ext cx="1188424" cy="76819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0BCA1F4-4C55-4C13-9D2D-888A649BE08E}"/>
              </a:ext>
            </a:extLst>
          </p:cNvPr>
          <p:cNvCxnSpPr>
            <a:cxnSpLocks/>
          </p:cNvCxnSpPr>
          <p:nvPr/>
        </p:nvCxnSpPr>
        <p:spPr>
          <a:xfrm>
            <a:off x="14878881" y="6083192"/>
            <a:ext cx="943453" cy="75157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1A48161-9D7E-8756-EC7A-32C9E7F9742C}"/>
              </a:ext>
            </a:extLst>
          </p:cNvPr>
          <p:cNvSpPr/>
          <p:nvPr/>
        </p:nvSpPr>
        <p:spPr>
          <a:xfrm>
            <a:off x="15142650" y="6830750"/>
            <a:ext cx="1362724" cy="13386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22" name="Picture 2">
            <a:extLst>
              <a:ext uri="{FF2B5EF4-FFF2-40B4-BE49-F238E27FC236}">
                <a16:creationId xmlns:a16="http://schemas.microsoft.com/office/drawing/2014/main" id="{505F6B09-028C-9177-5626-5AA1BD90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388" y="7482734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8680F11-C562-7598-70C4-4B08AAD2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298" y="7112583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022EB8E7-C7E2-0717-D5D2-C38D49CC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698" y="6861576"/>
            <a:ext cx="711124" cy="66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D0CEBE9-90BD-8792-64BE-161E48B9A15F}"/>
              </a:ext>
            </a:extLst>
          </p:cNvPr>
          <p:cNvSpPr txBox="1"/>
          <p:nvPr/>
        </p:nvSpPr>
        <p:spPr>
          <a:xfrm>
            <a:off x="6367305" y="5801534"/>
            <a:ext cx="1781257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Patient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B4149DF-80F9-59D7-82C6-FA9B9EC7BE84}"/>
              </a:ext>
            </a:extLst>
          </p:cNvPr>
          <p:cNvSpPr txBox="1"/>
          <p:nvPr/>
        </p:nvSpPr>
        <p:spPr>
          <a:xfrm>
            <a:off x="11574112" y="5889238"/>
            <a:ext cx="844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compliant </a:t>
            </a:r>
          </a:p>
          <a:p>
            <a:pPr algn="ctr"/>
            <a:r>
              <a:rPr lang="en-NL" sz="1200" dirty="0"/>
              <a:t>data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0AEC213-93AB-20D0-CDDF-04B2429EC656}"/>
              </a:ext>
            </a:extLst>
          </p:cNvPr>
          <p:cNvCxnSpPr/>
          <p:nvPr/>
        </p:nvCxnSpPr>
        <p:spPr>
          <a:xfrm flipV="1">
            <a:off x="11524057" y="10419861"/>
            <a:ext cx="2179177" cy="2426158"/>
          </a:xfrm>
          <a:prstGeom prst="straightConnector1">
            <a:avLst/>
          </a:prstGeom>
          <a:ln w="34925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arameter Vector Icons free download in SVG, PNG Format">
            <a:extLst>
              <a:ext uri="{FF2B5EF4-FFF2-40B4-BE49-F238E27FC236}">
                <a16:creationId xmlns:a16="http://schemas.microsoft.com/office/drawing/2014/main" id="{8FC35336-2A1A-9477-CB94-F882C548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303900" y="11392645"/>
            <a:ext cx="359780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C1BD1D3-7F0F-DB75-D4AF-28379A4EF546}"/>
              </a:ext>
            </a:extLst>
          </p:cNvPr>
          <p:cNvCxnSpPr>
            <a:cxnSpLocks/>
          </p:cNvCxnSpPr>
          <p:nvPr/>
        </p:nvCxnSpPr>
        <p:spPr>
          <a:xfrm flipV="1">
            <a:off x="11530927" y="12430897"/>
            <a:ext cx="2151386" cy="896037"/>
          </a:xfrm>
          <a:prstGeom prst="straightConnector1">
            <a:avLst/>
          </a:prstGeom>
          <a:ln w="34925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6" descr="parameter Vector Icons free download in SVG, PNG Format">
            <a:extLst>
              <a:ext uri="{FF2B5EF4-FFF2-40B4-BE49-F238E27FC236}">
                <a16:creationId xmlns:a16="http://schemas.microsoft.com/office/drawing/2014/main" id="{C887026F-CE74-2F53-5C65-3B3A2BDD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89181" y="12706713"/>
            <a:ext cx="359780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39B3F8DB-C9C3-D13F-A8B9-1A945264380C}"/>
              </a:ext>
            </a:extLst>
          </p:cNvPr>
          <p:cNvCxnSpPr>
            <a:cxnSpLocks/>
          </p:cNvCxnSpPr>
          <p:nvPr/>
        </p:nvCxnSpPr>
        <p:spPr>
          <a:xfrm>
            <a:off x="11544878" y="13326934"/>
            <a:ext cx="2129206" cy="588981"/>
          </a:xfrm>
          <a:prstGeom prst="straightConnector1">
            <a:avLst/>
          </a:prstGeom>
          <a:ln w="34925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6" descr="parameter Vector Icons free download in SVG, PNG Format">
            <a:extLst>
              <a:ext uri="{FF2B5EF4-FFF2-40B4-BE49-F238E27FC236}">
                <a16:creationId xmlns:a16="http://schemas.microsoft.com/office/drawing/2014/main" id="{73FF9959-24A8-14F9-B5E5-8C43EA947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497972" y="13563452"/>
            <a:ext cx="359780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" descr="parameter Vector Icons free download in SVG, PNG Format">
            <a:extLst>
              <a:ext uri="{FF2B5EF4-FFF2-40B4-BE49-F238E27FC236}">
                <a16:creationId xmlns:a16="http://schemas.microsoft.com/office/drawing/2014/main" id="{BBB4E743-8AD1-0AB9-E350-FA9FAA56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85470" y="15336409"/>
            <a:ext cx="1083589" cy="108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ounded Rectangle 1052">
            <a:extLst>
              <a:ext uri="{FF2B5EF4-FFF2-40B4-BE49-F238E27FC236}">
                <a16:creationId xmlns:a16="http://schemas.microsoft.com/office/drawing/2014/main" id="{E170E284-45C2-C286-0574-A2726C2628A7}"/>
              </a:ext>
            </a:extLst>
          </p:cNvPr>
          <p:cNvSpPr/>
          <p:nvPr/>
        </p:nvSpPr>
        <p:spPr>
          <a:xfrm>
            <a:off x="8649469" y="15744718"/>
            <a:ext cx="3366320" cy="975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786E0B8-B444-DCE4-DCC1-0E70D3DE0D0F}"/>
              </a:ext>
            </a:extLst>
          </p:cNvPr>
          <p:cNvSpPr txBox="1"/>
          <p:nvPr/>
        </p:nvSpPr>
        <p:spPr>
          <a:xfrm>
            <a:off x="9778834" y="15822010"/>
            <a:ext cx="2176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Aggregated data:</a:t>
            </a:r>
          </a:p>
          <a:p>
            <a:r>
              <a:rPr lang="en-NL" sz="1600" dirty="0"/>
              <a:t>E.g., Model parameters,</a:t>
            </a:r>
          </a:p>
          <a:p>
            <a:r>
              <a:rPr lang="en-NL" sz="1600" dirty="0"/>
              <a:t>Gradients</a:t>
            </a:r>
          </a:p>
        </p:txBody>
      </p:sp>
      <p:pic>
        <p:nvPicPr>
          <p:cNvPr id="1055" name="Picture 6" descr="parameter Vector Icons free download in SVG, PNG Format">
            <a:extLst>
              <a:ext uri="{FF2B5EF4-FFF2-40B4-BE49-F238E27FC236}">
                <a16:creationId xmlns:a16="http://schemas.microsoft.com/office/drawing/2014/main" id="{FF6BAC61-5E54-7C67-97F8-80CD56C2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63652" y="12043981"/>
            <a:ext cx="359780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6" descr="parameter Vector Icons free download in SVG, PNG Format">
            <a:extLst>
              <a:ext uri="{FF2B5EF4-FFF2-40B4-BE49-F238E27FC236}">
                <a16:creationId xmlns:a16="http://schemas.microsoft.com/office/drawing/2014/main" id="{633DAEFD-0F5B-4387-5B35-9E62C203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718587" y="12098824"/>
            <a:ext cx="359780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11E17A35-1AE4-16C1-93D9-C50F5A71ABB1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9329359" y="11546064"/>
            <a:ext cx="352746" cy="202038"/>
          </a:xfrm>
          <a:prstGeom prst="straightConnector1">
            <a:avLst/>
          </a:prstGeom>
          <a:ln w="349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5" name="Picture 1064" descr="Logo&#10;&#10;Description automatically generated">
            <a:extLst>
              <a:ext uri="{FF2B5EF4-FFF2-40B4-BE49-F238E27FC236}">
                <a16:creationId xmlns:a16="http://schemas.microsoft.com/office/drawing/2014/main" id="{D83552C0-6708-EACC-0584-6CAE1B91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06484" y="5467910"/>
            <a:ext cx="1368733" cy="576866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DED57C8-58E0-F3EF-6A18-D49979A61E36}"/>
              </a:ext>
            </a:extLst>
          </p:cNvPr>
          <p:cNvCxnSpPr>
            <a:cxnSpLocks/>
          </p:cNvCxnSpPr>
          <p:nvPr/>
        </p:nvCxnSpPr>
        <p:spPr>
          <a:xfrm>
            <a:off x="5852160" y="9448800"/>
            <a:ext cx="11795760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8FB106EE-E62B-884C-E5DF-AA78BAC0938F}"/>
              </a:ext>
            </a:extLst>
          </p:cNvPr>
          <p:cNvCxnSpPr>
            <a:cxnSpLocks/>
            <a:stCxn id="88" idx="0"/>
            <a:endCxn id="121" idx="2"/>
          </p:cNvCxnSpPr>
          <p:nvPr/>
        </p:nvCxnSpPr>
        <p:spPr>
          <a:xfrm flipV="1">
            <a:off x="8672949" y="8169354"/>
            <a:ext cx="7151063" cy="296385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158FF18-B22A-7300-0BA3-D8A140414A31}"/>
              </a:ext>
            </a:extLst>
          </p:cNvPr>
          <p:cNvSpPr/>
          <p:nvPr/>
        </p:nvSpPr>
        <p:spPr>
          <a:xfrm>
            <a:off x="14443597" y="12837394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5910463-EEEB-E2A5-BBF7-E0EF317EB994}"/>
              </a:ext>
            </a:extLst>
          </p:cNvPr>
          <p:cNvSpPr/>
          <p:nvPr/>
        </p:nvSpPr>
        <p:spPr>
          <a:xfrm>
            <a:off x="14443597" y="11330563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ABF643-A4CE-D213-71DD-9C45E292B91A}"/>
              </a:ext>
            </a:extLst>
          </p:cNvPr>
          <p:cNvSpPr/>
          <p:nvPr/>
        </p:nvSpPr>
        <p:spPr>
          <a:xfrm>
            <a:off x="14443597" y="9823732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96CA3-E108-3DF4-E04D-3804B6DC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000" dirty="0"/>
              <a:t>Work in progress - FL – vantage6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60AD49-8454-C704-D7F1-09BA9DB04190}"/>
              </a:ext>
            </a:extLst>
          </p:cNvPr>
          <p:cNvGrpSpPr/>
          <p:nvPr/>
        </p:nvGrpSpPr>
        <p:grpSpPr>
          <a:xfrm>
            <a:off x="14629130" y="9990863"/>
            <a:ext cx="1509464" cy="672552"/>
            <a:chOff x="9906000" y="1823427"/>
            <a:chExt cx="2068312" cy="936125"/>
          </a:xfrm>
        </p:grpSpPr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40771A68-332C-69D2-809E-B3114F43843A}"/>
                </a:ext>
              </a:extLst>
            </p:cNvPr>
            <p:cNvSpPr/>
            <p:nvPr/>
          </p:nvSpPr>
          <p:spPr>
            <a:xfrm>
              <a:off x="9906000" y="1823427"/>
              <a:ext cx="1984960" cy="92395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BBF2B4D-D452-9DA0-2D8B-733316D9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1956613"/>
              <a:ext cx="1875478" cy="8029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ADD4F-3807-71A7-CE6F-10231953E0AC}"/>
              </a:ext>
            </a:extLst>
          </p:cNvPr>
          <p:cNvGrpSpPr/>
          <p:nvPr/>
        </p:nvGrpSpPr>
        <p:grpSpPr>
          <a:xfrm>
            <a:off x="14629133" y="11501392"/>
            <a:ext cx="1488239" cy="673582"/>
            <a:chOff x="9906000" y="3583761"/>
            <a:chExt cx="2068312" cy="936125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927A303-FB7F-2F81-9CF9-CB31DB2E2D86}"/>
                </a:ext>
              </a:extLst>
            </p:cNvPr>
            <p:cNvSpPr/>
            <p:nvPr/>
          </p:nvSpPr>
          <p:spPr>
            <a:xfrm>
              <a:off x="9906000" y="3583761"/>
              <a:ext cx="1984960" cy="9239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highlight>
                  <a:srgbClr val="808080"/>
                </a:highlight>
              </a:endParaRPr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BD889E1E-A238-E225-1EEF-ECCCE760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3716947"/>
              <a:ext cx="1875478" cy="80293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25F260-6B98-1FCD-C922-FBAC10211D29}"/>
              </a:ext>
            </a:extLst>
          </p:cNvPr>
          <p:cNvGrpSpPr/>
          <p:nvPr/>
        </p:nvGrpSpPr>
        <p:grpSpPr>
          <a:xfrm>
            <a:off x="14639850" y="12965207"/>
            <a:ext cx="1507851" cy="682458"/>
            <a:chOff x="9906000" y="5361802"/>
            <a:chExt cx="2068312" cy="936125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47A9C6A-16B5-AA04-29A4-C14218586662}"/>
                </a:ext>
              </a:extLst>
            </p:cNvPr>
            <p:cNvSpPr/>
            <p:nvPr/>
          </p:nvSpPr>
          <p:spPr>
            <a:xfrm>
              <a:off x="9906000" y="5361802"/>
              <a:ext cx="1984960" cy="923950"/>
            </a:xfrm>
            <a:prstGeom prst="can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47D76EF7-E64B-15A4-C3B4-A97267DA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5494988"/>
              <a:ext cx="1875478" cy="80293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A91E03-112D-7366-35A5-04FAC5C113AE}"/>
              </a:ext>
            </a:extLst>
          </p:cNvPr>
          <p:cNvSpPr txBox="1"/>
          <p:nvPr/>
        </p:nvSpPr>
        <p:spPr>
          <a:xfrm>
            <a:off x="14844260" y="10726618"/>
            <a:ext cx="2013693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Lifelines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0BD97-C72A-E3E0-53CE-2D500C6B4CAC}"/>
              </a:ext>
            </a:extLst>
          </p:cNvPr>
          <p:cNvSpPr txBox="1"/>
          <p:nvPr/>
        </p:nvSpPr>
        <p:spPr>
          <a:xfrm>
            <a:off x="14639848" y="12317699"/>
            <a:ext cx="2770310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UK Biobank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11621-7F0F-5F64-5CE5-CC22AF539156}"/>
              </a:ext>
            </a:extLst>
          </p:cNvPr>
          <p:cNvSpPr txBox="1"/>
          <p:nvPr/>
        </p:nvSpPr>
        <p:spPr>
          <a:xfrm>
            <a:off x="14788154" y="13713168"/>
            <a:ext cx="2282997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PREVEND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109DA-8457-0FEF-0150-29933376FC86}"/>
              </a:ext>
            </a:extLst>
          </p:cNvPr>
          <p:cNvSpPr/>
          <p:nvPr/>
        </p:nvSpPr>
        <p:spPr>
          <a:xfrm>
            <a:off x="9368144" y="11451051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F4EB8-1A5A-ECF4-925B-C03CD387027F}"/>
              </a:ext>
            </a:extLst>
          </p:cNvPr>
          <p:cNvSpPr txBox="1"/>
          <p:nvPr/>
        </p:nvSpPr>
        <p:spPr>
          <a:xfrm>
            <a:off x="9684498" y="12389283"/>
            <a:ext cx="2157963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server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75497F3-452F-447C-0E99-575FD7C4A11C}"/>
              </a:ext>
            </a:extLst>
          </p:cNvPr>
          <p:cNvSpPr/>
          <p:nvPr/>
        </p:nvSpPr>
        <p:spPr>
          <a:xfrm>
            <a:off x="13284394" y="9823732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2" name="Picture 2" descr="Home">
            <a:extLst>
              <a:ext uri="{FF2B5EF4-FFF2-40B4-BE49-F238E27FC236}">
                <a16:creationId xmlns:a16="http://schemas.microsoft.com/office/drawing/2014/main" id="{E69A4173-0779-EE10-93C7-644E8921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410" y="10162424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A72EBD-CBBE-5B98-0BC8-13E3BAEB48C0}"/>
              </a:ext>
            </a:extLst>
          </p:cNvPr>
          <p:cNvSpPr txBox="1"/>
          <p:nvPr/>
        </p:nvSpPr>
        <p:spPr>
          <a:xfrm>
            <a:off x="13334370" y="10597694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028BE16-5E61-8B9B-201B-0F52EFA04F36}"/>
              </a:ext>
            </a:extLst>
          </p:cNvPr>
          <p:cNvSpPr/>
          <p:nvPr/>
        </p:nvSpPr>
        <p:spPr>
          <a:xfrm>
            <a:off x="13280023" y="11330563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5" name="Picture 2" descr="Home">
            <a:extLst>
              <a:ext uri="{FF2B5EF4-FFF2-40B4-BE49-F238E27FC236}">
                <a16:creationId xmlns:a16="http://schemas.microsoft.com/office/drawing/2014/main" id="{714AF0EB-3F3C-2BEB-2C66-CD8DC504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376" y="11669255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528B6A-ED73-7039-9D2F-6084AF835711}"/>
              </a:ext>
            </a:extLst>
          </p:cNvPr>
          <p:cNvSpPr txBox="1"/>
          <p:nvPr/>
        </p:nvSpPr>
        <p:spPr>
          <a:xfrm>
            <a:off x="13329999" y="12104525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28DF75-9CA5-122E-6D99-6EFB68A968E7}"/>
              </a:ext>
            </a:extLst>
          </p:cNvPr>
          <p:cNvSpPr/>
          <p:nvPr/>
        </p:nvSpPr>
        <p:spPr>
          <a:xfrm>
            <a:off x="13280023" y="12839004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1" name="Picture 2" descr="Home">
            <a:extLst>
              <a:ext uri="{FF2B5EF4-FFF2-40B4-BE49-F238E27FC236}">
                <a16:creationId xmlns:a16="http://schemas.microsoft.com/office/drawing/2014/main" id="{D98EE34A-90AD-2E89-655C-39E69E1F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894" y="13177621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DD6446-2145-A61C-74AA-9BDF4D79BFD1}"/>
              </a:ext>
            </a:extLst>
          </p:cNvPr>
          <p:cNvSpPr txBox="1"/>
          <p:nvPr/>
        </p:nvSpPr>
        <p:spPr>
          <a:xfrm>
            <a:off x="13329999" y="13612966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BE464613-D2B2-DD63-5390-DA7D1BF1D3C0}"/>
              </a:ext>
            </a:extLst>
          </p:cNvPr>
          <p:cNvSpPr/>
          <p:nvPr/>
        </p:nvSpPr>
        <p:spPr>
          <a:xfrm>
            <a:off x="14170726" y="10244112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E53027CF-F7AC-562A-93B4-9557781B37D9}"/>
              </a:ext>
            </a:extLst>
          </p:cNvPr>
          <p:cNvSpPr/>
          <p:nvPr/>
        </p:nvSpPr>
        <p:spPr>
          <a:xfrm>
            <a:off x="14110751" y="11728054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Left-right Arrow 44">
            <a:extLst>
              <a:ext uri="{FF2B5EF4-FFF2-40B4-BE49-F238E27FC236}">
                <a16:creationId xmlns:a16="http://schemas.microsoft.com/office/drawing/2014/main" id="{A227A6CB-5F31-E5FE-2FF1-C64CDC9F954A}"/>
              </a:ext>
            </a:extLst>
          </p:cNvPr>
          <p:cNvSpPr/>
          <p:nvPr/>
        </p:nvSpPr>
        <p:spPr>
          <a:xfrm>
            <a:off x="14130271" y="13223846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43A2EE-1C65-F115-A29A-35EA4F271DA7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 flipV="1">
            <a:off x="11206272" y="10477208"/>
            <a:ext cx="2078122" cy="162731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D79488-03B5-0920-F3FC-69C8D60793B6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 flipV="1">
            <a:off x="11206275" y="11984036"/>
            <a:ext cx="2073751" cy="1204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A4187-36C3-1C15-0682-597A8A40C100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11206275" y="12104527"/>
            <a:ext cx="2073751" cy="13879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Scientist - Free professions and jobs icons">
            <a:extLst>
              <a:ext uri="{FF2B5EF4-FFF2-40B4-BE49-F238E27FC236}">
                <a16:creationId xmlns:a16="http://schemas.microsoft.com/office/drawing/2014/main" id="{42E364F2-A7DC-E33C-F221-68033E49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89" y="11763539"/>
            <a:ext cx="681970" cy="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3781020-61F5-C29E-12C6-A9FA2F6EE0C9}"/>
              </a:ext>
            </a:extLst>
          </p:cNvPr>
          <p:cNvSpPr txBox="1"/>
          <p:nvPr/>
        </p:nvSpPr>
        <p:spPr>
          <a:xfrm>
            <a:off x="5969415" y="12397219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Researcher</a:t>
            </a:r>
          </a:p>
        </p:txBody>
      </p:sp>
      <p:pic>
        <p:nvPicPr>
          <p:cNvPr id="65" name="Picture 2" descr="Home">
            <a:extLst>
              <a:ext uri="{FF2B5EF4-FFF2-40B4-BE49-F238E27FC236}">
                <a16:creationId xmlns:a16="http://schemas.microsoft.com/office/drawing/2014/main" id="{DB043DB4-4927-5725-2A82-1911587B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675" y="11732592"/>
            <a:ext cx="1042273" cy="4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84D64D-7B5D-0766-B76C-D2255F9BFBC9}"/>
              </a:ext>
            </a:extLst>
          </p:cNvPr>
          <p:cNvCxnSpPr>
            <a:cxnSpLocks/>
            <a:stCxn id="58" idx="3"/>
            <a:endCxn id="11" idx="1"/>
          </p:cNvCxnSpPr>
          <p:nvPr/>
        </p:nvCxnSpPr>
        <p:spPr>
          <a:xfrm>
            <a:off x="6763259" y="12104524"/>
            <a:ext cx="260488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8F90C0-A6D5-0149-840A-D693975FD8EC}"/>
              </a:ext>
            </a:extLst>
          </p:cNvPr>
          <p:cNvSpPr txBox="1"/>
          <p:nvPr/>
        </p:nvSpPr>
        <p:spPr>
          <a:xfrm>
            <a:off x="7709072" y="11889218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Task request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4190E6-BE16-EE74-898D-4B1473F3945D}"/>
              </a:ext>
            </a:extLst>
          </p:cNvPr>
          <p:cNvGrpSpPr/>
          <p:nvPr/>
        </p:nvGrpSpPr>
        <p:grpSpPr>
          <a:xfrm>
            <a:off x="5322253" y="8747382"/>
            <a:ext cx="4045888" cy="2290269"/>
            <a:chOff x="1063375" y="2443477"/>
            <a:chExt cx="4278822" cy="24221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73F78-6D76-0CAB-395C-F1FDEC4AE03C}"/>
                </a:ext>
              </a:extLst>
            </p:cNvPr>
            <p:cNvSpPr txBox="1"/>
            <p:nvPr/>
          </p:nvSpPr>
          <p:spPr>
            <a:xfrm>
              <a:off x="1222731" y="3442375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Glomerular filtration rate/1.73 </a:t>
              </a:r>
              <a:r>
                <a:rPr lang="en-GB" sz="1200" dirty="0" err="1">
                  <a:solidFill>
                    <a:srgbClr val="00B050"/>
                  </a:solidFill>
                  <a:latin typeface="Lato" panose="020F0502020204030204" pitchFamily="34" charset="0"/>
                </a:rPr>
                <a:t>sq</a:t>
              </a:r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 M (CKD-EPI)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EDC6F-FB6A-5B81-86C2-EE32EE68AE9C}"/>
                </a:ext>
              </a:extLst>
            </p:cNvPr>
            <p:cNvSpPr txBox="1"/>
            <p:nvPr/>
          </p:nvSpPr>
          <p:spPr>
            <a:xfrm>
              <a:off x="1222731" y="4324900"/>
              <a:ext cx="3904860" cy="45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</a:t>
              </a:r>
              <a:r>
                <a:rPr lang="en-GB" sz="1100" i="1" dirty="0" err="1"/>
                <a:t>ResearchSubject</a:t>
              </a:r>
              <a:r>
                <a:rPr lang="en-GB" sz="1100" i="1" dirty="0"/>
                <a:t>).</a:t>
              </a:r>
            </a:p>
            <a:p>
              <a:r>
                <a:rPr lang="en-GB" sz="1100" i="1" dirty="0" err="1"/>
                <a:t>period.start</a:t>
              </a:r>
              <a:endParaRPr lang="en-GB" sz="11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FB4C9-115A-C832-371A-9C4AC482C944}"/>
                </a:ext>
              </a:extLst>
            </p:cNvPr>
            <p:cNvSpPr txBox="1"/>
            <p:nvPr/>
          </p:nvSpPr>
          <p:spPr>
            <a:xfrm>
              <a:off x="1222731" y="4091674"/>
              <a:ext cx="3904861" cy="292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Date of inclusion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D3C964-F059-84C5-8B42-57967EEEC1B7}"/>
                </a:ext>
              </a:extLst>
            </p:cNvPr>
            <p:cNvGrpSpPr/>
            <p:nvPr/>
          </p:nvGrpSpPr>
          <p:grpSpPr>
            <a:xfrm>
              <a:off x="1063375" y="2443477"/>
              <a:ext cx="4278822" cy="2422127"/>
              <a:chOff x="1063375" y="2443477"/>
              <a:chExt cx="4278822" cy="242212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836D24-D171-4454-A3F5-A645319F8D09}"/>
                  </a:ext>
                </a:extLst>
              </p:cNvPr>
              <p:cNvSpPr/>
              <p:nvPr/>
            </p:nvSpPr>
            <p:spPr>
              <a:xfrm>
                <a:off x="1138756" y="2736125"/>
                <a:ext cx="4203441" cy="21294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38246-3EEF-B821-51DF-7CC41A7699B9}"/>
                  </a:ext>
                </a:extLst>
              </p:cNvPr>
              <p:cNvSpPr txBox="1"/>
              <p:nvPr/>
            </p:nvSpPr>
            <p:spPr>
              <a:xfrm>
                <a:off x="1222731" y="3675600"/>
                <a:ext cx="3157764" cy="45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100" i="1" dirty="0" err="1"/>
                  <a:t>Bundle.entry.select</a:t>
                </a:r>
                <a:r>
                  <a:rPr lang="en-GB" sz="1100" i="1" dirty="0"/>
                  <a:t>(resource as Observation).</a:t>
                </a:r>
              </a:p>
              <a:p>
                <a:r>
                  <a:rPr lang="en-GB" sz="1100" i="1" dirty="0"/>
                  <a:t>where(</a:t>
                </a:r>
                <a:r>
                  <a:rPr lang="en-GB" sz="1100" i="1" dirty="0" err="1"/>
                  <a:t>code.coding.code</a:t>
                </a:r>
                <a:r>
                  <a:rPr lang="en-GB" sz="1100" i="1" dirty="0"/>
                  <a:t>='1751-7').value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746897-4C9A-1E85-1EC6-B8DB8A5B5145}"/>
                  </a:ext>
                </a:extLst>
              </p:cNvPr>
              <p:cNvSpPr txBox="1"/>
              <p:nvPr/>
            </p:nvSpPr>
            <p:spPr>
              <a:xfrm>
                <a:off x="2270025" y="2808403"/>
                <a:ext cx="2044863" cy="358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600" dirty="0"/>
                  <a:t>Federated algorithm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BD6FEED-A0C1-4A49-9D76-5621368CE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375" y="2443477"/>
                <a:ext cx="828137" cy="82813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FE8231-5626-3206-40DE-6FDAE6906066}"/>
                  </a:ext>
                </a:extLst>
              </p:cNvPr>
              <p:cNvSpPr txBox="1"/>
              <p:nvPr/>
            </p:nvSpPr>
            <p:spPr>
              <a:xfrm>
                <a:off x="1234749" y="3197063"/>
                <a:ext cx="1002732" cy="325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1400" b="1" dirty="0">
                    <a:solidFill>
                      <a:srgbClr val="111111"/>
                    </a:solidFill>
                    <a:latin typeface="Lato" panose="020F0502020204030204" pitchFamily="34" charset="0"/>
                  </a:rPr>
                  <a:t>Features</a:t>
                </a:r>
              </a:p>
            </p:txBody>
          </p:sp>
        </p:grp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2C91DE-B41F-01A7-7D5D-94A7C7F4A40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80839" y="11037651"/>
            <a:ext cx="163877" cy="1066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FF4D53-F3B2-41F8-8ACB-2C09A76885A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68141" y="10030872"/>
            <a:ext cx="2983600" cy="11682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CEABB2-A4AB-0F53-9D94-52E9AD53747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68144" y="10030872"/>
            <a:ext cx="3110451" cy="20215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061041-DA56-C804-FD3F-EE5BF37A765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68144" y="10030875"/>
            <a:ext cx="3110451" cy="2934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0E853D9-6D77-E00C-51D9-56A27028230D}"/>
              </a:ext>
            </a:extLst>
          </p:cNvPr>
          <p:cNvSpPr/>
          <p:nvPr/>
        </p:nvSpPr>
        <p:spPr>
          <a:xfrm>
            <a:off x="13564232" y="9689482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F7C83C-68FB-128A-CC1C-278AF90341E2}"/>
              </a:ext>
            </a:extLst>
          </p:cNvPr>
          <p:cNvSpPr/>
          <p:nvPr/>
        </p:nvSpPr>
        <p:spPr>
          <a:xfrm>
            <a:off x="13489785" y="11224036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87BAE3-6EBF-D105-96E4-78DEBE9C2A89}"/>
              </a:ext>
            </a:extLst>
          </p:cNvPr>
          <p:cNvSpPr/>
          <p:nvPr/>
        </p:nvSpPr>
        <p:spPr>
          <a:xfrm>
            <a:off x="13523777" y="12786743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677FD54-9AC8-7302-D334-3FCD45905648}"/>
              </a:ext>
            </a:extLst>
          </p:cNvPr>
          <p:cNvSpPr/>
          <p:nvPr/>
        </p:nvSpPr>
        <p:spPr>
          <a:xfrm>
            <a:off x="14443596" y="9507787"/>
            <a:ext cx="2077425" cy="167354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FDA8E-5B53-239D-A0F7-33509E7D1177}"/>
              </a:ext>
            </a:extLst>
          </p:cNvPr>
          <p:cNvSpPr txBox="1"/>
          <p:nvPr/>
        </p:nvSpPr>
        <p:spPr>
          <a:xfrm>
            <a:off x="13828869" y="9127220"/>
            <a:ext cx="51940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Selection of variables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35B6B0A-07AE-DCF9-F0ED-BBFC38A5248F}"/>
              </a:ext>
            </a:extLst>
          </p:cNvPr>
          <p:cNvSpPr/>
          <p:nvPr/>
        </p:nvSpPr>
        <p:spPr>
          <a:xfrm>
            <a:off x="9157390" y="11258180"/>
            <a:ext cx="2244930" cy="1673547"/>
          </a:xfrm>
          <a:prstGeom prst="roundRect">
            <a:avLst/>
          </a:prstGeom>
          <a:noFill/>
          <a:ln w="730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09A8775-CAF1-21C2-EF91-D9AD80AE2008}"/>
              </a:ext>
            </a:extLst>
          </p:cNvPr>
          <p:cNvSpPr/>
          <p:nvPr/>
        </p:nvSpPr>
        <p:spPr>
          <a:xfrm>
            <a:off x="13080431" y="9548610"/>
            <a:ext cx="1340366" cy="1605633"/>
          </a:xfrm>
          <a:prstGeom prst="roundRect">
            <a:avLst/>
          </a:prstGeom>
          <a:noFill/>
          <a:ln w="730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7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9CF-EFF5-B27A-9BCA-ED8C2CA1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Envisioned end-user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3D42A-7214-E7B3-DF7E-4F2F49A7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27" y="10635102"/>
            <a:ext cx="7941324" cy="35859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9332EC8-C1F2-067E-3D3D-24F81593D524}"/>
              </a:ext>
            </a:extLst>
          </p:cNvPr>
          <p:cNvGrpSpPr/>
          <p:nvPr/>
        </p:nvGrpSpPr>
        <p:grpSpPr>
          <a:xfrm>
            <a:off x="13054457" y="9072236"/>
            <a:ext cx="3974611" cy="1345749"/>
            <a:chOff x="414465" y="1555591"/>
            <a:chExt cx="3974611" cy="13457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EE00BE-2F3B-5AFC-D1A8-AC51A0418551}"/>
                </a:ext>
              </a:extLst>
            </p:cNvPr>
            <p:cNvSpPr txBox="1"/>
            <p:nvPr/>
          </p:nvSpPr>
          <p:spPr>
            <a:xfrm>
              <a:off x="493869" y="1555592"/>
              <a:ext cx="3692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Glomerular filtration rate/1.73 </a:t>
              </a:r>
              <a:r>
                <a:rPr lang="en-GB" sz="1200" dirty="0" err="1">
                  <a:solidFill>
                    <a:srgbClr val="00B050"/>
                  </a:solidFill>
                  <a:latin typeface="Lato" panose="020F0502020204030204" pitchFamily="34" charset="0"/>
                </a:rPr>
                <a:t>sq</a:t>
              </a:r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 M (CKD-EPI)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DF3347-DB64-C574-B52D-D3093B32584B}"/>
                </a:ext>
              </a:extLst>
            </p:cNvPr>
            <p:cNvSpPr txBox="1"/>
            <p:nvPr/>
          </p:nvSpPr>
          <p:spPr>
            <a:xfrm>
              <a:off x="493869" y="2390073"/>
              <a:ext cx="36922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</a:t>
              </a:r>
              <a:r>
                <a:rPr lang="en-GB" sz="1100" i="1" dirty="0" err="1"/>
                <a:t>ResearchSubject</a:t>
              </a:r>
              <a:r>
                <a:rPr lang="en-GB" sz="1100" i="1" dirty="0"/>
                <a:t>).</a:t>
              </a:r>
            </a:p>
            <a:p>
              <a:r>
                <a:rPr lang="en-GB" sz="1100" i="1" dirty="0" err="1"/>
                <a:t>period.start</a:t>
              </a:r>
              <a:endParaRPr lang="en-GB" sz="11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34B653-AE9F-E7BC-57FC-60D49A2173AC}"/>
                </a:ext>
              </a:extLst>
            </p:cNvPr>
            <p:cNvSpPr txBox="1"/>
            <p:nvPr/>
          </p:nvSpPr>
          <p:spPr>
            <a:xfrm>
              <a:off x="493869" y="2169544"/>
              <a:ext cx="3692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dirty="0">
                  <a:solidFill>
                    <a:srgbClr val="00B050"/>
                  </a:solidFill>
                  <a:latin typeface="Lato" panose="020F0502020204030204" pitchFamily="34" charset="0"/>
                </a:rPr>
                <a:t>Date of inclusion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2AF5C2E-87D3-6C97-6A8F-B24CB5D7BEF0}"/>
                </a:ext>
              </a:extLst>
            </p:cNvPr>
            <p:cNvSpPr/>
            <p:nvPr/>
          </p:nvSpPr>
          <p:spPr>
            <a:xfrm>
              <a:off x="414465" y="1555591"/>
              <a:ext cx="3974611" cy="13457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98197-A88E-E0B2-AA3F-FBCBFD742D1D}"/>
                </a:ext>
              </a:extLst>
            </p:cNvPr>
            <p:cNvSpPr txBox="1"/>
            <p:nvPr/>
          </p:nvSpPr>
          <p:spPr>
            <a:xfrm>
              <a:off x="493869" y="1776121"/>
              <a:ext cx="298585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i="1" dirty="0" err="1"/>
                <a:t>Bundle.entry.select</a:t>
              </a:r>
              <a:r>
                <a:rPr lang="en-GB" sz="1100" i="1" dirty="0"/>
                <a:t>(resource as Observation).</a:t>
              </a:r>
            </a:p>
            <a:p>
              <a:r>
                <a:rPr lang="en-GB" sz="1100" i="1" dirty="0"/>
                <a:t>where(</a:t>
              </a:r>
              <a:r>
                <a:rPr lang="en-GB" sz="1100" i="1" dirty="0" err="1"/>
                <a:t>code.coding.code</a:t>
              </a:r>
              <a:r>
                <a:rPr lang="en-GB" sz="1100" i="1" dirty="0"/>
                <a:t>='1751-7').value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494CCB-A957-6026-84DE-EDF55AF6A1EC}"/>
              </a:ext>
            </a:extLst>
          </p:cNvPr>
          <p:cNvSpPr txBox="1"/>
          <p:nvPr/>
        </p:nvSpPr>
        <p:spPr>
          <a:xfrm>
            <a:off x="12698305" y="9550437"/>
            <a:ext cx="18473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D559E-1A45-77B1-5F47-466559E12895}"/>
              </a:ext>
            </a:extLst>
          </p:cNvPr>
          <p:cNvSpPr txBox="1"/>
          <p:nvPr/>
        </p:nvSpPr>
        <p:spPr>
          <a:xfrm>
            <a:off x="8012405" y="9378748"/>
            <a:ext cx="708238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FHIR bundle:</a:t>
            </a:r>
          </a:p>
          <a:p>
            <a:r>
              <a:rPr lang="en-GB" dirty="0"/>
              <a:t>nictiz.fhir.nl.stu3.zib2017 - 2.2.8</a:t>
            </a:r>
            <a:endParaRPr lang="en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182745-30B2-716A-BF4C-6D0F021F6BA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422937" y="10748354"/>
            <a:ext cx="1130663" cy="4288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32606B-B6E8-258C-4E05-35D2AB1C66AD}"/>
              </a:ext>
            </a:extLst>
          </p:cNvPr>
          <p:cNvCxnSpPr>
            <a:cxnSpLocks/>
          </p:cNvCxnSpPr>
          <p:nvPr/>
        </p:nvCxnSpPr>
        <p:spPr>
          <a:xfrm flipH="1">
            <a:off x="13133861" y="10417985"/>
            <a:ext cx="1907901" cy="1588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7AFF06-F7FA-A746-BB4A-215D2F56DF5D}"/>
              </a:ext>
            </a:extLst>
          </p:cNvPr>
          <p:cNvCxnSpPr>
            <a:cxnSpLocks/>
          </p:cNvCxnSpPr>
          <p:nvPr/>
        </p:nvCxnSpPr>
        <p:spPr>
          <a:xfrm flipH="1">
            <a:off x="13835985" y="12527293"/>
            <a:ext cx="1620242" cy="393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5B0D53-40B7-08FB-73F5-ABF2715B35EB}"/>
              </a:ext>
            </a:extLst>
          </p:cNvPr>
          <p:cNvSpPr txBox="1"/>
          <p:nvPr/>
        </p:nvSpPr>
        <p:spPr>
          <a:xfrm>
            <a:off x="15456263" y="11985460"/>
            <a:ext cx="1572805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Models trained with FHIR-compliant inputs.</a:t>
            </a:r>
          </a:p>
        </p:txBody>
      </p:sp>
    </p:spTree>
    <p:extLst>
      <p:ext uri="{BB962C8B-B14F-4D97-AF65-F5344CB8AC3E}">
        <p14:creationId xmlns:p14="http://schemas.microsoft.com/office/powerpoint/2010/main" val="391176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779D-885D-B5A0-A916-D15BD66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7850-958A-E9FF-4C5F-6B37FBB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Integration of new cohort studies/reference datasets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harmonization</a:t>
            </a:r>
          </a:p>
          <a:p>
            <a:pPr lvl="2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Lifelines additional variables + new datasets variables</a:t>
            </a:r>
          </a:p>
          <a:p>
            <a:pPr lvl="1" algn="just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Setting up new nodes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End-to-end PoC will be key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248901C-3D39-5BB1-9B83-E3A2EE560287}"/>
              </a:ext>
            </a:extLst>
          </p:cNvPr>
          <p:cNvSpPr/>
          <p:nvPr/>
        </p:nvSpPr>
        <p:spPr>
          <a:xfrm>
            <a:off x="13964626" y="12663223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D689DF-58A9-EB79-9F92-9FB56789EE98}"/>
              </a:ext>
            </a:extLst>
          </p:cNvPr>
          <p:cNvSpPr/>
          <p:nvPr/>
        </p:nvSpPr>
        <p:spPr>
          <a:xfrm>
            <a:off x="13964626" y="11156392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9AA65C-8389-E153-F5A1-F74925D9272B}"/>
              </a:ext>
            </a:extLst>
          </p:cNvPr>
          <p:cNvGrpSpPr/>
          <p:nvPr/>
        </p:nvGrpSpPr>
        <p:grpSpPr>
          <a:xfrm>
            <a:off x="14150162" y="11327221"/>
            <a:ext cx="1488239" cy="673582"/>
            <a:chOff x="9906000" y="3583761"/>
            <a:chExt cx="2068312" cy="936125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9688DAA-C837-94CE-CC47-42497ABF211A}"/>
                </a:ext>
              </a:extLst>
            </p:cNvPr>
            <p:cNvSpPr/>
            <p:nvPr/>
          </p:nvSpPr>
          <p:spPr>
            <a:xfrm>
              <a:off x="9906000" y="3583761"/>
              <a:ext cx="1984960" cy="92395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highlight>
                  <a:srgbClr val="808080"/>
                </a:highlight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A295B4F7-0165-AD49-4A22-5C5E8C76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3716947"/>
              <a:ext cx="1875478" cy="80293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607BB7-7277-A92A-33FA-1698FBC77DC8}"/>
              </a:ext>
            </a:extLst>
          </p:cNvPr>
          <p:cNvGrpSpPr/>
          <p:nvPr/>
        </p:nvGrpSpPr>
        <p:grpSpPr>
          <a:xfrm>
            <a:off x="14160879" y="12791036"/>
            <a:ext cx="1507851" cy="682458"/>
            <a:chOff x="9906000" y="5361802"/>
            <a:chExt cx="2068312" cy="936125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12E7F6DE-6F81-8DC8-2AEE-2C0FE300CA00}"/>
                </a:ext>
              </a:extLst>
            </p:cNvPr>
            <p:cNvSpPr/>
            <p:nvPr/>
          </p:nvSpPr>
          <p:spPr>
            <a:xfrm>
              <a:off x="9906000" y="5361802"/>
              <a:ext cx="1984960" cy="923950"/>
            </a:xfrm>
            <a:prstGeom prst="can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161BA8B3-8052-C8C2-C23C-ECA9E71A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98834" y="5494988"/>
              <a:ext cx="1875478" cy="80293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00D76B-7609-084F-A224-67B39F7A5E9C}"/>
              </a:ext>
            </a:extLst>
          </p:cNvPr>
          <p:cNvSpPr txBox="1"/>
          <p:nvPr/>
        </p:nvSpPr>
        <p:spPr>
          <a:xfrm>
            <a:off x="14160877" y="12143528"/>
            <a:ext cx="2770310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UK Biobank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5F2AD-2BC8-43B6-0142-F9D30652782A}"/>
              </a:ext>
            </a:extLst>
          </p:cNvPr>
          <p:cNvSpPr txBox="1"/>
          <p:nvPr/>
        </p:nvSpPr>
        <p:spPr>
          <a:xfrm>
            <a:off x="14309183" y="13538997"/>
            <a:ext cx="2282997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PREVEND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1EE1CC-1222-F13E-4659-3EC0E829B7BE}"/>
              </a:ext>
            </a:extLst>
          </p:cNvPr>
          <p:cNvSpPr/>
          <p:nvPr/>
        </p:nvSpPr>
        <p:spPr>
          <a:xfrm>
            <a:off x="8889173" y="11857450"/>
            <a:ext cx="1838131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36A89-3475-F1AC-F5BB-AB53326ED850}"/>
              </a:ext>
            </a:extLst>
          </p:cNvPr>
          <p:cNvSpPr txBox="1"/>
          <p:nvPr/>
        </p:nvSpPr>
        <p:spPr>
          <a:xfrm>
            <a:off x="9205527" y="12795682"/>
            <a:ext cx="2157963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server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F58078-F716-AAB3-1CD2-A4BE041BA2F5}"/>
              </a:ext>
            </a:extLst>
          </p:cNvPr>
          <p:cNvSpPr/>
          <p:nvPr/>
        </p:nvSpPr>
        <p:spPr>
          <a:xfrm>
            <a:off x="12801052" y="11156392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7" name="Picture 2" descr="Home">
            <a:extLst>
              <a:ext uri="{FF2B5EF4-FFF2-40B4-BE49-F238E27FC236}">
                <a16:creationId xmlns:a16="http://schemas.microsoft.com/office/drawing/2014/main" id="{0342BA6A-D816-DF8A-DACC-8D5BD665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405" y="11495084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EFE21-22B8-04D7-18AD-CD85BC7420D3}"/>
              </a:ext>
            </a:extLst>
          </p:cNvPr>
          <p:cNvSpPr txBox="1"/>
          <p:nvPr/>
        </p:nvSpPr>
        <p:spPr>
          <a:xfrm>
            <a:off x="12851028" y="11930354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942AAB-1A82-FCD3-4894-AA418CC63479}"/>
              </a:ext>
            </a:extLst>
          </p:cNvPr>
          <p:cNvSpPr/>
          <p:nvPr/>
        </p:nvSpPr>
        <p:spPr>
          <a:xfrm>
            <a:off x="12801052" y="12664833"/>
            <a:ext cx="1140774" cy="13069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2" descr="Home">
            <a:extLst>
              <a:ext uri="{FF2B5EF4-FFF2-40B4-BE49-F238E27FC236}">
                <a16:creationId xmlns:a16="http://schemas.microsoft.com/office/drawing/2014/main" id="{C1E7ED19-A4DB-E35A-AD50-DD657F85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923" y="13003450"/>
            <a:ext cx="801222" cy="3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FB9874-1E88-53E2-D4AE-976BC09322EB}"/>
              </a:ext>
            </a:extLst>
          </p:cNvPr>
          <p:cNvSpPr txBox="1"/>
          <p:nvPr/>
        </p:nvSpPr>
        <p:spPr>
          <a:xfrm>
            <a:off x="12851028" y="13438795"/>
            <a:ext cx="1938351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FL node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402748BF-2169-0760-F4A3-3F21B0E3CC03}"/>
              </a:ext>
            </a:extLst>
          </p:cNvPr>
          <p:cNvSpPr/>
          <p:nvPr/>
        </p:nvSpPr>
        <p:spPr>
          <a:xfrm>
            <a:off x="13631780" y="11553883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3603CA9D-2FF6-8CAF-BDED-D4290FFFE249}"/>
              </a:ext>
            </a:extLst>
          </p:cNvPr>
          <p:cNvSpPr/>
          <p:nvPr/>
        </p:nvSpPr>
        <p:spPr>
          <a:xfrm>
            <a:off x="13651300" y="13049675"/>
            <a:ext cx="597159" cy="2652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BE70D-B9B3-C5BE-D7A9-3E17765DF02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10727304" y="11809865"/>
            <a:ext cx="2073751" cy="7010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20ED5-6A3E-FEF8-E30B-AD1BDCD358A9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10727304" y="12510926"/>
            <a:ext cx="2073751" cy="8073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ome">
            <a:extLst>
              <a:ext uri="{FF2B5EF4-FFF2-40B4-BE49-F238E27FC236}">
                <a16:creationId xmlns:a16="http://schemas.microsoft.com/office/drawing/2014/main" id="{2D768900-0D9C-743D-1AEF-854CDC91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04" y="12138991"/>
            <a:ext cx="1042273" cy="4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CF1F24-B8EF-0D91-4B80-74F81140DC8B}"/>
              </a:ext>
            </a:extLst>
          </p:cNvPr>
          <p:cNvSpPr/>
          <p:nvPr/>
        </p:nvSpPr>
        <p:spPr>
          <a:xfrm>
            <a:off x="13010814" y="11049865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787D5C-B4AF-5577-5F2D-8F8FDAE083DD}"/>
              </a:ext>
            </a:extLst>
          </p:cNvPr>
          <p:cNvSpPr/>
          <p:nvPr/>
        </p:nvSpPr>
        <p:spPr>
          <a:xfrm>
            <a:off x="13044806" y="12612572"/>
            <a:ext cx="2407305" cy="233247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Harmonization tools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6FF876-BF35-F7BD-E7DF-E8AE322932F9}"/>
              </a:ext>
            </a:extLst>
          </p:cNvPr>
          <p:cNvSpPr/>
          <p:nvPr/>
        </p:nvSpPr>
        <p:spPr>
          <a:xfrm>
            <a:off x="12525062" y="10938984"/>
            <a:ext cx="3410265" cy="1599357"/>
          </a:xfrm>
          <a:prstGeom prst="roundRect">
            <a:avLst/>
          </a:prstGeom>
          <a:noFill/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AEDBE7-C74F-AEA1-D189-EEBDD0B23C12}"/>
              </a:ext>
            </a:extLst>
          </p:cNvPr>
          <p:cNvSpPr/>
          <p:nvPr/>
        </p:nvSpPr>
        <p:spPr>
          <a:xfrm>
            <a:off x="12546836" y="12586355"/>
            <a:ext cx="3410265" cy="1599357"/>
          </a:xfrm>
          <a:prstGeom prst="roundRect">
            <a:avLst/>
          </a:prstGeom>
          <a:noFill/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19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108" y="10192068"/>
            <a:ext cx="3034539" cy="1325563"/>
          </a:xfrm>
        </p:spPr>
        <p:txBody>
          <a:bodyPr>
            <a:normAutofit fontScale="90000"/>
          </a:bodyPr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975" y="9782065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05975" y="10509553"/>
            <a:ext cx="3334964" cy="454071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info@esciencecenter.nl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05975" y="1123666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6731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dfad6fe-5374-4b96-b3a4-501333bfa555">
      <UserInfo>
        <DisplayName>MyDigiTwin Members</DisplayName>
        <AccountId>7</AccountId>
        <AccountType/>
      </UserInfo>
    </SharedWithUsers>
    <TaxCatchAll xmlns="ddfad6fe-5374-4b96-b3a4-501333bfa555" xsi:nil="true"/>
    <lcf76f155ced4ddcb4097134ff3c332f xmlns="9a09ead1-1d5f-440e-ae1f-d6b1cfc0e8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B9371105761439F70A5623E255F53" ma:contentTypeVersion="12" ma:contentTypeDescription="Create a new document." ma:contentTypeScope="" ma:versionID="03e5d26285db59a888119b09355b6d06">
  <xsd:schema xmlns:xsd="http://www.w3.org/2001/XMLSchema" xmlns:xs="http://www.w3.org/2001/XMLSchema" xmlns:p="http://schemas.microsoft.com/office/2006/metadata/properties" xmlns:ns2="9a09ead1-1d5f-440e-ae1f-d6b1cfc0e8b1" xmlns:ns3="ddfad6fe-5374-4b96-b3a4-501333bfa555" targetNamespace="http://schemas.microsoft.com/office/2006/metadata/properties" ma:root="true" ma:fieldsID="e6c733d713a62b9d47b4bff1257ed9e4" ns2:_="" ns3:_="">
    <xsd:import namespace="9a09ead1-1d5f-440e-ae1f-d6b1cfc0e8b1"/>
    <xsd:import namespace="ddfad6fe-5374-4b96-b3a4-501333bfa5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9ead1-1d5f-440e-ae1f-d6b1cfc0e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fad6fe-5374-4b96-b3a4-501333bfa55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a31a59f-bd44-4966-bc6c-a4d1345f193d}" ma:internalName="TaxCatchAll" ma:showField="CatchAllData" ma:web="ddfad6fe-5374-4b96-b3a4-501333bfa5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F6FBF-B4F4-49AD-A88B-091F94ABFAFA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9ead1-1d5f-440e-ae1f-d6b1cfc0e8b1"/>
    <ds:schemaRef ds:uri="ddfad6fe-5374-4b96-b3a4-501333bfa555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F0334E-87D1-4A8B-AA4A-58D58D99F9CC}">
  <ds:schemaRefs>
    <ds:schemaRef ds:uri="9a09ead1-1d5f-440e-ae1f-d6b1cfc0e8b1"/>
    <ds:schemaRef ds:uri="ddfad6fe-5374-4b96-b3a4-501333bfa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37335</TotalTime>
  <Words>357</Words>
  <Application>Microsoft Macintosh PowerPoint</Application>
  <PresentationFormat>Custom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Lato</vt:lpstr>
      <vt:lpstr>Arial</vt:lpstr>
      <vt:lpstr>Calibri</vt:lpstr>
      <vt:lpstr>Office Theme</vt:lpstr>
      <vt:lpstr>MyDigiTwin</vt:lpstr>
      <vt:lpstr>PowerPoint Presentation</vt:lpstr>
      <vt:lpstr>PowerPoint Presentation</vt:lpstr>
      <vt:lpstr>Work in progress - FL – vantage6</vt:lpstr>
      <vt:lpstr>Envisioned end-user context</vt:lpstr>
      <vt:lpstr>Variables and datasets</vt:lpstr>
      <vt:lpstr>Let’s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Hector  Cadavid</cp:lastModifiedBy>
  <cp:revision>29</cp:revision>
  <dcterms:created xsi:type="dcterms:W3CDTF">2021-07-14T12:30:17Z</dcterms:created>
  <dcterms:modified xsi:type="dcterms:W3CDTF">2023-12-14T07:02:42Z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0x0101001BFB9371105761439F70A5623E255F53</vt:lpwstr>
  </property>
  <property fmtid="{D5CDD505-2E9C-101B-9397-08002B2CF9AE}" pid="3" name="MediaServiceImageTags">
    <vt:lpwstr/>
  </property>
</Properties>
</file>