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" r:id="rId2"/>
    <p:sldId id="269" r:id="rId3"/>
    <p:sldId id="267" r:id="rId4"/>
    <p:sldId id="278" r:id="rId5"/>
    <p:sldId id="279" r:id="rId6"/>
    <p:sldId id="282" r:id="rId7"/>
    <p:sldId id="283" r:id="rId8"/>
    <p:sldId id="284" r:id="rId9"/>
    <p:sldId id="286" r:id="rId10"/>
    <p:sldId id="287" r:id="rId11"/>
    <p:sldId id="289" r:id="rId12"/>
    <p:sldId id="290" r:id="rId13"/>
    <p:sldId id="291" r:id="rId14"/>
    <p:sldId id="292" r:id="rId15"/>
    <p:sldId id="293" r:id="rId16"/>
    <p:sldId id="301" r:id="rId17"/>
    <p:sldId id="302" r:id="rId18"/>
    <p:sldId id="303" r:id="rId19"/>
    <p:sldId id="304" r:id="rId20"/>
    <p:sldId id="306" r:id="rId21"/>
    <p:sldId id="307" r:id="rId22"/>
    <p:sldId id="309" r:id="rId23"/>
    <p:sldId id="310" r:id="rId24"/>
    <p:sldId id="288" r:id="rId25"/>
    <p:sldId id="26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3300"/>
    <a:srgbClr val="15394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386" autoAdjust="0"/>
    <p:restoredTop sz="95175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FD0C2-5831-4811-B1E3-70A44353CD35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76448-981D-4D01-B1F8-F01FC0CEE2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76448-981D-4D01-B1F8-F01FC0CEE24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76448-981D-4D01-B1F8-F01FC0CEE24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879-3B89-4656-968D-A1049E3FD4C1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0014-7514-432B-A0A1-B37E76B0F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198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879-3B89-4656-968D-A1049E3FD4C1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0014-7514-432B-A0A1-B37E76B0F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68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879-3B89-4656-968D-A1049E3FD4C1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0014-7514-432B-A0A1-B37E76B0F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201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879-3B89-4656-968D-A1049E3FD4C1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0014-7514-432B-A0A1-B37E76B0F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056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879-3B89-4656-968D-A1049E3FD4C1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0014-7514-432B-A0A1-B37E76B0F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9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879-3B89-4656-968D-A1049E3FD4C1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0014-7514-432B-A0A1-B37E76B0F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98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879-3B89-4656-968D-A1049E3FD4C1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0014-7514-432B-A0A1-B37E76B0F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848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879-3B89-4656-968D-A1049E3FD4C1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0014-7514-432B-A0A1-B37E76B0F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39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879-3B89-4656-968D-A1049E3FD4C1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0014-7514-432B-A0A1-B37E76B0F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13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879-3B89-4656-968D-A1049E3FD4C1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0014-7514-432B-A0A1-B37E76B0F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405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4879-3B89-4656-968D-A1049E3FD4C1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0014-7514-432B-A0A1-B37E76B0F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882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4879-3B89-4656-968D-A1049E3FD4C1}" type="datetimeFigureOut">
              <a:rPr lang="ko-KR" altLang="en-US" smtClean="0"/>
              <a:pPr/>
              <a:t>2017-09-16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0014-7514-432B-A0A1-B37E76B0F8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785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IMG_7276.JPG"/>
          <p:cNvPicPr>
            <a:picLocks noChangeAspect="1"/>
          </p:cNvPicPr>
          <p:nvPr/>
        </p:nvPicPr>
        <p:blipFill>
          <a:blip r:embed="rId2" cstate="print"/>
          <a:srcRect r="12600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572000" y="2492896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14767" y="2492896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76056" y="2492896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64721" y="3193812"/>
            <a:ext cx="2808312" cy="4924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153943"/>
                </a:solidFill>
              </a:rPr>
              <a:t>MentalFoodLibrary</a:t>
            </a:r>
            <a:endParaRPr lang="ko-KR" altLang="en-US" sz="2600" b="1" spc="-300" dirty="0">
              <a:solidFill>
                <a:srgbClr val="15394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3108" y="378619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최영섭</a:t>
            </a:r>
            <a:r>
              <a:rPr lang="en-US" altLang="ko-KR" spc="-15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5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강문식</a:t>
            </a:r>
            <a:r>
              <a:rPr lang="en-US" altLang="ko-KR" spc="-15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50" dirty="0" err="1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이하늘</a:t>
            </a:r>
            <a:r>
              <a:rPr lang="en-US" altLang="ko-KR" spc="-15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5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김혜림</a:t>
            </a:r>
            <a:r>
              <a:rPr lang="en-US" altLang="ko-KR" spc="-15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5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윤진영</a:t>
            </a:r>
            <a:r>
              <a:rPr lang="en-US" altLang="ko-KR" spc="-15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5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rPr>
              <a:t>박태규</a:t>
            </a:r>
            <a:endParaRPr lang="en-US" altLang="ko-KR" spc="-150" dirty="0" smtClean="0">
              <a:solidFill>
                <a:schemeClr val="bg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OSTA\Desktop\캡쳐화면\소장자료검색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4031" y="1571612"/>
            <a:ext cx="5572383" cy="378621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158" y="3286124"/>
            <a:ext cx="43204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▶ 소장자료검색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전체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제목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내용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내용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글쓴이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▶ 예약</a:t>
            </a:r>
            <a:endParaRPr lang="en-US" altLang="ko-KR" sz="1600" b="1" dirty="0" smtClean="0"/>
          </a:p>
          <a:p>
            <a:r>
              <a:rPr lang="en-US" altLang="ko-KR" sz="1600" dirty="0" smtClean="0"/>
              <a:t> *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r>
              <a:rPr lang="en-US" altLang="ko-KR" sz="1600" dirty="0" smtClean="0"/>
              <a:t>     -</a:t>
            </a:r>
            <a:r>
              <a:rPr lang="ko-KR" altLang="en-US" sz="1600" dirty="0" smtClean="0"/>
              <a:t> 해당 도서에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명까지만 예약가능</a:t>
            </a:r>
            <a:endParaRPr lang="en-US" altLang="ko-KR" sz="1600" dirty="0" smtClean="0"/>
          </a:p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현재 대여중인 도서만 예약가능</a:t>
            </a:r>
            <a:endParaRPr lang="en-US" altLang="ko-KR" sz="1600" dirty="0" smtClean="0"/>
          </a:p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한 사람당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권까지만 예약가능</a:t>
            </a:r>
            <a:endParaRPr lang="en-US" altLang="ko-KR" sz="1600" dirty="0" smtClean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 불가능</a:t>
            </a:r>
          </a:p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자신이 대여한 책에 예약 불가능</a:t>
            </a:r>
            <a:endParaRPr lang="en-US" altLang="ko-KR" sz="1600" dirty="0" smtClean="0"/>
          </a:p>
          <a:p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자신이 예약한 책에 중복 예약 불가능</a:t>
            </a:r>
          </a:p>
          <a:p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12776"/>
            <a:ext cx="2252172" cy="158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4437112"/>
            <a:ext cx="479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1600" b="1" dirty="0" smtClean="0"/>
              <a:t>▶ 인기도서목록</a:t>
            </a:r>
            <a:endParaRPr lang="en-US" altLang="ko-KR" sz="1600" b="1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 대출횟수가 많을 수록 높은 순위</a:t>
            </a:r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2245358" cy="153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C:\Users\KOSTA\Desktop\캡쳐화면\인기도서목록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428736"/>
            <a:ext cx="5808821" cy="3367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4714884"/>
            <a:ext cx="50720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r>
              <a:rPr lang="ko-KR" altLang="en-US" sz="1600" b="1" dirty="0" smtClean="0"/>
              <a:t>▶ 공지게시판</a:t>
            </a:r>
          </a:p>
          <a:p>
            <a:r>
              <a:rPr lang="ko-KR" altLang="en-US" sz="1600" dirty="0" smtClean="0"/>
              <a:t> 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관리자만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작성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답글</a:t>
            </a:r>
            <a:r>
              <a:rPr lang="ko-KR" altLang="en-US" sz="1600" dirty="0" smtClean="0"/>
              <a:t> 작성가능</a:t>
            </a:r>
            <a:endParaRPr lang="en-US" altLang="ko-KR" sz="1600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작성자로 검색 가능</a:t>
            </a:r>
            <a:endParaRPr lang="en-US" altLang="ko-KR" sz="1600" dirty="0" smtClean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파일첨부 가능</a:t>
            </a:r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 descr="C:\Users\Lang\Desktop\MentalFoodLibraryProject_발표자료\메뉴구조도_각각\02.게시판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1268760"/>
            <a:ext cx="2172781" cy="1588736"/>
          </a:xfrm>
          <a:prstGeom prst="rect">
            <a:avLst/>
          </a:prstGeom>
          <a:noFill/>
        </p:spPr>
      </p:pic>
      <p:pic>
        <p:nvPicPr>
          <p:cNvPr id="1026" name="Picture 2" descr="C:\Users\KOSTA\Desktop\캡쳐화면\공지게시판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500174"/>
            <a:ext cx="5129443" cy="3482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OSTA\Desktop\캡쳐화면\자유게시판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142984"/>
            <a:ext cx="5807862" cy="394494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8662" y="4786322"/>
            <a:ext cx="50720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1600" b="1" dirty="0" smtClean="0"/>
              <a:t> ▶ 자유게시판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회원이면 </a:t>
            </a:r>
            <a:r>
              <a:rPr lang="ko-KR" altLang="en-US" sz="1600" dirty="0" err="1" smtClean="0"/>
              <a:t>게시글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댓글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대댓글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답글</a:t>
            </a:r>
            <a:r>
              <a:rPr lang="ko-KR" altLang="en-US" sz="1600" dirty="0" smtClean="0"/>
              <a:t> 작성 가능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게시글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댓글</a:t>
            </a:r>
            <a:r>
              <a:rPr lang="ko-KR" altLang="en-US" sz="1600" dirty="0" smtClean="0"/>
              <a:t> 작성자에 한해 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 가능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작성자로 검색 가능</a:t>
            </a:r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" descr="C:\Users\Lang\Desktop\MentalFoodLibraryProject_발표자료\메뉴구조도_각각\02.게시판_자유게시판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68760"/>
            <a:ext cx="1921909" cy="15172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224" y="4869160"/>
            <a:ext cx="357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ko-KR" altLang="en-US" sz="1600" b="1" dirty="0" smtClean="0"/>
              <a:t>▶ 회원정보수정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id</a:t>
            </a:r>
            <a:r>
              <a:rPr lang="ko-KR" altLang="en-US" sz="1600" dirty="0" smtClean="0"/>
              <a:t>제외한 나머지 정보 수정가능</a:t>
            </a:r>
            <a:endParaRPr lang="en-US" altLang="ko-KR" sz="1600" dirty="0" smtClean="0"/>
          </a:p>
        </p:txBody>
      </p:sp>
      <p:pic>
        <p:nvPicPr>
          <p:cNvPr id="17409" name="Picture 1" descr="C:\Users\Lang\Desktop\MentalFoodLibraryProject_발표자료\메뉴구조도_각각\03.마이페이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1840884" cy="1659604"/>
          </a:xfrm>
          <a:prstGeom prst="rect">
            <a:avLst/>
          </a:prstGeom>
          <a:noFill/>
        </p:spPr>
      </p:pic>
      <p:pic>
        <p:nvPicPr>
          <p:cNvPr id="6146" name="Picture 2" descr="C:\Users\KOSTA\Desktop\캡쳐화면\회원정보수정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428736"/>
            <a:ext cx="3632369" cy="4522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57224" y="4786322"/>
            <a:ext cx="342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ko-KR" altLang="en-US" sz="1600" b="1" dirty="0" smtClean="0"/>
              <a:t>▶ 대출현황조회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대여목록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예약목록 조회가능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예약취소가능</a:t>
            </a:r>
            <a:endParaRPr lang="en-US" altLang="ko-KR" sz="1600" dirty="0" smtClean="0"/>
          </a:p>
        </p:txBody>
      </p:sp>
      <p:pic>
        <p:nvPicPr>
          <p:cNvPr id="16385" name="Picture 1" descr="C:\Users\Lang\Desktop\MentalFoodLibraryProject_발표자료\메뉴구조도_각각\03.마이페이지_대출현황조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3" y="1268761"/>
            <a:ext cx="1616792" cy="151729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929058" y="4643446"/>
            <a:ext cx="4857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 smtClean="0"/>
          </a:p>
          <a:p>
            <a:r>
              <a:rPr lang="ko-KR" altLang="en-US" sz="1600" b="1" dirty="0" smtClean="0"/>
              <a:t>▶ 연장</a:t>
            </a:r>
            <a:endParaRPr lang="en-US" altLang="ko-KR" sz="1600" b="1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회 연장 시 대여기간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주일 연장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해당도서에 예약한 사람이 없을 경우만 연장가능</a:t>
            </a:r>
            <a:endParaRPr lang="en-US" altLang="ko-KR" sz="1600" dirty="0" smtClean="0"/>
          </a:p>
          <a:p>
            <a:r>
              <a:rPr lang="ko-KR" altLang="en-US" sz="1600" b="1" dirty="0" smtClean="0"/>
              <a:t>▶ 연체료</a:t>
            </a:r>
            <a:endParaRPr lang="en-US" altLang="ko-KR" sz="1600" b="1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반납예정일로부터 연체 시 하루당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</p:txBody>
      </p:sp>
      <p:pic>
        <p:nvPicPr>
          <p:cNvPr id="7170" name="Picture 2" descr="C:\Users\KOSTA\Desktop\캡쳐화면\대출현황조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928802"/>
            <a:ext cx="6161168" cy="1961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7224" y="4786322"/>
            <a:ext cx="414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ko-KR" altLang="en-US" sz="1600" b="1" dirty="0" smtClean="0"/>
              <a:t>▶ 도서관안내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인사말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규칙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조직 및 연락처 조회가능</a:t>
            </a:r>
            <a:endParaRPr lang="en-US" altLang="ko-KR" sz="1600" dirty="0" smtClean="0"/>
          </a:p>
        </p:txBody>
      </p:sp>
      <p:pic>
        <p:nvPicPr>
          <p:cNvPr id="15361" name="Picture 1" descr="C:\Users\Lang\Desktop\MentalFoodLibraryProject_발표자료\메뉴구조도_각각\05.도서관정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1840618" cy="1731042"/>
          </a:xfrm>
          <a:prstGeom prst="rect">
            <a:avLst/>
          </a:prstGeom>
          <a:noFill/>
        </p:spPr>
      </p:pic>
      <p:pic>
        <p:nvPicPr>
          <p:cNvPr id="8194" name="Picture 2" descr="C:\Users\KOSTA\Desktop\캡쳐화면\도서관정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928802"/>
            <a:ext cx="5786440" cy="24363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7224" y="4786322"/>
            <a:ext cx="357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ko-KR" altLang="en-US" sz="1600" b="1" dirty="0" smtClean="0"/>
              <a:t>▶ 도서관 갤러리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도서관이미지 감상 가능</a:t>
            </a:r>
            <a:endParaRPr lang="en-US" altLang="ko-KR" sz="1600" dirty="0" smtClean="0"/>
          </a:p>
        </p:txBody>
      </p:sp>
      <p:pic>
        <p:nvPicPr>
          <p:cNvPr id="14337" name="Picture 1" descr="C:\Users\Lang\Desktop\MentalFoodLibraryProject_발표자료\메뉴구조도_각각\05.도서관정보_갤러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5"/>
            <a:ext cx="1887028" cy="1757539"/>
          </a:xfrm>
          <a:prstGeom prst="rect">
            <a:avLst/>
          </a:prstGeom>
          <a:noFill/>
        </p:spPr>
      </p:pic>
      <p:pic>
        <p:nvPicPr>
          <p:cNvPr id="9218" name="Picture 2" descr="C:\Users\KOSTA\Desktop\캡쳐화면\도서관갤러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143116"/>
            <a:ext cx="5116534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7224" y="4786322"/>
            <a:ext cx="3570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1600" b="1" dirty="0" smtClean="0"/>
              <a:t>▶ 찾아오시는 길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도서관 위치와 주소 </a:t>
            </a:r>
            <a:endParaRPr lang="en-US" altLang="ko-KR" sz="1600" dirty="0" smtClean="0"/>
          </a:p>
        </p:txBody>
      </p:sp>
      <p:pic>
        <p:nvPicPr>
          <p:cNvPr id="13313" name="Picture 1" descr="C:\Users\Lang\Desktop\MentalFoodLibraryProject_발표자료\메뉴구조도_각각\05.도서관정보_찾아오시는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1966262" cy="1659034"/>
          </a:xfrm>
          <a:prstGeom prst="rect">
            <a:avLst/>
          </a:prstGeom>
          <a:noFill/>
        </p:spPr>
      </p:pic>
      <p:pic>
        <p:nvPicPr>
          <p:cNvPr id="10242" name="Picture 2" descr="C:\Users\KOSTA\Desktop\캡쳐화면\찾아오시는길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104179"/>
            <a:ext cx="5611820" cy="2755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4348" y="4214818"/>
            <a:ext cx="42862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1600" b="1" dirty="0" smtClean="0"/>
              <a:t>▶ 대여현황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도서명</a:t>
            </a:r>
            <a:r>
              <a:rPr lang="en-US" altLang="ko-KR" sz="1600" dirty="0" smtClean="0"/>
              <a:t>, id</a:t>
            </a:r>
            <a:r>
              <a:rPr lang="ko-KR" altLang="en-US" sz="1600" dirty="0" smtClean="0"/>
              <a:t>에 따른 대여현황 조회가능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▶ 연체료</a:t>
            </a:r>
            <a:endParaRPr lang="en-US" altLang="ko-KR" sz="1600" b="1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반납예정일로부터 </a:t>
            </a:r>
            <a:r>
              <a:rPr lang="ko-KR" altLang="en-US" sz="1600" dirty="0" err="1" smtClean="0"/>
              <a:t>연체시</a:t>
            </a:r>
            <a:r>
              <a:rPr lang="ko-KR" altLang="en-US" sz="1600" dirty="0" smtClean="0"/>
              <a:t> 하루당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12289" name="Picture 1" descr="C:\Users\Lang\Desktop\MentalFoodLibraryProject_발표자료\메뉴구조도_각각\04.관리자페이지_대여반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1268760"/>
            <a:ext cx="2282496" cy="2088801"/>
          </a:xfrm>
          <a:prstGeom prst="rect">
            <a:avLst/>
          </a:prstGeom>
          <a:noFill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636" y="2000240"/>
            <a:ext cx="6011364" cy="225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96752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smtClean="0">
                <a:latin typeface="나눔고딕코딩" pitchFamily="49" charset="-127"/>
                <a:ea typeface="나눔고딕코딩" pitchFamily="49" charset="-127"/>
              </a:rPr>
              <a:t>목차</a:t>
            </a:r>
            <a:endParaRPr lang="ko-KR" altLang="en-US" sz="2800" b="1" spc="-15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35896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78663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139952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IMG_7276.JPG"/>
          <p:cNvPicPr>
            <a:picLocks noChangeAspect="1"/>
          </p:cNvPicPr>
          <p:nvPr/>
        </p:nvPicPr>
        <p:blipFill>
          <a:blip r:embed="rId2" cstate="print"/>
          <a:srcRect r="56300"/>
          <a:stretch>
            <a:fillRect/>
          </a:stretch>
        </p:blipFill>
        <p:spPr>
          <a:xfrm>
            <a:off x="4572000" y="1"/>
            <a:ext cx="4572000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7158" y="2125610"/>
            <a:ext cx="4103316" cy="34163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ko-KR" altLang="en-US" sz="2000" spc="-150" dirty="0" smtClean="0">
                <a:latin typeface="나눔고딕코딩" pitchFamily="49" charset="-127"/>
                <a:ea typeface="나눔고딕코딩" pitchFamily="49" charset="-127"/>
              </a:rPr>
              <a:t>주제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ko-KR" altLang="en-US" sz="2000" spc="-150" dirty="0" smtClean="0">
                <a:latin typeface="나눔고딕코딩" pitchFamily="49" charset="-127"/>
                <a:ea typeface="나눔고딕코딩" pitchFamily="49" charset="-127"/>
              </a:rPr>
              <a:t>일정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ko-KR" altLang="en-US" sz="2000" spc="-150" dirty="0" smtClean="0">
                <a:latin typeface="나눔고딕코딩" pitchFamily="49" charset="-127"/>
                <a:ea typeface="나눔고딕코딩" pitchFamily="49" charset="-127"/>
              </a:rPr>
              <a:t>팀원역할</a:t>
            </a:r>
            <a:endParaRPr lang="en-US" altLang="ko-KR" sz="2000" spc="-150" dirty="0" smtClean="0">
              <a:latin typeface="나눔고딕코딩" pitchFamily="49" charset="-127"/>
              <a:ea typeface="나눔고딕코딩" pitchFamily="49" charset="-127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ko-KR" altLang="en-US" sz="2000" spc="-150" dirty="0" smtClean="0">
                <a:latin typeface="나눔고딕코딩" pitchFamily="49" charset="-127"/>
                <a:ea typeface="나눔고딕코딩" pitchFamily="49" charset="-127"/>
              </a:rPr>
              <a:t>주요기능 및 적용기술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ko-KR" altLang="en-US" sz="2000" spc="-150" dirty="0" smtClean="0">
                <a:latin typeface="나눔고딕코딩" pitchFamily="49" charset="-127"/>
                <a:ea typeface="나눔고딕코딩" pitchFamily="49" charset="-127"/>
              </a:rPr>
              <a:t>데이터모델</a:t>
            </a:r>
            <a:r>
              <a:rPr lang="en-US" altLang="ko-KR" sz="2000" spc="-150" dirty="0" smtClean="0">
                <a:latin typeface="나눔고딕코딩" pitchFamily="49" charset="-127"/>
                <a:ea typeface="나눔고딕코딩" pitchFamily="49" charset="-127"/>
              </a:rPr>
              <a:t>(DB</a:t>
            </a:r>
            <a:r>
              <a:rPr lang="ko-KR" altLang="en-US" sz="2000" spc="-150" dirty="0" smtClean="0">
                <a:latin typeface="나눔고딕코딩" pitchFamily="49" charset="-127"/>
                <a:ea typeface="나눔고딕코딩" pitchFamily="49" charset="-127"/>
              </a:rPr>
              <a:t>설계</a:t>
            </a:r>
            <a:r>
              <a:rPr lang="en-US" altLang="ko-KR" sz="2000" spc="-150" dirty="0" smtClean="0">
                <a:latin typeface="나눔고딕코딩" pitchFamily="49" charset="-127"/>
                <a:ea typeface="나눔고딕코딩" pitchFamily="49" charset="-127"/>
              </a:rPr>
              <a:t>)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altLang="ko-KR" sz="2000" spc="-150" dirty="0" smtClean="0">
                <a:latin typeface="나눔고딕코딩" pitchFamily="49" charset="-127"/>
                <a:ea typeface="나눔고딕코딩" pitchFamily="49" charset="-127"/>
              </a:rPr>
              <a:t>class</a:t>
            </a:r>
            <a:r>
              <a:rPr lang="ko-KR" altLang="en-US" sz="2000" spc="-150" dirty="0" smtClean="0">
                <a:latin typeface="나눔고딕코딩" pitchFamily="49" charset="-127"/>
                <a:ea typeface="나눔고딕코딩" pitchFamily="49" charset="-127"/>
              </a:rPr>
              <a:t>모델</a:t>
            </a:r>
            <a:endParaRPr lang="en-US" altLang="ko-KR" sz="2000" spc="-150" dirty="0" smtClean="0">
              <a:latin typeface="나눔고딕코딩" pitchFamily="49" charset="-127"/>
              <a:ea typeface="나눔고딕코딩" pitchFamily="49" charset="-127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ko-KR" altLang="en-US" sz="2000" spc="-150" dirty="0" smtClean="0">
                <a:latin typeface="나눔고딕코딩" pitchFamily="49" charset="-127"/>
                <a:ea typeface="나눔고딕코딩" pitchFamily="49" charset="-127"/>
              </a:rPr>
              <a:t>전체 기능 구조</a:t>
            </a:r>
            <a:endParaRPr lang="en-US" altLang="ko-KR" sz="2000" spc="-150" dirty="0" smtClean="0">
              <a:latin typeface="나눔고딕코딩" pitchFamily="49" charset="-127"/>
              <a:ea typeface="나눔고딕코딩" pitchFamily="49" charset="-127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ko-KR" altLang="en-US" sz="2000" spc="-150" dirty="0" smtClean="0">
                <a:latin typeface="나눔고딕코딩" pitchFamily="49" charset="-127"/>
                <a:ea typeface="나눔고딕코딩" pitchFamily="49" charset="-127"/>
              </a:rPr>
              <a:t>구현된 화면 및 기능 설명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ko-KR" altLang="en-US" sz="2000" spc="-150" dirty="0" err="1" smtClean="0">
                <a:latin typeface="나눔고딕코딩" pitchFamily="49" charset="-127"/>
                <a:ea typeface="나눔고딕코딩" pitchFamily="49" charset="-127"/>
              </a:rPr>
              <a:t>느낀점</a:t>
            </a:r>
            <a:endParaRPr lang="ko-KR" altLang="en-US" sz="2000" spc="-150" dirty="0" smtClean="0">
              <a:latin typeface="나눔고딕코딩" pitchFamily="49" charset="-127"/>
              <a:ea typeface="나눔고딕코딩" pitchFamily="49" charset="-127"/>
            </a:endParaRPr>
          </a:p>
          <a:p>
            <a:pPr algn="r"/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algn="r"/>
            <a:endParaRPr lang="ko-KR" altLang="en-US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7224" y="4786322"/>
            <a:ext cx="378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ko-KR" altLang="en-US" sz="1600" b="1" dirty="0" smtClean="0"/>
              <a:t>▶ 예약현황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도서명</a:t>
            </a:r>
            <a:r>
              <a:rPr lang="en-US" altLang="ko-KR" sz="1600" dirty="0" smtClean="0"/>
              <a:t>,id</a:t>
            </a:r>
            <a:r>
              <a:rPr lang="ko-KR" altLang="en-US" sz="1600" dirty="0" smtClean="0"/>
              <a:t>에 따른 예약 현황 조회가능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관리자가 취소 불가</a:t>
            </a:r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예약자가 직접 취소</a:t>
            </a:r>
            <a:endParaRPr lang="en-US" altLang="ko-KR" sz="1600" dirty="0" smtClean="0"/>
          </a:p>
        </p:txBody>
      </p:sp>
      <p:pic>
        <p:nvPicPr>
          <p:cNvPr id="11265" name="Picture 1" descr="C:\Users\Lang\Desktop\MentalFoodLibraryProject_발표자료\메뉴구조도_각각\04.관리자페이지_대여현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59"/>
            <a:ext cx="2316796" cy="2103615"/>
          </a:xfrm>
          <a:prstGeom prst="rect">
            <a:avLst/>
          </a:prstGeom>
          <a:noFill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7517" y="1928802"/>
            <a:ext cx="5996483" cy="243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4348" y="4429132"/>
            <a:ext cx="371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r>
              <a:rPr lang="ko-KR" altLang="en-US" sz="1600" b="1" dirty="0" smtClean="0"/>
              <a:t>▶ 도서등록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새로운 도서 등록 가능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▶ 도서수정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삭제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책 번호에 따른 도서 수정 삭제 가능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pic>
        <p:nvPicPr>
          <p:cNvPr id="10241" name="Picture 1" descr="C:\Users\Lang\Desktop\MentalFoodLibraryProject_발표자료\메뉴구조도_각각\04.관리자페이지_도서관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5"/>
            <a:ext cx="2173350" cy="2063278"/>
          </a:xfrm>
          <a:prstGeom prst="rect">
            <a:avLst/>
          </a:prstGeom>
          <a:noFill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802" y="1571612"/>
            <a:ext cx="5478198" cy="331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3568" y="3861048"/>
            <a:ext cx="378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 smtClean="0"/>
          </a:p>
          <a:p>
            <a:r>
              <a:rPr lang="ko-KR" altLang="en-US" sz="1600" b="1" dirty="0" smtClean="0"/>
              <a:t>▶ 대여 </a:t>
            </a:r>
            <a:r>
              <a:rPr lang="en-US" altLang="ko-KR" sz="1600" b="1" dirty="0" smtClean="0"/>
              <a:t>/ </a:t>
            </a:r>
            <a:r>
              <a:rPr lang="ko-KR" altLang="en-US" sz="1600" b="1" dirty="0" smtClean="0"/>
              <a:t>반납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관리자가 대여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반납</a:t>
            </a:r>
            <a:endParaRPr lang="en-US" altLang="ko-KR" sz="1600" dirty="0" smtClean="0"/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예약자가 있으면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대여 불가능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첫 번째 예약자만 대여 가능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대여기간 </a:t>
            </a:r>
            <a:r>
              <a:rPr lang="en-US" altLang="ko-KR" sz="1600" dirty="0" smtClean="0"/>
              <a:t>: 14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대여 날부터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 대여가능 권수 </a:t>
            </a:r>
            <a:r>
              <a:rPr lang="en-US" altLang="ko-KR" sz="1600" dirty="0" smtClean="0"/>
              <a:t>: 2</a:t>
            </a:r>
            <a:r>
              <a:rPr lang="ko-KR" altLang="en-US" sz="1600" dirty="0" smtClean="0"/>
              <a:t>권까지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pic>
        <p:nvPicPr>
          <p:cNvPr id="8193" name="Picture 1" descr="C:\Users\Lang\Desktop\MentalFoodLibraryProject_발표자료\메뉴구조도_각각\04.관리자페이지_예약현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12776"/>
            <a:ext cx="2102482" cy="2059888"/>
          </a:xfrm>
          <a:prstGeom prst="rect">
            <a:avLst/>
          </a:prstGeom>
          <a:noFill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000240"/>
            <a:ext cx="3886203" cy="203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8. </a:t>
            </a:r>
            <a:r>
              <a:rPr lang="ko-KR" altLang="en-US" sz="2000" b="1" spc="-150" dirty="0" smtClean="0"/>
              <a:t>구현된 화면 및 기능설명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7224" y="4714884"/>
            <a:ext cx="371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sz="1600" b="1" dirty="0" smtClean="0"/>
              <a:t>▶ 카테고리관리</a:t>
            </a:r>
            <a:endParaRPr lang="en-US" altLang="ko-KR" sz="1600" b="1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카테고리 검색 수정 삭제 등록 가능</a:t>
            </a:r>
            <a:endParaRPr lang="en-US" altLang="ko-KR" sz="1600" dirty="0" smtClean="0"/>
          </a:p>
        </p:txBody>
      </p:sp>
      <p:pic>
        <p:nvPicPr>
          <p:cNvPr id="7169" name="Picture 1" descr="C:\Users\Lang\Desktop\MentalFoodLibraryProject_발표자료\메뉴구조도_각각\04.관리자페이지_카테고리관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85860"/>
            <a:ext cx="2942358" cy="2304256"/>
          </a:xfrm>
          <a:prstGeom prst="rect">
            <a:avLst/>
          </a:prstGeom>
          <a:noFill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500174"/>
            <a:ext cx="5557874" cy="270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9. </a:t>
            </a:r>
            <a:r>
              <a:rPr lang="ko-KR" altLang="en-US" sz="2000" b="1" spc="-150" dirty="0" err="1" smtClean="0"/>
              <a:t>느낀점</a:t>
            </a:r>
            <a:r>
              <a:rPr lang="ko-KR" altLang="en-US" sz="2000" b="1" spc="-150" dirty="0" smtClean="0"/>
              <a:t> 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5088" y="1428736"/>
            <a:ext cx="68516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박태규</a:t>
            </a:r>
            <a:endParaRPr lang="en-US" altLang="ko-KR" b="1" dirty="0" smtClean="0"/>
          </a:p>
          <a:p>
            <a:r>
              <a:rPr lang="ko-KR" altLang="en-US" dirty="0" err="1" smtClean="0"/>
              <a:t>프론트</a:t>
            </a:r>
            <a:r>
              <a:rPr lang="ko-KR" altLang="en-US" dirty="0" smtClean="0"/>
              <a:t> 단이 생각보다 어려웠고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설계하는데 공을 더욱 들여야 할 것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팀원들의 협력으로 잘 완수한 것 같아 팀원들에게 고맙습니다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윤진영</a:t>
            </a:r>
            <a:endParaRPr lang="en-US" altLang="ko-KR" b="1" dirty="0" smtClean="0"/>
          </a:p>
          <a:p>
            <a:r>
              <a:rPr lang="ko-KR" altLang="en-US" dirty="0" smtClean="0"/>
              <a:t>기획이 중요한 것 같습니다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하지만 기획 및 설계를 할 줄 아는 사람이 없어서 시간이 오래 걸렸고 시간을 들인 것에 비해 예정대로 흘러가지 않아서 아쉬웠습니다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결과물에 대해선 어찌어찌 돌아가긴 하지만 더 좋은 방법이 있었을 텐데 하는 아쉬움이 많이 남습니다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 열심히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err="1" smtClean="0"/>
              <a:t>이하늘</a:t>
            </a:r>
            <a:endParaRPr lang="en-US" altLang="ko-KR" b="1" dirty="0" smtClean="0"/>
          </a:p>
          <a:p>
            <a:r>
              <a:rPr lang="ko-KR" altLang="en-US" dirty="0" smtClean="0"/>
              <a:t>재미있었다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최영섭</a:t>
            </a:r>
            <a:endParaRPr lang="en-US" altLang="ko-KR" b="1" dirty="0" smtClean="0"/>
          </a:p>
          <a:p>
            <a:r>
              <a:rPr lang="ko-KR" altLang="en-US" dirty="0" smtClean="0"/>
              <a:t>이렇게 하면 안되겠다는 것을 느꼈다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699792" y="3284984"/>
            <a:ext cx="432048" cy="43204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4721" y="3193812"/>
            <a:ext cx="2808312" cy="4924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smtClean="0">
                <a:solidFill>
                  <a:srgbClr val="153943"/>
                </a:solidFill>
              </a:rPr>
              <a:t>Thank you</a:t>
            </a:r>
            <a:endParaRPr lang="ko-KR" altLang="en-US" sz="2600" b="1" spc="-300" dirty="0">
              <a:solidFill>
                <a:srgbClr val="153943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173866" y="2996952"/>
            <a:ext cx="360040" cy="36004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275856" y="3501008"/>
            <a:ext cx="360040" cy="36004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88224" y="3429000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732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1. </a:t>
            </a:r>
            <a:r>
              <a:rPr lang="ko-KR" altLang="en-US" sz="2000" b="1" spc="-150" dirty="0" smtClean="0"/>
              <a:t>주제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9672" y="4077072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주제 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pc="-150" dirty="0" err="1" smtClean="0">
                <a:latin typeface="맑은 고딕" pitchFamily="50" charset="-127"/>
                <a:ea typeface="맑은 고딕" pitchFamily="50" charset="-127"/>
              </a:rPr>
              <a:t>MentalFoodLibrary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  (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도서관 홈페이지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사용자 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대학교 도서관 이용자 </a:t>
            </a:r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b="1" spc="-150" dirty="0" err="1" smtClean="0">
                <a:latin typeface="맑은 고딕" pitchFamily="50" charset="-127"/>
                <a:ea typeface="맑은 고딕" pitchFamily="50" charset="-127"/>
              </a:rPr>
              <a:t>벤치마킹한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 홈페이지  </a:t>
            </a:r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이화여자대학교 도서관 홈페이지</a:t>
            </a:r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pic>
        <p:nvPicPr>
          <p:cNvPr id="1026" name="Picture 2" descr="C:\Users\KOSTA\Desktop\캡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500174"/>
            <a:ext cx="5663191" cy="231933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2. </a:t>
            </a:r>
            <a:r>
              <a:rPr lang="ko-KR" altLang="en-US" sz="2000" b="1" spc="-150" dirty="0" smtClean="0"/>
              <a:t>일정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내용 개체 틀 5"/>
          <p:cNvGraphicFramePr>
            <a:graphicFrameLocks/>
          </p:cNvGraphicFramePr>
          <p:nvPr/>
        </p:nvGraphicFramePr>
        <p:xfrm>
          <a:off x="323530" y="1556792"/>
          <a:ext cx="8712966" cy="465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/>
                <a:gridCol w="738024"/>
                <a:gridCol w="718484"/>
                <a:gridCol w="746351"/>
                <a:gridCol w="746351"/>
                <a:gridCol w="746351"/>
                <a:gridCol w="746351"/>
                <a:gridCol w="746351"/>
                <a:gridCol w="746351"/>
                <a:gridCol w="746351"/>
              </a:tblGrid>
              <a:tr h="66514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24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25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26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27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28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29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30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1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2</a:t>
                      </a:r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</a:tr>
              <a:tr h="665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요구 분석 및 설계</a:t>
                      </a:r>
                      <a:endParaRPr lang="ko-KR" altLang="en-US" sz="1600" b="1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</a:tr>
              <a:tr h="665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DB</a:t>
                      </a:r>
                      <a:endParaRPr lang="ko-KR" altLang="en-US" sz="1600" b="1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</a:tr>
              <a:tr h="665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UI</a:t>
                      </a:r>
                      <a:endParaRPr lang="ko-KR" altLang="en-US" sz="1600" b="1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</a:tr>
              <a:tr h="665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기능</a:t>
                      </a:r>
                      <a:endParaRPr lang="ko-KR" altLang="en-US" sz="1600" b="1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</a:tr>
              <a:tr h="665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디버그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</a:tr>
              <a:tr h="665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고딕코딩" pitchFamily="49" charset="-127"/>
                          <a:ea typeface="나눔고딕코딩" pitchFamily="49" charset="-127"/>
                        </a:rPr>
                        <a:t>발표</a:t>
                      </a:r>
                      <a:endParaRPr lang="ko-KR" altLang="en-US" sz="1600" b="1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3. </a:t>
            </a:r>
            <a:r>
              <a:rPr lang="ko-KR" altLang="en-US" sz="2000" b="1" spc="-150" dirty="0" smtClean="0"/>
              <a:t>팀원역할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4414" y="1643050"/>
            <a:ext cx="6247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pc="-1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* A (</a:t>
            </a:r>
            <a:r>
              <a:rPr lang="ko-KR" altLang="en-US" spc="-150" dirty="0" err="1" smtClean="0">
                <a:latin typeface="맑은 고딕" pitchFamily="50" charset="-127"/>
                <a:ea typeface="맑은 고딕" pitchFamily="50" charset="-127"/>
              </a:rPr>
              <a:t>이하늘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강문식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– Admin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* B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윤진영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김혜림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게시판 기능</a:t>
            </a:r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* C 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최영섭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박태규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– Client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pic>
        <p:nvPicPr>
          <p:cNvPr id="11" name="그림 10" descr="IMG_7276.JPG"/>
          <p:cNvPicPr>
            <a:picLocks noChangeAspect="1"/>
          </p:cNvPicPr>
          <p:nvPr/>
        </p:nvPicPr>
        <p:blipFill>
          <a:blip r:embed="rId2" cstate="print"/>
          <a:srcRect t="47900" r="12600"/>
          <a:stretch>
            <a:fillRect/>
          </a:stretch>
        </p:blipFill>
        <p:spPr>
          <a:xfrm>
            <a:off x="0" y="4193704"/>
            <a:ext cx="9144000" cy="266429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4. </a:t>
            </a:r>
            <a:r>
              <a:rPr lang="ko-KR" altLang="en-US" sz="2000" b="1" spc="-150" dirty="0" smtClean="0"/>
              <a:t>주요기능 및 적용기술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5088" y="1428736"/>
            <a:ext cx="68516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주요기능</a:t>
            </a:r>
            <a:endParaRPr lang="en-US" altLang="ko-KR" b="1" spc="-1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도서검색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예약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연장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반납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대여</a:t>
            </a:r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인기 도서</a:t>
            </a: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게시판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공지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자유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pc="-150" dirty="0" err="1" smtClean="0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회원정보수정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대출현황조회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관리자페이지 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대여현황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예약현황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도서등록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대여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반납</a:t>
            </a: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pc="-150" dirty="0" smtClean="0">
                <a:latin typeface="맑은 고딕" pitchFamily="50" charset="-127"/>
                <a:ea typeface="맑은 고딕" pitchFamily="50" charset="-127"/>
              </a:rPr>
              <a:t>도서관 관련정보</a:t>
            </a:r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spc="-150" dirty="0" smtClean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b="1" spc="-150" dirty="0" smtClean="0">
                <a:latin typeface="맑은 고딕" pitchFamily="50" charset="-127"/>
                <a:ea typeface="맑은 고딕" pitchFamily="50" charset="-127"/>
              </a:rPr>
              <a:t>적용기술</a:t>
            </a:r>
            <a:endParaRPr lang="en-US" altLang="ko-KR" b="1" spc="-15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- JAVA</a:t>
            </a: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- JDBC / ORACLE</a:t>
            </a: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- JSP</a:t>
            </a:r>
          </a:p>
          <a:p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- JQUERY</a:t>
            </a:r>
          </a:p>
          <a:p>
            <a:pPr>
              <a:buFontTx/>
              <a:buChar char="-"/>
            </a:pP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Map API</a:t>
            </a:r>
          </a:p>
          <a:p>
            <a:pPr>
              <a:buFontTx/>
              <a:buChar char="-"/>
            </a:pPr>
            <a:r>
              <a:rPr lang="en-US" altLang="ko-KR" spc="-150" dirty="0" smtClean="0">
                <a:latin typeface="맑은 고딕" pitchFamily="50" charset="-127"/>
                <a:ea typeface="맑은 고딕" pitchFamily="50" charset="-127"/>
              </a:rPr>
              <a:t> CSS : </a:t>
            </a:r>
            <a:r>
              <a:rPr lang="en-US" altLang="ko-KR" spc="-150" dirty="0" err="1" smtClean="0">
                <a:latin typeface="맑은 고딕" pitchFamily="50" charset="-127"/>
                <a:ea typeface="맑은 고딕" pitchFamily="50" charset="-127"/>
              </a:rPr>
              <a:t>materializecss</a:t>
            </a:r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pc="-15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5. </a:t>
            </a:r>
            <a:r>
              <a:rPr lang="ko-KR" altLang="en-US" sz="2000" b="1" spc="-150" dirty="0" smtClean="0"/>
              <a:t>데이터설계</a:t>
            </a:r>
            <a:r>
              <a:rPr lang="en-US" altLang="ko-KR" sz="2000" b="1" spc="-150" dirty="0" smtClean="0"/>
              <a:t>(DB</a:t>
            </a:r>
            <a:r>
              <a:rPr lang="ko-KR" altLang="en-US" sz="2000" b="1" spc="-150" dirty="0" smtClean="0"/>
              <a:t>설계</a:t>
            </a:r>
            <a:r>
              <a:rPr lang="en-US" altLang="ko-KR" sz="2000" b="1" spc="-150" dirty="0" smtClean="0"/>
              <a:t>)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465" y="1285860"/>
            <a:ext cx="889653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6. Class</a:t>
            </a:r>
            <a:r>
              <a:rPr lang="ko-KR" altLang="en-US" sz="2000" b="1" spc="-150" dirty="0" smtClean="0"/>
              <a:t>모델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31946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25401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99592" y="724634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 smtClean="0"/>
              <a:t>7. </a:t>
            </a:r>
            <a:r>
              <a:rPr lang="ko-KR" altLang="en-US" sz="2000" b="1" spc="-150" dirty="0" smtClean="0"/>
              <a:t>전체기능 구조 </a:t>
            </a:r>
            <a:r>
              <a:rPr lang="en-US" altLang="ko-KR" sz="2000" b="1" spc="-150" dirty="0" smtClean="0"/>
              <a:t>(</a:t>
            </a:r>
            <a:r>
              <a:rPr lang="ko-KR" altLang="en-US" sz="2000" b="1" spc="-150" dirty="0" smtClean="0"/>
              <a:t>메뉴구조도</a:t>
            </a:r>
            <a:r>
              <a:rPr lang="en-US" altLang="ko-KR" sz="2000" b="1" spc="-150" dirty="0" smtClean="0"/>
              <a:t>)</a:t>
            </a:r>
            <a:endParaRPr lang="ko-KR" altLang="en-US" sz="2000" b="1" spc="-150" dirty="0"/>
          </a:p>
        </p:txBody>
      </p:sp>
      <p:sp>
        <p:nvSpPr>
          <p:cNvPr id="6" name="타원 5"/>
          <p:cNvSpPr/>
          <p:nvPr/>
        </p:nvSpPr>
        <p:spPr>
          <a:xfrm>
            <a:off x="4211960" y="476672"/>
            <a:ext cx="216024" cy="216024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54727" y="476672"/>
            <a:ext cx="216024" cy="21602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16016" y="476672"/>
            <a:ext cx="216024" cy="2160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rgbClr val="15394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19672" y="1196752"/>
            <a:ext cx="576064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50000">
                  <a:srgbClr val="153943"/>
                </a:gs>
                <a:gs pos="100000">
                  <a:schemeClr val="bg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048155">
            <a:off x="3457106" y="328506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관리자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94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672</Words>
  <Application>Microsoft Office PowerPoint</Application>
  <PresentationFormat>화면 슬라이드 쇼(4:3)</PresentationFormat>
  <Paragraphs>166</Paragraphs>
  <Slides>25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Registered User</cp:lastModifiedBy>
  <cp:revision>143</cp:revision>
  <dcterms:created xsi:type="dcterms:W3CDTF">2014-05-29T06:24:08Z</dcterms:created>
  <dcterms:modified xsi:type="dcterms:W3CDTF">2017-09-16T12:05:48Z</dcterms:modified>
</cp:coreProperties>
</file>