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70" r:id="rId5"/>
    <p:sldId id="258" r:id="rId6"/>
    <p:sldId id="260" r:id="rId7"/>
    <p:sldId id="269" r:id="rId8"/>
    <p:sldId id="259" r:id="rId9"/>
    <p:sldId id="261" r:id="rId10"/>
    <p:sldId id="262" r:id="rId11"/>
    <p:sldId id="264" r:id="rId12"/>
    <p:sldId id="263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CE454-90EB-374F-8E86-2B5F0380D3D2}" v="5" dt="2022-06-08T23:54:03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2632"/>
  </p:normalViewPr>
  <p:slideViewPr>
    <p:cSldViewPr snapToGrid="0" snapToObjects="1">
      <p:cViewPr varScale="1">
        <p:scale>
          <a:sx n="65" d="100"/>
          <a:sy n="6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 Huiyang" userId="c31cb462f585a1f7" providerId="LiveId" clId="{3A3CE454-90EB-374F-8E86-2B5F0380D3D2}"/>
    <pc:docChg chg="modSld">
      <pc:chgData name="Chi Huiyang" userId="c31cb462f585a1f7" providerId="LiveId" clId="{3A3CE454-90EB-374F-8E86-2B5F0380D3D2}" dt="2022-06-09T00:28:31.031" v="98" actId="20577"/>
      <pc:docMkLst>
        <pc:docMk/>
      </pc:docMkLst>
      <pc:sldChg chg="modNotesTx">
        <pc:chgData name="Chi Huiyang" userId="c31cb462f585a1f7" providerId="LiveId" clId="{3A3CE454-90EB-374F-8E86-2B5F0380D3D2}" dt="2022-06-09T00:17:59.364" v="81" actId="20577"/>
        <pc:sldMkLst>
          <pc:docMk/>
          <pc:sldMk cId="799082361" sldId="263"/>
        </pc:sldMkLst>
      </pc:sldChg>
      <pc:sldChg chg="modSp mod">
        <pc:chgData name="Chi Huiyang" userId="c31cb462f585a1f7" providerId="LiveId" clId="{3A3CE454-90EB-374F-8E86-2B5F0380D3D2}" dt="2022-06-09T00:28:31.031" v="98" actId="20577"/>
        <pc:sldMkLst>
          <pc:docMk/>
          <pc:sldMk cId="2910658806" sldId="265"/>
        </pc:sldMkLst>
        <pc:spChg chg="mod">
          <ac:chgData name="Chi Huiyang" userId="c31cb462f585a1f7" providerId="LiveId" clId="{3A3CE454-90EB-374F-8E86-2B5F0380D3D2}" dt="2022-06-09T00:28:31.031" v="98" actId="20577"/>
          <ac:spMkLst>
            <pc:docMk/>
            <pc:sldMk cId="2910658806" sldId="265"/>
            <ac:spMk id="3" creationId="{134CA437-5CD6-E540-BA80-4BEDFE413C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2B859-D9D0-1B4A-B094-A42DAAA26B06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58637-3545-A14D-8C83-2FA51F021A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6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8637-3545-A14D-8C83-2FA51F021A06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8424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这张表是根据刚刚介绍的原则实现的数据库</a:t>
            </a:r>
          </a:p>
          <a:p>
            <a:r>
              <a:rPr lang="en-CN" dirty="0"/>
              <a:t>黄色</a:t>
            </a:r>
            <a:r>
              <a:rPr lang="zh-CN" altLang="en-US" dirty="0"/>
              <a:t>：关联表</a:t>
            </a:r>
            <a:endParaRPr lang="en-US" altLang="zh-CN" dirty="0"/>
          </a:p>
          <a:p>
            <a:r>
              <a:rPr lang="zh-CN" altLang="en-US" dirty="0"/>
              <a:t>深橙色：信息表</a:t>
            </a:r>
            <a:endParaRPr lang="en-US" altLang="zh-CN" dirty="0"/>
          </a:p>
          <a:p>
            <a:r>
              <a:rPr lang="zh-CN" altLang="en-US" dirty="0"/>
              <a:t>浅橙色：属性表</a:t>
            </a:r>
            <a:r>
              <a:rPr lang="en-US" altLang="zh-CN" dirty="0"/>
              <a:t>:</a:t>
            </a:r>
            <a:r>
              <a:rPr lang="zh-CN" altLang="en-US" dirty="0"/>
              <a:t>分组分类表</a:t>
            </a:r>
            <a:r>
              <a:rPr lang="en-US" altLang="zh-CN" dirty="0"/>
              <a:t>/</a:t>
            </a:r>
            <a:r>
              <a:rPr lang="zh-CN" altLang="en-US" dirty="0"/>
              <a:t>品牌表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8637-3545-A14D-8C83-2FA51F021A06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840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8637-3545-A14D-8C83-2FA51F021A06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336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本演讲的主要目的</a:t>
            </a:r>
          </a:p>
          <a:p>
            <a:r>
              <a:rPr lang="en-CN" dirty="0"/>
              <a:t>	</a:t>
            </a:r>
            <a:r>
              <a:rPr lang="en-US" dirty="0" err="1"/>
              <a:t>以图的形式梳理逻辑</a:t>
            </a:r>
            <a:endParaRPr lang="en-US" dirty="0"/>
          </a:p>
          <a:p>
            <a:r>
              <a:rPr lang="en-US" dirty="0"/>
              <a:t>	</a:t>
            </a:r>
            <a:r>
              <a:rPr lang="en-CN" dirty="0"/>
              <a:t>论文划重点</a:t>
            </a:r>
            <a:r>
              <a:rPr lang="zh-CN" altLang="en-US" dirty="0"/>
              <a:t>（第二三章节）</a:t>
            </a:r>
            <a:endParaRPr lang="en-CN" dirty="0"/>
          </a:p>
          <a:p>
            <a:r>
              <a:rPr lang="en-CN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8637-3545-A14D-8C83-2FA51F021A06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268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首先本项目进行了需求分析</a:t>
            </a:r>
            <a:r>
              <a:rPr lang="zh-CN" altLang="en-US" dirty="0"/>
              <a:t>，包括前台和后台的功能需求分析，之后会对这些需求的分析进行实现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8637-3545-A14D-8C83-2FA51F021A06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024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在系统设计时</a:t>
            </a:r>
            <a:r>
              <a:rPr lang="zh-CN" altLang="en-US" dirty="0"/>
              <a:t>，划分了业务模块对需求进行支持，以及非业务模块</a:t>
            </a:r>
            <a:r>
              <a:rPr lang="en-US" altLang="zh-CN" dirty="0"/>
              <a:t>Common</a:t>
            </a:r>
            <a:r>
              <a:rPr lang="zh-CN" altLang="en-US" dirty="0"/>
              <a:t>和</a:t>
            </a:r>
            <a:r>
              <a:rPr lang="en-US" altLang="zh-CN" dirty="0"/>
              <a:t>Gateway</a:t>
            </a:r>
            <a:r>
              <a:rPr lang="zh-CN" altLang="en-US" dirty="0"/>
              <a:t>对业务模块进行支持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8637-3545-A14D-8C83-2FA51F021A06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99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在我们设计完业务模块之后</a:t>
            </a:r>
            <a:r>
              <a:rPr lang="zh-CN" altLang="en-US" dirty="0"/>
              <a:t>，我们还需要设计业务模块对应的流程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8637-3545-A14D-8C83-2FA51F021A06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6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接下来将按照从论文倒序来介绍</a:t>
            </a:r>
            <a:r>
              <a:rPr lang="en-US" altLang="zh-CN" dirty="0">
                <a:effectLst/>
              </a:rPr>
              <a:t>3.3</a:t>
            </a:r>
            <a:r>
              <a:rPr lang="zh-CN" altLang="en-US" dirty="0">
                <a:effectLst/>
              </a:rPr>
              <a:t>系统的设计原则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8637-3545-A14D-8C83-2FA51F021A06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7961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用户发送请求之后，首先经过</a:t>
            </a:r>
            <a:r>
              <a:rPr lang="en-US" altLang="zh-CN" dirty="0">
                <a:effectLst/>
              </a:rPr>
              <a:t>Nginx</a:t>
            </a:r>
            <a:r>
              <a:rPr lang="zh-CN" altLang="en-US" dirty="0">
                <a:effectLst/>
              </a:rPr>
              <a:t>，负载均衡到</a:t>
            </a:r>
            <a:r>
              <a:rPr lang="en-US" altLang="zh-CN" dirty="0">
                <a:effectLst/>
              </a:rPr>
              <a:t>Gateway</a:t>
            </a:r>
            <a:r>
              <a:rPr lang="zh-CN" altLang="en-US" dirty="0">
                <a:effectLst/>
              </a:rPr>
              <a:t>，再由</a:t>
            </a:r>
            <a:r>
              <a:rPr lang="en-US" altLang="zh-CN" dirty="0">
                <a:effectLst/>
              </a:rPr>
              <a:t>Gateway</a:t>
            </a:r>
            <a:r>
              <a:rPr lang="zh-CN" altLang="en-US" dirty="0">
                <a:effectLst/>
              </a:rPr>
              <a:t>转发给在</a:t>
            </a:r>
            <a:r>
              <a:rPr lang="en-US" altLang="zh-CN" dirty="0" err="1">
                <a:effectLst/>
              </a:rPr>
              <a:t>Nacos</a:t>
            </a:r>
            <a:r>
              <a:rPr lang="zh-CN" altLang="en-US" dirty="0">
                <a:effectLst/>
              </a:rPr>
              <a:t>中配置好的服务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8637-3545-A14D-8C83-2FA51F021A06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753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对于每一个微服务</a:t>
            </a:r>
            <a:r>
              <a:rPr lang="zh-CN" altLang="en-US" dirty="0"/>
              <a:t>，我们都使用三层架构，结合不同的 “数据传输对象” 完成其信息传递。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8637-3545-A14D-8C83-2FA51F021A06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10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接下来，让我们将目光聚焦于</a:t>
            </a:r>
            <a:r>
              <a:rPr lang="en-US" altLang="zh-CN" dirty="0"/>
              <a:t>DB</a:t>
            </a:r>
            <a:r>
              <a:rPr lang="zh-CN" altLang="en-US" dirty="0"/>
              <a:t>的设计上，在设计数据结构的时候我使用了三种数据存储工具，分别是</a:t>
            </a:r>
            <a:r>
              <a:rPr lang="en-US" altLang="zh-CN" dirty="0" err="1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Redis,ElasticSearch</a:t>
            </a:r>
            <a:r>
              <a:rPr lang="zh-CN" altLang="en-US" dirty="0"/>
              <a:t>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8637-3545-A14D-8C83-2FA51F021A06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14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95B2-E665-DD41-A858-8E6B71CDD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C8532-2113-A343-BC54-E952E3BBE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C634-3225-1148-82B1-D714BE87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BB5C4-0E0A-464F-9089-722022A1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3192-55FA-3A41-9892-1ED8C16F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725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9F61-E7BD-5F49-B735-99C35B39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0E3A8-F81E-D840-B8EB-9D174567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F861D-0A7A-A942-9224-9387F312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71162-2594-3D40-8144-0432ED7F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94FF-5C92-6F43-94ED-A38779CD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287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8CBD0-4FAA-AF46-BB34-08C346BB7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F944-FEAC-CE48-A18E-3155686E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97A3-B30C-9248-A257-C7856BA1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E3709-95D2-D842-8694-601928F5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4CF1-2273-774F-A78B-DE70998D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69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8F44-7CBD-1144-801D-F235F29E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90C8-D119-8D44-8C9E-104BB0E2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3C16-9A7B-BD41-BF88-90C5C45D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08C1-24C4-5349-82AC-5A461CD6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6143-C033-DE4D-9494-581370D6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248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2820-A03C-0D44-9B8C-722AE935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FE366-E576-DF4D-A038-D34DCFC3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5A70-7B33-9B46-BD8F-B551BE59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F643-72BF-1E4F-ABC9-F5420E3E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3F9C-E3DD-6343-84F8-975AF4F4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82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3638-C4D0-E047-9EAA-CAB20021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BD00-20A6-1445-B90C-5938515DC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3FE5-6745-E34D-8C12-623D28D6A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F0BE3-D777-DE45-AD56-9892425D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D3C7B-3F22-294B-B20B-028AE16E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71CC1-1C80-DA4B-87A5-A4D2115E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54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7520-39BB-1847-8F86-DB33084D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81690-A6A1-E142-9F52-CF7C5545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A2A50-529F-2D4F-8DF7-C77DE2C3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278E8-ED91-764F-AFD5-C573076AD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59496-45BB-1640-9459-7FD7D725E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ED6C5-4EE6-CC46-A975-0753A7E1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1B261-412E-074E-810C-4B1A8E7A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77C66-3664-5845-9A47-2C5610ED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16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4ED2-FD60-2248-AC31-B2C1624B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B061F-88FD-1141-8606-9D4DCD29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23E74-FB52-F044-84B5-9A3E5E21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D52B7-BC78-5B40-9ACF-7285396E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147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8400A-A30D-D04F-9C50-06C2BFD1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3C1BE-A208-1D47-A421-7CF56FA7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81B88-B08B-5240-A11E-B89BEBA2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780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8BC8-1420-4046-8EE1-BB5796F7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89D3-DD05-5F4E-852B-D22396BF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0001D-4304-5F4B-B1F1-5F76CA1A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65834-5149-3646-A73B-9A26212D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4675-937C-7547-ACCA-9453DFE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55062-A7BE-564C-84BA-AF5381EA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2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BF93-504F-4349-822A-D260257A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4B946-18F9-5B4B-B2F3-D78468D40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B4A2-EEDE-0440-B7E4-CA21A3DCA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E30B4-5D20-D14E-A287-8FF67AC6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D8F4C-0A76-D64A-BEDA-CF3EE021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79CE-9C6C-B948-9D52-A6B209B3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00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9BB6E-30CB-C840-98BE-6B68EC1E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1B1A-9EA9-CF4E-ACB0-35701C86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0AE9-B7E3-F34D-AFFC-9335397D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9F2D-29B3-1F41-B1B7-C1A0BFBB6307}" type="datetimeFigureOut">
              <a:rPr lang="en-CN" smtClean="0"/>
              <a:t>2022/6/9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395C-446F-3F44-A144-D2CE3A1FA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AB4D-D837-794D-A9E9-63B1480A2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33FF-CF15-D14D-B316-4D79F9E9E1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053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note.com/doc/Rp4Gujpm5RcnZCie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mnote.com/doc/w9Xn78zRc8sWzfnTZ" TargetMode="External"/><Relationship Id="rId4" Type="http://schemas.openxmlformats.org/officeDocument/2006/relationships/hyperlink" Target="https://www.remnote.com/doc/PzS78AuCJcaEstts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note.com/doc/5Wb8HeW8q8PK9644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mnote.com/doc/h8w9kmddR9TrHgRew" TargetMode="External"/><Relationship Id="rId5" Type="http://schemas.openxmlformats.org/officeDocument/2006/relationships/hyperlink" Target="https://www.remnote.com/doc/jKjvNf3ndb9Eu4duD" TargetMode="External"/><Relationship Id="rId4" Type="http://schemas.openxmlformats.org/officeDocument/2006/relationships/hyperlink" Target="https://www.remnote.com/doc/RBKGPy5jXQAo5rDY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note.com/doc/Mon5ihwvKhtrK6KQc" TargetMode="External"/><Relationship Id="rId2" Type="http://schemas.openxmlformats.org/officeDocument/2006/relationships/hyperlink" Target="https://www.remnote.com/doc/f4S6mGPMovYHf6qK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mnote.com/doc/d7fetjAtP56vf8uzz" TargetMode="External"/><Relationship Id="rId4" Type="http://schemas.openxmlformats.org/officeDocument/2006/relationships/hyperlink" Target="https://www.remnote.com/doc/NPBgKrTP4gBTicHK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note.com/doc/GCfnigTnfrvovZJSk" TargetMode="External"/><Relationship Id="rId2" Type="http://schemas.openxmlformats.org/officeDocument/2006/relationships/hyperlink" Target="https://www.remnote.com/doc/z9p8PrkGQKhkEgdN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mnote.com/doc/XiXRFYk6XiiHykiTE" TargetMode="External"/><Relationship Id="rId4" Type="http://schemas.openxmlformats.org/officeDocument/2006/relationships/hyperlink" Target="https://www.remnote.com/doc/G72RGaaGtNnHkwqv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mnote.com/doc/sedSoY2rujC5YFzGo" TargetMode="External"/><Relationship Id="rId3" Type="http://schemas.openxmlformats.org/officeDocument/2006/relationships/hyperlink" Target="https://www.remnote.com/doc/BogPNcboveTnqgYsK" TargetMode="External"/><Relationship Id="rId7" Type="http://schemas.openxmlformats.org/officeDocument/2006/relationships/hyperlink" Target="https://www.remnote.com/doc/iMqrPbru2Sf5vPfK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mnote.com/doc/6YcA6QyRCNdKgPn5J" TargetMode="External"/><Relationship Id="rId5" Type="http://schemas.openxmlformats.org/officeDocument/2006/relationships/hyperlink" Target="https://www.remnote.com/doc/TWHuC43SCXSemBzRk" TargetMode="External"/><Relationship Id="rId4" Type="http://schemas.openxmlformats.org/officeDocument/2006/relationships/hyperlink" Target="https://www.remnote.com/doc/vLNb3MmWBQqR5teft" TargetMode="External"/><Relationship Id="rId9" Type="http://schemas.openxmlformats.org/officeDocument/2006/relationships/hyperlink" Target="https://www.remnote.com/doc/wGyMJ7RCpZz3MDzB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1E959-E532-3C43-AFC7-8D4D6A05E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B2C</a:t>
            </a:r>
            <a:r>
              <a:rPr lang="zh-CN" altLang="en-US" b="1">
                <a:solidFill>
                  <a:schemeClr val="bg1"/>
                </a:solidFill>
              </a:rPr>
              <a:t>电商系统设计与实现</a:t>
            </a:r>
            <a:br>
              <a:rPr lang="en-CN">
                <a:solidFill>
                  <a:schemeClr val="bg1"/>
                </a:solidFill>
              </a:rPr>
            </a:br>
            <a:endParaRPr lang="en-CN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9F8-0906-4745-8B4C-E3C34B39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6" y="4386021"/>
            <a:ext cx="5025991" cy="1512736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1100" dirty="0">
                <a:solidFill>
                  <a:schemeClr val="bg1"/>
                </a:solidFill>
              </a:rPr>
              <a:t>2018</a:t>
            </a:r>
            <a:r>
              <a:rPr lang="zh-CN" altLang="en-US" sz="1100" dirty="0">
                <a:solidFill>
                  <a:schemeClr val="bg1"/>
                </a:solidFill>
              </a:rPr>
              <a:t>级</a:t>
            </a:r>
            <a:endParaRPr lang="en-US" altLang="zh-CN" sz="1100" dirty="0">
              <a:solidFill>
                <a:schemeClr val="bg1"/>
              </a:solidFill>
            </a:endParaRPr>
          </a:p>
          <a:p>
            <a:pPr algn="l"/>
            <a:r>
              <a:rPr lang="zh-CN" altLang="en-US" sz="1100" dirty="0">
                <a:solidFill>
                  <a:schemeClr val="bg1"/>
                </a:solidFill>
              </a:rPr>
              <a:t>计算机科学与工程学院</a:t>
            </a:r>
            <a:endParaRPr lang="en-US" altLang="zh-CN" sz="1100" dirty="0">
              <a:solidFill>
                <a:schemeClr val="bg1"/>
              </a:solidFill>
            </a:endParaRPr>
          </a:p>
          <a:p>
            <a:pPr algn="l"/>
            <a:r>
              <a:rPr lang="en-CN" sz="1100" dirty="0">
                <a:solidFill>
                  <a:schemeClr val="bg1"/>
                </a:solidFill>
              </a:rPr>
              <a:t>计算机科学与技术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CN" sz="1100" dirty="0">
                <a:solidFill>
                  <a:schemeClr val="bg1"/>
                </a:solidFill>
              </a:rPr>
              <a:t>全英创新班</a:t>
            </a:r>
            <a:r>
              <a:rPr lang="zh-CN" altLang="en-US" sz="1100" dirty="0">
                <a:solidFill>
                  <a:schemeClr val="bg1"/>
                </a:solidFill>
              </a:rPr>
              <a:t>（一班）</a:t>
            </a:r>
            <a:endParaRPr lang="en-CN" sz="1100" dirty="0">
              <a:solidFill>
                <a:schemeClr val="bg1"/>
              </a:solidFill>
            </a:endParaRPr>
          </a:p>
          <a:p>
            <a:pPr algn="l"/>
            <a:r>
              <a:rPr lang="en-CN" sz="1100" dirty="0">
                <a:solidFill>
                  <a:schemeClr val="bg1"/>
                </a:solidFill>
              </a:rPr>
              <a:t>池慧洋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6E6A2-307B-E24E-BF1F-A71DA80A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881480"/>
            <a:ext cx="4047843" cy="37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BEC5-9D99-ED4B-9816-70472CAB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zh-CN" altLang="en-US" dirty="0"/>
              <a:t>数据结构设计原则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51A4-9B36-AB40-9C47-92AFD00B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关系型数据库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Mysql)</a:t>
            </a:r>
            <a:r>
              <a:rPr lang="en-US" dirty="0"/>
              <a:t> ：</a:t>
            </a:r>
            <a:r>
              <a:rPr lang="zh-CN" altLang="en-US" dirty="0"/>
              <a:t>表的设计</a:t>
            </a:r>
            <a:endParaRPr lang="en-US" altLang="zh-CN" dirty="0"/>
          </a:p>
          <a:p>
            <a:pPr lvl="1"/>
            <a:r>
              <a:rPr lang="zh-CN" altLang="en-CN" dirty="0"/>
              <a:t>字段</a:t>
            </a:r>
            <a:r>
              <a:rPr lang="zh-CN" altLang="en-US" dirty="0"/>
              <a:t>设计（本表业务，本表关联，外表业务）</a:t>
            </a:r>
            <a:endParaRPr lang="en-US" altLang="zh-CN" dirty="0"/>
          </a:p>
          <a:p>
            <a:pPr lvl="1"/>
            <a:r>
              <a:rPr lang="zh-CN" altLang="en-US" dirty="0"/>
              <a:t>三大</a:t>
            </a:r>
            <a:r>
              <a:rPr lang="zh-CN" altLang="en-CN" dirty="0"/>
              <a:t>范式</a:t>
            </a:r>
            <a:r>
              <a:rPr lang="en-US" altLang="zh-CN" dirty="0"/>
              <a:t>+</a:t>
            </a:r>
            <a:r>
              <a:rPr lang="zh-CN" altLang="en-US" dirty="0"/>
              <a:t>反范式</a:t>
            </a:r>
          </a:p>
          <a:p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非关系性数据库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Redis) </a:t>
            </a:r>
            <a:r>
              <a:rPr lang="en-US" dirty="0"/>
              <a:t>： </a:t>
            </a:r>
            <a:r>
              <a:rPr lang="zh-CN" altLang="en-US" dirty="0"/>
              <a:t>性能优化</a:t>
            </a:r>
          </a:p>
          <a:p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搜索引擎（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ElasticSearch) </a:t>
            </a:r>
            <a:r>
              <a:rPr lang="en-US" dirty="0"/>
              <a:t>：</a:t>
            </a:r>
            <a:r>
              <a:rPr lang="zh-CN" altLang="en-US" dirty="0"/>
              <a:t>宽表设计 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5351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C42B-A88D-B749-8639-D6CE9F06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817" y="3048690"/>
            <a:ext cx="3793435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 商城系统实现 </a:t>
            </a:r>
            <a:br>
              <a:rPr lang="en-CN" dirty="0"/>
            </a:b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4212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338D-8D89-8D4F-8B59-1C1C7748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</a:t>
            </a:r>
            <a:r>
              <a:rPr lang="zh-CN" altLang="en-US" dirty="0"/>
              <a:t>商品模块业务实现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CF8C-62C4-2247-8AE9-D39C2AC9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4.2.1.1 </a:t>
            </a:r>
            <a:r>
              <a:rPr lang="zh-CN" altLang="en-US" dirty="0"/>
              <a:t>数据结构 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37513-4FA2-4449-858E-77D32FA9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2" y="2630833"/>
            <a:ext cx="11693808" cy="36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8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DE5-98F8-6447-A0E4-E43EC6DD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4.2.1.2 </a:t>
            </a:r>
            <a:r>
              <a:rPr lang="zh-CN" altLang="en-US" dirty="0"/>
              <a:t>后端程序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A437-5CD6-E540-BA80-4BEDFE41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属性分类和属性分组 </a:t>
            </a:r>
            <a:r>
              <a:rPr lang="zh-CN" altLang="en-US" dirty="0"/>
              <a:t>：使用树的数据结构和递归的算法来实现三级分类 </a:t>
            </a:r>
          </a:p>
          <a:p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品牌 </a:t>
            </a:r>
            <a:r>
              <a:rPr lang="zh-CN" altLang="en-US" dirty="0"/>
              <a:t>：主要注意由于使用关联表存储导致的冗余字段的级联更新</a:t>
            </a:r>
          </a:p>
          <a:p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平台属性 </a:t>
            </a:r>
            <a:r>
              <a:rPr lang="zh-CN" altLang="en-US"/>
              <a:t>重点在于销售属性和</a:t>
            </a:r>
            <a:r>
              <a:rPr lang="zh-CN" altLang="en-US" dirty="0"/>
              <a:t>基本属性的功能共用的接口设计</a:t>
            </a:r>
          </a:p>
          <a:p>
            <a:r>
              <a:rPr lang="zh-CN" alt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商品本身的元信息 </a:t>
            </a:r>
            <a:r>
              <a:rPr lang="zh-CN" altLang="en-US" dirty="0"/>
              <a:t>使用了异步的方式和</a:t>
            </a:r>
            <a:r>
              <a:rPr lang="en-US" dirty="0"/>
              <a:t>Feign</a:t>
            </a:r>
            <a:r>
              <a:rPr lang="zh-CN" altLang="en-US" dirty="0"/>
              <a:t>综合调用前面的接口</a:t>
            </a:r>
          </a:p>
        </p:txBody>
      </p:sp>
    </p:spTree>
    <p:extLst>
      <p:ext uri="{BB962C8B-B14F-4D97-AF65-F5344CB8AC3E}">
        <p14:creationId xmlns:p14="http://schemas.microsoft.com/office/powerpoint/2010/main" val="291065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2E0E-DE99-6541-8121-0C3BF007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4.2.3 </a:t>
            </a:r>
            <a:r>
              <a:rPr lang="zh-CN" altLang="en-US" dirty="0"/>
              <a:t>搜索模块业务实现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8DAC-E4A4-C847-B0C7-FA500312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4.2.3.1 </a:t>
            </a:r>
            <a:r>
              <a:rPr lang="zh-CN" altLang="en-US" b="1" dirty="0"/>
              <a:t>数据结构 </a:t>
            </a:r>
          </a:p>
          <a:p>
            <a:pPr lvl="1"/>
            <a:r>
              <a:rPr lang="zh-CN" altLang="en-US" dirty="0"/>
              <a:t>设计存储字段：满足过滤检索，全文检索和排序检索的要求 </a:t>
            </a:r>
          </a:p>
          <a:p>
            <a:pPr lvl="1"/>
            <a:r>
              <a:rPr lang="zh-CN" altLang="en-US" dirty="0"/>
              <a:t>使用宽表存储</a:t>
            </a:r>
            <a:r>
              <a:rPr lang="en-US" dirty="0" err="1"/>
              <a:t>sku</a:t>
            </a:r>
            <a:r>
              <a:rPr lang="zh-CN" altLang="en-US" dirty="0"/>
              <a:t>的全量信息：由于空间比时间要求更容易满足</a:t>
            </a:r>
          </a:p>
          <a:p>
            <a:r>
              <a:rPr lang="en-US" altLang="zh-C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4.2.3.2 </a:t>
            </a:r>
            <a:r>
              <a:rPr lang="zh-CN" alt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后端程序 </a:t>
            </a:r>
            <a:endParaRPr lang="zh-CN" altLang="en-US" b="1" dirty="0"/>
          </a:p>
          <a:p>
            <a:pPr lvl="1"/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商品上架</a:t>
            </a:r>
            <a:r>
              <a:rPr lang="zh-CN" altLang="en-US" dirty="0"/>
              <a:t> ：远程调用</a:t>
            </a:r>
            <a:r>
              <a:rPr lang="en-US" dirty="0" err="1"/>
              <a:t>productStatusUp</a:t>
            </a:r>
            <a:r>
              <a:rPr lang="zh-CN" altLang="en-US" dirty="0"/>
              <a:t>函数组装数据</a:t>
            </a:r>
          </a:p>
          <a:p>
            <a:pPr lvl="1"/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商品搜索</a:t>
            </a:r>
            <a:r>
              <a:rPr lang="zh-CN" altLang="en-US" dirty="0"/>
              <a:t> ：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完成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动作，包括使用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buildSearchRequest，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准备检索请求动态构建检索需要的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DSL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语句，执行检索请求，使用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buildSearchResponse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分析响应数据，封装成需要的格式 </a:t>
            </a:r>
            <a:endParaRPr lang="zh-CN" alt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1332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23C8-4A0E-1145-881E-AB7AD91D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商城系统测试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24B1-E150-5040-BEB0-6E6D228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使用Jmeter测试</a:t>
            </a:r>
            <a:r>
              <a:rPr lang="zh-CN" altLang="en-US" dirty="0"/>
              <a:t>，</a:t>
            </a:r>
            <a:r>
              <a:rPr lang="en-US" dirty="0" err="1"/>
              <a:t>jvisualvm</a:t>
            </a:r>
            <a:r>
              <a:rPr lang="en-US" dirty="0"/>
              <a:t> </a:t>
            </a:r>
            <a:r>
              <a:rPr lang="zh-CN" altLang="en-US" dirty="0"/>
              <a:t>进行内存分析 </a:t>
            </a:r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5.2.5.2 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对中间件性能测试与分析</a:t>
            </a:r>
            <a:r>
              <a:rPr lang="zh-CN" altLang="en-US" dirty="0"/>
              <a:t> ：</a:t>
            </a:r>
            <a:r>
              <a:rPr lang="en-US" dirty="0"/>
              <a:t>Nginx </a:t>
            </a:r>
            <a:r>
              <a:rPr lang="zh-CN" altLang="en-US" dirty="0"/>
              <a:t>与 </a:t>
            </a:r>
            <a:r>
              <a:rPr lang="en-US" dirty="0" err="1"/>
              <a:t>GateWay</a:t>
            </a:r>
            <a:r>
              <a:rPr lang="zh-CN" altLang="en-US" dirty="0"/>
              <a:t>都是</a:t>
            </a:r>
            <a:r>
              <a:rPr lang="en-US" dirty="0"/>
              <a:t>CPU</a:t>
            </a:r>
            <a:r>
              <a:rPr lang="zh-CN" altLang="en-US" dirty="0"/>
              <a:t>密集型 </a:t>
            </a:r>
          </a:p>
          <a:p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5.2.5.3 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业务的性能测试</a:t>
            </a:r>
            <a:r>
              <a:rPr lang="zh-CN" altLang="en-US" dirty="0"/>
              <a:t> ： 中间件的使用会带来系统性能的损耗</a:t>
            </a:r>
          </a:p>
          <a:p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全链路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获得全量数据测试 </a:t>
            </a:r>
            <a:r>
              <a:rPr lang="zh-CN" altLang="en-US" dirty="0"/>
              <a:t>： 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可见添加缓存会对性能有较大的影响。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716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C0C-FC73-724A-95D1-6DC280D0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PPT内容</a:t>
            </a:r>
            <a:r>
              <a:rPr lang="zh-CN" altLang="en-US" dirty="0"/>
              <a:t>（对应论文重点章节）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BEE5-7E2D-8E43-9E3F-C52D8748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需求分析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zh-CN" altLang="en-US" dirty="0">
                <a:effectLst/>
              </a:rPr>
              <a:t>商城系统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/>
            <a:r>
              <a:rPr lang="en-US" altLang="zh-CN" dirty="0"/>
              <a:t>3.1</a:t>
            </a:r>
            <a:r>
              <a:rPr lang="zh-CN" altLang="en-US" dirty="0"/>
              <a:t> </a:t>
            </a:r>
            <a:r>
              <a:rPr lang="zh-CN" altLang="en-US" dirty="0">
                <a:effectLst/>
              </a:rPr>
              <a:t>微服务系统设计 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/>
              <a:t>3.2 </a:t>
            </a:r>
            <a:r>
              <a:rPr lang="zh-CN" altLang="en-US" dirty="0"/>
              <a:t>业务模块流程设计</a:t>
            </a:r>
            <a:endParaRPr lang="en-US" altLang="zh-CN" dirty="0"/>
          </a:p>
          <a:p>
            <a:pPr lvl="1"/>
            <a:r>
              <a:rPr lang="en-US" altLang="zh-CN" dirty="0"/>
              <a:t>3.3 </a:t>
            </a:r>
            <a:r>
              <a:rPr lang="zh-CN" altLang="en-US" dirty="0"/>
              <a:t>程序设计原则</a:t>
            </a:r>
            <a:endParaRPr lang="en-US" altLang="zh-CN" dirty="0"/>
          </a:p>
          <a:p>
            <a:pPr lvl="2"/>
            <a:r>
              <a:rPr lang="en-US" altLang="zh-CN" dirty="0"/>
              <a:t>3.3.4 </a:t>
            </a:r>
            <a:r>
              <a:rPr lang="zh-CN" altLang="en-US" dirty="0"/>
              <a:t>服务治理设计原则</a:t>
            </a:r>
            <a:endParaRPr lang="en-US" altLang="zh-CN" dirty="0"/>
          </a:p>
          <a:p>
            <a:pPr lvl="2"/>
            <a:r>
              <a:rPr lang="en-US" altLang="zh-CN" dirty="0"/>
              <a:t>3.3.2 </a:t>
            </a:r>
            <a:r>
              <a:rPr lang="zh-CN" altLang="en-US" dirty="0"/>
              <a:t>后端程序设计原则</a:t>
            </a:r>
            <a:endParaRPr lang="en-US" altLang="zh-CN" dirty="0"/>
          </a:p>
          <a:p>
            <a:pPr lvl="2"/>
            <a:r>
              <a:rPr lang="en-US" altLang="zh-CN" dirty="0"/>
              <a:t>3.3.1 </a:t>
            </a:r>
            <a:r>
              <a:rPr lang="zh-CN" altLang="en-US" dirty="0"/>
              <a:t>数据结构设计原则 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商城系统实现</a:t>
            </a:r>
            <a:endParaRPr lang="en-US" altLang="zh-CN" dirty="0"/>
          </a:p>
          <a:p>
            <a:pPr lvl="1"/>
            <a:r>
              <a:rPr lang="en-US" altLang="zh-CN" dirty="0"/>
              <a:t>4.2.1 </a:t>
            </a:r>
            <a:r>
              <a:rPr lang="zh-CN" altLang="en-US" dirty="0"/>
              <a:t>商品模块业务实现 </a:t>
            </a:r>
            <a:endParaRPr lang="en-US" altLang="zh-CN" dirty="0"/>
          </a:p>
          <a:p>
            <a:pPr lvl="2"/>
            <a:r>
              <a:rPr lang="en-US" altLang="zh-CN" dirty="0"/>
              <a:t>4.2.1.1 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2"/>
            <a:r>
              <a:rPr lang="en-US" altLang="zh-CN" dirty="0"/>
              <a:t>4.2.1.2 </a:t>
            </a:r>
            <a:r>
              <a:rPr lang="zh-CN" altLang="en-US" dirty="0"/>
              <a:t>后端程序</a:t>
            </a:r>
            <a:endParaRPr lang="en-US" altLang="zh-CN" dirty="0"/>
          </a:p>
          <a:p>
            <a:pPr lvl="1"/>
            <a:r>
              <a:rPr lang="en-US" altLang="zh-CN" dirty="0"/>
              <a:t>4.2.3 </a:t>
            </a:r>
            <a:r>
              <a:rPr lang="zh-CN" altLang="en-US" dirty="0"/>
              <a:t>搜索模块业务实现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 商城系统测试 </a:t>
            </a:r>
            <a:br>
              <a:rPr lang="en-US" altLang="zh-CN" dirty="0"/>
            </a:br>
            <a:r>
              <a:rPr lang="en-US" altLang="zh-CN" dirty="0"/>
              <a:t>	</a:t>
            </a:r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481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CAF5-BE6E-D54F-AB09-BFDD9721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需求分析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E06B-C0A3-F148-A667-EBBD252A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 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会员前台消费功能需求 </a:t>
            </a:r>
            <a:endParaRPr lang="zh-CN" altLang="en-US" dirty="0"/>
          </a:p>
          <a:p>
            <a:pPr lvl="1"/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2.1.1 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首页展示 </a:t>
            </a:r>
            <a:endParaRPr lang="zh-CN" altLang="en-US" dirty="0"/>
          </a:p>
          <a:p>
            <a:pPr lvl="1"/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2.1.2 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商品详情展示</a:t>
            </a:r>
            <a:r>
              <a:rPr lang="zh-CN" altLang="en-US" dirty="0"/>
              <a:t> </a:t>
            </a:r>
          </a:p>
          <a:p>
            <a:pPr lvl="1"/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2.1.3 </a:t>
            </a:r>
            <a:r>
              <a:rPr lang="zh-CN" alt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商品搜索 </a:t>
            </a:r>
            <a:endParaRPr lang="zh-CN" altLang="en-US" dirty="0"/>
          </a:p>
          <a:p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 </a:t>
            </a:r>
            <a:r>
              <a:rPr lang="zh-CN" alt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商家后台管理功能需求 </a:t>
            </a:r>
            <a:endParaRPr lang="zh-CN" altLang="en-US" dirty="0"/>
          </a:p>
          <a:p>
            <a:pPr lvl="1"/>
            <a:r>
              <a:rPr lang="en-US" altLang="zh-CN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2.2.1 </a:t>
            </a:r>
            <a:r>
              <a:rPr lang="zh-CN" alt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商品管理 </a:t>
            </a:r>
            <a:endParaRPr lang="zh-CN" altLang="en-US" dirty="0"/>
          </a:p>
          <a:p>
            <a:pPr lvl="1"/>
            <a:r>
              <a:rPr lang="en-US" altLang="zh-CN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2.2.2 </a:t>
            </a:r>
            <a:r>
              <a:rPr lang="zh-CN" alt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库存管理</a:t>
            </a: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0604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8FA3-844C-B44D-BEF9-7B21F54A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613" y="2457397"/>
            <a:ext cx="6037881" cy="1325563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zh-CN" altLang="en-US" dirty="0">
                <a:effectLst/>
              </a:rPr>
              <a:t>商城系统</a:t>
            </a:r>
            <a:r>
              <a:rPr lang="zh-CN" altLang="en-US" dirty="0"/>
              <a:t>设计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8415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4860-AEEE-B648-83CD-E108FE9C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</a:t>
            </a:r>
            <a:r>
              <a:rPr lang="zh-CN" altLang="en-US" dirty="0">
                <a:effectLst/>
              </a:rPr>
              <a:t>微服务系统设计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45F4-B934-5A48-9D66-2E4AE02D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2220" cy="579645"/>
          </a:xfrm>
        </p:spPr>
        <p:txBody>
          <a:bodyPr>
            <a:norm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业务模块</a:t>
            </a:r>
            <a:r>
              <a:rPr lang="zh-CN" altLang="en-US" dirty="0">
                <a:highlight>
                  <a:srgbClr val="FFFF00"/>
                </a:highlight>
              </a:rPr>
              <a:t>（支持需求）</a:t>
            </a:r>
            <a:endParaRPr lang="en-CN" dirty="0">
              <a:highlight>
                <a:srgbClr val="FFFF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0006E-DFA7-3D4E-AD49-447FFF94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1" y="2727533"/>
            <a:ext cx="65024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1DC4E-2550-2A44-9C67-DF17B68C6C74}"/>
              </a:ext>
            </a:extLst>
          </p:cNvPr>
          <p:cNvSpPr txBox="1"/>
          <p:nvPr/>
        </p:nvSpPr>
        <p:spPr>
          <a:xfrm>
            <a:off x="7439186" y="1825625"/>
            <a:ext cx="446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highlight>
                  <a:srgbClr val="FFFF00"/>
                </a:highlight>
              </a:rPr>
              <a:t>非业务模块</a:t>
            </a:r>
            <a:r>
              <a:rPr lang="zh-CN" altLang="en-US" sz="2800" dirty="0">
                <a:highlight>
                  <a:srgbClr val="FFFF00"/>
                </a:highlight>
              </a:rPr>
              <a:t>（支持业务模块）</a:t>
            </a:r>
            <a:endParaRPr lang="en-CN" sz="2800" dirty="0">
              <a:highlight>
                <a:srgbClr val="FFFF00"/>
              </a:highlight>
            </a:endParaRPr>
          </a:p>
          <a:p>
            <a:endParaRPr lang="en-CN" sz="2800" dirty="0"/>
          </a:p>
          <a:p>
            <a:endParaRPr lang="en-CN" sz="2800" dirty="0"/>
          </a:p>
          <a:p>
            <a:r>
              <a:rPr lang="en-US" sz="2800" dirty="0"/>
              <a:t>C</a:t>
            </a:r>
            <a:r>
              <a:rPr lang="en-CN" sz="2800" dirty="0"/>
              <a:t>ommon </a:t>
            </a:r>
          </a:p>
          <a:p>
            <a:r>
              <a:rPr lang="en-CN" sz="2800" dirty="0"/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15017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CE9A-2A66-7847-B176-48DF8CA5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53" y="177948"/>
            <a:ext cx="10515600" cy="132556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业务模块流程设计</a:t>
            </a:r>
            <a:br>
              <a:rPr lang="en-US" altLang="zh-CN" dirty="0"/>
            </a:br>
            <a:endParaRPr lang="en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D45BDB-D568-674A-BB05-5A2EB3192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34" y="177948"/>
            <a:ext cx="4257131" cy="650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236BC-4DDE-914B-A26D-CA473331B2B6}"/>
              </a:ext>
            </a:extLst>
          </p:cNvPr>
          <p:cNvSpPr txBox="1"/>
          <p:nvPr/>
        </p:nvSpPr>
        <p:spPr>
          <a:xfrm>
            <a:off x="1431235" y="1877864"/>
            <a:ext cx="396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绿色的部分代表仓储模块</a:t>
            </a:r>
            <a:endParaRPr lang="en-US" altLang="zh-CN" dirty="0"/>
          </a:p>
          <a:p>
            <a:r>
              <a:rPr lang="zh-CN" altLang="en-US" dirty="0"/>
              <a:t>黄色的部分代表商品模块</a:t>
            </a:r>
            <a:endParaRPr lang="en-US" altLang="zh-CN" dirty="0"/>
          </a:p>
          <a:p>
            <a:r>
              <a:rPr lang="zh-CN" altLang="en-US" dirty="0"/>
              <a:t>橙色的部分代表搜索模块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775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5289-99DB-EA47-9476-29644B16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636" y="2441898"/>
            <a:ext cx="7603211" cy="1325563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程序设计原则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0922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65EF-49A7-C345-BF69-BFB89747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843"/>
            <a:ext cx="10515600" cy="1325563"/>
          </a:xfrm>
        </p:spPr>
        <p:txBody>
          <a:bodyPr/>
          <a:lstStyle/>
          <a:p>
            <a:r>
              <a:rPr lang="en-US" altLang="zh-CN" dirty="0"/>
              <a:t>3.3.4 </a:t>
            </a:r>
            <a:r>
              <a:rPr lang="zh-CN" altLang="en-US" dirty="0"/>
              <a:t>服务治理设计原则 </a:t>
            </a:r>
            <a:br>
              <a:rPr lang="en-US" altLang="zh-CN" dirty="0"/>
            </a:b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19268-197A-8A45-9AC3-73B22830B4C0}"/>
              </a:ext>
            </a:extLst>
          </p:cNvPr>
          <p:cNvSpPr txBox="1"/>
          <p:nvPr/>
        </p:nvSpPr>
        <p:spPr>
          <a:xfrm>
            <a:off x="8629977" y="2891339"/>
            <a:ext cx="27238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反向代理配置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负载均衡到网关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Gateway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处理跨域请求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配置路由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Nacos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zh-CN" altLang="en-US" dirty="0">
                <a:effectLst/>
              </a:rPr>
              <a:t>服务注册与发现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	</a:t>
            </a:r>
            <a:r>
              <a:rPr lang="zh-CN" altLang="en-US" dirty="0">
                <a:effectLst/>
              </a:rPr>
              <a:t>服务配置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EC04D-11A9-4D44-983F-626DDC185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3" y="2117913"/>
            <a:ext cx="7035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8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4907-2A2B-5044-97A7-8025EF86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后端程序设计原则</a:t>
            </a:r>
            <a:endParaRPr lang="en-C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0A519F-D315-B740-B170-D901F177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348" y="3046288"/>
            <a:ext cx="10515600" cy="19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709</Words>
  <Application>Microsoft Macintosh PowerPoint</Application>
  <PresentationFormat>Widescreen</PresentationFormat>
  <Paragraphs>108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B2C电商系统设计与实现 </vt:lpstr>
      <vt:lpstr>PPT内容（对应论文重点章节）</vt:lpstr>
      <vt:lpstr>2. 需求分析</vt:lpstr>
      <vt:lpstr>3 商城系统设计</vt:lpstr>
      <vt:lpstr>3.1 微服务系统设计 </vt:lpstr>
      <vt:lpstr>3.2 业务模块流程设计 </vt:lpstr>
      <vt:lpstr>3.3 程序设计原则</vt:lpstr>
      <vt:lpstr>3.3.4 服务治理设计原则  </vt:lpstr>
      <vt:lpstr>3.3.2 后端程序设计原则</vt:lpstr>
      <vt:lpstr>3.3.1 数据结构设计原则 </vt:lpstr>
      <vt:lpstr>4. 商城系统实现  </vt:lpstr>
      <vt:lpstr>4.2.1 商品模块业务实现 </vt:lpstr>
      <vt:lpstr>4.2.1.2 后端程序</vt:lpstr>
      <vt:lpstr>4.2.3 搜索模块业务实现 </vt:lpstr>
      <vt:lpstr>5. 商城系统测试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B2C电商系统设计与实现 </dc:title>
  <dc:creator>Chi Huiyang</dc:creator>
  <cp:lastModifiedBy>Chi Huiyang</cp:lastModifiedBy>
  <cp:revision>1</cp:revision>
  <dcterms:created xsi:type="dcterms:W3CDTF">2022-06-08T12:44:27Z</dcterms:created>
  <dcterms:modified xsi:type="dcterms:W3CDTF">2022-06-09T00:28:39Z</dcterms:modified>
</cp:coreProperties>
</file>