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AFADB"/>
    <a:srgbClr val="EFAA9C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405" y="133350"/>
            <a:ext cx="4761865" cy="298069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849646"/>
            <a:ext cx="10363200" cy="925429"/>
          </a:xfrm>
        </p:spPr>
        <p:txBody>
          <a:bodyPr lIns="90170" tIns="46990" rIns="90170" bIns="46990" anchor="t"/>
          <a:lstStyle>
            <a:lvl1pPr algn="ctr">
              <a:defRPr sz="4400">
                <a:solidFill>
                  <a:srgbClr val="EC7963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098925"/>
            <a:ext cx="8534400" cy="62037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rgbClr val="EC7963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423659"/>
            <a:ext cx="2844800" cy="389255"/>
          </a:xfrm>
        </p:spPr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423659"/>
            <a:ext cx="3860800" cy="3892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423659"/>
            <a:ext cx="2844800" cy="389255"/>
          </a:xfrm>
        </p:spPr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5832" y="198158"/>
            <a:ext cx="10376569" cy="8699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1365" y="1600201"/>
            <a:ext cx="10421035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grpSp>
        <p:nvGrpSpPr>
          <p:cNvPr id="11" name="Group 7"/>
          <p:cNvGrpSpPr/>
          <p:nvPr/>
        </p:nvGrpSpPr>
        <p:grpSpPr bwMode="auto">
          <a:xfrm>
            <a:off x="244894" y="196135"/>
            <a:ext cx="912812" cy="933450"/>
            <a:chOff x="0" y="0"/>
            <a:chExt cx="1437" cy="1469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735" y="767"/>
              <a:ext cx="702" cy="703"/>
            </a:xfrm>
            <a:prstGeom prst="ellipse">
              <a:avLst/>
            </a:prstGeom>
            <a:solidFill>
              <a:srgbClr val="FF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0" y="197"/>
              <a:ext cx="1052" cy="1050"/>
            </a:xfrm>
            <a:prstGeom prst="ellipse">
              <a:avLst/>
            </a:prstGeom>
            <a:solidFill>
              <a:srgbClr val="EC7963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1052" y="0"/>
              <a:ext cx="315" cy="317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50077" y="2097088"/>
            <a:ext cx="7094482" cy="1238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/>
          <a:lstStyle>
            <a:lvl1pPr algn="l">
              <a:buFont typeface="Arial" panose="020B0604020202020204" pitchFamily="34" charset="0"/>
              <a:buNone/>
              <a:defRPr sz="4000">
                <a:solidFill>
                  <a:srgbClr val="EC7963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2194" y="3368457"/>
            <a:ext cx="7094482" cy="1028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 marL="0" indent="0">
              <a:spcBef>
                <a:spcPct val="0"/>
              </a:spcBef>
              <a:buFont typeface="Arial" panose="020B0604020202020204" pitchFamily="34" charset="0"/>
              <a:buNone/>
              <a:defRPr sz="1800"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grpSp>
        <p:nvGrpSpPr>
          <p:cNvPr id="15" name="Group 4"/>
          <p:cNvGrpSpPr/>
          <p:nvPr/>
        </p:nvGrpSpPr>
        <p:grpSpPr bwMode="auto">
          <a:xfrm>
            <a:off x="2105025" y="2334610"/>
            <a:ext cx="1437608" cy="1638300"/>
            <a:chOff x="0" y="0"/>
            <a:chExt cx="1754" cy="2001"/>
          </a:xfrm>
        </p:grpSpPr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840" y="1085"/>
              <a:ext cx="915" cy="916"/>
            </a:xfrm>
            <a:prstGeom prst="ellipse">
              <a:avLst/>
            </a:prstGeom>
            <a:solidFill>
              <a:srgbClr val="FF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0" y="410"/>
              <a:ext cx="1370" cy="1370"/>
            </a:xfrm>
            <a:prstGeom prst="ellipse">
              <a:avLst/>
            </a:prstGeom>
            <a:solidFill>
              <a:srgbClr val="EC7963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1250" y="0"/>
              <a:ext cx="410" cy="413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7706" y="166629"/>
            <a:ext cx="10424694" cy="86995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57706" y="1600201"/>
            <a:ext cx="500899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3410" y="1600201"/>
            <a:ext cx="500899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grpSp>
        <p:nvGrpSpPr>
          <p:cNvPr id="16" name="Group 7"/>
          <p:cNvGrpSpPr/>
          <p:nvPr/>
        </p:nvGrpSpPr>
        <p:grpSpPr bwMode="auto">
          <a:xfrm>
            <a:off x="244894" y="196135"/>
            <a:ext cx="912812" cy="933450"/>
            <a:chOff x="0" y="0"/>
            <a:chExt cx="1437" cy="1469"/>
          </a:xfrm>
        </p:grpSpPr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735" y="767"/>
              <a:ext cx="702" cy="703"/>
            </a:xfrm>
            <a:prstGeom prst="ellipse">
              <a:avLst/>
            </a:prstGeom>
            <a:solidFill>
              <a:srgbClr val="FF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0" y="197"/>
              <a:ext cx="1052" cy="1050"/>
            </a:xfrm>
            <a:prstGeom prst="ellipse">
              <a:avLst/>
            </a:prstGeom>
            <a:solidFill>
              <a:srgbClr val="EC7963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1052" y="0"/>
              <a:ext cx="315" cy="317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799" cy="1153431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07291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648607"/>
            <a:ext cx="5389034" cy="354105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07291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48607"/>
            <a:ext cx="5410200" cy="354105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27545" y="2097088"/>
            <a:ext cx="4747537" cy="1238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>
            <a:normAutofit/>
          </a:bodyPr>
          <a:lstStyle>
            <a:lvl1pPr algn="l">
              <a:buFont typeface="Arial" panose="020B0604020202020204" pitchFamily="34" charset="0"/>
              <a:buNone/>
              <a:defRPr sz="4400">
                <a:solidFill>
                  <a:srgbClr val="EC7963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29662" y="3368457"/>
            <a:ext cx="4747537" cy="1028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 marL="0" indent="0">
              <a:spcBef>
                <a:spcPct val="0"/>
              </a:spcBef>
              <a:buFont typeface="Arial" panose="020B0604020202020204" pitchFamily="34" charset="0"/>
              <a:buNone/>
              <a:defRPr sz="1800"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grpSp>
        <p:nvGrpSpPr>
          <p:cNvPr id="13" name="Group 4"/>
          <p:cNvGrpSpPr/>
          <p:nvPr/>
        </p:nvGrpSpPr>
        <p:grpSpPr bwMode="auto">
          <a:xfrm>
            <a:off x="3082493" y="2334610"/>
            <a:ext cx="1437608" cy="1638300"/>
            <a:chOff x="0" y="0"/>
            <a:chExt cx="1754" cy="2001"/>
          </a:xfrm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840" y="1085"/>
              <a:ext cx="915" cy="916"/>
            </a:xfrm>
            <a:prstGeom prst="ellipse">
              <a:avLst/>
            </a:prstGeom>
            <a:solidFill>
              <a:srgbClr val="FF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0" y="410"/>
              <a:ext cx="1370" cy="1370"/>
            </a:xfrm>
            <a:prstGeom prst="ellipse">
              <a:avLst/>
            </a:prstGeom>
            <a:solidFill>
              <a:srgbClr val="EC7963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1250" y="0"/>
              <a:ext cx="410" cy="413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457200"/>
            <a:ext cx="61722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92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9235" y="387351"/>
            <a:ext cx="2053166" cy="5738813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7351"/>
            <a:ext cx="8716434" cy="5738813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1398" y="196136"/>
            <a:ext cx="10001002" cy="107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7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charset="-122"/>
          <a:ea typeface="微软雅黑" panose="020B0503020204020204" charset="-122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  <a:sym typeface="Arial" panose="020B0604020202020204" pitchFamily="34" charset="0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  <a:sym typeface="Arial" panose="020B0604020202020204" pitchFamily="34" charset="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  <a:sym typeface="Arial" panose="020B0604020202020204" pitchFamily="34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  <a:sym typeface="Arial" panose="020B0604020202020204" pitchFamily="34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790575" y="2233930"/>
            <a:ext cx="10363200" cy="1733550"/>
          </a:xfrm>
        </p:spPr>
        <p:txBody>
          <a:bodyPr wrap="square">
            <a:normAutofit/>
          </a:bodyPr>
          <a:p>
            <a:r>
              <a:rPr lang="en-US" altLang="zh-CN" sz="8800" smtClean="0">
                <a:solidFill>
                  <a:schemeClr val="tx2"/>
                </a:solidFill>
                <a:latin typeface="+mj-lt"/>
              </a:rPr>
              <a:t>.Net </a:t>
            </a:r>
            <a:r>
              <a:rPr lang="zh-CN" altLang="en-US" sz="8800" smtClean="0">
                <a:solidFill>
                  <a:schemeClr val="tx2"/>
                </a:solidFill>
                <a:latin typeface="+mj-lt"/>
              </a:rPr>
              <a:t>框架源码解析</a:t>
            </a:r>
            <a:endParaRPr lang="zh-CN" altLang="en-US" sz="880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435350" y="6129020"/>
            <a:ext cx="8534400" cy="402590"/>
          </a:xfrm>
        </p:spPr>
        <p:txBody>
          <a:bodyPr wrap="square">
            <a:normAutofit fontScale="80000"/>
          </a:bodyPr>
          <a:p>
            <a:pPr algn="r">
              <a:lnSpc>
                <a:spcPct val="80000"/>
              </a:lnSpc>
            </a:pPr>
            <a:r>
              <a:rPr lang="zh-CN" altLang="en-US" smtClean="0">
                <a:solidFill>
                  <a:schemeClr val="tx2"/>
                </a:solidFill>
                <a:latin typeface="+mn-lt"/>
              </a:rPr>
              <a:t>谈少民 </a:t>
            </a:r>
            <a:r>
              <a:rPr lang="en-US" altLang="zh-CN" smtClean="0">
                <a:solidFill>
                  <a:schemeClr val="tx2"/>
                </a:solidFill>
                <a:latin typeface="+mn-lt"/>
              </a:rPr>
              <a:t>201612</a:t>
            </a:r>
            <a:endParaRPr lang="en-US" altLang="zh-CN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790575" y="4271411"/>
            <a:ext cx="10363200" cy="9254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 kern="1200">
                <a:solidFill>
                  <a:srgbClr val="EC7963"/>
                </a:solidFill>
                <a:latin typeface="+mj-ea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9pPr>
          </a:lstStyle>
          <a:p>
            <a:r>
              <a:rPr lang="zh-CN" altLang="en-US" smtClean="0">
                <a:solidFill>
                  <a:schemeClr val="tx2"/>
                </a:solidFill>
                <a:latin typeface="+mj-lt"/>
              </a:rPr>
              <a:t>简介</a:t>
            </a:r>
            <a:endParaRPr lang="zh-CN" altLang="en-US" smtClean="0">
              <a:solidFill>
                <a:schemeClr val="tx2"/>
              </a:solidFill>
              <a:latin typeface="+mj-lt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目标群体</a:t>
            </a:r>
            <a:endParaRPr lang="zh-CN" altLang="en-US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5" y="1162685"/>
            <a:ext cx="6152515" cy="328549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750310" y="4357370"/>
            <a:ext cx="7832090" cy="2406015"/>
          </a:xfrm>
        </p:spPr>
        <p:txBody>
          <a:bodyPr>
            <a:normAutofit lnSpcReduction="20000"/>
          </a:bodyPr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已经学习或从事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.net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程序开发应用程序，但对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.net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框架库了解的还不够深入的同学；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希望提高算法、组件开发、并行开发和性能的同学；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难度：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★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★★</a:t>
            </a:r>
            <a:endParaRPr lang="zh-CN" alt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22720" y="1068070"/>
            <a:ext cx="5059680" cy="8534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3200" dirty="0">
                <a:latin typeface="方正舒体" panose="02010601030101010101" charset="-122"/>
                <a:ea typeface="方正舒体" panose="02010601030101010101" charset="-122"/>
                <a:sym typeface="+mn-ea"/>
              </a:rPr>
              <a:t>“</a:t>
            </a:r>
            <a:r>
              <a:rPr lang="zh-CN" altLang="en-US" sz="3200" dirty="0">
                <a:latin typeface="方正舒体" panose="02010601030101010101" charset="-122"/>
                <a:ea typeface="方正舒体" panose="02010601030101010101" charset="-122"/>
                <a:sym typeface="+mn-ea"/>
              </a:rPr>
              <a:t>知其然而不知其所以然</a:t>
            </a:r>
            <a:r>
              <a:rPr lang="en-US" altLang="zh-CN" sz="3200" dirty="0">
                <a:latin typeface="方正舒体" panose="02010601030101010101" charset="-122"/>
                <a:ea typeface="方正舒体" panose="02010601030101010101" charset="-122"/>
                <a:sym typeface="+mn-ea"/>
              </a:rPr>
              <a:t>”</a:t>
            </a:r>
            <a:endParaRPr lang="en-US" altLang="zh-CN" sz="3200" dirty="0"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  <a:p>
            <a:pPr algn="r"/>
            <a:r>
              <a:rPr lang="zh-CN" altLang="en-US"/>
              <a:t>梁启超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62585" y="1533525"/>
            <a:ext cx="5817870" cy="1939925"/>
          </a:xfrm>
        </p:spPr>
        <p:txBody>
          <a:bodyPr/>
          <a:p>
            <a:r>
              <a:rPr lang="zh-CN" altLang="en-US" smtClean="0">
                <a:ln>
                  <a:noFill/>
                </a:ln>
                <a:effectLst/>
                <a:latin typeface="Arial" panose="020B0604020202020204" pitchFamily="34" charset="0"/>
                <a:ea typeface="黑体" panose="02010609060101010101" charset="-122"/>
                <a:sym typeface="+mn-ea"/>
              </a:rPr>
              <a:t>例如：</a:t>
            </a:r>
            <a:endParaRPr lang="zh-CN" altLang="en-US" smtClean="0">
              <a:ln>
                <a:noFill/>
              </a:ln>
              <a:effectLst/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  <a:p>
            <a:pPr lvl="1"/>
            <a:r>
              <a:rPr lang="en-US" altLang="zh-CN" smtClean="0">
                <a:ln>
                  <a:noFill/>
                </a:ln>
                <a:effectLst/>
                <a:latin typeface="Arial" panose="020B0604020202020204" pitchFamily="34" charset="0"/>
                <a:ea typeface="黑体" panose="02010609060101010101" charset="-122"/>
                <a:sym typeface="+mn-ea"/>
              </a:rPr>
              <a:t>System.Collections.Generic</a:t>
            </a:r>
            <a:endParaRPr lang="en-US" altLang="zh-CN" smtClean="0">
              <a:ln>
                <a:noFill/>
              </a:ln>
              <a:effectLst/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  <a:p>
            <a:pPr lvl="1"/>
            <a:r>
              <a:rPr lang="en-US" altLang="zh-CN" smtClean="0">
                <a:ln>
                  <a:noFill/>
                </a:ln>
                <a:effectLst/>
                <a:latin typeface="Arial" panose="020B0604020202020204" pitchFamily="34" charset="0"/>
                <a:ea typeface="黑体" panose="02010609060101010101" charset="-122"/>
                <a:sym typeface="+mn-ea"/>
              </a:rPr>
              <a:t>System.ComponentModel</a:t>
            </a:r>
            <a:endParaRPr lang="en-US" altLang="zh-CN" smtClean="0">
              <a:ln>
                <a:noFill/>
              </a:ln>
              <a:effectLst/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  <a:p>
            <a:pPr lvl="1"/>
            <a:r>
              <a:rPr lang="en-US" altLang="zh-CN" smtClean="0">
                <a:ln>
                  <a:noFill/>
                </a:ln>
                <a:effectLst/>
                <a:latin typeface="Arial" panose="020B0604020202020204" pitchFamily="34" charset="0"/>
                <a:ea typeface="黑体" panose="02010609060101010101" charset="-122"/>
                <a:sym typeface="+mn-ea"/>
              </a:rPr>
              <a:t>... ...</a:t>
            </a:r>
            <a:endParaRPr lang="en-US" altLang="zh-CN" smtClean="0">
              <a:ln>
                <a:noFill/>
              </a:ln>
              <a:effectLst/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695950" y="198120"/>
            <a:ext cx="6182360" cy="6182360"/>
          </a:xfrm>
          <a:prstGeom prst="ellipse">
            <a:avLst/>
          </a:prstGeom>
          <a:solidFill>
            <a:srgbClr val="EFAA9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ctr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rPr>
              <a:t>.net framework 4.6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37325" y="932180"/>
            <a:ext cx="1987550" cy="1987550"/>
          </a:xfrm>
          <a:prstGeom prst="ellipse">
            <a:avLst/>
          </a:prstGeom>
          <a:solidFill>
            <a:srgbClr val="FAF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ctr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rPr>
              <a:t>数据结构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924550" y="2985770"/>
            <a:ext cx="2007235" cy="2007235"/>
          </a:xfrm>
          <a:prstGeom prst="ellipse">
            <a:avLst/>
          </a:prstGeom>
          <a:solidFill>
            <a:srgbClr val="99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ctr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rPr>
              <a:t>组件开发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842500" y="3494405"/>
            <a:ext cx="989965" cy="989965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ctr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rPr>
              <a:t>...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100820" y="1310640"/>
            <a:ext cx="1788795" cy="1788795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ctr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rPr>
              <a:t>WinForm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931785" y="4122420"/>
            <a:ext cx="1797685" cy="1770380"/>
          </a:xfrm>
          <a:prstGeom prst="ellipse">
            <a:avLst/>
          </a:prstGeom>
          <a:solidFill>
            <a:srgbClr val="99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ctr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rPr>
              <a:t>ADO.NET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>
    <p:spli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8F7F5">
                  <a:alpha val="100000"/>
                </a:srgbClr>
              </a:clrFrom>
              <a:clrTo>
                <a:srgbClr val="F8F7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20" y="3152140"/>
            <a:ext cx="5214620" cy="3641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哪里查看源代码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4340" y="1153795"/>
            <a:ext cx="7596505" cy="5487035"/>
          </a:xfrm>
        </p:spPr>
        <p:txBody>
          <a:bodyPr>
            <a:normAutofit/>
          </a:bodyPr>
          <a:p>
            <a:r>
              <a:rPr lang="zh-CN" altLang="en-US"/>
              <a:t>查看</a:t>
            </a:r>
            <a:endParaRPr lang="zh-CN" altLang="en-US"/>
          </a:p>
          <a:p>
            <a:pPr lvl="1"/>
            <a:r>
              <a:rPr lang="zh-CN" altLang="en-US"/>
              <a:t>https://referencesource.microsoft.com</a:t>
            </a:r>
            <a:endParaRPr lang="zh-CN" altLang="en-US"/>
          </a:p>
          <a:p>
            <a:r>
              <a:rPr lang="zh-CN" altLang="en-US"/>
              <a:t>下载</a:t>
            </a:r>
            <a:endParaRPr lang="zh-CN" altLang="en-US"/>
          </a:p>
          <a:p>
            <a:pPr lvl="1"/>
            <a:r>
              <a:rPr lang="zh-CN" altLang="en-US"/>
              <a:t>https://referencesource.microsoft.com/dotnet46.zip</a:t>
            </a:r>
            <a:endParaRPr lang="zh-CN" altLang="en-US"/>
          </a:p>
          <a:p>
            <a:pPr lvl="0"/>
            <a:r>
              <a:rPr lang="en-US" altLang="zh-CN"/>
              <a:t>.net core</a:t>
            </a:r>
            <a:endParaRPr lang="en-US" altLang="zh-CN"/>
          </a:p>
          <a:p>
            <a:pPr lvl="1"/>
            <a:r>
              <a:rPr lang="en-US" altLang="zh-CN"/>
              <a:t>https://github.com/dotnet/corefx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*a*1"/>
  <p:tag name="KSO_WM_UNIT_TYPE" val="a"/>
  <p:tag name="KSO_WM_UNIT_INDEX" val="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*b*1"/>
  <p:tag name="KSO_WM_UNIT_TYPE" val="b"/>
  <p:tag name="KSO_WM_UNIT_INDEX" val="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*a*1"/>
  <p:tag name="KSO_WM_UNIT_TYPE" val="a"/>
  <p:tag name="KSO_WM_UNIT_INDEX" val="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.xml><?xml version="1.0" encoding="utf-8"?>
<p:tagLst xmlns:p="http://schemas.openxmlformats.org/presentationml/2006/main">
  <p:tag name="KSO_WM_TEMPLATE_CATEGORY" val="custom"/>
  <p:tag name="KSO_WM_TEMPLATE_INDEX" val="160063"/>
  <p:tag name="KSO_WM_TAG_VERSION" val="1.0"/>
  <p:tag name="KSO_WM_SLIDE_ID" val="custom160063_1"/>
  <p:tag name="KSO_WM_SLIDE_INDEX" val="1"/>
  <p:tag name="KSO_WM_SLIDE_ITEM_CNT" val="2"/>
  <p:tag name="KSO_WM_SLIDE_LAYOUT" val="a_b_k"/>
  <p:tag name="KSO_WM_SLIDE_LAYOUT_CNT" val="1_1_1"/>
  <p:tag name="KSO_WM_SLIDE_TYPE" val="title"/>
  <p:tag name="KSO_WM_TEMPLATE_THUMBS_INDEX" val="1、7、11、12、13、14、17、20、25、30、33、36、37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TYPE" val="a"/>
  <p:tag name="KSO_WM_UNIT_INDEX" val="1"/>
  <p:tag name="KSO_WM_UNIT_ID" val="custom160063_2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TYPE" val="f"/>
  <p:tag name="KSO_WM_UNIT_INDEX" val="1"/>
  <p:tag name="KSO_WM_UNIT_ID" val="custom160063_2*f*1"/>
  <p:tag name="KSO_WM_UNIT_CLEAR" val="1"/>
  <p:tag name="KSO_WM_UNIT_LAYERLEVEL" val="1"/>
  <p:tag name="KSO_WM_UNIT_VALUE" val="396"/>
  <p:tag name="KSO_WM_UNIT_HIGHLIGHT" val="0"/>
  <p:tag name="KSO_WM_UNIT_COMPATIBLE" val="0"/>
  <p:tag name="KSO_WM_UNIT_PRESET_TEXT_INDEX" val="6"/>
  <p:tag name="KSO_WM_UNIT_PRESET_TEXT_LEN" val="50"/>
</p:tagLst>
</file>

<file path=ppt/tags/tag7.xml><?xml version="1.0" encoding="utf-8"?>
<p:tagLst xmlns:p="http://schemas.openxmlformats.org/presentationml/2006/main">
  <p:tag name="KSO_WM_TEMPLATE_CATEGORY" val="custom"/>
  <p:tag name="KSO_WM_TEMPLATE_INDEX" val="160063"/>
  <p:tag name="KSO_WM_TAG_VERSION" val="1.0"/>
  <p:tag name="KSO_WM_SLIDE_ID" val="custom16006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91*126"/>
  <p:tag name="KSO_WM_SLIDE_SIZE" val="821*356"/>
</p:tagLst>
</file>

<file path=ppt/theme/theme1.xml><?xml version="1.0" encoding="utf-8"?>
<a:theme xmlns:a="http://schemas.openxmlformats.org/drawingml/2006/main" name="1_默认设计模板">
  <a:themeElements>
    <a:clrScheme name="自定义 21">
      <a:dk1>
        <a:srgbClr val="000000"/>
      </a:dk1>
      <a:lt1>
        <a:srgbClr val="FFFFFF"/>
      </a:lt1>
      <a:dk2>
        <a:srgbClr val="EC7963"/>
      </a:dk2>
      <a:lt2>
        <a:srgbClr val="808080"/>
      </a:lt2>
      <a:accent1>
        <a:srgbClr val="99FFCC"/>
      </a:accent1>
      <a:accent2>
        <a:srgbClr val="FFFF99"/>
      </a:accent2>
      <a:accent3>
        <a:srgbClr val="FFFFFF"/>
      </a:accent3>
      <a:accent4>
        <a:srgbClr val="000000"/>
      </a:accent4>
      <a:accent5>
        <a:srgbClr val="99CC0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WPS 演示</Application>
  <PresentationFormat>宽屏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方正舒体</vt:lpstr>
      <vt:lpstr>1_默认设计模板</vt:lpstr>
      <vt:lpstr>.Net 框架源码解析</vt:lpstr>
      <vt:lpstr>请在此输入您的标题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框架源码解析</dc:title>
  <dc:creator>谈少民</dc:creator>
  <dc:subject>简介</dc:subject>
  <cp:lastModifiedBy>tansm</cp:lastModifiedBy>
  <cp:revision>34</cp:revision>
  <dcterms:created xsi:type="dcterms:W3CDTF">2015-05-05T08:02:00Z</dcterms:created>
  <dcterms:modified xsi:type="dcterms:W3CDTF">2016-12-23T05:43:59Z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