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29d780-73cc-49c0-9f45-5125688087f6}">
          <p14:sldIdLst>
            <p14:sldId id="256"/>
          </p14:sldIdLst>
        </p14:section>
        <p14:section name="基础数据结构" id="{caee284a-dd66-47eb-b306-4ecca9ccd6bc}">
          <p14:sldIdLst>
            <p14:sldId id="260"/>
            <p14:sldId id="261"/>
            <p14:sldId id="262"/>
            <p14:sldId id="263"/>
            <p14:sldId id="266"/>
          </p14:sldIdLst>
        </p14:section>
        <p14:section name="并行开发" id="{bf6e9831-0b78-4465-b8fd-f20e3de1a9e2}">
          <p14:sldIdLst>
            <p14:sldId id="268"/>
            <p14:sldId id="269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AFADB"/>
    <a:srgbClr val="EFAA9C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" y="133350"/>
            <a:ext cx="4761865" cy="298069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49646"/>
            <a:ext cx="10363200" cy="925429"/>
          </a:xfrm>
        </p:spPr>
        <p:txBody>
          <a:bodyPr lIns="90170" tIns="46990" rIns="90170" bIns="46990" anchor="t"/>
          <a:lstStyle>
            <a:lvl1pPr algn="ctr">
              <a:defRPr sz="4400">
                <a:solidFill>
                  <a:srgbClr val="EC7963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098925"/>
            <a:ext cx="8534400" cy="62037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423659"/>
            <a:ext cx="2844800" cy="389255"/>
          </a:xfrm>
        </p:spPr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423659"/>
            <a:ext cx="3860800" cy="3892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423659"/>
            <a:ext cx="2844800" cy="389255"/>
          </a:xfrm>
        </p:spPr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832" y="198158"/>
            <a:ext cx="10376569" cy="8699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365" y="1600201"/>
            <a:ext cx="10421035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0077" y="2097088"/>
            <a:ext cx="7094482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/>
          <a:lstStyle>
            <a:lvl1pPr algn="l">
              <a:buFont typeface="Arial" panose="020B0604020202020204" pitchFamily="34" charset="0"/>
              <a:buNone/>
              <a:defRPr sz="40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194" y="3368457"/>
            <a:ext cx="7094482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2105025" y="2334610"/>
            <a:ext cx="1437608" cy="1638300"/>
            <a:chOff x="0" y="0"/>
            <a:chExt cx="1754" cy="200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706" y="166629"/>
            <a:ext cx="10424694" cy="8699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706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3410" y="1600201"/>
            <a:ext cx="500899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244894" y="196135"/>
            <a:ext cx="912812" cy="933450"/>
            <a:chOff x="0" y="0"/>
            <a:chExt cx="1437" cy="1469"/>
          </a:xfrm>
        </p:grpSpPr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735" y="767"/>
              <a:ext cx="702" cy="703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0" y="197"/>
              <a:ext cx="1052" cy="105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1052" y="0"/>
              <a:ext cx="315" cy="317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15343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7291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648607"/>
            <a:ext cx="5389034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07291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8607"/>
            <a:ext cx="5410200" cy="35410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27545" y="2097088"/>
            <a:ext cx="4747537" cy="1238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l">
              <a:buFont typeface="Arial" panose="020B0604020202020204" pitchFamily="34" charset="0"/>
              <a:buNone/>
              <a:defRPr sz="4400">
                <a:solidFill>
                  <a:srgbClr val="EC796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9662" y="3368457"/>
            <a:ext cx="4747537" cy="1028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3082493" y="2334610"/>
            <a:ext cx="1437608" cy="1638300"/>
            <a:chOff x="0" y="0"/>
            <a:chExt cx="1754" cy="2001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840" y="1085"/>
              <a:ext cx="915" cy="916"/>
            </a:xfrm>
            <a:prstGeom prst="ellipse">
              <a:avLst/>
            </a:prstGeom>
            <a:solidFill>
              <a:srgbClr val="FF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0" y="410"/>
              <a:ext cx="1370" cy="1370"/>
            </a:xfrm>
            <a:prstGeom prst="ellipse">
              <a:avLst/>
            </a:prstGeom>
            <a:solidFill>
              <a:srgbClr val="EC7963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1250" y="0"/>
              <a:ext cx="410" cy="413"/>
            </a:xfrm>
            <a:prstGeom prst="ellipse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9235" y="387351"/>
            <a:ext cx="2053166" cy="573881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7351"/>
            <a:ext cx="8716434" cy="573881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1398" y="196136"/>
            <a:ext cx="10001002" cy="10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A95C4DBB-C3E7-475E-B664-C86F1E63D977}" type="datetime1">
              <a:rPr lang="zh-CN" altLang="en-US" smtClean="0"/>
            </a:fld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2F5C4B93-F0AC-47AD-8D12-C9A184D01711}" type="slidenum">
              <a:rPr lang="zh-CN" altLang="zh-CN" smtClean="0"/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charset="-122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tx2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90575" y="2233930"/>
            <a:ext cx="10363200" cy="1733550"/>
          </a:xfrm>
        </p:spPr>
        <p:txBody>
          <a:bodyPr wrap="square">
            <a:normAutofit/>
          </a:bodyPr>
          <a:p>
            <a:r>
              <a:rPr lang="en-US" altLang="zh-CN" sz="8800" smtClean="0">
                <a:solidFill>
                  <a:schemeClr val="tx2"/>
                </a:solidFill>
                <a:latin typeface="+mj-lt"/>
              </a:rPr>
              <a:t>.Net </a:t>
            </a:r>
            <a:r>
              <a:rPr lang="zh-CN" altLang="en-US" sz="8800" smtClean="0">
                <a:solidFill>
                  <a:schemeClr val="tx2"/>
                </a:solidFill>
                <a:latin typeface="+mj-lt"/>
              </a:rPr>
              <a:t>框架源码解析</a:t>
            </a:r>
            <a:endParaRPr lang="zh-CN" altLang="en-US" sz="880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435350" y="6129020"/>
            <a:ext cx="8534400" cy="402590"/>
          </a:xfrm>
        </p:spPr>
        <p:txBody>
          <a:bodyPr wrap="square">
            <a:normAutofit fontScale="80000"/>
          </a:bodyPr>
          <a:p>
            <a:pPr algn="r">
              <a:lnSpc>
                <a:spcPct val="80000"/>
              </a:lnSpc>
            </a:pPr>
            <a:r>
              <a:rPr lang="zh-CN" altLang="en-US" smtClean="0">
                <a:solidFill>
                  <a:schemeClr val="tx2"/>
                </a:solidFill>
                <a:latin typeface="+mn-lt"/>
              </a:rPr>
              <a:t>谈少民 </a:t>
            </a:r>
            <a:r>
              <a:rPr lang="en-US" altLang="zh-CN" smtClean="0">
                <a:solidFill>
                  <a:schemeClr val="tx2"/>
                </a:solidFill>
                <a:latin typeface="+mn-lt"/>
              </a:rPr>
              <a:t>201612</a:t>
            </a:r>
            <a:endParaRPr lang="en-US" altLang="zh-CN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790575" y="4271411"/>
            <a:ext cx="10363200" cy="9254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 kern="1200">
                <a:solidFill>
                  <a:srgbClr val="EC7963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chemeClr val="tx2"/>
                </a:solidFill>
                <a:latin typeface="+mj-lt"/>
              </a:rPr>
              <a:t>数据结构</a:t>
            </a:r>
            <a:endParaRPr lang="en-US" altLang="zh-CN" smtClean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865" y="1239520"/>
            <a:ext cx="10376535" cy="5487035"/>
          </a:xfrm>
        </p:spPr>
        <p:txBody>
          <a:bodyPr>
            <a:normAutofit/>
          </a:bodyPr>
          <a:p>
            <a:r>
              <a:rPr lang="en-US" altLang="zh-CN"/>
              <a:t>Add </a:t>
            </a:r>
            <a:r>
              <a:rPr lang="zh-CN" altLang="en-US"/>
              <a:t>解决</a:t>
            </a:r>
            <a:r>
              <a:rPr lang="en-US" altLang="zh-CN"/>
              <a:t>T[]</a:t>
            </a:r>
            <a:r>
              <a:rPr lang="zh-CN" altLang="en-US"/>
              <a:t>不能动态扩容的问题；</a:t>
            </a:r>
            <a:endParaRPr lang="zh-CN" altLang="en-US"/>
          </a:p>
          <a:p>
            <a:r>
              <a:rPr lang="en-US" altLang="zh-CN"/>
              <a:t>RemoveAt </a:t>
            </a:r>
            <a:r>
              <a:rPr lang="zh-CN" altLang="en-US"/>
              <a:t>如何删除数据</a:t>
            </a:r>
            <a:endParaRPr lang="zh-CN" altLang="en-US"/>
          </a:p>
          <a:p>
            <a:pPr lvl="1"/>
            <a:r>
              <a:rPr lang="zh-CN" altLang="en-US"/>
              <a:t>数组的本身内存占用是不会释放的；</a:t>
            </a:r>
            <a:endParaRPr lang="zh-CN" altLang="en-US"/>
          </a:p>
          <a:p>
            <a:pPr lvl="0"/>
            <a:r>
              <a:rPr lang="zh-CN" altLang="en-US"/>
              <a:t>注意性能较慢的方法</a:t>
            </a:r>
            <a:endParaRPr lang="zh-CN" altLang="en-US"/>
          </a:p>
          <a:p>
            <a:pPr lvl="1"/>
            <a:r>
              <a:rPr lang="en-US" altLang="zh-CN"/>
              <a:t>Insert</a:t>
            </a:r>
            <a:r>
              <a:rPr lang="zh-CN" altLang="en-US"/>
              <a:t>、</a:t>
            </a:r>
            <a:r>
              <a:rPr lang="en-US" altLang="zh-CN"/>
              <a:t>RemoveAt</a:t>
            </a:r>
            <a:r>
              <a:rPr lang="zh-CN" altLang="en-US"/>
              <a:t>、</a:t>
            </a:r>
            <a:r>
              <a:rPr lang="en-US" altLang="zh-CN"/>
              <a:t>Remove</a:t>
            </a:r>
            <a:endParaRPr lang="en-US" altLang="zh-CN"/>
          </a:p>
          <a:p>
            <a:pPr lvl="1"/>
            <a:r>
              <a:rPr lang="en-US" altLang="zh-CN"/>
              <a:t>IndexOf</a:t>
            </a:r>
            <a:r>
              <a:rPr lang="zh-CN" altLang="en-US"/>
              <a:t>、Contains</a:t>
            </a:r>
            <a:endParaRPr lang="zh-CN" altLang="en-US"/>
          </a:p>
          <a:p>
            <a:pPr lvl="0"/>
            <a:r>
              <a:rPr lang="zh-CN" altLang="en-US"/>
              <a:t>性能技巧</a:t>
            </a:r>
            <a:endParaRPr lang="zh-CN" altLang="en-US"/>
          </a:p>
          <a:p>
            <a:pPr lvl="1"/>
            <a:r>
              <a:rPr lang="zh-CN" altLang="en-US" sz="2000"/>
              <a:t>使用结构的自定义枚举器；</a:t>
            </a:r>
            <a:endParaRPr lang="zh-CN" altLang="en-US" sz="2000"/>
          </a:p>
          <a:p>
            <a:pPr lvl="1"/>
            <a:r>
              <a:rPr lang="zh-CN" altLang="en-US" sz="2000"/>
              <a:t>使用</a:t>
            </a:r>
            <a:r>
              <a:rPr lang="en-US" altLang="zh-CN" sz="2000"/>
              <a:t>version++</a:t>
            </a:r>
            <a:r>
              <a:rPr lang="zh-CN" altLang="en-US" sz="2000"/>
              <a:t>判断是否发生更改；</a:t>
            </a:r>
            <a:endParaRPr lang="zh-CN" altLang="en-US" sz="2000"/>
          </a:p>
          <a:p>
            <a:pPr lvl="0"/>
            <a:r>
              <a:rPr lang="zh-CN" altLang="zh-CN" sz="2400"/>
              <a:t>建议</a:t>
            </a:r>
            <a:endParaRPr lang="zh-CN" altLang="zh-CN" sz="2400"/>
          </a:p>
          <a:p>
            <a:pPr lvl="1"/>
            <a:r>
              <a:rPr lang="zh-CN" altLang="en-US" sz="2000"/>
              <a:t>不要使用过时的</a:t>
            </a:r>
            <a:r>
              <a:rPr lang="en-US" altLang="zh-CN" sz="2000"/>
              <a:t>ArrayList</a:t>
            </a:r>
            <a:endParaRPr lang="en-US" altLang="zh-CN" sz="2000"/>
          </a:p>
          <a:p>
            <a:pPr lvl="1"/>
            <a:r>
              <a:rPr lang="zh-CN" altLang="en-US" sz="2000"/>
              <a:t>尽量使用</a:t>
            </a:r>
            <a:r>
              <a:rPr lang="en-US" altLang="zh-CN" sz="2000"/>
              <a:t>List&lt;T&gt;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LinkedList&lt;T&gt;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首尾相连循环的</a:t>
            </a:r>
            <a:r>
              <a:rPr lang="en-US" altLang="zh-CN"/>
              <a:t>Node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双向的链接，这样就能快速的插入头或尾；</a:t>
            </a:r>
            <a:endParaRPr lang="zh-CN" altLang="en-US"/>
          </a:p>
          <a:p>
            <a:pPr lvl="0"/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 sz="2000"/>
              <a:t>任意位置插入、删除成本一致；</a:t>
            </a:r>
            <a:endParaRPr lang="zh-CN" altLang="en-US" sz="2000"/>
          </a:p>
          <a:p>
            <a:pPr lvl="0"/>
            <a:r>
              <a:rPr lang="zh-CN" altLang="en-US" sz="2400"/>
              <a:t>缺点：</a:t>
            </a:r>
            <a:endParaRPr lang="zh-CN" altLang="en-US" sz="2400"/>
          </a:p>
          <a:p>
            <a:pPr lvl="1"/>
            <a:r>
              <a:rPr lang="zh-CN" altLang="en-US" sz="2000"/>
              <a:t>占用内存更多；</a:t>
            </a:r>
            <a:endParaRPr lang="zh-CN" altLang="en-US" sz="2000"/>
          </a:p>
          <a:p>
            <a:pPr lvl="1"/>
            <a:r>
              <a:rPr lang="zh-CN" altLang="en-US" sz="2000"/>
              <a:t>不能按</a:t>
            </a:r>
            <a:r>
              <a:rPr lang="en-US" altLang="zh-CN" sz="2000"/>
              <a:t>int</a:t>
            </a:r>
            <a:r>
              <a:rPr lang="zh-CN" altLang="en-US" sz="2000"/>
              <a:t>索引；</a:t>
            </a:r>
            <a:endParaRPr lang="zh-CN" altLang="en-US" sz="2000"/>
          </a:p>
          <a:p>
            <a:pPr lvl="1"/>
            <a:r>
              <a:rPr lang="zh-CN" altLang="en-US" sz="2000"/>
              <a:t>枚举成本比</a:t>
            </a:r>
            <a:r>
              <a:rPr lang="en-US" altLang="zh-CN" sz="2000"/>
              <a:t>List</a:t>
            </a:r>
            <a:r>
              <a:rPr lang="zh-CN" altLang="en-US" sz="2000"/>
              <a:t>高；</a:t>
            </a:r>
            <a:endParaRPr lang="zh-CN" altLang="en-US" sz="2000"/>
          </a:p>
          <a:p>
            <a:pPr lvl="0"/>
            <a:r>
              <a:rPr lang="zh-CN" altLang="en-US" sz="2400"/>
              <a:t>建议：</a:t>
            </a:r>
            <a:endParaRPr lang="zh-CN" altLang="en-US" sz="2400"/>
          </a:p>
          <a:p>
            <a:pPr lvl="1"/>
            <a:r>
              <a:rPr lang="zh-CN" altLang="en-US" sz="2000"/>
              <a:t>仅在适合的场景下使用；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Dictionary&lt;TKey,TValue&gt;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搜索数据</a:t>
            </a:r>
            <a:endParaRPr lang="zh-CN" altLang="en-US"/>
          </a:p>
          <a:p>
            <a:pPr lvl="1"/>
            <a:r>
              <a:rPr lang="zh-CN" altLang="en-US"/>
              <a:t>如何确定</a:t>
            </a:r>
            <a:r>
              <a:rPr lang="en-US" altLang="zh-CN"/>
              <a:t>Key</a:t>
            </a:r>
            <a:r>
              <a:rPr lang="zh-CN" altLang="en-US"/>
              <a:t>所在的位置：</a:t>
            </a:r>
            <a:r>
              <a:rPr lang="en-US" altLang="zh-CN"/>
              <a:t>Key=&gt;Hashcode=&gt;Index</a:t>
            </a:r>
            <a:endParaRPr lang="en-US" altLang="zh-CN"/>
          </a:p>
          <a:p>
            <a:pPr lvl="1"/>
            <a:r>
              <a:rPr lang="zh-CN" altLang="en-US"/>
              <a:t>如何处理</a:t>
            </a:r>
            <a:r>
              <a:rPr lang="en-US" altLang="zh-CN"/>
              <a:t>Hashcode</a:t>
            </a:r>
            <a:r>
              <a:rPr lang="zh-CN" altLang="en-US"/>
              <a:t>冲突的？ </a:t>
            </a:r>
            <a:r>
              <a:rPr lang="en-US" altLang="zh-CN"/>
              <a:t>next</a:t>
            </a:r>
            <a:endParaRPr lang="en-US" altLang="zh-CN"/>
          </a:p>
          <a:p>
            <a:pPr lvl="0"/>
            <a:r>
              <a:rPr lang="zh-CN" altLang="en-US"/>
              <a:t>如何扩容</a:t>
            </a:r>
            <a:endParaRPr lang="zh-CN" altLang="en-US"/>
          </a:p>
          <a:p>
            <a:pPr lvl="1"/>
            <a:r>
              <a:rPr lang="zh-CN" altLang="en-US"/>
              <a:t>创建新数组，复制旧数据；</a:t>
            </a:r>
            <a:endParaRPr lang="zh-CN" altLang="en-US"/>
          </a:p>
          <a:p>
            <a:pPr lvl="1"/>
            <a:r>
              <a:rPr lang="zh-CN" altLang="en-US"/>
              <a:t>重新计算bucket位置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防止</a:t>
            </a:r>
            <a:r>
              <a:rPr lang="en-US" altLang="zh-CN">
                <a:sym typeface="+mn-ea"/>
              </a:rPr>
              <a:t>DDos</a:t>
            </a:r>
            <a:r>
              <a:rPr lang="zh-CN" altLang="en-US">
                <a:sym typeface="+mn-ea"/>
              </a:rPr>
              <a:t>攻击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碰撞检测，</a:t>
            </a:r>
            <a:r>
              <a:rPr lang="en-US" altLang="zh-CN">
                <a:sym typeface="+mn-ea"/>
              </a:rPr>
              <a:t>hashcode</a:t>
            </a:r>
            <a:r>
              <a:rPr lang="zh-CN" altLang="en-US">
                <a:sym typeface="+mn-ea"/>
              </a:rPr>
              <a:t>撒盐</a:t>
            </a:r>
            <a:endParaRPr lang="en-US" altLang="zh-CN"/>
          </a:p>
          <a:p>
            <a:pPr lvl="0"/>
            <a:r>
              <a:rPr lang="zh-CN" altLang="en-US"/>
              <a:t>建议</a:t>
            </a:r>
            <a:endParaRPr lang="zh-CN" altLang="en-US"/>
          </a:p>
          <a:p>
            <a:pPr lvl="1"/>
            <a:r>
              <a:rPr lang="zh-CN" altLang="en-US"/>
              <a:t>尽量使用Dictionary&lt;TKey,TValue&gt;</a:t>
            </a:r>
            <a:endParaRPr lang="zh-CN" altLang="en-US"/>
          </a:p>
          <a:p>
            <a:pPr lvl="1"/>
            <a:r>
              <a:rPr lang="zh-CN" altLang="en-US"/>
              <a:t>不要使用过时的</a:t>
            </a:r>
            <a:r>
              <a:rPr lang="en-US" altLang="zh-CN"/>
              <a:t>Hashtable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Stack&lt;T&gt; </a:t>
            </a:r>
            <a:r>
              <a:rPr lang="zh-CN" altLang="en-US"/>
              <a:t>和  Queue&lt;T&gt;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Stack&lt;T&gt;</a:t>
            </a:r>
            <a:r>
              <a:rPr lang="zh-CN" altLang="en-US">
                <a:sym typeface="+mn-ea"/>
              </a:rPr>
              <a:t>类似阉割版的</a:t>
            </a:r>
            <a:r>
              <a:rPr lang="en-US" altLang="zh-CN">
                <a:sym typeface="+mn-ea"/>
              </a:rPr>
              <a:t>List&lt;T&gt;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Queue&lt;T&gt;类似循环缓冲池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建议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适合的场景还是建议使用，毕竟方法语义很明确；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BitArray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en-US" altLang="zh-CN"/>
              <a:t>Boolean[]</a:t>
            </a:r>
            <a:r>
              <a:rPr lang="zh-CN" altLang="en-US"/>
              <a:t>提供更加节约内存的存储方式；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int</a:t>
            </a:r>
            <a:r>
              <a:rPr lang="zh-CN" altLang="en-US"/>
              <a:t>的各个位描述值；</a:t>
            </a:r>
            <a:endParaRPr lang="zh-CN" altLang="en-US"/>
          </a:p>
          <a:p>
            <a:pPr lvl="0"/>
            <a:r>
              <a:rPr lang="zh-CN" altLang="en-US"/>
              <a:t>也可以改变大小；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思维的不同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切记：不能将基础数据结构的思维带到并行结构中，内部数据结构是服务于外部需求；</a:t>
            </a:r>
            <a:endParaRPr lang="zh-CN" altLang="en-US"/>
          </a:p>
          <a:p>
            <a:r>
              <a:rPr lang="zh-CN" altLang="en-US"/>
              <a:t>黄金法则：</a:t>
            </a:r>
            <a:r>
              <a:rPr lang="zh-CN" altLang="en-US"/>
              <a:t>尽可能的避免并行，或并行中避免争用</a:t>
            </a:r>
            <a:r>
              <a:rPr lang="zh-CN" altLang="en-US"/>
              <a:t>资源；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模式一：使用分区隔离资源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使用Partitioner.Create创建分区，然后用</a:t>
            </a:r>
            <a:r>
              <a:rPr lang="en-US" altLang="zh-CN"/>
              <a:t>Task.Run</a:t>
            </a:r>
            <a:r>
              <a:rPr lang="zh-CN" altLang="en-US"/>
              <a:t>分别执行</a:t>
            </a:r>
            <a:r>
              <a:rPr lang="zh-CN" altLang="zh-CN"/>
              <a:t>；</a:t>
            </a:r>
            <a:endParaRPr lang="zh-CN" altLang="zh-CN"/>
          </a:p>
          <a:p>
            <a:pPr lvl="1"/>
            <a:r>
              <a:rPr lang="zh-CN" altLang="zh-CN"/>
              <a:t>优点：灵活性强，例如由于各分区独立线程所以可以使用缓冲区</a:t>
            </a:r>
            <a:r>
              <a:rPr lang="zh-CN" altLang="zh-CN"/>
              <a:t>；</a:t>
            </a:r>
            <a:endParaRPr lang="zh-CN" altLang="zh-CN"/>
          </a:p>
          <a:p>
            <a:pPr lvl="1"/>
            <a:r>
              <a:rPr lang="zh-CN" altLang="zh-CN"/>
              <a:t>缺点：代码量稍大；</a:t>
            </a:r>
            <a:endParaRPr lang="zh-CN" altLang="zh-CN"/>
          </a:p>
          <a:p>
            <a:pPr lvl="0"/>
            <a:r>
              <a:rPr lang="zh-CN" altLang="zh-CN"/>
              <a:t>.AsParallel()或Parallel.For执行并行</a:t>
            </a:r>
            <a:endParaRPr lang="zh-CN" altLang="zh-CN"/>
          </a:p>
          <a:p>
            <a:pPr lvl="1"/>
            <a:r>
              <a:rPr lang="zh-CN" altLang="zh-CN"/>
              <a:t>虽然内部原理使用分区，但外部无法感知；</a:t>
            </a:r>
            <a:endParaRPr lang="zh-CN" altLang="zh-CN"/>
          </a:p>
          <a:p>
            <a:pPr lvl="1"/>
            <a:r>
              <a:rPr lang="zh-CN" altLang="zh-CN"/>
              <a:t>对于单个元素是单线程的，无法使用缓冲区这样的技巧；</a:t>
            </a:r>
            <a:endParaRPr lang="zh-CN" altLang="zh-CN"/>
          </a:p>
          <a:p>
            <a:pPr lvl="1"/>
            <a:r>
              <a:rPr lang="zh-CN" altLang="zh-CN"/>
              <a:t>优点：使用简单。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b*1"/>
  <p:tag name="KSO_WM_UNIT_TYPE" val="b"/>
  <p:tag name="KSO_WM_UNIT_INDEX" val="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*a*1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160063"/>
  <p:tag name="KSO_WM_TAG_VERSION" val="1.0"/>
  <p:tag name="KSO_WM_SLIDE_ID" val="custom160063_1"/>
  <p:tag name="KSO_WM_SLIDE_INDEX" val="1"/>
  <p:tag name="KSO_WM_SLIDE_ITEM_CNT" val="2"/>
  <p:tag name="KSO_WM_SLIDE_LAYOUT" val="a_b_k"/>
  <p:tag name="KSO_WM_SLIDE_LAYOUT_CNT" val="1_1_1"/>
  <p:tag name="KSO_WM_SLIDE_TYPE" val="title"/>
  <p:tag name="KSO_WM_TEMPLATE_THUMBS_INDEX" val="1、7、11、12、13、14、17、20、25、30、33、36、37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自定义 21">
      <a:dk1>
        <a:srgbClr val="000000"/>
      </a:dk1>
      <a:lt1>
        <a:srgbClr val="FFFFFF"/>
      </a:lt1>
      <a:dk2>
        <a:srgbClr val="EC7963"/>
      </a:dk2>
      <a:lt2>
        <a:srgbClr val="808080"/>
      </a:lt2>
      <a:accent1>
        <a:srgbClr val="99FFCC"/>
      </a:accent1>
      <a:accent2>
        <a:srgbClr val="FFFF99"/>
      </a:accent2>
      <a:accent3>
        <a:srgbClr val="FFFFFF"/>
      </a:accent3>
      <a:accent4>
        <a:srgbClr val="000000"/>
      </a:accent4>
      <a:accent5>
        <a:srgbClr val="99CC0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.Net 框架源码解析</vt:lpstr>
      <vt:lpstr>List&lt;T&gt;</vt:lpstr>
      <vt:lpstr>LinkedList&lt;T&gt;</vt:lpstr>
      <vt:lpstr>Dictionary&lt;TKey,TValue&gt;</vt:lpstr>
      <vt:lpstr>Stack&lt;T&gt; 和  Queue&lt;T&gt;</vt:lpstr>
      <vt:lpstr>BitArray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框架源码解析</dc:title>
  <dc:creator>谈少民</dc:creator>
  <dc:subject>简介</dc:subject>
  <cp:lastModifiedBy>tansm</cp:lastModifiedBy>
  <cp:revision>73</cp:revision>
  <dcterms:created xsi:type="dcterms:W3CDTF">2015-05-05T08:02:00Z</dcterms:created>
  <dcterms:modified xsi:type="dcterms:W3CDTF">2016-12-30T09:04:41Z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