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63" r:id="rId5"/>
    <p:sldId id="261" r:id="rId6"/>
    <p:sldId id="262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29d780-73cc-49c0-9f45-5125688087f6}">
          <p14:sldIdLst>
            <p14:sldId id="256"/>
          </p14:sldIdLst>
        </p14:section>
        <p14:section name="基础数据结构" id="{caee284a-dd66-47eb-b306-4ecca9ccd6bc}">
          <p14:sldIdLst>
            <p14:sldId id="263"/>
            <p14:sldId id="261"/>
            <p14:sldId id="262"/>
            <p14:sldId id="266"/>
            <p14:sldId id="260"/>
          </p14:sldIdLst>
        </p14:section>
        <p14:section name="并行开发" id="{bf6e9831-0b78-4465-b8fd-f20e3de1a9e2}">
          <p14:sldIdLst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AFADB"/>
    <a:srgbClr val="EFAA9C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" y="133350"/>
            <a:ext cx="4761865" cy="298069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49646"/>
            <a:ext cx="10363200" cy="925429"/>
          </a:xfrm>
        </p:spPr>
        <p:txBody>
          <a:bodyPr lIns="90170" tIns="46990" rIns="90170" bIns="46990" anchor="t"/>
          <a:lstStyle>
            <a:lvl1pPr algn="ctr">
              <a:defRPr sz="4400">
                <a:solidFill>
                  <a:srgbClr val="EC7963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98925"/>
            <a:ext cx="8534400" cy="62037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423659"/>
            <a:ext cx="2844800" cy="389255"/>
          </a:xfrm>
        </p:spPr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423659"/>
            <a:ext cx="3860800" cy="3892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423659"/>
            <a:ext cx="2844800" cy="389255"/>
          </a:xfrm>
        </p:spPr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32" y="198158"/>
            <a:ext cx="10376569" cy="8699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600201"/>
            <a:ext cx="10421035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06" y="166629"/>
            <a:ext cx="10424694" cy="869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706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410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15343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7291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48607"/>
            <a:ext cx="5389034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07291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8607"/>
            <a:ext cx="5410200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anose="020B0604020202020204" pitchFamily="34" charset="0"/>
              <a:buNone/>
              <a:defRPr sz="44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9235" y="387351"/>
            <a:ext cx="2053166" cy="573881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7351"/>
            <a:ext cx="8716434" cy="573881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1398" y="196136"/>
            <a:ext cx="10001002" cy="10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charset="-122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90575" y="2233930"/>
            <a:ext cx="10363200" cy="1733550"/>
          </a:xfrm>
        </p:spPr>
        <p:txBody>
          <a:bodyPr wrap="square">
            <a:normAutofit/>
          </a:bodyPr>
          <a:p>
            <a:r>
              <a:rPr lang="en-US" altLang="zh-CN" sz="8800" smtClean="0">
                <a:solidFill>
                  <a:schemeClr val="tx2"/>
                </a:solidFill>
                <a:latin typeface="+mj-lt"/>
              </a:rPr>
              <a:t>.Net </a:t>
            </a:r>
            <a:r>
              <a:rPr lang="zh-CN" altLang="en-US" sz="8800" smtClean="0">
                <a:solidFill>
                  <a:schemeClr val="tx2"/>
                </a:solidFill>
                <a:latin typeface="+mj-lt"/>
              </a:rPr>
              <a:t>框架源码解析</a:t>
            </a:r>
            <a:endParaRPr lang="zh-CN" altLang="en-US" sz="880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35350" y="6129020"/>
            <a:ext cx="8534400" cy="402590"/>
          </a:xfrm>
        </p:spPr>
        <p:txBody>
          <a:bodyPr wrap="square">
            <a:normAutofit fontScale="80000"/>
          </a:bodyPr>
          <a:p>
            <a:pPr algn="r">
              <a:lnSpc>
                <a:spcPct val="80000"/>
              </a:lnSpc>
            </a:pPr>
            <a:r>
              <a:rPr lang="zh-CN" altLang="en-US" smtClean="0">
                <a:solidFill>
                  <a:schemeClr val="tx2"/>
                </a:solidFill>
                <a:latin typeface="+mn-lt"/>
              </a:rPr>
              <a:t>谈少民 </a:t>
            </a:r>
            <a:r>
              <a:rPr lang="en-US" altLang="zh-CN" smtClean="0">
                <a:solidFill>
                  <a:schemeClr val="tx2"/>
                </a:solidFill>
                <a:latin typeface="+mn-lt"/>
              </a:rPr>
              <a:t>201612</a:t>
            </a:r>
            <a:endParaRPr lang="en-US" altLang="zh-CN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790575" y="4271411"/>
            <a:ext cx="10363200" cy="9254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rgbClr val="EC7963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+mj-lt"/>
              </a:rPr>
              <a:t>数据结构</a:t>
            </a:r>
            <a:endParaRPr lang="en-US" altLang="zh-CN" smtClean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865" y="1239520"/>
            <a:ext cx="10376535" cy="5487035"/>
          </a:xfrm>
        </p:spPr>
        <p:txBody>
          <a:bodyPr>
            <a:normAutofit/>
          </a:bodyPr>
          <a:p>
            <a:r>
              <a:rPr lang="en-US" altLang="zh-CN"/>
              <a:t>Add </a:t>
            </a:r>
            <a:r>
              <a:rPr lang="zh-CN" altLang="en-US"/>
              <a:t>解决</a:t>
            </a:r>
            <a:r>
              <a:rPr lang="en-US" altLang="zh-CN"/>
              <a:t>T[]</a:t>
            </a:r>
            <a:r>
              <a:rPr lang="zh-CN" altLang="en-US"/>
              <a:t>不能动态扩容的问题；</a:t>
            </a:r>
            <a:endParaRPr lang="zh-CN" altLang="en-US"/>
          </a:p>
          <a:p>
            <a:r>
              <a:rPr lang="en-US" altLang="zh-CN"/>
              <a:t>RemoveAt </a:t>
            </a:r>
            <a:r>
              <a:rPr lang="zh-CN" altLang="en-US"/>
              <a:t>如何删除数据</a:t>
            </a:r>
            <a:endParaRPr lang="zh-CN" altLang="en-US"/>
          </a:p>
          <a:p>
            <a:pPr lvl="1"/>
            <a:r>
              <a:rPr lang="zh-CN" altLang="en-US"/>
              <a:t>数组的本身内存占用是不会释放的；</a:t>
            </a:r>
            <a:endParaRPr lang="zh-CN" altLang="en-US"/>
          </a:p>
          <a:p>
            <a:pPr lvl="0"/>
            <a:r>
              <a:rPr lang="zh-CN" altLang="en-US"/>
              <a:t>注意性能较慢的方法</a:t>
            </a:r>
            <a:endParaRPr lang="zh-CN" altLang="en-US"/>
          </a:p>
          <a:p>
            <a:pPr lvl="1"/>
            <a:r>
              <a:rPr lang="en-US" altLang="zh-CN"/>
              <a:t>Insert</a:t>
            </a:r>
            <a:r>
              <a:rPr lang="zh-CN" altLang="en-US"/>
              <a:t>、</a:t>
            </a:r>
            <a:r>
              <a:rPr lang="en-US" altLang="zh-CN"/>
              <a:t>RemoveAt</a:t>
            </a:r>
            <a:r>
              <a:rPr lang="zh-CN" altLang="en-US"/>
              <a:t>、</a:t>
            </a:r>
            <a:r>
              <a:rPr lang="en-US" altLang="zh-CN"/>
              <a:t>Remove</a:t>
            </a:r>
            <a:endParaRPr lang="en-US" altLang="zh-CN"/>
          </a:p>
          <a:p>
            <a:pPr lvl="1"/>
            <a:r>
              <a:rPr lang="en-US" altLang="zh-CN"/>
              <a:t>IndexOf</a:t>
            </a:r>
            <a:r>
              <a:rPr lang="zh-CN" altLang="en-US"/>
              <a:t>、Contains</a:t>
            </a:r>
            <a:endParaRPr lang="zh-CN" altLang="en-US"/>
          </a:p>
          <a:p>
            <a:pPr lvl="0"/>
            <a:r>
              <a:rPr lang="zh-CN" altLang="en-US"/>
              <a:t>性能技巧</a:t>
            </a:r>
            <a:endParaRPr lang="zh-CN" altLang="en-US"/>
          </a:p>
          <a:p>
            <a:pPr lvl="1"/>
            <a:r>
              <a:rPr lang="zh-CN" altLang="en-US" sz="2000"/>
              <a:t>使用结构的自定义枚举器；</a:t>
            </a:r>
            <a:endParaRPr lang="zh-CN" altLang="en-US" sz="2000"/>
          </a:p>
          <a:p>
            <a:pPr lvl="1"/>
            <a:r>
              <a:rPr lang="zh-CN" altLang="en-US" sz="2000"/>
              <a:t>使用</a:t>
            </a:r>
            <a:r>
              <a:rPr lang="en-US" altLang="zh-CN" sz="2000"/>
              <a:t>version++</a:t>
            </a:r>
            <a:r>
              <a:rPr lang="zh-CN" altLang="en-US" sz="2000"/>
              <a:t>判断是否发生更改；</a:t>
            </a:r>
            <a:endParaRPr lang="zh-CN" altLang="en-US" sz="2000"/>
          </a:p>
          <a:p>
            <a:pPr lvl="0"/>
            <a:r>
              <a:rPr lang="zh-CN" altLang="zh-CN" sz="2400"/>
              <a:t>建议</a:t>
            </a:r>
            <a:endParaRPr lang="zh-CN" altLang="zh-CN" sz="2400"/>
          </a:p>
          <a:p>
            <a:pPr lvl="1"/>
            <a:r>
              <a:rPr lang="zh-CN" altLang="en-US" sz="2000"/>
              <a:t>不要使用过时的</a:t>
            </a:r>
            <a:r>
              <a:rPr lang="en-US" altLang="zh-CN" sz="2000"/>
              <a:t>ArrayList</a:t>
            </a:r>
            <a:endParaRPr lang="en-US" altLang="zh-CN" sz="2000"/>
          </a:p>
          <a:p>
            <a:pPr lvl="1"/>
            <a:r>
              <a:rPr lang="zh-CN" altLang="en-US" sz="2000"/>
              <a:t>尽量使用</a:t>
            </a:r>
            <a:r>
              <a:rPr lang="en-US" altLang="zh-CN" sz="2000"/>
              <a:t>List&lt;T&gt;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014345" y="3988435"/>
            <a:ext cx="1739265" cy="7499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Stack&lt;T&gt; </a:t>
            </a:r>
            <a:r>
              <a:rPr lang="zh-CN" altLang="en-US"/>
              <a:t>和  Queue&lt;T&gt;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Stack&lt;T&gt;</a:t>
            </a:r>
            <a:r>
              <a:rPr lang="zh-CN" altLang="en-US">
                <a:sym typeface="+mn-ea"/>
              </a:rPr>
              <a:t>类似阉割版的</a:t>
            </a:r>
            <a:r>
              <a:rPr lang="en-US" altLang="zh-CN">
                <a:sym typeface="+mn-ea"/>
              </a:rPr>
              <a:t>List&lt;T&gt;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Queue&lt;T&gt;类似循环缓冲池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建议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适合的场景还是建议使用，毕竟方法语义很明确；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9915" y="4190365"/>
            <a:ext cx="329565" cy="346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710" y="4190365"/>
            <a:ext cx="329565" cy="346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F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1125" y="4190365"/>
            <a:ext cx="329565" cy="346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6095" y="4190365"/>
            <a:ext cx="329565" cy="346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54755" y="5911850"/>
            <a:ext cx="664210" cy="761365"/>
            <a:chOff x="4547" y="8908"/>
            <a:chExt cx="1046" cy="119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5070" y="8908"/>
              <a:ext cx="0" cy="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4547" y="9531"/>
              <a:ext cx="1047" cy="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_tail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57600" y="4738370"/>
            <a:ext cx="857250" cy="761365"/>
            <a:chOff x="6381" y="7247"/>
            <a:chExt cx="1350" cy="1199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7057" y="7247"/>
              <a:ext cx="0" cy="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6381" y="7870"/>
              <a:ext cx="1350" cy="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_head</a:t>
              </a:r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915" y="437261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_size </a:t>
            </a:r>
            <a:r>
              <a:rPr lang="en-US" altLang="zh-CN"/>
              <a:t>= 4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6409055" y="3788410"/>
            <a:ext cx="774065" cy="136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LinkedList&lt;T&gt;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575436"/>
            <a:ext cx="10421035" cy="4525963"/>
          </a:xfrm>
        </p:spPr>
        <p:txBody>
          <a:bodyPr/>
          <a:p>
            <a:r>
              <a:rPr lang="zh-CN" altLang="en-US"/>
              <a:t>首尾相连循环的</a:t>
            </a:r>
            <a:r>
              <a:rPr lang="en-US" altLang="zh-CN"/>
              <a:t>Node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双向的链接，这样就能快速的插入头或尾；</a:t>
            </a:r>
            <a:endParaRPr lang="zh-CN" altLang="en-US"/>
          </a:p>
          <a:p>
            <a:pPr lvl="0"/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 sz="2000"/>
              <a:t>任意位置插入、删除成本一致；</a:t>
            </a:r>
            <a:endParaRPr lang="zh-CN" altLang="en-US" sz="2000"/>
          </a:p>
          <a:p>
            <a:pPr lvl="0"/>
            <a:r>
              <a:rPr lang="zh-CN" altLang="en-US" sz="2400"/>
              <a:t>缺点：</a:t>
            </a:r>
            <a:endParaRPr lang="zh-CN" altLang="en-US" sz="2400"/>
          </a:p>
          <a:p>
            <a:pPr lvl="1"/>
            <a:r>
              <a:rPr lang="zh-CN" altLang="en-US" sz="2000"/>
              <a:t>占用内存更多；</a:t>
            </a:r>
            <a:endParaRPr lang="zh-CN" altLang="en-US" sz="2000"/>
          </a:p>
          <a:p>
            <a:pPr lvl="1"/>
            <a:r>
              <a:rPr lang="zh-CN" altLang="en-US" sz="2000"/>
              <a:t>不能按</a:t>
            </a:r>
            <a:r>
              <a:rPr lang="en-US" altLang="zh-CN" sz="2000"/>
              <a:t>int</a:t>
            </a:r>
            <a:r>
              <a:rPr lang="zh-CN" altLang="en-US" sz="2000"/>
              <a:t>索引；</a:t>
            </a:r>
            <a:endParaRPr lang="zh-CN" altLang="en-US" sz="2000"/>
          </a:p>
          <a:p>
            <a:pPr lvl="1"/>
            <a:r>
              <a:rPr lang="zh-CN" altLang="en-US" sz="2000"/>
              <a:t>枚举成本比</a:t>
            </a:r>
            <a:r>
              <a:rPr lang="en-US" altLang="zh-CN" sz="2000"/>
              <a:t>List</a:t>
            </a:r>
            <a:r>
              <a:rPr lang="zh-CN" altLang="en-US" sz="2000"/>
              <a:t>高；</a:t>
            </a:r>
            <a:endParaRPr lang="zh-CN" altLang="en-US" sz="2000"/>
          </a:p>
          <a:p>
            <a:pPr lvl="0"/>
            <a:r>
              <a:rPr lang="zh-CN" altLang="en-US" sz="2400"/>
              <a:t>建议：</a:t>
            </a:r>
            <a:endParaRPr lang="zh-CN" altLang="en-US" sz="2400"/>
          </a:p>
          <a:p>
            <a:pPr lvl="1"/>
            <a:r>
              <a:rPr lang="zh-CN" altLang="en-US" sz="2000"/>
              <a:t>仅在适合的场景下使用；</a:t>
            </a:r>
            <a:endParaRPr lang="zh-CN" altLang="en-US" sz="2000"/>
          </a:p>
          <a:p>
            <a:pPr lvl="1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18930" y="3787140"/>
            <a:ext cx="774065" cy="1368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60205" y="3853180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next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0205" y="4281170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prev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60205" y="472630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item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0330" y="385254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next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50330" y="428053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prev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0330" y="4725670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item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745095" y="2771140"/>
            <a:ext cx="0" cy="395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7316470" y="3166745"/>
            <a:ext cx="857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_head</a:t>
            </a:r>
            <a:endParaRPr lang="zh-CN" altLang="en-US"/>
          </a:p>
        </p:txBody>
      </p:sp>
      <p:cxnSp>
        <p:nvCxnSpPr>
          <p:cNvPr id="11" name="肘形连接符 10"/>
          <p:cNvCxnSpPr>
            <a:stCxn id="4" idx="3"/>
            <a:endCxn id="22" idx="1"/>
          </p:cNvCxnSpPr>
          <p:nvPr/>
        </p:nvCxnSpPr>
        <p:spPr>
          <a:xfrm flipH="1" flipV="1">
            <a:off x="6450330" y="4042410"/>
            <a:ext cx="3502025" cy="635"/>
          </a:xfrm>
          <a:prstGeom prst="bentConnector5">
            <a:avLst>
              <a:gd name="adj1" fmla="val -6800"/>
              <a:gd name="adj2" fmla="val 67500000"/>
              <a:gd name="adj3" fmla="val 1068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肘形连接符 12"/>
          <p:cNvCxnSpPr>
            <a:stCxn id="5" idx="1"/>
            <a:endCxn id="23" idx="3"/>
          </p:cNvCxnSpPr>
          <p:nvPr/>
        </p:nvCxnSpPr>
        <p:spPr>
          <a:xfrm rot="10800000">
            <a:off x="7141845" y="4469765"/>
            <a:ext cx="2117725" cy="3175"/>
          </a:xfrm>
          <a:prstGeom prst="bentConnector3">
            <a:avLst>
              <a:gd name="adj1" fmla="val 499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肘形连接符 25"/>
          <p:cNvCxnSpPr>
            <a:stCxn id="23" idx="1"/>
            <a:endCxn id="5" idx="3"/>
          </p:cNvCxnSpPr>
          <p:nvPr/>
        </p:nvCxnSpPr>
        <p:spPr>
          <a:xfrm rot="10800000" flipH="1" flipV="1">
            <a:off x="6450330" y="4470400"/>
            <a:ext cx="3502025" cy="635"/>
          </a:xfrm>
          <a:prstGeom prst="bentConnector5">
            <a:avLst>
              <a:gd name="adj1" fmla="val -6800"/>
              <a:gd name="adj2" fmla="val 186100000"/>
              <a:gd name="adj3" fmla="val 1068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肘形连接符 30"/>
          <p:cNvCxnSpPr>
            <a:stCxn id="22" idx="3"/>
            <a:endCxn id="4" idx="1"/>
          </p:cNvCxnSpPr>
          <p:nvPr/>
        </p:nvCxnSpPr>
        <p:spPr>
          <a:xfrm>
            <a:off x="7142480" y="4042410"/>
            <a:ext cx="2117725" cy="3175"/>
          </a:xfrm>
          <a:prstGeom prst="bentConnector3">
            <a:avLst>
              <a:gd name="adj1" fmla="val 500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矩形 32"/>
          <p:cNvSpPr/>
          <p:nvPr/>
        </p:nvSpPr>
        <p:spPr>
          <a:xfrm>
            <a:off x="9508490" y="1149350"/>
            <a:ext cx="774065" cy="136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49765" y="121348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next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49765" y="164147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prev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49765" y="2086610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item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37" name="肘形连接符 36"/>
          <p:cNvCxnSpPr>
            <a:stCxn id="34" idx="3"/>
            <a:endCxn id="40" idx="1"/>
          </p:cNvCxnSpPr>
          <p:nvPr/>
        </p:nvCxnSpPr>
        <p:spPr>
          <a:xfrm flipH="1">
            <a:off x="7357745" y="1403350"/>
            <a:ext cx="2884170" cy="3175"/>
          </a:xfrm>
          <a:prstGeom prst="bentConnector5">
            <a:avLst>
              <a:gd name="adj1" fmla="val -8256"/>
              <a:gd name="adj2" fmla="val -13480000"/>
              <a:gd name="adj3" fmla="val 1082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肘形连接符 37"/>
          <p:cNvCxnSpPr>
            <a:stCxn id="39" idx="1"/>
            <a:endCxn id="33" idx="3"/>
          </p:cNvCxnSpPr>
          <p:nvPr/>
        </p:nvCxnSpPr>
        <p:spPr>
          <a:xfrm rot="10800000" flipH="1">
            <a:off x="7316470" y="1833245"/>
            <a:ext cx="2966085" cy="3175"/>
          </a:xfrm>
          <a:prstGeom prst="bentConnector5">
            <a:avLst>
              <a:gd name="adj1" fmla="val -8028"/>
              <a:gd name="adj2" fmla="val -30180000"/>
              <a:gd name="adj3" fmla="val 1080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9" name="矩形 38"/>
          <p:cNvSpPr/>
          <p:nvPr/>
        </p:nvSpPr>
        <p:spPr>
          <a:xfrm>
            <a:off x="7316470" y="1149350"/>
            <a:ext cx="774065" cy="136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57745" y="121348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next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57745" y="1641475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prev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57745" y="2086610"/>
            <a:ext cx="692150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item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45" name="肘形连接符 44"/>
          <p:cNvCxnSpPr>
            <a:stCxn id="40" idx="3"/>
            <a:endCxn id="34" idx="1"/>
          </p:cNvCxnSpPr>
          <p:nvPr/>
        </p:nvCxnSpPr>
        <p:spPr>
          <a:xfrm>
            <a:off x="8049895" y="1403350"/>
            <a:ext cx="1499870" cy="31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6" name="肘形连接符 45"/>
          <p:cNvCxnSpPr>
            <a:stCxn id="35" idx="1"/>
            <a:endCxn id="41" idx="3"/>
          </p:cNvCxnSpPr>
          <p:nvPr/>
        </p:nvCxnSpPr>
        <p:spPr>
          <a:xfrm rot="10800000">
            <a:off x="8049895" y="1831340"/>
            <a:ext cx="1499870" cy="31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Dictionary&lt;TKey,TValue&gt;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搜索数据</a:t>
            </a:r>
            <a:endParaRPr lang="zh-CN" altLang="en-US"/>
          </a:p>
          <a:p>
            <a:pPr lvl="1"/>
            <a:r>
              <a:rPr lang="zh-CN" altLang="en-US"/>
              <a:t>如何确定</a:t>
            </a:r>
            <a:r>
              <a:rPr lang="en-US" altLang="zh-CN"/>
              <a:t>Key</a:t>
            </a:r>
            <a:r>
              <a:rPr lang="zh-CN" altLang="en-US"/>
              <a:t>所在的位置：</a:t>
            </a:r>
            <a:r>
              <a:rPr lang="en-US" altLang="zh-CN"/>
              <a:t>Key=&gt;Hashcode=&gt;Index</a:t>
            </a:r>
            <a:endParaRPr lang="en-US" altLang="zh-CN"/>
          </a:p>
          <a:p>
            <a:pPr lvl="1"/>
            <a:r>
              <a:rPr lang="zh-CN" altLang="en-US"/>
              <a:t>如何处理</a:t>
            </a:r>
            <a:r>
              <a:rPr lang="en-US" altLang="zh-CN"/>
              <a:t>Hashcode</a:t>
            </a:r>
            <a:r>
              <a:rPr lang="zh-CN" altLang="en-US"/>
              <a:t>冲突的？ </a:t>
            </a:r>
            <a:r>
              <a:rPr lang="en-US" altLang="zh-CN"/>
              <a:t>next</a:t>
            </a:r>
            <a:endParaRPr lang="en-US" altLang="zh-CN"/>
          </a:p>
          <a:p>
            <a:pPr lvl="0"/>
            <a:r>
              <a:rPr lang="zh-CN" altLang="en-US"/>
              <a:t>如何扩容</a:t>
            </a:r>
            <a:endParaRPr lang="zh-CN" altLang="en-US"/>
          </a:p>
          <a:p>
            <a:pPr lvl="1"/>
            <a:r>
              <a:rPr lang="zh-CN" altLang="en-US"/>
              <a:t>创建新数组，复制旧数据；</a:t>
            </a:r>
            <a:endParaRPr lang="zh-CN" altLang="en-US"/>
          </a:p>
          <a:p>
            <a:pPr lvl="1"/>
            <a:r>
              <a:rPr lang="zh-CN" altLang="en-US"/>
              <a:t>重新计算bucket位置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防止</a:t>
            </a:r>
            <a:r>
              <a:rPr lang="en-US" altLang="zh-CN">
                <a:sym typeface="+mn-ea"/>
              </a:rPr>
              <a:t>DDos</a:t>
            </a:r>
            <a:r>
              <a:rPr lang="zh-CN" altLang="en-US">
                <a:sym typeface="+mn-ea"/>
              </a:rPr>
              <a:t>攻击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碰撞检测，</a:t>
            </a:r>
            <a:r>
              <a:rPr lang="en-US" altLang="zh-CN">
                <a:sym typeface="+mn-ea"/>
              </a:rPr>
              <a:t>hashcode</a:t>
            </a:r>
            <a:r>
              <a:rPr lang="zh-CN" altLang="en-US">
                <a:sym typeface="+mn-ea"/>
              </a:rPr>
              <a:t>撒盐</a:t>
            </a:r>
            <a:endParaRPr lang="en-US" altLang="zh-CN"/>
          </a:p>
          <a:p>
            <a:pPr lvl="0"/>
            <a:r>
              <a:rPr lang="zh-CN" altLang="en-US"/>
              <a:t>建议</a:t>
            </a:r>
            <a:endParaRPr lang="zh-CN" altLang="en-US"/>
          </a:p>
          <a:p>
            <a:pPr lvl="1"/>
            <a:r>
              <a:rPr lang="zh-CN" altLang="en-US"/>
              <a:t>尽量使用Dictionary&lt;TKey,TValue&gt;</a:t>
            </a:r>
            <a:endParaRPr lang="zh-CN" altLang="en-US"/>
          </a:p>
          <a:p>
            <a:pPr lvl="1"/>
            <a:r>
              <a:rPr lang="zh-CN" altLang="en-US"/>
              <a:t>不要使用过时的</a:t>
            </a:r>
            <a:r>
              <a:rPr lang="en-US" altLang="zh-CN"/>
              <a:t>Hashtable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BitArray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en-US" altLang="zh-CN"/>
              <a:t>Boolean[]</a:t>
            </a:r>
            <a:r>
              <a:rPr lang="zh-CN" altLang="en-US"/>
              <a:t>提供更加节约内存的存储方式；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int</a:t>
            </a:r>
            <a:r>
              <a:rPr lang="zh-CN" altLang="en-US"/>
              <a:t>的各个位描述值；</a:t>
            </a:r>
            <a:endParaRPr lang="zh-CN" altLang="en-US"/>
          </a:p>
          <a:p>
            <a:pPr lvl="0"/>
            <a:r>
              <a:rPr lang="zh-CN" altLang="en-US"/>
              <a:t>也可以改变大小；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思维的不同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切记：不能将基础数据结构的思维带到并行结构中，内部数据结构是服务于外部需求；</a:t>
            </a:r>
            <a:endParaRPr lang="zh-CN" altLang="en-US"/>
          </a:p>
          <a:p>
            <a:r>
              <a:rPr lang="zh-CN" altLang="en-US"/>
              <a:t>黄金法则：尽可能的避免并行，或并行中避免争用资源；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模式一：使用分区隔离资源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使用Partitioner.Create创建分区，然后用</a:t>
            </a:r>
            <a:r>
              <a:rPr lang="en-US" altLang="zh-CN"/>
              <a:t>Task.Run</a:t>
            </a:r>
            <a:r>
              <a:rPr lang="zh-CN" altLang="en-US"/>
              <a:t>分别执行</a:t>
            </a:r>
            <a:r>
              <a:rPr lang="zh-CN" altLang="zh-CN"/>
              <a:t>；</a:t>
            </a:r>
            <a:endParaRPr lang="zh-CN" altLang="zh-CN"/>
          </a:p>
          <a:p>
            <a:pPr lvl="1"/>
            <a:r>
              <a:rPr lang="zh-CN" altLang="zh-CN"/>
              <a:t>优点：灵活性强，例如由于各分区独立线程所以可以使用缓冲区；</a:t>
            </a:r>
            <a:endParaRPr lang="zh-CN" altLang="zh-CN"/>
          </a:p>
          <a:p>
            <a:pPr lvl="1"/>
            <a:r>
              <a:rPr lang="zh-CN" altLang="zh-CN"/>
              <a:t>缺点：代码量稍大；</a:t>
            </a:r>
            <a:endParaRPr lang="zh-CN" altLang="zh-CN"/>
          </a:p>
          <a:p>
            <a:pPr lvl="0"/>
            <a:r>
              <a:rPr lang="zh-CN" altLang="zh-CN"/>
              <a:t>.AsParallel()或Parallel.For执行并行</a:t>
            </a:r>
            <a:endParaRPr lang="zh-CN" altLang="zh-CN"/>
          </a:p>
          <a:p>
            <a:pPr lvl="1"/>
            <a:r>
              <a:rPr lang="zh-CN" altLang="zh-CN"/>
              <a:t>虽然内部原理使用分区，但外部无法感知；</a:t>
            </a:r>
            <a:endParaRPr lang="zh-CN" altLang="zh-CN"/>
          </a:p>
          <a:p>
            <a:pPr lvl="1"/>
            <a:r>
              <a:rPr lang="zh-CN" altLang="zh-CN"/>
              <a:t>对于单个元素是单线程的，无法使用缓冲区这样的技巧；</a:t>
            </a:r>
            <a:endParaRPr lang="zh-CN" altLang="zh-CN"/>
          </a:p>
          <a:p>
            <a:pPr lvl="1"/>
            <a:r>
              <a:rPr lang="zh-CN" altLang="zh-CN"/>
              <a:t>优点：使用简单。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b*1"/>
  <p:tag name="KSO_WM_UNIT_TYPE" val="b"/>
  <p:tag name="KSO_WM_UNIT_INDEX" val="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160063"/>
  <p:tag name="KSO_WM_TAG_VERSION" val="1.0"/>
  <p:tag name="KSO_WM_SLIDE_ID" val="custom160063_1"/>
  <p:tag name="KSO_WM_SLIDE_INDEX" val="1"/>
  <p:tag name="KSO_WM_SLIDE_ITEM_CNT" val="2"/>
  <p:tag name="KSO_WM_SLIDE_LAYOUT" val="a_b_k"/>
  <p:tag name="KSO_WM_SLIDE_LAYOUT_CNT" val="1_1_1"/>
  <p:tag name="KSO_WM_SLIDE_TYPE" val="title"/>
  <p:tag name="KSO_WM_TEMPLATE_THUMBS_INDEX" val="1、7、11、12、13、14、17、20、25、30、33、36、37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自定义 21">
      <a:dk1>
        <a:srgbClr val="000000"/>
      </a:dk1>
      <a:lt1>
        <a:srgbClr val="FFFFFF"/>
      </a:lt1>
      <a:dk2>
        <a:srgbClr val="EC7963"/>
      </a:dk2>
      <a:lt2>
        <a:srgbClr val="808080"/>
      </a:lt2>
      <a:accent1>
        <a:srgbClr val="99FFCC"/>
      </a:accent1>
      <a:accent2>
        <a:srgbClr val="FFFF99"/>
      </a:accent2>
      <a:accent3>
        <a:srgbClr val="FFFFFF"/>
      </a:accent3>
      <a:accent4>
        <a:srgbClr val="000000"/>
      </a:accent4>
      <a:accent5>
        <a:srgbClr val="99CC0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.Net 框架源码解析</vt:lpstr>
      <vt:lpstr>List&lt;T&gt;</vt:lpstr>
      <vt:lpstr>Stack&lt;T&gt; 和  Queue&lt;T&gt;</vt:lpstr>
      <vt:lpstr>LinkedList&lt;T&gt;</vt:lpstr>
      <vt:lpstr>Dictionary&lt;TKey,TValue&gt;</vt:lpstr>
      <vt:lpstr>BitArray</vt:lpstr>
      <vt:lpstr>思维的不同</vt:lpstr>
      <vt:lpstr>模式一：使用分区隔离资源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框架源码解析</dc:title>
  <dc:creator>谈少民</dc:creator>
  <dc:subject>简介</dc:subject>
  <cp:lastModifiedBy>liyun</cp:lastModifiedBy>
  <cp:revision>82</cp:revision>
  <dcterms:created xsi:type="dcterms:W3CDTF">2015-05-05T08:02:00Z</dcterms:created>
  <dcterms:modified xsi:type="dcterms:W3CDTF">2017-01-02T09:15:02Z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