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1" d="100"/>
          <a:sy n="41" d="100"/>
        </p:scale>
        <p:origin x="60" y="91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sz="4950" b="1" i="1">
                <a:solidFill>
                  <a:schemeClr val="bg1"/>
                </a:solidFill>
                <a:latin typeface="Ubuntu"/>
                <a:cs typeface="Ubuntu"/>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sz="1700" b="0" i="0">
                <a:solidFill>
                  <a:srgbClr val="57585B"/>
                </a:solidFill>
                <a:latin typeface="Open Sans"/>
                <a:cs typeface="Ope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099" cy="1867916"/>
          </a:xfrm>
          <a:prstGeom prst="rect">
            <a:avLst/>
          </a:prstGeom>
        </p:spPr>
      </p:pic>
      <p:sp>
        <p:nvSpPr>
          <p:cNvPr id="2" name="Holder 2"/>
          <p:cNvSpPr>
            <a:spLocks noGrp="1"/>
          </p:cNvSpPr>
          <p:nvPr>
            <p:ph type="title"/>
          </p:nvPr>
        </p:nvSpPr>
        <p:spPr/>
        <p:txBody>
          <a:bodyPr lIns="0" tIns="0" rIns="0" bIns="0"/>
          <a:lstStyle>
            <a:lvl1pPr>
              <a:defRPr sz="4950" b="1" i="1">
                <a:solidFill>
                  <a:schemeClr val="bg1"/>
                </a:solidFill>
                <a:latin typeface="Ubuntu"/>
                <a:cs typeface="Ubuntu"/>
              </a:defRPr>
            </a:lvl1pPr>
          </a:lstStyle>
          <a:p>
            <a:endParaRPr/>
          </a:p>
        </p:txBody>
      </p:sp>
      <p:sp>
        <p:nvSpPr>
          <p:cNvPr id="3" name="Holder 3"/>
          <p:cNvSpPr>
            <a:spLocks noGrp="1"/>
          </p:cNvSpPr>
          <p:nvPr>
            <p:ph type="body" idx="1"/>
          </p:nvPr>
        </p:nvSpPr>
        <p:spPr/>
        <p:txBody>
          <a:bodyPr lIns="0" tIns="0" rIns="0" bIns="0"/>
          <a:lstStyle>
            <a:lvl1pPr>
              <a:defRPr sz="1700" b="0" i="0">
                <a:solidFill>
                  <a:srgbClr val="57585B"/>
                </a:solidFill>
                <a:latin typeface="Open Sans"/>
                <a:cs typeface="Open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p:txBody>
          <a:bodyPr lIns="0" tIns="0" rIns="0" bIns="0"/>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20104099" cy="1867793"/>
          </a:xfrm>
          <a:prstGeom prst="rect">
            <a:avLst/>
          </a:prstGeom>
        </p:spPr>
      </p:pic>
      <p:sp>
        <p:nvSpPr>
          <p:cNvPr id="2" name="Holder 2"/>
          <p:cNvSpPr>
            <a:spLocks noGrp="1"/>
          </p:cNvSpPr>
          <p:nvPr>
            <p:ph type="title"/>
          </p:nvPr>
        </p:nvSpPr>
        <p:spPr/>
        <p:txBody>
          <a:bodyPr lIns="0" tIns="0" rIns="0" bIns="0"/>
          <a:lstStyle>
            <a:lvl1pPr>
              <a:defRPr sz="4950" b="1" i="1">
                <a:solidFill>
                  <a:schemeClr val="bg1"/>
                </a:solidFill>
                <a:latin typeface="Ubuntu"/>
                <a:cs typeface="Ubuntu"/>
              </a:defRPr>
            </a:lvl1pPr>
          </a:lstStyle>
          <a:p>
            <a:endParaRPr/>
          </a:p>
        </p:txBody>
      </p:sp>
      <p:sp>
        <p:nvSpPr>
          <p:cNvPr id="3" name="Holder 3"/>
          <p:cNvSpPr>
            <a:spLocks noGrp="1"/>
          </p:cNvSpPr>
          <p:nvPr>
            <p:ph sz="half" idx="2"/>
          </p:nvPr>
        </p:nvSpPr>
        <p:spPr>
          <a:xfrm>
            <a:off x="1128912" y="2519101"/>
            <a:ext cx="8655685" cy="7681595"/>
          </a:xfrm>
          <a:prstGeom prst="rect">
            <a:avLst/>
          </a:prstGeom>
        </p:spPr>
        <p:txBody>
          <a:bodyPr wrap="square" lIns="0" tIns="0" rIns="0" bIns="0">
            <a:spAutoFit/>
          </a:bodyPr>
          <a:lstStyle>
            <a:lvl1pPr>
              <a:defRPr sz="2300" b="1" i="0">
                <a:solidFill>
                  <a:srgbClr val="683B93"/>
                </a:solidFill>
                <a:latin typeface="Open Sans"/>
                <a:cs typeface="Open Sans"/>
              </a:defRPr>
            </a:lvl1pPr>
          </a:lstStyle>
          <a:p>
            <a:endParaRPr/>
          </a:p>
        </p:txBody>
      </p:sp>
      <p:sp>
        <p:nvSpPr>
          <p:cNvPr id="4" name="Holder 4"/>
          <p:cNvSpPr>
            <a:spLocks noGrp="1"/>
          </p:cNvSpPr>
          <p:nvPr>
            <p:ph sz="half" idx="3"/>
          </p:nvPr>
        </p:nvSpPr>
        <p:spPr>
          <a:xfrm>
            <a:off x="10304221" y="2498129"/>
            <a:ext cx="8654415" cy="7419340"/>
          </a:xfrm>
          <a:prstGeom prst="rect">
            <a:avLst/>
          </a:prstGeom>
        </p:spPr>
        <p:txBody>
          <a:bodyPr wrap="square" lIns="0" tIns="0" rIns="0" bIns="0">
            <a:spAutoFit/>
          </a:bodyPr>
          <a:lstStyle>
            <a:lvl1pPr>
              <a:defRPr sz="3450" b="1" i="1">
                <a:solidFill>
                  <a:srgbClr val="241B54"/>
                </a:solidFill>
                <a:latin typeface="Open Sans"/>
                <a:cs typeface="Open Sans"/>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7" name="Holder 7"/>
          <p:cNvSpPr>
            <a:spLocks noGrp="1"/>
          </p:cNvSpPr>
          <p:nvPr>
            <p:ph type="sldNum" sz="quarter" idx="7"/>
          </p:nvPr>
        </p:nvSpPr>
        <p:spPr/>
        <p:txBody>
          <a:bodyPr lIns="0" tIns="0" rIns="0" bIns="0"/>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950" b="1" i="1">
                <a:solidFill>
                  <a:schemeClr val="bg1"/>
                </a:solidFill>
                <a:latin typeface="Ubuntu"/>
                <a:cs typeface="Ubuntu"/>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5" name="Holder 5"/>
          <p:cNvSpPr>
            <a:spLocks noGrp="1"/>
          </p:cNvSpPr>
          <p:nvPr>
            <p:ph type="sldNum" sz="quarter" idx="7"/>
          </p:nvPr>
        </p:nvSpPr>
        <p:spPr/>
        <p:txBody>
          <a:bodyPr lIns="0" tIns="0" rIns="0" bIns="0"/>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4" name="Holder 4"/>
          <p:cNvSpPr>
            <a:spLocks noGrp="1"/>
          </p:cNvSpPr>
          <p:nvPr>
            <p:ph type="sldNum" sz="quarter" idx="7"/>
          </p:nvPr>
        </p:nvSpPr>
        <p:spPr/>
        <p:txBody>
          <a:bodyPr lIns="0" tIns="0" rIns="0" bIns="0"/>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16898" y="491410"/>
            <a:ext cx="9490710" cy="779780"/>
          </a:xfrm>
          <a:prstGeom prst="rect">
            <a:avLst/>
          </a:prstGeom>
        </p:spPr>
        <p:txBody>
          <a:bodyPr wrap="square" lIns="0" tIns="0" rIns="0" bIns="0">
            <a:spAutoFit/>
          </a:bodyPr>
          <a:lstStyle>
            <a:lvl1pPr>
              <a:defRPr sz="4950" b="1" i="1">
                <a:solidFill>
                  <a:schemeClr val="bg1"/>
                </a:solidFill>
                <a:latin typeface="Ubuntu"/>
                <a:cs typeface="Ubuntu"/>
              </a:defRPr>
            </a:lvl1pPr>
          </a:lstStyle>
          <a:p>
            <a:endParaRPr/>
          </a:p>
        </p:txBody>
      </p:sp>
      <p:sp>
        <p:nvSpPr>
          <p:cNvPr id="3" name="Holder 3"/>
          <p:cNvSpPr>
            <a:spLocks noGrp="1"/>
          </p:cNvSpPr>
          <p:nvPr>
            <p:ph type="body" idx="1"/>
          </p:nvPr>
        </p:nvSpPr>
        <p:spPr>
          <a:xfrm>
            <a:off x="10304158" y="2636806"/>
            <a:ext cx="8627744" cy="4247515"/>
          </a:xfrm>
          <a:prstGeom prst="rect">
            <a:avLst/>
          </a:prstGeom>
        </p:spPr>
        <p:txBody>
          <a:bodyPr wrap="square" lIns="0" tIns="0" rIns="0" bIns="0">
            <a:spAutoFit/>
          </a:bodyPr>
          <a:lstStyle>
            <a:lvl1pPr>
              <a:defRPr sz="1700" b="0" i="0">
                <a:solidFill>
                  <a:srgbClr val="57585B"/>
                </a:solidFill>
                <a:latin typeface="Open Sans"/>
                <a:cs typeface="Open Sans"/>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1/10/2025</a:t>
            </a:fld>
            <a:endParaRPr lang="en-US"/>
          </a:p>
        </p:txBody>
      </p:sp>
      <p:sp>
        <p:nvSpPr>
          <p:cNvPr id="6" name="Holder 6"/>
          <p:cNvSpPr>
            <a:spLocks noGrp="1"/>
          </p:cNvSpPr>
          <p:nvPr>
            <p:ph type="sldNum" sz="quarter" idx="7"/>
          </p:nvPr>
        </p:nvSpPr>
        <p:spPr>
          <a:xfrm>
            <a:off x="18441561" y="10590533"/>
            <a:ext cx="301625" cy="282575"/>
          </a:xfrm>
          <a:prstGeom prst="rect">
            <a:avLst/>
          </a:prstGeom>
        </p:spPr>
        <p:txBody>
          <a:bodyPr wrap="square" lIns="0" tIns="0" rIns="0" bIns="0">
            <a:spAutoFit/>
          </a:bodyPr>
          <a:lstStyle>
            <a:lvl1pPr>
              <a:defRPr sz="1450" b="0" i="0">
                <a:solidFill>
                  <a:srgbClr val="683B93"/>
                </a:solidFill>
                <a:latin typeface="Open Sans"/>
                <a:cs typeface="Open Sans"/>
              </a:defRPr>
            </a:lvl1pPr>
          </a:lstStyle>
          <a:p>
            <a:pPr marL="38100">
              <a:lnSpc>
                <a:spcPct val="100000"/>
              </a:lnSpc>
              <a:spcBef>
                <a:spcPts val="23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png"/><Relationship Id="rId25" Type="http://schemas.openxmlformats.org/officeDocument/2006/relationships/image" Target="../media/image26.pn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png"/><Relationship Id="rId24" Type="http://schemas.openxmlformats.org/officeDocument/2006/relationships/image" Target="../media/image25.pn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png"/><Relationship Id="rId19"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 Id="rId22" Type="http://schemas.openxmlformats.org/officeDocument/2006/relationships/image" Target="../media/image23.png"/></Relationships>
</file>

<file path=ppt/slides/_rels/slide10.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1.png"/><Relationship Id="rId7" Type="http://schemas.openxmlformats.org/officeDocument/2006/relationships/image" Target="../media/image64.jp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63.jpg"/><Relationship Id="rId5" Type="http://schemas.openxmlformats.org/officeDocument/2006/relationships/image" Target="../media/image30.png"/><Relationship Id="rId4" Type="http://schemas.openxmlformats.org/officeDocument/2006/relationships/image" Target="../media/image62.png"/><Relationship Id="rId9" Type="http://schemas.openxmlformats.org/officeDocument/2006/relationships/image" Target="../media/image66.jp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30.png"/><Relationship Id="rId5" Type="http://schemas.openxmlformats.org/officeDocument/2006/relationships/image" Target="../media/image40.png"/><Relationship Id="rId4" Type="http://schemas.openxmlformats.org/officeDocument/2006/relationships/image" Target="../media/image67.png"/></Relationships>
</file>

<file path=ppt/slides/_rels/slide12.xml.rels><?xml version="1.0" encoding="UTF-8" standalone="yes"?>
<Relationships xmlns="http://schemas.openxmlformats.org/package/2006/relationships"><Relationship Id="rId8" Type="http://schemas.openxmlformats.org/officeDocument/2006/relationships/image" Target="../media/image72.jpg"/><Relationship Id="rId3" Type="http://schemas.openxmlformats.org/officeDocument/2006/relationships/image" Target="../media/image28.png"/><Relationship Id="rId7" Type="http://schemas.openxmlformats.org/officeDocument/2006/relationships/image" Target="../media/image71.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30.png"/><Relationship Id="rId9" Type="http://schemas.openxmlformats.org/officeDocument/2006/relationships/image" Target="../media/image73.png"/></Relationships>
</file>

<file path=ppt/slides/_rels/slide13.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1.png"/><Relationship Id="rId18" Type="http://schemas.openxmlformats.org/officeDocument/2006/relationships/image" Target="../media/image86.png"/><Relationship Id="rId3" Type="http://schemas.openxmlformats.org/officeDocument/2006/relationships/image" Target="../media/image28.png"/><Relationship Id="rId7" Type="http://schemas.openxmlformats.org/officeDocument/2006/relationships/image" Target="../media/image76.png"/><Relationship Id="rId12" Type="http://schemas.openxmlformats.org/officeDocument/2006/relationships/image" Target="../media/image80.png"/><Relationship Id="rId17" Type="http://schemas.openxmlformats.org/officeDocument/2006/relationships/image" Target="../media/image85.png"/><Relationship Id="rId2" Type="http://schemas.openxmlformats.org/officeDocument/2006/relationships/image" Target="../media/image1.png"/><Relationship Id="rId16" Type="http://schemas.openxmlformats.org/officeDocument/2006/relationships/image" Target="../media/image84.png"/><Relationship Id="rId20" Type="http://schemas.openxmlformats.org/officeDocument/2006/relationships/image" Target="../media/image88.jpg"/><Relationship Id="rId1" Type="http://schemas.openxmlformats.org/officeDocument/2006/relationships/slideLayout" Target="../slideLayouts/slideLayout3.xml"/><Relationship Id="rId6" Type="http://schemas.openxmlformats.org/officeDocument/2006/relationships/image" Target="../media/image75.png"/><Relationship Id="rId11" Type="http://schemas.openxmlformats.org/officeDocument/2006/relationships/image" Target="../media/image79.png"/><Relationship Id="rId5" Type="http://schemas.openxmlformats.org/officeDocument/2006/relationships/image" Target="../media/image74.png"/><Relationship Id="rId15" Type="http://schemas.openxmlformats.org/officeDocument/2006/relationships/image" Target="../media/image83.png"/><Relationship Id="rId10" Type="http://schemas.openxmlformats.org/officeDocument/2006/relationships/image" Target="../media/image70.png"/><Relationship Id="rId19" Type="http://schemas.openxmlformats.org/officeDocument/2006/relationships/image" Target="../media/image87.png"/><Relationship Id="rId4" Type="http://schemas.openxmlformats.org/officeDocument/2006/relationships/image" Target="../media/image30.png"/><Relationship Id="rId9" Type="http://schemas.openxmlformats.org/officeDocument/2006/relationships/image" Target="../media/image78.png"/><Relationship Id="rId14" Type="http://schemas.openxmlformats.org/officeDocument/2006/relationships/image" Target="../media/image82.png"/></Relationships>
</file>

<file path=ppt/slides/_rels/slide14.xml.rels><?xml version="1.0" encoding="UTF-8" standalone="yes"?>
<Relationships xmlns="http://schemas.openxmlformats.org/package/2006/relationships"><Relationship Id="rId8" Type="http://schemas.openxmlformats.org/officeDocument/2006/relationships/image" Target="../media/image92.png"/><Relationship Id="rId3" Type="http://schemas.openxmlformats.org/officeDocument/2006/relationships/image" Target="../media/image30.png"/><Relationship Id="rId7" Type="http://schemas.openxmlformats.org/officeDocument/2006/relationships/image" Target="../media/image9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5.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s>
</file>

<file path=ppt/slides/_rels/slide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42.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4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jpg"/></Relationships>
</file>

<file path=ppt/slides/_rels/slide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2.jpg"/><Relationship Id="rId5" Type="http://schemas.openxmlformats.org/officeDocument/2006/relationships/image" Target="../media/image51.png"/><Relationship Id="rId4" Type="http://schemas.openxmlformats.org/officeDocument/2006/relationships/image" Target="../media/image50.png"/></Relationships>
</file>

<file path=ppt/slides/_rels/slide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30.png"/><Relationship Id="rId7" Type="http://schemas.openxmlformats.org/officeDocument/2006/relationships/image" Target="../media/image56.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jpg"/><Relationship Id="rId4" Type="http://schemas.openxmlformats.org/officeDocument/2006/relationships/image" Target="../media/image53.png"/></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58.png"/><Relationship Id="rId4"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pic>
          <p:nvPicPr>
            <p:cNvPr id="3" name="object 3"/>
            <p:cNvPicPr/>
            <p:nvPr/>
          </p:nvPicPr>
          <p:blipFill>
            <a:blip r:embed="rId2" cstate="print"/>
            <a:stretch>
              <a:fillRect/>
            </a:stretch>
          </p:blipFill>
          <p:spPr>
            <a:xfrm>
              <a:off x="0" y="0"/>
              <a:ext cx="20104101" cy="11308556"/>
            </a:xfrm>
            <a:prstGeom prst="rect">
              <a:avLst/>
            </a:prstGeom>
          </p:spPr>
        </p:pic>
        <p:pic>
          <p:nvPicPr>
            <p:cNvPr id="4" name="object 4"/>
            <p:cNvPicPr/>
            <p:nvPr/>
          </p:nvPicPr>
          <p:blipFill>
            <a:blip r:embed="rId3" cstate="print"/>
            <a:stretch>
              <a:fillRect/>
            </a:stretch>
          </p:blipFill>
          <p:spPr>
            <a:xfrm>
              <a:off x="15473455" y="1118980"/>
              <a:ext cx="4630645" cy="3073400"/>
            </a:xfrm>
            <a:prstGeom prst="rect">
              <a:avLst/>
            </a:prstGeom>
          </p:spPr>
        </p:pic>
        <p:sp>
          <p:nvSpPr>
            <p:cNvPr id="5" name="object 5"/>
            <p:cNvSpPr/>
            <p:nvPr/>
          </p:nvSpPr>
          <p:spPr>
            <a:xfrm>
              <a:off x="14784019" y="5"/>
              <a:ext cx="5320665" cy="3727450"/>
            </a:xfrm>
            <a:custGeom>
              <a:avLst/>
              <a:gdLst/>
              <a:ahLst/>
              <a:cxnLst/>
              <a:rect l="l" t="t" r="r" b="b"/>
              <a:pathLst>
                <a:path w="5320665" h="3727450">
                  <a:moveTo>
                    <a:pt x="2548750" y="1518386"/>
                  </a:moveTo>
                  <a:lnTo>
                    <a:pt x="1418158" y="1518386"/>
                  </a:lnTo>
                  <a:lnTo>
                    <a:pt x="1027315" y="1910232"/>
                  </a:lnTo>
                  <a:lnTo>
                    <a:pt x="508774" y="1910232"/>
                  </a:lnTo>
                  <a:lnTo>
                    <a:pt x="507403" y="1903044"/>
                  </a:lnTo>
                  <a:lnTo>
                    <a:pt x="496417" y="1885937"/>
                  </a:lnTo>
                  <a:lnTo>
                    <a:pt x="479958" y="1874431"/>
                  </a:lnTo>
                  <a:lnTo>
                    <a:pt x="459549" y="1870227"/>
                  </a:lnTo>
                  <a:lnTo>
                    <a:pt x="438619" y="1874431"/>
                  </a:lnTo>
                  <a:lnTo>
                    <a:pt x="421487" y="1885873"/>
                  </a:lnTo>
                  <a:lnTo>
                    <a:pt x="409905" y="1902841"/>
                  </a:lnTo>
                  <a:lnTo>
                    <a:pt x="405663" y="1923580"/>
                  </a:lnTo>
                  <a:lnTo>
                    <a:pt x="409892" y="1944077"/>
                  </a:lnTo>
                  <a:lnTo>
                    <a:pt x="421360" y="1960981"/>
                  </a:lnTo>
                  <a:lnTo>
                    <a:pt x="438200" y="1972462"/>
                  </a:lnTo>
                  <a:lnTo>
                    <a:pt x="458546" y="1976704"/>
                  </a:lnTo>
                  <a:lnTo>
                    <a:pt x="479526" y="1972475"/>
                  </a:lnTo>
                  <a:lnTo>
                    <a:pt x="496290" y="1961045"/>
                  </a:lnTo>
                  <a:lnTo>
                    <a:pt x="507390" y="1944281"/>
                  </a:lnTo>
                  <a:lnTo>
                    <a:pt x="508952" y="1936432"/>
                  </a:lnTo>
                  <a:lnTo>
                    <a:pt x="1037691" y="1936432"/>
                  </a:lnTo>
                  <a:lnTo>
                    <a:pt x="1430489" y="1543837"/>
                  </a:lnTo>
                  <a:lnTo>
                    <a:pt x="2548750" y="1543837"/>
                  </a:lnTo>
                  <a:lnTo>
                    <a:pt x="2548750" y="1518386"/>
                  </a:lnTo>
                  <a:close/>
                </a:path>
                <a:path w="5320665" h="3727450">
                  <a:moveTo>
                    <a:pt x="5320068" y="842670"/>
                  </a:moveTo>
                  <a:lnTo>
                    <a:pt x="5061407" y="842670"/>
                  </a:lnTo>
                  <a:lnTo>
                    <a:pt x="4791621" y="573354"/>
                  </a:lnTo>
                  <a:lnTo>
                    <a:pt x="3297351" y="573862"/>
                  </a:lnTo>
                  <a:lnTo>
                    <a:pt x="3298342" y="627227"/>
                  </a:lnTo>
                  <a:lnTo>
                    <a:pt x="4770361" y="625995"/>
                  </a:lnTo>
                  <a:lnTo>
                    <a:pt x="5038674" y="895794"/>
                  </a:lnTo>
                  <a:lnTo>
                    <a:pt x="5320068" y="895794"/>
                  </a:lnTo>
                  <a:lnTo>
                    <a:pt x="5320068" y="842670"/>
                  </a:lnTo>
                  <a:close/>
                </a:path>
                <a:path w="5320665" h="3727450">
                  <a:moveTo>
                    <a:pt x="5320081" y="1032675"/>
                  </a:moveTo>
                  <a:lnTo>
                    <a:pt x="4859312" y="1032675"/>
                  </a:lnTo>
                  <a:lnTo>
                    <a:pt x="4528731" y="1362989"/>
                  </a:lnTo>
                  <a:lnTo>
                    <a:pt x="4383354" y="1362989"/>
                  </a:lnTo>
                  <a:lnTo>
                    <a:pt x="3837927" y="817956"/>
                  </a:lnTo>
                  <a:lnTo>
                    <a:pt x="3144659" y="817956"/>
                  </a:lnTo>
                  <a:lnTo>
                    <a:pt x="2854883" y="1108189"/>
                  </a:lnTo>
                  <a:lnTo>
                    <a:pt x="2531999" y="785342"/>
                  </a:lnTo>
                  <a:lnTo>
                    <a:pt x="2783446" y="785342"/>
                  </a:lnTo>
                  <a:lnTo>
                    <a:pt x="3158744" y="410311"/>
                  </a:lnTo>
                  <a:lnTo>
                    <a:pt x="4380496" y="410311"/>
                  </a:lnTo>
                  <a:lnTo>
                    <a:pt x="4790579" y="0"/>
                  </a:lnTo>
                  <a:lnTo>
                    <a:pt x="4754372" y="0"/>
                  </a:lnTo>
                  <a:lnTo>
                    <a:pt x="4370108" y="383870"/>
                  </a:lnTo>
                  <a:lnTo>
                    <a:pt x="3185210" y="383870"/>
                  </a:lnTo>
                  <a:lnTo>
                    <a:pt x="3460407" y="108877"/>
                  </a:lnTo>
                  <a:lnTo>
                    <a:pt x="4495139" y="108877"/>
                  </a:lnTo>
                  <a:lnTo>
                    <a:pt x="4604067" y="0"/>
                  </a:lnTo>
                  <a:lnTo>
                    <a:pt x="4566412" y="0"/>
                  </a:lnTo>
                  <a:lnTo>
                    <a:pt x="4484243" y="82207"/>
                  </a:lnTo>
                  <a:lnTo>
                    <a:pt x="3449548" y="82207"/>
                  </a:lnTo>
                  <a:lnTo>
                    <a:pt x="3147987" y="383870"/>
                  </a:lnTo>
                  <a:lnTo>
                    <a:pt x="2731071" y="383870"/>
                  </a:lnTo>
                  <a:lnTo>
                    <a:pt x="2347417" y="0"/>
                  </a:lnTo>
                  <a:lnTo>
                    <a:pt x="1782241" y="0"/>
                  </a:lnTo>
                  <a:lnTo>
                    <a:pt x="1781873" y="22898"/>
                  </a:lnTo>
                  <a:lnTo>
                    <a:pt x="2331809" y="21920"/>
                  </a:lnTo>
                  <a:lnTo>
                    <a:pt x="2720200" y="410311"/>
                  </a:lnTo>
                  <a:lnTo>
                    <a:pt x="3121545" y="410311"/>
                  </a:lnTo>
                  <a:lnTo>
                    <a:pt x="2772575" y="759409"/>
                  </a:lnTo>
                  <a:lnTo>
                    <a:pt x="2505938" y="759294"/>
                  </a:lnTo>
                  <a:lnTo>
                    <a:pt x="2289835" y="543217"/>
                  </a:lnTo>
                  <a:lnTo>
                    <a:pt x="1844167" y="542785"/>
                  </a:lnTo>
                  <a:lnTo>
                    <a:pt x="1836978" y="532168"/>
                  </a:lnTo>
                  <a:lnTo>
                    <a:pt x="1820164" y="520915"/>
                  </a:lnTo>
                  <a:lnTo>
                    <a:pt x="1799602" y="516788"/>
                  </a:lnTo>
                  <a:lnTo>
                    <a:pt x="1779054" y="520700"/>
                  </a:lnTo>
                  <a:lnTo>
                    <a:pt x="1762252" y="531990"/>
                  </a:lnTo>
                  <a:lnTo>
                    <a:pt x="1750898" y="548830"/>
                  </a:lnTo>
                  <a:lnTo>
                    <a:pt x="1746745" y="569417"/>
                  </a:lnTo>
                  <a:lnTo>
                    <a:pt x="1750898" y="590143"/>
                  </a:lnTo>
                  <a:lnTo>
                    <a:pt x="1762252" y="606844"/>
                  </a:lnTo>
                  <a:lnTo>
                    <a:pt x="1779054" y="617982"/>
                  </a:lnTo>
                  <a:lnTo>
                    <a:pt x="1799602" y="622046"/>
                  </a:lnTo>
                  <a:lnTo>
                    <a:pt x="1820164" y="617982"/>
                  </a:lnTo>
                  <a:lnTo>
                    <a:pt x="1836978" y="606844"/>
                  </a:lnTo>
                  <a:lnTo>
                    <a:pt x="1848332" y="590143"/>
                  </a:lnTo>
                  <a:lnTo>
                    <a:pt x="1852472" y="569506"/>
                  </a:lnTo>
                  <a:lnTo>
                    <a:pt x="2278938" y="570141"/>
                  </a:lnTo>
                  <a:lnTo>
                    <a:pt x="2468270" y="759282"/>
                  </a:lnTo>
                  <a:lnTo>
                    <a:pt x="1668653" y="758913"/>
                  </a:lnTo>
                  <a:lnTo>
                    <a:pt x="1470520" y="561022"/>
                  </a:lnTo>
                  <a:lnTo>
                    <a:pt x="643813" y="561022"/>
                  </a:lnTo>
                  <a:lnTo>
                    <a:pt x="643813" y="586714"/>
                  </a:lnTo>
                  <a:lnTo>
                    <a:pt x="1458683" y="586714"/>
                  </a:lnTo>
                  <a:lnTo>
                    <a:pt x="1657337" y="785342"/>
                  </a:lnTo>
                  <a:lnTo>
                    <a:pt x="2494369" y="785342"/>
                  </a:lnTo>
                  <a:lnTo>
                    <a:pt x="2836253" y="1126858"/>
                  </a:lnTo>
                  <a:lnTo>
                    <a:pt x="2661412" y="1301978"/>
                  </a:lnTo>
                  <a:lnTo>
                    <a:pt x="2573426" y="1301940"/>
                  </a:lnTo>
                  <a:lnTo>
                    <a:pt x="2171738" y="900226"/>
                  </a:lnTo>
                  <a:lnTo>
                    <a:pt x="1225461" y="900226"/>
                  </a:lnTo>
                  <a:lnTo>
                    <a:pt x="1226439" y="952855"/>
                  </a:lnTo>
                  <a:lnTo>
                    <a:pt x="2149970" y="952855"/>
                  </a:lnTo>
                  <a:lnTo>
                    <a:pt x="2499004" y="1301902"/>
                  </a:lnTo>
                  <a:lnTo>
                    <a:pt x="1078166" y="1301216"/>
                  </a:lnTo>
                  <a:lnTo>
                    <a:pt x="809891" y="1570291"/>
                  </a:lnTo>
                  <a:lnTo>
                    <a:pt x="449173" y="1570291"/>
                  </a:lnTo>
                  <a:lnTo>
                    <a:pt x="450151" y="1623644"/>
                  </a:lnTo>
                  <a:lnTo>
                    <a:pt x="831596" y="1623644"/>
                  </a:lnTo>
                  <a:lnTo>
                    <a:pt x="1100442" y="1354594"/>
                  </a:lnTo>
                  <a:lnTo>
                    <a:pt x="2551709" y="1354594"/>
                  </a:lnTo>
                  <a:lnTo>
                    <a:pt x="2948495" y="1751380"/>
                  </a:lnTo>
                  <a:lnTo>
                    <a:pt x="3461461" y="1751380"/>
                  </a:lnTo>
                  <a:lnTo>
                    <a:pt x="3611118" y="1900859"/>
                  </a:lnTo>
                  <a:lnTo>
                    <a:pt x="4210507" y="1900859"/>
                  </a:lnTo>
                  <a:lnTo>
                    <a:pt x="4378261" y="2068614"/>
                  </a:lnTo>
                  <a:lnTo>
                    <a:pt x="3354654" y="2068614"/>
                  </a:lnTo>
                  <a:lnTo>
                    <a:pt x="3001784" y="2422169"/>
                  </a:lnTo>
                  <a:lnTo>
                    <a:pt x="2624823" y="2422169"/>
                  </a:lnTo>
                  <a:lnTo>
                    <a:pt x="2219134" y="2015998"/>
                  </a:lnTo>
                  <a:lnTo>
                    <a:pt x="1799628" y="2015998"/>
                  </a:lnTo>
                  <a:lnTo>
                    <a:pt x="1799107" y="2042160"/>
                  </a:lnTo>
                  <a:lnTo>
                    <a:pt x="2208758" y="2042160"/>
                  </a:lnTo>
                  <a:lnTo>
                    <a:pt x="2614460" y="2448344"/>
                  </a:lnTo>
                  <a:lnTo>
                    <a:pt x="2975660" y="2448344"/>
                  </a:lnTo>
                  <a:lnTo>
                    <a:pt x="2843733" y="2580538"/>
                  </a:lnTo>
                  <a:lnTo>
                    <a:pt x="2166086" y="2580538"/>
                  </a:lnTo>
                  <a:lnTo>
                    <a:pt x="1901431" y="2315921"/>
                  </a:lnTo>
                  <a:lnTo>
                    <a:pt x="250012" y="2315921"/>
                  </a:lnTo>
                  <a:lnTo>
                    <a:pt x="0" y="2566466"/>
                  </a:lnTo>
                  <a:lnTo>
                    <a:pt x="18275" y="2585758"/>
                  </a:lnTo>
                  <a:lnTo>
                    <a:pt x="261391" y="2343099"/>
                  </a:lnTo>
                  <a:lnTo>
                    <a:pt x="1891550" y="2343099"/>
                  </a:lnTo>
                  <a:lnTo>
                    <a:pt x="2128875" y="2580538"/>
                  </a:lnTo>
                  <a:lnTo>
                    <a:pt x="1455699" y="2580538"/>
                  </a:lnTo>
                  <a:lnTo>
                    <a:pt x="1455699" y="2606738"/>
                  </a:lnTo>
                  <a:lnTo>
                    <a:pt x="2155545" y="2607233"/>
                  </a:lnTo>
                  <a:lnTo>
                    <a:pt x="3099206" y="3551288"/>
                  </a:lnTo>
                  <a:lnTo>
                    <a:pt x="4025696" y="3550513"/>
                  </a:lnTo>
                  <a:lnTo>
                    <a:pt x="4202112" y="3726916"/>
                  </a:lnTo>
                  <a:lnTo>
                    <a:pt x="5320068" y="3727412"/>
                  </a:lnTo>
                  <a:lnTo>
                    <a:pt x="5320068" y="3701199"/>
                  </a:lnTo>
                  <a:lnTo>
                    <a:pt x="4212475" y="3701199"/>
                  </a:lnTo>
                  <a:lnTo>
                    <a:pt x="4036580" y="3524821"/>
                  </a:lnTo>
                  <a:lnTo>
                    <a:pt x="3110560" y="3524821"/>
                  </a:lnTo>
                  <a:lnTo>
                    <a:pt x="2192807" y="2607259"/>
                  </a:lnTo>
                  <a:lnTo>
                    <a:pt x="2855099" y="2607703"/>
                  </a:lnTo>
                  <a:lnTo>
                    <a:pt x="3014370" y="2448344"/>
                  </a:lnTo>
                  <a:lnTo>
                    <a:pt x="3646703" y="2448344"/>
                  </a:lnTo>
                  <a:lnTo>
                    <a:pt x="4220388" y="3021304"/>
                  </a:lnTo>
                  <a:lnTo>
                    <a:pt x="5320068" y="3021304"/>
                  </a:lnTo>
                  <a:lnTo>
                    <a:pt x="5320068" y="2995091"/>
                  </a:lnTo>
                  <a:lnTo>
                    <a:pt x="4230255" y="2995091"/>
                  </a:lnTo>
                  <a:lnTo>
                    <a:pt x="3657079" y="2422169"/>
                  </a:lnTo>
                  <a:lnTo>
                    <a:pt x="3040532" y="2422169"/>
                  </a:lnTo>
                  <a:lnTo>
                    <a:pt x="3367011" y="2095525"/>
                  </a:lnTo>
                  <a:lnTo>
                    <a:pt x="4405173" y="2095525"/>
                  </a:lnTo>
                  <a:lnTo>
                    <a:pt x="4683404" y="2373744"/>
                  </a:lnTo>
                  <a:lnTo>
                    <a:pt x="5142446" y="2373744"/>
                  </a:lnTo>
                  <a:lnTo>
                    <a:pt x="5142446" y="2346553"/>
                  </a:lnTo>
                  <a:lnTo>
                    <a:pt x="4693272" y="2346553"/>
                  </a:lnTo>
                  <a:lnTo>
                    <a:pt x="4442244" y="2095525"/>
                  </a:lnTo>
                  <a:lnTo>
                    <a:pt x="5200751" y="2095525"/>
                  </a:lnTo>
                  <a:lnTo>
                    <a:pt x="5320068" y="1976056"/>
                  </a:lnTo>
                  <a:lnTo>
                    <a:pt x="5320068" y="1937702"/>
                  </a:lnTo>
                  <a:lnTo>
                    <a:pt x="5188877" y="2068614"/>
                  </a:lnTo>
                  <a:lnTo>
                    <a:pt x="4415333" y="2068614"/>
                  </a:lnTo>
                  <a:lnTo>
                    <a:pt x="4221391" y="1874659"/>
                  </a:lnTo>
                  <a:lnTo>
                    <a:pt x="3621494" y="1874659"/>
                  </a:lnTo>
                  <a:lnTo>
                    <a:pt x="3498189" y="1751380"/>
                  </a:lnTo>
                  <a:lnTo>
                    <a:pt x="4686363" y="1751380"/>
                  </a:lnTo>
                  <a:lnTo>
                    <a:pt x="4691723" y="1746021"/>
                  </a:lnTo>
                  <a:lnTo>
                    <a:pt x="4823739" y="1877885"/>
                  </a:lnTo>
                  <a:lnTo>
                    <a:pt x="5293652" y="1877885"/>
                  </a:lnTo>
                  <a:lnTo>
                    <a:pt x="5320081" y="1851660"/>
                  </a:lnTo>
                  <a:lnTo>
                    <a:pt x="5320081" y="1777746"/>
                  </a:lnTo>
                  <a:lnTo>
                    <a:pt x="5272887" y="1825244"/>
                  </a:lnTo>
                  <a:lnTo>
                    <a:pt x="4845964" y="1825244"/>
                  </a:lnTo>
                  <a:lnTo>
                    <a:pt x="4729162" y="1708543"/>
                  </a:lnTo>
                  <a:lnTo>
                    <a:pt x="5058448" y="1379054"/>
                  </a:lnTo>
                  <a:lnTo>
                    <a:pt x="5320068" y="1379054"/>
                  </a:lnTo>
                  <a:lnTo>
                    <a:pt x="5320068" y="1325803"/>
                  </a:lnTo>
                  <a:lnTo>
                    <a:pt x="5036693" y="1325943"/>
                  </a:lnTo>
                  <a:lnTo>
                    <a:pt x="4691494" y="1670900"/>
                  </a:lnTo>
                  <a:lnTo>
                    <a:pt x="4644415" y="1623860"/>
                  </a:lnTo>
                  <a:lnTo>
                    <a:pt x="4644415" y="1698752"/>
                  </a:lnTo>
                  <a:lnTo>
                    <a:pt x="3445548" y="1698752"/>
                  </a:lnTo>
                  <a:lnTo>
                    <a:pt x="3408781" y="1661998"/>
                  </a:lnTo>
                  <a:lnTo>
                    <a:pt x="3408781" y="1698752"/>
                  </a:lnTo>
                  <a:lnTo>
                    <a:pt x="2970238" y="1698752"/>
                  </a:lnTo>
                  <a:lnTo>
                    <a:pt x="2626080" y="1354594"/>
                  </a:lnTo>
                  <a:lnTo>
                    <a:pt x="2683624" y="1354594"/>
                  </a:lnTo>
                  <a:lnTo>
                    <a:pt x="2874022" y="1164590"/>
                  </a:lnTo>
                  <a:lnTo>
                    <a:pt x="3408781" y="1698752"/>
                  </a:lnTo>
                  <a:lnTo>
                    <a:pt x="3408781" y="1661998"/>
                  </a:lnTo>
                  <a:lnTo>
                    <a:pt x="2892666" y="1145971"/>
                  </a:lnTo>
                  <a:lnTo>
                    <a:pt x="3166884" y="872312"/>
                  </a:lnTo>
                  <a:lnTo>
                    <a:pt x="3817162" y="872312"/>
                  </a:lnTo>
                  <a:lnTo>
                    <a:pt x="4308322" y="1362989"/>
                  </a:lnTo>
                  <a:lnTo>
                    <a:pt x="3476218" y="1362989"/>
                  </a:lnTo>
                  <a:lnTo>
                    <a:pt x="3476218" y="1389418"/>
                  </a:lnTo>
                  <a:lnTo>
                    <a:pt x="4334383" y="1389037"/>
                  </a:lnTo>
                  <a:lnTo>
                    <a:pt x="4644415" y="1698752"/>
                  </a:lnTo>
                  <a:lnTo>
                    <a:pt x="4644415" y="1623860"/>
                  </a:lnTo>
                  <a:lnTo>
                    <a:pt x="4409389" y="1388999"/>
                  </a:lnTo>
                  <a:lnTo>
                    <a:pt x="4539602" y="1388935"/>
                  </a:lnTo>
                  <a:lnTo>
                    <a:pt x="4870678" y="1059332"/>
                  </a:lnTo>
                  <a:lnTo>
                    <a:pt x="5320081" y="1059332"/>
                  </a:lnTo>
                  <a:lnTo>
                    <a:pt x="5320081" y="1032675"/>
                  </a:lnTo>
                  <a:close/>
                </a:path>
              </a:pathLst>
            </a:custGeom>
            <a:solidFill>
              <a:srgbClr val="735C9A"/>
            </a:solidFill>
          </p:spPr>
          <p:txBody>
            <a:bodyPr wrap="square" lIns="0" tIns="0" rIns="0" bIns="0" rtlCol="0"/>
            <a:lstStyle/>
            <a:p>
              <a:endParaRPr/>
            </a:p>
          </p:txBody>
        </p:sp>
        <p:pic>
          <p:nvPicPr>
            <p:cNvPr id="6" name="object 6"/>
            <p:cNvPicPr/>
            <p:nvPr/>
          </p:nvPicPr>
          <p:blipFill>
            <a:blip r:embed="rId4" cstate="print"/>
            <a:stretch>
              <a:fillRect/>
            </a:stretch>
          </p:blipFill>
          <p:spPr>
            <a:xfrm>
              <a:off x="17279399" y="1477134"/>
              <a:ext cx="107221" cy="106478"/>
            </a:xfrm>
            <a:prstGeom prst="rect">
              <a:avLst/>
            </a:prstGeom>
          </p:spPr>
        </p:pic>
        <p:sp>
          <p:nvSpPr>
            <p:cNvPr id="7" name="object 7"/>
            <p:cNvSpPr/>
            <p:nvPr/>
          </p:nvSpPr>
          <p:spPr>
            <a:xfrm>
              <a:off x="16539163" y="1970778"/>
              <a:ext cx="106045" cy="107314"/>
            </a:xfrm>
            <a:custGeom>
              <a:avLst/>
              <a:gdLst/>
              <a:ahLst/>
              <a:cxnLst/>
              <a:rect l="l" t="t" r="r" b="b"/>
              <a:pathLst>
                <a:path w="106044" h="107314">
                  <a:moveTo>
                    <a:pt x="52375" y="0"/>
                  </a:moveTo>
                  <a:lnTo>
                    <a:pt x="32036" y="4804"/>
                  </a:lnTo>
                  <a:lnTo>
                    <a:pt x="15636" y="16420"/>
                  </a:lnTo>
                  <a:lnTo>
                    <a:pt x="4512" y="33413"/>
                  </a:lnTo>
                  <a:lnTo>
                    <a:pt x="0" y="54343"/>
                  </a:lnTo>
                  <a:lnTo>
                    <a:pt x="4584" y="74875"/>
                  </a:lnTo>
                  <a:lnTo>
                    <a:pt x="15829" y="91601"/>
                  </a:lnTo>
                  <a:lnTo>
                    <a:pt x="32252" y="102858"/>
                  </a:lnTo>
                  <a:lnTo>
                    <a:pt x="52375" y="106981"/>
                  </a:lnTo>
                  <a:lnTo>
                    <a:pt x="72819" y="102986"/>
                  </a:lnTo>
                  <a:lnTo>
                    <a:pt x="89824" y="91901"/>
                  </a:lnTo>
                  <a:lnTo>
                    <a:pt x="101449" y="75074"/>
                  </a:lnTo>
                  <a:lnTo>
                    <a:pt x="105755" y="53851"/>
                  </a:lnTo>
                  <a:lnTo>
                    <a:pt x="101583" y="33033"/>
                  </a:lnTo>
                  <a:lnTo>
                    <a:pt x="90181" y="15900"/>
                  </a:lnTo>
                  <a:lnTo>
                    <a:pt x="73221" y="4279"/>
                  </a:lnTo>
                  <a:lnTo>
                    <a:pt x="52375" y="0"/>
                  </a:lnTo>
                  <a:close/>
                </a:path>
              </a:pathLst>
            </a:custGeom>
            <a:solidFill>
              <a:srgbClr val="735C9A"/>
            </a:solidFill>
          </p:spPr>
          <p:txBody>
            <a:bodyPr wrap="square" lIns="0" tIns="0" rIns="0" bIns="0" rtlCol="0"/>
            <a:lstStyle/>
            <a:p>
              <a:endParaRPr/>
            </a:p>
          </p:txBody>
        </p:sp>
        <p:pic>
          <p:nvPicPr>
            <p:cNvPr id="8" name="object 8"/>
            <p:cNvPicPr/>
            <p:nvPr/>
          </p:nvPicPr>
          <p:blipFill>
            <a:blip r:embed="rId5" cstate="print"/>
            <a:stretch>
              <a:fillRect/>
            </a:stretch>
          </p:blipFill>
          <p:spPr>
            <a:xfrm>
              <a:off x="16636517" y="2289252"/>
              <a:ext cx="105755" cy="105724"/>
            </a:xfrm>
            <a:prstGeom prst="rect">
              <a:avLst/>
            </a:prstGeom>
          </p:spPr>
        </p:pic>
        <p:pic>
          <p:nvPicPr>
            <p:cNvPr id="9" name="object 9"/>
            <p:cNvPicPr/>
            <p:nvPr/>
          </p:nvPicPr>
          <p:blipFill>
            <a:blip r:embed="rId6" cstate="print"/>
            <a:stretch>
              <a:fillRect/>
            </a:stretch>
          </p:blipFill>
          <p:spPr>
            <a:xfrm>
              <a:off x="18932269" y="1826247"/>
              <a:ext cx="105253" cy="105494"/>
            </a:xfrm>
            <a:prstGeom prst="rect">
              <a:avLst/>
            </a:prstGeom>
          </p:spPr>
        </p:pic>
        <p:pic>
          <p:nvPicPr>
            <p:cNvPr id="10" name="object 10"/>
            <p:cNvPicPr/>
            <p:nvPr/>
          </p:nvPicPr>
          <p:blipFill>
            <a:blip r:embed="rId7" cstate="print"/>
            <a:stretch>
              <a:fillRect/>
            </a:stretch>
          </p:blipFill>
          <p:spPr>
            <a:xfrm>
              <a:off x="19592921" y="980037"/>
              <a:ext cx="106248" cy="105253"/>
            </a:xfrm>
            <a:prstGeom prst="rect">
              <a:avLst/>
            </a:prstGeom>
          </p:spPr>
        </p:pic>
        <p:pic>
          <p:nvPicPr>
            <p:cNvPr id="11" name="object 11"/>
            <p:cNvPicPr/>
            <p:nvPr/>
          </p:nvPicPr>
          <p:blipFill>
            <a:blip r:embed="rId8" cstate="print"/>
            <a:stretch>
              <a:fillRect/>
            </a:stretch>
          </p:blipFill>
          <p:spPr>
            <a:xfrm>
              <a:off x="17457281" y="344332"/>
              <a:ext cx="105253" cy="105745"/>
            </a:xfrm>
            <a:prstGeom prst="rect">
              <a:avLst/>
            </a:prstGeom>
          </p:spPr>
        </p:pic>
        <p:pic>
          <p:nvPicPr>
            <p:cNvPr id="12" name="object 12"/>
            <p:cNvPicPr/>
            <p:nvPr/>
          </p:nvPicPr>
          <p:blipFill>
            <a:blip r:embed="rId9" cstate="print"/>
            <a:stretch>
              <a:fillRect/>
            </a:stretch>
          </p:blipFill>
          <p:spPr>
            <a:xfrm>
              <a:off x="18211816" y="1314321"/>
              <a:ext cx="104269" cy="106740"/>
            </a:xfrm>
            <a:prstGeom prst="rect">
              <a:avLst/>
            </a:prstGeom>
          </p:spPr>
        </p:pic>
        <p:pic>
          <p:nvPicPr>
            <p:cNvPr id="13" name="object 13"/>
            <p:cNvPicPr/>
            <p:nvPr/>
          </p:nvPicPr>
          <p:blipFill>
            <a:blip r:embed="rId10" cstate="print"/>
            <a:stretch>
              <a:fillRect/>
            </a:stretch>
          </p:blipFill>
          <p:spPr>
            <a:xfrm>
              <a:off x="18389719" y="2379675"/>
              <a:ext cx="105242" cy="106248"/>
            </a:xfrm>
            <a:prstGeom prst="rect">
              <a:avLst/>
            </a:prstGeom>
          </p:spPr>
        </p:pic>
        <p:sp>
          <p:nvSpPr>
            <p:cNvPr id="14" name="object 14"/>
            <p:cNvSpPr/>
            <p:nvPr/>
          </p:nvSpPr>
          <p:spPr>
            <a:xfrm>
              <a:off x="18956002" y="2942007"/>
              <a:ext cx="107314" cy="106680"/>
            </a:xfrm>
            <a:custGeom>
              <a:avLst/>
              <a:gdLst/>
              <a:ahLst/>
              <a:cxnLst/>
              <a:rect l="l" t="t" r="r" b="b"/>
              <a:pathLst>
                <a:path w="107315" h="106680">
                  <a:moveTo>
                    <a:pt x="53359" y="0"/>
                  </a:moveTo>
                  <a:lnTo>
                    <a:pt x="32724" y="4095"/>
                  </a:lnTo>
                  <a:lnTo>
                    <a:pt x="15748" y="15345"/>
                  </a:lnTo>
                  <a:lnTo>
                    <a:pt x="4238" y="32194"/>
                  </a:lnTo>
                  <a:lnTo>
                    <a:pt x="0" y="53087"/>
                  </a:lnTo>
                  <a:lnTo>
                    <a:pt x="4230" y="73748"/>
                  </a:lnTo>
                  <a:lnTo>
                    <a:pt x="15685" y="90728"/>
                  </a:lnTo>
                  <a:lnTo>
                    <a:pt x="32512" y="102233"/>
                  </a:lnTo>
                  <a:lnTo>
                    <a:pt x="52857" y="106467"/>
                  </a:lnTo>
                  <a:lnTo>
                    <a:pt x="73431" y="102367"/>
                  </a:lnTo>
                  <a:lnTo>
                    <a:pt x="90346" y="91086"/>
                  </a:lnTo>
                  <a:lnTo>
                    <a:pt x="101982" y="74150"/>
                  </a:lnTo>
                  <a:lnTo>
                    <a:pt x="106719" y="53087"/>
                  </a:lnTo>
                  <a:lnTo>
                    <a:pt x="101990" y="32604"/>
                  </a:lnTo>
                  <a:lnTo>
                    <a:pt x="90409" y="15710"/>
                  </a:lnTo>
                  <a:lnTo>
                    <a:pt x="73643" y="4232"/>
                  </a:lnTo>
                  <a:lnTo>
                    <a:pt x="53359" y="0"/>
                  </a:lnTo>
                  <a:close/>
                </a:path>
              </a:pathLst>
            </a:custGeom>
            <a:solidFill>
              <a:srgbClr val="735C9A"/>
            </a:solidFill>
          </p:spPr>
          <p:txBody>
            <a:bodyPr wrap="square" lIns="0" tIns="0" rIns="0" bIns="0" rtlCol="0"/>
            <a:lstStyle/>
            <a:p>
              <a:endParaRPr/>
            </a:p>
          </p:txBody>
        </p:sp>
        <p:pic>
          <p:nvPicPr>
            <p:cNvPr id="15" name="object 15"/>
            <p:cNvPicPr/>
            <p:nvPr/>
          </p:nvPicPr>
          <p:blipFill>
            <a:blip r:embed="rId11" cstate="print"/>
            <a:stretch>
              <a:fillRect/>
            </a:stretch>
          </p:blipFill>
          <p:spPr>
            <a:xfrm>
              <a:off x="14726694" y="2527417"/>
              <a:ext cx="106269" cy="106499"/>
            </a:xfrm>
            <a:prstGeom prst="rect">
              <a:avLst/>
            </a:prstGeom>
          </p:spPr>
        </p:pic>
        <p:sp>
          <p:nvSpPr>
            <p:cNvPr id="16" name="object 16"/>
            <p:cNvSpPr/>
            <p:nvPr/>
          </p:nvSpPr>
          <p:spPr>
            <a:xfrm>
              <a:off x="16196259" y="2293943"/>
              <a:ext cx="3748404" cy="349250"/>
            </a:xfrm>
            <a:custGeom>
              <a:avLst/>
              <a:gdLst/>
              <a:ahLst/>
              <a:cxnLst/>
              <a:rect l="l" t="t" r="r" b="b"/>
              <a:pathLst>
                <a:path w="3748405" h="349250">
                  <a:moveTo>
                    <a:pt x="105244" y="295757"/>
                  </a:moveTo>
                  <a:lnTo>
                    <a:pt x="101066" y="274840"/>
                  </a:lnTo>
                  <a:lnTo>
                    <a:pt x="89662" y="257987"/>
                  </a:lnTo>
                  <a:lnTo>
                    <a:pt x="72707" y="246735"/>
                  </a:lnTo>
                  <a:lnTo>
                    <a:pt x="51854" y="242633"/>
                  </a:lnTo>
                  <a:lnTo>
                    <a:pt x="31318" y="246735"/>
                  </a:lnTo>
                  <a:lnTo>
                    <a:pt x="14605" y="257987"/>
                  </a:lnTo>
                  <a:lnTo>
                    <a:pt x="3568" y="274840"/>
                  </a:lnTo>
                  <a:lnTo>
                    <a:pt x="0" y="295757"/>
                  </a:lnTo>
                  <a:lnTo>
                    <a:pt x="4000" y="316382"/>
                  </a:lnTo>
                  <a:lnTo>
                    <a:pt x="14998" y="333349"/>
                  </a:lnTo>
                  <a:lnTo>
                    <a:pt x="31457" y="344855"/>
                  </a:lnTo>
                  <a:lnTo>
                    <a:pt x="51854" y="349084"/>
                  </a:lnTo>
                  <a:lnTo>
                    <a:pt x="72771" y="344335"/>
                  </a:lnTo>
                  <a:lnTo>
                    <a:pt x="89852" y="332892"/>
                  </a:lnTo>
                  <a:lnTo>
                    <a:pt x="101282" y="316217"/>
                  </a:lnTo>
                  <a:lnTo>
                    <a:pt x="105244" y="295757"/>
                  </a:lnTo>
                  <a:close/>
                </a:path>
                <a:path w="3748405" h="349250">
                  <a:moveTo>
                    <a:pt x="3747986" y="52628"/>
                  </a:moveTo>
                  <a:lnTo>
                    <a:pt x="3743820" y="32626"/>
                  </a:lnTo>
                  <a:lnTo>
                    <a:pt x="3732428" y="15849"/>
                  </a:lnTo>
                  <a:lnTo>
                    <a:pt x="3715474" y="4292"/>
                  </a:lnTo>
                  <a:lnTo>
                    <a:pt x="3694633" y="0"/>
                  </a:lnTo>
                  <a:lnTo>
                    <a:pt x="3674275" y="4292"/>
                  </a:lnTo>
                  <a:lnTo>
                    <a:pt x="3657435" y="15849"/>
                  </a:lnTo>
                  <a:lnTo>
                    <a:pt x="3645979" y="32626"/>
                  </a:lnTo>
                  <a:lnTo>
                    <a:pt x="3641737" y="52628"/>
                  </a:lnTo>
                  <a:lnTo>
                    <a:pt x="3645979" y="73406"/>
                  </a:lnTo>
                  <a:lnTo>
                    <a:pt x="3657435" y="90271"/>
                  </a:lnTo>
                  <a:lnTo>
                    <a:pt x="3674275" y="101714"/>
                  </a:lnTo>
                  <a:lnTo>
                    <a:pt x="3694633" y="106248"/>
                  </a:lnTo>
                  <a:lnTo>
                    <a:pt x="3715474" y="101930"/>
                  </a:lnTo>
                  <a:lnTo>
                    <a:pt x="3732428" y="90271"/>
                  </a:lnTo>
                  <a:lnTo>
                    <a:pt x="3743820" y="73202"/>
                  </a:lnTo>
                  <a:lnTo>
                    <a:pt x="3747986" y="52628"/>
                  </a:lnTo>
                  <a:close/>
                </a:path>
              </a:pathLst>
            </a:custGeom>
            <a:solidFill>
              <a:srgbClr val="735C9A"/>
            </a:solidFill>
          </p:spPr>
          <p:txBody>
            <a:bodyPr wrap="square" lIns="0" tIns="0" rIns="0" bIns="0" rtlCol="0"/>
            <a:lstStyle/>
            <a:p>
              <a:endParaRPr/>
            </a:p>
          </p:txBody>
        </p:sp>
        <p:pic>
          <p:nvPicPr>
            <p:cNvPr id="17" name="object 17"/>
            <p:cNvPicPr/>
            <p:nvPr/>
          </p:nvPicPr>
          <p:blipFill>
            <a:blip r:embed="rId12" cstate="print"/>
            <a:stretch>
              <a:fillRect/>
            </a:stretch>
          </p:blipFill>
          <p:spPr>
            <a:xfrm>
              <a:off x="18092241" y="2029340"/>
              <a:ext cx="104761" cy="106719"/>
            </a:xfrm>
            <a:prstGeom prst="rect">
              <a:avLst/>
            </a:prstGeom>
          </p:spPr>
        </p:pic>
        <p:pic>
          <p:nvPicPr>
            <p:cNvPr id="18" name="object 18"/>
            <p:cNvPicPr/>
            <p:nvPr/>
          </p:nvPicPr>
          <p:blipFill>
            <a:blip r:embed="rId13" cstate="print"/>
            <a:stretch>
              <a:fillRect/>
            </a:stretch>
          </p:blipFill>
          <p:spPr>
            <a:xfrm>
              <a:off x="18186122" y="43170"/>
              <a:ext cx="105755" cy="105002"/>
            </a:xfrm>
            <a:prstGeom prst="rect">
              <a:avLst/>
            </a:prstGeom>
          </p:spPr>
        </p:pic>
        <p:pic>
          <p:nvPicPr>
            <p:cNvPr id="19" name="object 19"/>
            <p:cNvPicPr/>
            <p:nvPr/>
          </p:nvPicPr>
          <p:blipFill>
            <a:blip r:embed="rId14" cstate="print"/>
            <a:stretch>
              <a:fillRect/>
            </a:stretch>
          </p:blipFill>
          <p:spPr>
            <a:xfrm>
              <a:off x="19106695" y="344332"/>
              <a:ext cx="104761" cy="105745"/>
            </a:xfrm>
            <a:prstGeom prst="rect">
              <a:avLst/>
            </a:prstGeom>
          </p:spPr>
        </p:pic>
        <p:sp>
          <p:nvSpPr>
            <p:cNvPr id="20" name="object 20"/>
            <p:cNvSpPr/>
            <p:nvPr/>
          </p:nvSpPr>
          <p:spPr>
            <a:xfrm>
              <a:off x="15388334" y="520741"/>
              <a:ext cx="106045" cy="106680"/>
            </a:xfrm>
            <a:custGeom>
              <a:avLst/>
              <a:gdLst/>
              <a:ahLst/>
              <a:cxnLst/>
              <a:rect l="l" t="t" r="r" b="b"/>
              <a:pathLst>
                <a:path w="106044" h="106679">
                  <a:moveTo>
                    <a:pt x="52867" y="0"/>
                  </a:moveTo>
                  <a:lnTo>
                    <a:pt x="32029" y="4263"/>
                  </a:lnTo>
                  <a:lnTo>
                    <a:pt x="15125" y="15754"/>
                  </a:lnTo>
                  <a:lnTo>
                    <a:pt x="3875" y="32525"/>
                  </a:lnTo>
                  <a:lnTo>
                    <a:pt x="0" y="52626"/>
                  </a:lnTo>
                  <a:lnTo>
                    <a:pt x="4091" y="73334"/>
                  </a:lnTo>
                  <a:lnTo>
                    <a:pt x="15317" y="90480"/>
                  </a:lnTo>
                  <a:lnTo>
                    <a:pt x="32101" y="102161"/>
                  </a:lnTo>
                  <a:lnTo>
                    <a:pt x="52867" y="106478"/>
                  </a:lnTo>
                  <a:lnTo>
                    <a:pt x="73429" y="102169"/>
                  </a:lnTo>
                  <a:lnTo>
                    <a:pt x="90243" y="90541"/>
                  </a:lnTo>
                  <a:lnTo>
                    <a:pt x="101591" y="73542"/>
                  </a:lnTo>
                  <a:lnTo>
                    <a:pt x="105755" y="53118"/>
                  </a:lnTo>
                  <a:lnTo>
                    <a:pt x="101591" y="32802"/>
                  </a:lnTo>
                  <a:lnTo>
                    <a:pt x="90243" y="16000"/>
                  </a:lnTo>
                  <a:lnTo>
                    <a:pt x="73429" y="4478"/>
                  </a:lnTo>
                  <a:lnTo>
                    <a:pt x="52867" y="0"/>
                  </a:lnTo>
                  <a:close/>
                </a:path>
              </a:pathLst>
            </a:custGeom>
            <a:solidFill>
              <a:srgbClr val="735C9A"/>
            </a:solidFill>
          </p:spPr>
          <p:txBody>
            <a:bodyPr wrap="square" lIns="0" tIns="0" rIns="0" bIns="0" rtlCol="0"/>
            <a:lstStyle/>
            <a:p>
              <a:endParaRPr/>
            </a:p>
          </p:txBody>
        </p:sp>
        <p:pic>
          <p:nvPicPr>
            <p:cNvPr id="21" name="object 21"/>
            <p:cNvPicPr/>
            <p:nvPr/>
          </p:nvPicPr>
          <p:blipFill>
            <a:blip r:embed="rId15" cstate="print"/>
            <a:stretch>
              <a:fillRect/>
            </a:stretch>
          </p:blipFill>
          <p:spPr>
            <a:xfrm>
              <a:off x="15939814" y="851068"/>
              <a:ext cx="150183" cy="150204"/>
            </a:xfrm>
            <a:prstGeom prst="rect">
              <a:avLst/>
            </a:prstGeom>
          </p:spPr>
        </p:pic>
        <p:pic>
          <p:nvPicPr>
            <p:cNvPr id="22" name="object 22"/>
            <p:cNvPicPr/>
            <p:nvPr/>
          </p:nvPicPr>
          <p:blipFill>
            <a:blip r:embed="rId16" cstate="print"/>
            <a:stretch>
              <a:fillRect/>
            </a:stretch>
          </p:blipFill>
          <p:spPr>
            <a:xfrm>
              <a:off x="18013672" y="527915"/>
              <a:ext cx="149231" cy="149702"/>
            </a:xfrm>
            <a:prstGeom prst="rect">
              <a:avLst/>
            </a:prstGeom>
          </p:spPr>
        </p:pic>
        <p:pic>
          <p:nvPicPr>
            <p:cNvPr id="23" name="object 23"/>
            <p:cNvPicPr/>
            <p:nvPr/>
          </p:nvPicPr>
          <p:blipFill>
            <a:blip r:embed="rId17" cstate="print"/>
            <a:stretch>
              <a:fillRect/>
            </a:stretch>
          </p:blipFill>
          <p:spPr>
            <a:xfrm>
              <a:off x="19495578" y="530372"/>
              <a:ext cx="149231" cy="150717"/>
            </a:xfrm>
            <a:prstGeom prst="rect">
              <a:avLst/>
            </a:prstGeom>
          </p:spPr>
        </p:pic>
        <p:pic>
          <p:nvPicPr>
            <p:cNvPr id="24" name="object 24"/>
            <p:cNvPicPr/>
            <p:nvPr/>
          </p:nvPicPr>
          <p:blipFill>
            <a:blip r:embed="rId18" cstate="print"/>
            <a:stretch>
              <a:fillRect/>
            </a:stretch>
          </p:blipFill>
          <p:spPr>
            <a:xfrm>
              <a:off x="15149658" y="1526298"/>
              <a:ext cx="150738" cy="149984"/>
            </a:xfrm>
            <a:prstGeom prst="rect">
              <a:avLst/>
            </a:prstGeom>
          </p:spPr>
        </p:pic>
        <p:sp>
          <p:nvSpPr>
            <p:cNvPr id="25" name="object 25"/>
            <p:cNvSpPr/>
            <p:nvPr/>
          </p:nvSpPr>
          <p:spPr>
            <a:xfrm>
              <a:off x="20062595" y="0"/>
              <a:ext cx="41910" cy="34290"/>
            </a:xfrm>
            <a:custGeom>
              <a:avLst/>
              <a:gdLst/>
              <a:ahLst/>
              <a:cxnLst/>
              <a:rect l="l" t="t" r="r" b="b"/>
              <a:pathLst>
                <a:path w="41909" h="34290">
                  <a:moveTo>
                    <a:pt x="29510" y="0"/>
                  </a:moveTo>
                  <a:lnTo>
                    <a:pt x="0" y="0"/>
                  </a:lnTo>
                  <a:lnTo>
                    <a:pt x="7541" y="11233"/>
                  </a:lnTo>
                  <a:lnTo>
                    <a:pt x="41504" y="34101"/>
                  </a:lnTo>
                  <a:lnTo>
                    <a:pt x="41504" y="8087"/>
                  </a:lnTo>
                  <a:lnTo>
                    <a:pt x="29510" y="0"/>
                  </a:lnTo>
                  <a:close/>
                </a:path>
              </a:pathLst>
            </a:custGeom>
            <a:solidFill>
              <a:srgbClr val="735C9A"/>
            </a:solidFill>
          </p:spPr>
          <p:txBody>
            <a:bodyPr wrap="square" lIns="0" tIns="0" rIns="0" bIns="0" rtlCol="0"/>
            <a:lstStyle/>
            <a:p>
              <a:endParaRPr/>
            </a:p>
          </p:txBody>
        </p:sp>
        <p:pic>
          <p:nvPicPr>
            <p:cNvPr id="26" name="object 26"/>
            <p:cNvPicPr/>
            <p:nvPr/>
          </p:nvPicPr>
          <p:blipFill>
            <a:blip r:embed="rId19" cstate="print"/>
            <a:stretch>
              <a:fillRect/>
            </a:stretch>
          </p:blipFill>
          <p:spPr>
            <a:xfrm>
              <a:off x="16443841" y="0"/>
              <a:ext cx="249510" cy="127415"/>
            </a:xfrm>
            <a:prstGeom prst="rect">
              <a:avLst/>
            </a:prstGeom>
          </p:spPr>
        </p:pic>
        <p:sp>
          <p:nvSpPr>
            <p:cNvPr id="27" name="object 27"/>
            <p:cNvSpPr/>
            <p:nvPr/>
          </p:nvSpPr>
          <p:spPr>
            <a:xfrm>
              <a:off x="15062213" y="5"/>
              <a:ext cx="4950460" cy="3126105"/>
            </a:xfrm>
            <a:custGeom>
              <a:avLst/>
              <a:gdLst/>
              <a:ahLst/>
              <a:cxnLst/>
              <a:rect l="l" t="t" r="r" b="b"/>
              <a:pathLst>
                <a:path w="4950459" h="3126105">
                  <a:moveTo>
                    <a:pt x="291045" y="1929752"/>
                  </a:moveTo>
                  <a:lnTo>
                    <a:pt x="283210" y="1888642"/>
                  </a:lnTo>
                  <a:lnTo>
                    <a:pt x="272732" y="1873034"/>
                  </a:lnTo>
                  <a:lnTo>
                    <a:pt x="272732" y="1929752"/>
                  </a:lnTo>
                  <a:lnTo>
                    <a:pt x="265963" y="1963851"/>
                  </a:lnTo>
                  <a:lnTo>
                    <a:pt x="247434" y="1991804"/>
                  </a:lnTo>
                  <a:lnTo>
                    <a:pt x="219824" y="2010537"/>
                  </a:lnTo>
                  <a:lnTo>
                    <a:pt x="185801" y="2016975"/>
                  </a:lnTo>
                  <a:lnTo>
                    <a:pt x="151269" y="2010537"/>
                  </a:lnTo>
                  <a:lnTo>
                    <a:pt x="123469" y="1991804"/>
                  </a:lnTo>
                  <a:lnTo>
                    <a:pt x="104825" y="1963851"/>
                  </a:lnTo>
                  <a:lnTo>
                    <a:pt x="97815" y="1929752"/>
                  </a:lnTo>
                  <a:lnTo>
                    <a:pt x="104686" y="1895868"/>
                  </a:lnTo>
                  <a:lnTo>
                    <a:pt x="123469" y="1868055"/>
                  </a:lnTo>
                  <a:lnTo>
                    <a:pt x="151422" y="1849234"/>
                  </a:lnTo>
                  <a:lnTo>
                    <a:pt x="185801" y="1842300"/>
                  </a:lnTo>
                  <a:lnTo>
                    <a:pt x="220167" y="1849234"/>
                  </a:lnTo>
                  <a:lnTo>
                    <a:pt x="219925" y="1849234"/>
                  </a:lnTo>
                  <a:lnTo>
                    <a:pt x="247434" y="1867865"/>
                  </a:lnTo>
                  <a:lnTo>
                    <a:pt x="265963" y="1895665"/>
                  </a:lnTo>
                  <a:lnTo>
                    <a:pt x="272732" y="1929752"/>
                  </a:lnTo>
                  <a:lnTo>
                    <a:pt x="272732" y="1873034"/>
                  </a:lnTo>
                  <a:lnTo>
                    <a:pt x="260654" y="1855025"/>
                  </a:lnTo>
                  <a:lnTo>
                    <a:pt x="241769" y="1842300"/>
                  </a:lnTo>
                  <a:lnTo>
                    <a:pt x="226974" y="1832343"/>
                  </a:lnTo>
                  <a:lnTo>
                    <a:pt x="185801" y="1824024"/>
                  </a:lnTo>
                  <a:lnTo>
                    <a:pt x="144589" y="1832343"/>
                  </a:lnTo>
                  <a:lnTo>
                    <a:pt x="110807" y="1855025"/>
                  </a:lnTo>
                  <a:lnTo>
                    <a:pt x="87947" y="1888642"/>
                  </a:lnTo>
                  <a:lnTo>
                    <a:pt x="79540" y="1929752"/>
                  </a:lnTo>
                  <a:lnTo>
                    <a:pt x="87947" y="1971001"/>
                  </a:lnTo>
                  <a:lnTo>
                    <a:pt x="110807" y="2005152"/>
                  </a:lnTo>
                  <a:lnTo>
                    <a:pt x="144589" y="2028405"/>
                  </a:lnTo>
                  <a:lnTo>
                    <a:pt x="185801" y="2037003"/>
                  </a:lnTo>
                  <a:lnTo>
                    <a:pt x="226618" y="2028405"/>
                  </a:lnTo>
                  <a:lnTo>
                    <a:pt x="243065" y="2016975"/>
                  </a:lnTo>
                  <a:lnTo>
                    <a:pt x="260096" y="2005152"/>
                  </a:lnTo>
                  <a:lnTo>
                    <a:pt x="282727" y="1971001"/>
                  </a:lnTo>
                  <a:lnTo>
                    <a:pt x="291045" y="1929752"/>
                  </a:lnTo>
                  <a:close/>
                </a:path>
                <a:path w="4950459" h="3126105">
                  <a:moveTo>
                    <a:pt x="334530" y="1609318"/>
                  </a:moveTo>
                  <a:lnTo>
                    <a:pt x="328599" y="1565821"/>
                  </a:lnTo>
                  <a:lnTo>
                    <a:pt x="328536" y="1565338"/>
                  </a:lnTo>
                  <a:lnTo>
                    <a:pt x="311632" y="1525473"/>
                  </a:lnTo>
                  <a:lnTo>
                    <a:pt x="305879" y="1518005"/>
                  </a:lnTo>
                  <a:lnTo>
                    <a:pt x="305879" y="1609318"/>
                  </a:lnTo>
                  <a:lnTo>
                    <a:pt x="298742" y="1653527"/>
                  </a:lnTo>
                  <a:lnTo>
                    <a:pt x="278917" y="1691855"/>
                  </a:lnTo>
                  <a:lnTo>
                    <a:pt x="248780" y="1722043"/>
                  </a:lnTo>
                  <a:lnTo>
                    <a:pt x="210705" y="1741805"/>
                  </a:lnTo>
                  <a:lnTo>
                    <a:pt x="167043" y="1748904"/>
                  </a:lnTo>
                  <a:lnTo>
                    <a:pt x="122936" y="1741805"/>
                  </a:lnTo>
                  <a:lnTo>
                    <a:pt x="84670" y="1722043"/>
                  </a:lnTo>
                  <a:lnTo>
                    <a:pt x="54533" y="1691855"/>
                  </a:lnTo>
                  <a:lnTo>
                    <a:pt x="34772" y="1653527"/>
                  </a:lnTo>
                  <a:lnTo>
                    <a:pt x="27686" y="1609318"/>
                  </a:lnTo>
                  <a:lnTo>
                    <a:pt x="34772" y="1565821"/>
                  </a:lnTo>
                  <a:lnTo>
                    <a:pt x="54533" y="1527937"/>
                  </a:lnTo>
                  <a:lnTo>
                    <a:pt x="84670" y="1497977"/>
                  </a:lnTo>
                  <a:lnTo>
                    <a:pt x="122936" y="1478280"/>
                  </a:lnTo>
                  <a:lnTo>
                    <a:pt x="167043" y="1471206"/>
                  </a:lnTo>
                  <a:lnTo>
                    <a:pt x="210705" y="1478280"/>
                  </a:lnTo>
                  <a:lnTo>
                    <a:pt x="248780" y="1497977"/>
                  </a:lnTo>
                  <a:lnTo>
                    <a:pt x="278917" y="1527937"/>
                  </a:lnTo>
                  <a:lnTo>
                    <a:pt x="298742" y="1565821"/>
                  </a:lnTo>
                  <a:lnTo>
                    <a:pt x="305879" y="1609318"/>
                  </a:lnTo>
                  <a:lnTo>
                    <a:pt x="305879" y="1518005"/>
                  </a:lnTo>
                  <a:lnTo>
                    <a:pt x="285432" y="1491462"/>
                  </a:lnTo>
                  <a:lnTo>
                    <a:pt x="259448" y="1471206"/>
                  </a:lnTo>
                  <a:lnTo>
                    <a:pt x="251523" y="1465021"/>
                  </a:lnTo>
                  <a:lnTo>
                    <a:pt x="211531" y="1447901"/>
                  </a:lnTo>
                  <a:lnTo>
                    <a:pt x="167043" y="1441805"/>
                  </a:lnTo>
                  <a:lnTo>
                    <a:pt x="122745" y="1447901"/>
                  </a:lnTo>
                  <a:lnTo>
                    <a:pt x="82880" y="1465021"/>
                  </a:lnTo>
                  <a:lnTo>
                    <a:pt x="49047" y="1491462"/>
                  </a:lnTo>
                  <a:lnTo>
                    <a:pt x="22885" y="1525473"/>
                  </a:lnTo>
                  <a:lnTo>
                    <a:pt x="5994" y="1565338"/>
                  </a:lnTo>
                  <a:lnTo>
                    <a:pt x="0" y="1609318"/>
                  </a:lnTo>
                  <a:lnTo>
                    <a:pt x="5524" y="1653527"/>
                  </a:lnTo>
                  <a:lnTo>
                    <a:pt x="21272" y="1691855"/>
                  </a:lnTo>
                  <a:lnTo>
                    <a:pt x="48590" y="1728431"/>
                  </a:lnTo>
                  <a:lnTo>
                    <a:pt x="82677" y="1754619"/>
                  </a:lnTo>
                  <a:lnTo>
                    <a:pt x="122694" y="1771446"/>
                  </a:lnTo>
                  <a:lnTo>
                    <a:pt x="123126" y="1771446"/>
                  </a:lnTo>
                  <a:lnTo>
                    <a:pt x="167043" y="1777314"/>
                  </a:lnTo>
                  <a:lnTo>
                    <a:pt x="211531" y="1771446"/>
                  </a:lnTo>
                  <a:lnTo>
                    <a:pt x="251523" y="1754619"/>
                  </a:lnTo>
                  <a:lnTo>
                    <a:pt x="285432" y="1728431"/>
                  </a:lnTo>
                  <a:lnTo>
                    <a:pt x="311632" y="1694434"/>
                  </a:lnTo>
                  <a:lnTo>
                    <a:pt x="328536" y="1654200"/>
                  </a:lnTo>
                  <a:lnTo>
                    <a:pt x="334530" y="1609318"/>
                  </a:lnTo>
                  <a:close/>
                </a:path>
                <a:path w="4950459" h="3126105">
                  <a:moveTo>
                    <a:pt x="482777" y="569150"/>
                  </a:moveTo>
                  <a:lnTo>
                    <a:pt x="474002" y="527964"/>
                  </a:lnTo>
                  <a:lnTo>
                    <a:pt x="464527" y="513905"/>
                  </a:lnTo>
                  <a:lnTo>
                    <a:pt x="464527" y="569150"/>
                  </a:lnTo>
                  <a:lnTo>
                    <a:pt x="457708" y="603338"/>
                  </a:lnTo>
                  <a:lnTo>
                    <a:pt x="457644" y="603643"/>
                  </a:lnTo>
                  <a:lnTo>
                    <a:pt x="438912" y="631240"/>
                  </a:lnTo>
                  <a:lnTo>
                    <a:pt x="438810" y="631393"/>
                  </a:lnTo>
                  <a:lnTo>
                    <a:pt x="410705" y="650011"/>
                  </a:lnTo>
                  <a:lnTo>
                    <a:pt x="376008" y="657123"/>
                  </a:lnTo>
                  <a:lnTo>
                    <a:pt x="342049" y="650163"/>
                  </a:lnTo>
                  <a:lnTo>
                    <a:pt x="314007" y="631240"/>
                  </a:lnTo>
                  <a:lnTo>
                    <a:pt x="294868" y="603338"/>
                  </a:lnTo>
                  <a:lnTo>
                    <a:pt x="287566" y="569417"/>
                  </a:lnTo>
                  <a:lnTo>
                    <a:pt x="294792" y="535101"/>
                  </a:lnTo>
                  <a:lnTo>
                    <a:pt x="313817" y="507060"/>
                  </a:lnTo>
                  <a:lnTo>
                    <a:pt x="341833" y="488149"/>
                  </a:lnTo>
                  <a:lnTo>
                    <a:pt x="376008" y="481203"/>
                  </a:lnTo>
                  <a:lnTo>
                    <a:pt x="410489" y="488149"/>
                  </a:lnTo>
                  <a:lnTo>
                    <a:pt x="438632" y="507060"/>
                  </a:lnTo>
                  <a:lnTo>
                    <a:pt x="452805" y="527964"/>
                  </a:lnTo>
                  <a:lnTo>
                    <a:pt x="457593" y="535101"/>
                  </a:lnTo>
                  <a:lnTo>
                    <a:pt x="464527" y="569150"/>
                  </a:lnTo>
                  <a:lnTo>
                    <a:pt x="464527" y="513905"/>
                  </a:lnTo>
                  <a:lnTo>
                    <a:pt x="451256" y="494182"/>
                  </a:lnTo>
                  <a:lnTo>
                    <a:pt x="432130" y="481203"/>
                  </a:lnTo>
                  <a:lnTo>
                    <a:pt x="417563" y="471322"/>
                  </a:lnTo>
                  <a:lnTo>
                    <a:pt x="376008" y="462927"/>
                  </a:lnTo>
                  <a:lnTo>
                    <a:pt x="334822" y="471322"/>
                  </a:lnTo>
                  <a:lnTo>
                    <a:pt x="301053" y="494182"/>
                  </a:lnTo>
                  <a:lnTo>
                    <a:pt x="278206" y="527964"/>
                  </a:lnTo>
                  <a:lnTo>
                    <a:pt x="269811" y="569150"/>
                  </a:lnTo>
                  <a:lnTo>
                    <a:pt x="278130" y="610298"/>
                  </a:lnTo>
                  <a:lnTo>
                    <a:pt x="278206" y="610679"/>
                  </a:lnTo>
                  <a:lnTo>
                    <a:pt x="301053" y="644271"/>
                  </a:lnTo>
                  <a:lnTo>
                    <a:pt x="334822" y="666927"/>
                  </a:lnTo>
                  <a:lnTo>
                    <a:pt x="376008" y="675640"/>
                  </a:lnTo>
                  <a:lnTo>
                    <a:pt x="417296" y="667169"/>
                  </a:lnTo>
                  <a:lnTo>
                    <a:pt x="432130" y="657123"/>
                  </a:lnTo>
                  <a:lnTo>
                    <a:pt x="451129" y="644271"/>
                  </a:lnTo>
                  <a:lnTo>
                    <a:pt x="459955" y="631393"/>
                  </a:lnTo>
                  <a:lnTo>
                    <a:pt x="474294" y="610298"/>
                  </a:lnTo>
                  <a:lnTo>
                    <a:pt x="482714" y="569417"/>
                  </a:lnTo>
                  <a:lnTo>
                    <a:pt x="482777" y="569150"/>
                  </a:lnTo>
                  <a:close/>
                </a:path>
                <a:path w="4950459" h="3126105">
                  <a:moveTo>
                    <a:pt x="1116228" y="926185"/>
                  </a:moveTo>
                  <a:lnTo>
                    <a:pt x="1110437" y="883107"/>
                  </a:lnTo>
                  <a:lnTo>
                    <a:pt x="1110361" y="882472"/>
                  </a:lnTo>
                  <a:lnTo>
                    <a:pt x="1110234" y="881570"/>
                  </a:lnTo>
                  <a:lnTo>
                    <a:pt x="1093343" y="841476"/>
                  </a:lnTo>
                  <a:lnTo>
                    <a:pt x="1088085" y="834669"/>
                  </a:lnTo>
                  <a:lnTo>
                    <a:pt x="1088085" y="926185"/>
                  </a:lnTo>
                  <a:lnTo>
                    <a:pt x="1081151" y="970305"/>
                  </a:lnTo>
                  <a:lnTo>
                    <a:pt x="1061288" y="1008621"/>
                  </a:lnTo>
                  <a:lnTo>
                    <a:pt x="1030770" y="1038910"/>
                  </a:lnTo>
                  <a:lnTo>
                    <a:pt x="992378" y="1058672"/>
                  </a:lnTo>
                  <a:lnTo>
                    <a:pt x="948245" y="1065771"/>
                  </a:lnTo>
                  <a:lnTo>
                    <a:pt x="904443" y="1058672"/>
                  </a:lnTo>
                  <a:lnTo>
                    <a:pt x="866457" y="1038910"/>
                  </a:lnTo>
                  <a:lnTo>
                    <a:pt x="836536" y="1008888"/>
                  </a:lnTo>
                  <a:lnTo>
                    <a:pt x="816927" y="970927"/>
                  </a:lnTo>
                  <a:lnTo>
                    <a:pt x="809904" y="927417"/>
                  </a:lnTo>
                  <a:lnTo>
                    <a:pt x="816940" y="883107"/>
                  </a:lnTo>
                  <a:lnTo>
                    <a:pt x="836561" y="844765"/>
                  </a:lnTo>
                  <a:lnTo>
                    <a:pt x="866559" y="814616"/>
                  </a:lnTo>
                  <a:lnTo>
                    <a:pt x="904697" y="794893"/>
                  </a:lnTo>
                  <a:lnTo>
                    <a:pt x="948740" y="787819"/>
                  </a:lnTo>
                  <a:lnTo>
                    <a:pt x="992378" y="794893"/>
                  </a:lnTo>
                  <a:lnTo>
                    <a:pt x="1030465" y="814616"/>
                  </a:lnTo>
                  <a:lnTo>
                    <a:pt x="1060526" y="844499"/>
                  </a:lnTo>
                  <a:lnTo>
                    <a:pt x="1080516" y="882472"/>
                  </a:lnTo>
                  <a:lnTo>
                    <a:pt x="1088085" y="926185"/>
                  </a:lnTo>
                  <a:lnTo>
                    <a:pt x="1088085" y="834669"/>
                  </a:lnTo>
                  <a:lnTo>
                    <a:pt x="1041603" y="787819"/>
                  </a:lnTo>
                  <a:lnTo>
                    <a:pt x="993228" y="764616"/>
                  </a:lnTo>
                  <a:lnTo>
                    <a:pt x="948740" y="758913"/>
                  </a:lnTo>
                  <a:lnTo>
                    <a:pt x="904417" y="764616"/>
                  </a:lnTo>
                  <a:lnTo>
                    <a:pt x="864450" y="781367"/>
                  </a:lnTo>
                  <a:lnTo>
                    <a:pt x="830503" y="807529"/>
                  </a:lnTo>
                  <a:lnTo>
                    <a:pt x="804214" y="841476"/>
                  </a:lnTo>
                  <a:lnTo>
                    <a:pt x="787234" y="881570"/>
                  </a:lnTo>
                  <a:lnTo>
                    <a:pt x="781215" y="926185"/>
                  </a:lnTo>
                  <a:lnTo>
                    <a:pt x="787196" y="970305"/>
                  </a:lnTo>
                  <a:lnTo>
                    <a:pt x="804214" y="1010564"/>
                  </a:lnTo>
                  <a:lnTo>
                    <a:pt x="830503" y="1044498"/>
                  </a:lnTo>
                  <a:lnTo>
                    <a:pt x="864450" y="1070737"/>
                  </a:lnTo>
                  <a:lnTo>
                    <a:pt x="904417" y="1087678"/>
                  </a:lnTo>
                  <a:lnTo>
                    <a:pt x="948740" y="1093685"/>
                  </a:lnTo>
                  <a:lnTo>
                    <a:pt x="993267" y="1087678"/>
                  </a:lnTo>
                  <a:lnTo>
                    <a:pt x="1033348" y="1070737"/>
                  </a:lnTo>
                  <a:lnTo>
                    <a:pt x="1039774" y="1065771"/>
                  </a:lnTo>
                  <a:lnTo>
                    <a:pt x="1067333" y="1044498"/>
                  </a:lnTo>
                  <a:lnTo>
                    <a:pt x="1093571" y="1010564"/>
                  </a:lnTo>
                  <a:lnTo>
                    <a:pt x="1110411" y="970584"/>
                  </a:lnTo>
                  <a:lnTo>
                    <a:pt x="1116228" y="926185"/>
                  </a:lnTo>
                  <a:close/>
                </a:path>
                <a:path w="4950459" h="3126105">
                  <a:moveTo>
                    <a:pt x="1301521" y="2589187"/>
                  </a:moveTo>
                  <a:lnTo>
                    <a:pt x="1291780" y="2540698"/>
                  </a:lnTo>
                  <a:lnTo>
                    <a:pt x="1279829" y="2522944"/>
                  </a:lnTo>
                  <a:lnTo>
                    <a:pt x="1279829" y="2589187"/>
                  </a:lnTo>
                  <a:lnTo>
                    <a:pt x="1271739" y="2628836"/>
                  </a:lnTo>
                  <a:lnTo>
                    <a:pt x="1249616" y="2661628"/>
                  </a:lnTo>
                  <a:lnTo>
                    <a:pt x="1216647" y="2683967"/>
                  </a:lnTo>
                  <a:lnTo>
                    <a:pt x="1176032" y="2692209"/>
                  </a:lnTo>
                  <a:lnTo>
                    <a:pt x="1136434" y="2683967"/>
                  </a:lnTo>
                  <a:lnTo>
                    <a:pt x="1103718" y="2661628"/>
                  </a:lnTo>
                  <a:lnTo>
                    <a:pt x="1081481" y="2628836"/>
                  </a:lnTo>
                  <a:lnTo>
                    <a:pt x="1073264" y="2589187"/>
                  </a:lnTo>
                  <a:lnTo>
                    <a:pt x="1081316" y="2548852"/>
                  </a:lnTo>
                  <a:lnTo>
                    <a:pt x="1086688" y="2540698"/>
                  </a:lnTo>
                  <a:lnTo>
                    <a:pt x="1103337" y="2515679"/>
                  </a:lnTo>
                  <a:lnTo>
                    <a:pt x="1136002" y="2493353"/>
                  </a:lnTo>
                  <a:lnTo>
                    <a:pt x="1176032" y="2485161"/>
                  </a:lnTo>
                  <a:lnTo>
                    <a:pt x="1216647" y="2493670"/>
                  </a:lnTo>
                  <a:lnTo>
                    <a:pt x="1249616" y="2515959"/>
                  </a:lnTo>
                  <a:lnTo>
                    <a:pt x="1271739" y="2548852"/>
                  </a:lnTo>
                  <a:lnTo>
                    <a:pt x="1279829" y="2589187"/>
                  </a:lnTo>
                  <a:lnTo>
                    <a:pt x="1279829" y="2522944"/>
                  </a:lnTo>
                  <a:lnTo>
                    <a:pt x="1265097" y="2501036"/>
                  </a:lnTo>
                  <a:lnTo>
                    <a:pt x="1241488" y="2485161"/>
                  </a:lnTo>
                  <a:lnTo>
                    <a:pt x="1225257" y="2474239"/>
                  </a:lnTo>
                  <a:lnTo>
                    <a:pt x="1176032" y="2464409"/>
                  </a:lnTo>
                  <a:lnTo>
                    <a:pt x="1128229" y="2474239"/>
                  </a:lnTo>
                  <a:lnTo>
                    <a:pt x="1088580" y="2501036"/>
                  </a:lnTo>
                  <a:lnTo>
                    <a:pt x="1061516" y="2540698"/>
                  </a:lnTo>
                  <a:lnTo>
                    <a:pt x="1051509" y="2589187"/>
                  </a:lnTo>
                  <a:lnTo>
                    <a:pt x="1061377" y="2637396"/>
                  </a:lnTo>
                  <a:lnTo>
                    <a:pt x="1088186" y="2677198"/>
                  </a:lnTo>
                  <a:lnTo>
                    <a:pt x="1127798" y="2704249"/>
                  </a:lnTo>
                  <a:lnTo>
                    <a:pt x="1176032" y="2714231"/>
                  </a:lnTo>
                  <a:lnTo>
                    <a:pt x="1224826" y="2704249"/>
                  </a:lnTo>
                  <a:lnTo>
                    <a:pt x="1242580" y="2692209"/>
                  </a:lnTo>
                  <a:lnTo>
                    <a:pt x="1264716" y="2677198"/>
                  </a:lnTo>
                  <a:lnTo>
                    <a:pt x="1291640" y="2637396"/>
                  </a:lnTo>
                  <a:lnTo>
                    <a:pt x="1301521" y="2589187"/>
                  </a:lnTo>
                  <a:close/>
                </a:path>
                <a:path w="4950459" h="3126105">
                  <a:moveTo>
                    <a:pt x="1554073" y="1155"/>
                  </a:moveTo>
                  <a:lnTo>
                    <a:pt x="1553845" y="0"/>
                  </a:lnTo>
                  <a:lnTo>
                    <a:pt x="1459433" y="0"/>
                  </a:lnTo>
                  <a:lnTo>
                    <a:pt x="1459191" y="1155"/>
                  </a:lnTo>
                  <a:lnTo>
                    <a:pt x="1462976" y="19799"/>
                  </a:lnTo>
                  <a:lnTo>
                    <a:pt x="1473187" y="35039"/>
                  </a:lnTo>
                  <a:lnTo>
                    <a:pt x="1488135" y="45326"/>
                  </a:lnTo>
                  <a:lnTo>
                    <a:pt x="1506105" y="49098"/>
                  </a:lnTo>
                  <a:lnTo>
                    <a:pt x="1525079" y="45326"/>
                  </a:lnTo>
                  <a:lnTo>
                    <a:pt x="1540294" y="35039"/>
                  </a:lnTo>
                  <a:lnTo>
                    <a:pt x="1550416" y="19799"/>
                  </a:lnTo>
                  <a:lnTo>
                    <a:pt x="1554073" y="1155"/>
                  </a:lnTo>
                  <a:close/>
                </a:path>
                <a:path w="4950459" h="3126105">
                  <a:moveTo>
                    <a:pt x="1620735" y="562254"/>
                  </a:moveTo>
                  <a:lnTo>
                    <a:pt x="1612595" y="522020"/>
                  </a:lnTo>
                  <a:lnTo>
                    <a:pt x="1612493" y="521500"/>
                  </a:lnTo>
                  <a:lnTo>
                    <a:pt x="1602981" y="507301"/>
                  </a:lnTo>
                  <a:lnTo>
                    <a:pt x="1602981" y="562254"/>
                  </a:lnTo>
                  <a:lnTo>
                    <a:pt x="1596301" y="596773"/>
                  </a:lnTo>
                  <a:lnTo>
                    <a:pt x="1577454" y="624789"/>
                  </a:lnTo>
                  <a:lnTo>
                    <a:pt x="1549146" y="643597"/>
                  </a:lnTo>
                  <a:lnTo>
                    <a:pt x="1514487" y="650443"/>
                  </a:lnTo>
                  <a:lnTo>
                    <a:pt x="1480616" y="643597"/>
                  </a:lnTo>
                  <a:lnTo>
                    <a:pt x="1452803" y="624941"/>
                  </a:lnTo>
                  <a:lnTo>
                    <a:pt x="1433982" y="597293"/>
                  </a:lnTo>
                  <a:lnTo>
                    <a:pt x="1427060" y="563486"/>
                  </a:lnTo>
                  <a:lnTo>
                    <a:pt x="1433995" y="528955"/>
                  </a:lnTo>
                  <a:lnTo>
                    <a:pt x="1452930" y="500938"/>
                  </a:lnTo>
                  <a:lnTo>
                    <a:pt x="1481048" y="482142"/>
                  </a:lnTo>
                  <a:lnTo>
                    <a:pt x="1515503" y="475272"/>
                  </a:lnTo>
                  <a:lnTo>
                    <a:pt x="1549412" y="482142"/>
                  </a:lnTo>
                  <a:lnTo>
                    <a:pt x="1577213" y="500786"/>
                  </a:lnTo>
                  <a:lnTo>
                    <a:pt x="1596047" y="528447"/>
                  </a:lnTo>
                  <a:lnTo>
                    <a:pt x="1602981" y="562254"/>
                  </a:lnTo>
                  <a:lnTo>
                    <a:pt x="1602981" y="507301"/>
                  </a:lnTo>
                  <a:lnTo>
                    <a:pt x="1590078" y="488035"/>
                  </a:lnTo>
                  <a:lnTo>
                    <a:pt x="1589976" y="487883"/>
                  </a:lnTo>
                  <a:lnTo>
                    <a:pt x="1571701" y="475272"/>
                  </a:lnTo>
                  <a:lnTo>
                    <a:pt x="1556562" y="464845"/>
                  </a:lnTo>
                  <a:lnTo>
                    <a:pt x="1515503" y="455764"/>
                  </a:lnTo>
                  <a:lnTo>
                    <a:pt x="1474241" y="464845"/>
                  </a:lnTo>
                  <a:lnTo>
                    <a:pt x="1440281" y="488035"/>
                  </a:lnTo>
                  <a:lnTo>
                    <a:pt x="1417269" y="522020"/>
                  </a:lnTo>
                  <a:lnTo>
                    <a:pt x="1408785" y="563486"/>
                  </a:lnTo>
                  <a:lnTo>
                    <a:pt x="1417650" y="604113"/>
                  </a:lnTo>
                  <a:lnTo>
                    <a:pt x="1440522" y="637603"/>
                  </a:lnTo>
                  <a:lnTo>
                    <a:pt x="1474127" y="660476"/>
                  </a:lnTo>
                  <a:lnTo>
                    <a:pt x="1474533" y="660476"/>
                  </a:lnTo>
                  <a:lnTo>
                    <a:pt x="1514487" y="668743"/>
                  </a:lnTo>
                  <a:lnTo>
                    <a:pt x="1556105" y="660476"/>
                  </a:lnTo>
                  <a:lnTo>
                    <a:pt x="1589849" y="637832"/>
                  </a:lnTo>
                  <a:lnTo>
                    <a:pt x="1612417" y="604113"/>
                  </a:lnTo>
                  <a:lnTo>
                    <a:pt x="1613801" y="597293"/>
                  </a:lnTo>
                  <a:lnTo>
                    <a:pt x="1620735" y="562254"/>
                  </a:lnTo>
                  <a:close/>
                </a:path>
                <a:path w="4950459" h="3126105">
                  <a:moveTo>
                    <a:pt x="1645945" y="2028342"/>
                  </a:moveTo>
                  <a:lnTo>
                    <a:pt x="1635683" y="1980526"/>
                  </a:lnTo>
                  <a:lnTo>
                    <a:pt x="1625219" y="1965096"/>
                  </a:lnTo>
                  <a:lnTo>
                    <a:pt x="1625219" y="2028342"/>
                  </a:lnTo>
                  <a:lnTo>
                    <a:pt x="1616989" y="2068588"/>
                  </a:lnTo>
                  <a:lnTo>
                    <a:pt x="1594624" y="2101227"/>
                  </a:lnTo>
                  <a:lnTo>
                    <a:pt x="1561617" y="2123122"/>
                  </a:lnTo>
                  <a:lnTo>
                    <a:pt x="1521421" y="2131123"/>
                  </a:lnTo>
                  <a:lnTo>
                    <a:pt x="1480921" y="2123122"/>
                  </a:lnTo>
                  <a:lnTo>
                    <a:pt x="1448181" y="2101227"/>
                  </a:lnTo>
                  <a:lnTo>
                    <a:pt x="1426375" y="2068588"/>
                  </a:lnTo>
                  <a:lnTo>
                    <a:pt x="1418653" y="2028342"/>
                  </a:lnTo>
                  <a:lnTo>
                    <a:pt x="1426730" y="1987956"/>
                  </a:lnTo>
                  <a:lnTo>
                    <a:pt x="1448727" y="1955241"/>
                  </a:lnTo>
                  <a:lnTo>
                    <a:pt x="1481391" y="1933321"/>
                  </a:lnTo>
                  <a:lnTo>
                    <a:pt x="1521421" y="1925320"/>
                  </a:lnTo>
                  <a:lnTo>
                    <a:pt x="1561617" y="1933321"/>
                  </a:lnTo>
                  <a:lnTo>
                    <a:pt x="1594624" y="1955241"/>
                  </a:lnTo>
                  <a:lnTo>
                    <a:pt x="1616989" y="1987956"/>
                  </a:lnTo>
                  <a:lnTo>
                    <a:pt x="1625219" y="2028342"/>
                  </a:lnTo>
                  <a:lnTo>
                    <a:pt x="1625219" y="1965096"/>
                  </a:lnTo>
                  <a:lnTo>
                    <a:pt x="1608899" y="1941017"/>
                  </a:lnTo>
                  <a:lnTo>
                    <a:pt x="1586103" y="1925320"/>
                  </a:lnTo>
                  <a:lnTo>
                    <a:pt x="1569516" y="1913902"/>
                  </a:lnTo>
                  <a:lnTo>
                    <a:pt x="1521421" y="1903323"/>
                  </a:lnTo>
                  <a:lnTo>
                    <a:pt x="1473073" y="1913191"/>
                  </a:lnTo>
                  <a:lnTo>
                    <a:pt x="1433664" y="1940077"/>
                  </a:lnTo>
                  <a:lnTo>
                    <a:pt x="1407134" y="1979828"/>
                  </a:lnTo>
                  <a:lnTo>
                    <a:pt x="1397419" y="2028342"/>
                  </a:lnTo>
                  <a:lnTo>
                    <a:pt x="1406626" y="2076818"/>
                  </a:lnTo>
                  <a:lnTo>
                    <a:pt x="1406715" y="2077237"/>
                  </a:lnTo>
                  <a:lnTo>
                    <a:pt x="1433283" y="2117128"/>
                  </a:lnTo>
                  <a:lnTo>
                    <a:pt x="1472933" y="2144014"/>
                  </a:lnTo>
                  <a:lnTo>
                    <a:pt x="1521421" y="2153856"/>
                  </a:lnTo>
                  <a:lnTo>
                    <a:pt x="1569745" y="2143861"/>
                  </a:lnTo>
                  <a:lnTo>
                    <a:pt x="1588249" y="2131123"/>
                  </a:lnTo>
                  <a:lnTo>
                    <a:pt x="1609102" y="2116759"/>
                  </a:lnTo>
                  <a:lnTo>
                    <a:pt x="1635747" y="2076818"/>
                  </a:lnTo>
                  <a:lnTo>
                    <a:pt x="1645945" y="2028342"/>
                  </a:lnTo>
                  <a:close/>
                </a:path>
                <a:path w="4950459" h="3126105">
                  <a:moveTo>
                    <a:pt x="3198037" y="612648"/>
                  </a:moveTo>
                  <a:lnTo>
                    <a:pt x="3192081" y="568591"/>
                  </a:lnTo>
                  <a:lnTo>
                    <a:pt x="3191980" y="567867"/>
                  </a:lnTo>
                  <a:lnTo>
                    <a:pt x="3174911" y="527697"/>
                  </a:lnTo>
                  <a:lnTo>
                    <a:pt x="3168866" y="519925"/>
                  </a:lnTo>
                  <a:lnTo>
                    <a:pt x="3168866" y="612648"/>
                  </a:lnTo>
                  <a:lnTo>
                    <a:pt x="3161728" y="656069"/>
                  </a:lnTo>
                  <a:lnTo>
                    <a:pt x="3141916" y="694016"/>
                  </a:lnTo>
                  <a:lnTo>
                    <a:pt x="3111779" y="724077"/>
                  </a:lnTo>
                  <a:lnTo>
                    <a:pt x="3073692" y="743877"/>
                  </a:lnTo>
                  <a:lnTo>
                    <a:pt x="3030029" y="751014"/>
                  </a:lnTo>
                  <a:lnTo>
                    <a:pt x="2985846" y="744169"/>
                  </a:lnTo>
                  <a:lnTo>
                    <a:pt x="2947390" y="724573"/>
                  </a:lnTo>
                  <a:lnTo>
                    <a:pt x="2917101" y="694575"/>
                  </a:lnTo>
                  <a:lnTo>
                    <a:pt x="2897390" y="656501"/>
                  </a:lnTo>
                  <a:lnTo>
                    <a:pt x="2890672" y="612648"/>
                  </a:lnTo>
                  <a:lnTo>
                    <a:pt x="2897340" y="568591"/>
                  </a:lnTo>
                  <a:lnTo>
                    <a:pt x="2897390" y="568312"/>
                  </a:lnTo>
                  <a:lnTo>
                    <a:pt x="2917101" y="529907"/>
                  </a:lnTo>
                  <a:lnTo>
                    <a:pt x="2947390" y="499681"/>
                  </a:lnTo>
                  <a:lnTo>
                    <a:pt x="2985706" y="479971"/>
                  </a:lnTo>
                  <a:lnTo>
                    <a:pt x="2985401" y="479971"/>
                  </a:lnTo>
                  <a:lnTo>
                    <a:pt x="3030029" y="472795"/>
                  </a:lnTo>
                  <a:lnTo>
                    <a:pt x="3073692" y="479971"/>
                  </a:lnTo>
                  <a:lnTo>
                    <a:pt x="3111779" y="499897"/>
                  </a:lnTo>
                  <a:lnTo>
                    <a:pt x="3141916" y="530225"/>
                  </a:lnTo>
                  <a:lnTo>
                    <a:pt x="3161728" y="568591"/>
                  </a:lnTo>
                  <a:lnTo>
                    <a:pt x="3168866" y="612648"/>
                  </a:lnTo>
                  <a:lnTo>
                    <a:pt x="3168866" y="519925"/>
                  </a:lnTo>
                  <a:lnTo>
                    <a:pt x="3121329" y="472795"/>
                  </a:lnTo>
                  <a:lnTo>
                    <a:pt x="3074390" y="450621"/>
                  </a:lnTo>
                  <a:lnTo>
                    <a:pt x="3030029" y="444639"/>
                  </a:lnTo>
                  <a:lnTo>
                    <a:pt x="2985084" y="450621"/>
                  </a:lnTo>
                  <a:lnTo>
                    <a:pt x="2944749" y="467499"/>
                  </a:lnTo>
                  <a:lnTo>
                    <a:pt x="2910636" y="493725"/>
                  </a:lnTo>
                  <a:lnTo>
                    <a:pt x="2884386" y="527697"/>
                  </a:lnTo>
                  <a:lnTo>
                    <a:pt x="2867647" y="567867"/>
                  </a:lnTo>
                  <a:lnTo>
                    <a:pt x="2862034" y="612648"/>
                  </a:lnTo>
                  <a:lnTo>
                    <a:pt x="2867533" y="656069"/>
                  </a:lnTo>
                  <a:lnTo>
                    <a:pt x="2867634" y="656882"/>
                  </a:lnTo>
                  <a:lnTo>
                    <a:pt x="2884347" y="696810"/>
                  </a:lnTo>
                  <a:lnTo>
                    <a:pt x="2910509" y="730770"/>
                  </a:lnTo>
                  <a:lnTo>
                    <a:pt x="2944444" y="757097"/>
                  </a:lnTo>
                  <a:lnTo>
                    <a:pt x="2984512" y="774115"/>
                  </a:lnTo>
                  <a:lnTo>
                    <a:pt x="3029039" y="780161"/>
                  </a:lnTo>
                  <a:lnTo>
                    <a:pt x="3073819" y="774115"/>
                  </a:lnTo>
                  <a:lnTo>
                    <a:pt x="3114141" y="757097"/>
                  </a:lnTo>
                  <a:lnTo>
                    <a:pt x="3148380" y="730770"/>
                  </a:lnTo>
                  <a:lnTo>
                    <a:pt x="3174873" y="696810"/>
                  </a:lnTo>
                  <a:lnTo>
                    <a:pt x="3191967" y="656882"/>
                  </a:lnTo>
                  <a:lnTo>
                    <a:pt x="3198037" y="612648"/>
                  </a:lnTo>
                  <a:close/>
                </a:path>
                <a:path w="4950459" h="3126105">
                  <a:moveTo>
                    <a:pt x="4064749" y="3001772"/>
                  </a:moveTo>
                  <a:lnTo>
                    <a:pt x="4055021" y="2953232"/>
                  </a:lnTo>
                  <a:lnTo>
                    <a:pt x="4044480" y="2937421"/>
                  </a:lnTo>
                  <a:lnTo>
                    <a:pt x="4044480" y="3000565"/>
                  </a:lnTo>
                  <a:lnTo>
                    <a:pt x="4036263" y="3040926"/>
                  </a:lnTo>
                  <a:lnTo>
                    <a:pt x="4013974" y="3074085"/>
                  </a:lnTo>
                  <a:lnTo>
                    <a:pt x="3981018" y="3096552"/>
                  </a:lnTo>
                  <a:lnTo>
                    <a:pt x="3941203" y="3104794"/>
                  </a:lnTo>
                  <a:lnTo>
                    <a:pt x="3900970" y="3096552"/>
                  </a:lnTo>
                  <a:lnTo>
                    <a:pt x="3868318" y="3074238"/>
                  </a:lnTo>
                  <a:lnTo>
                    <a:pt x="3846423" y="3041434"/>
                  </a:lnTo>
                  <a:lnTo>
                    <a:pt x="3838422" y="3001772"/>
                  </a:lnTo>
                  <a:lnTo>
                    <a:pt x="3846004" y="2961576"/>
                  </a:lnTo>
                  <a:lnTo>
                    <a:pt x="3867950" y="2929026"/>
                  </a:lnTo>
                  <a:lnTo>
                    <a:pt x="3900830" y="2907233"/>
                  </a:lnTo>
                  <a:lnTo>
                    <a:pt x="3941203" y="2899270"/>
                  </a:lnTo>
                  <a:lnTo>
                    <a:pt x="3981107" y="2906585"/>
                  </a:lnTo>
                  <a:lnTo>
                    <a:pt x="4013974" y="2928328"/>
                  </a:lnTo>
                  <a:lnTo>
                    <a:pt x="4036263" y="2960865"/>
                  </a:lnTo>
                  <a:lnTo>
                    <a:pt x="4044480" y="3000565"/>
                  </a:lnTo>
                  <a:lnTo>
                    <a:pt x="4044480" y="2937421"/>
                  </a:lnTo>
                  <a:lnTo>
                    <a:pt x="4028490" y="2913405"/>
                  </a:lnTo>
                  <a:lnTo>
                    <a:pt x="4007815" y="2899270"/>
                  </a:lnTo>
                  <a:lnTo>
                    <a:pt x="3989070" y="2886456"/>
                  </a:lnTo>
                  <a:lnTo>
                    <a:pt x="3940721" y="2876550"/>
                  </a:lnTo>
                  <a:lnTo>
                    <a:pt x="3892283" y="2886456"/>
                  </a:lnTo>
                  <a:lnTo>
                    <a:pt x="3852697" y="2913405"/>
                  </a:lnTo>
                  <a:lnTo>
                    <a:pt x="3825989" y="2953232"/>
                  </a:lnTo>
                  <a:lnTo>
                    <a:pt x="3816185" y="3001772"/>
                  </a:lnTo>
                  <a:lnTo>
                    <a:pt x="3825900" y="3049562"/>
                  </a:lnTo>
                  <a:lnTo>
                    <a:pt x="3825989" y="3049994"/>
                  </a:lnTo>
                  <a:lnTo>
                    <a:pt x="3852697" y="3089516"/>
                  </a:lnTo>
                  <a:lnTo>
                    <a:pt x="3892283" y="3116122"/>
                  </a:lnTo>
                  <a:lnTo>
                    <a:pt x="3940721" y="3125546"/>
                  </a:lnTo>
                  <a:lnTo>
                    <a:pt x="3989209" y="3115691"/>
                  </a:lnTo>
                  <a:lnTo>
                    <a:pt x="4005364" y="3104794"/>
                  </a:lnTo>
                  <a:lnTo>
                    <a:pt x="4028859" y="3088957"/>
                  </a:lnTo>
                  <a:lnTo>
                    <a:pt x="4055440" y="3049562"/>
                  </a:lnTo>
                  <a:lnTo>
                    <a:pt x="4064749" y="3001772"/>
                  </a:lnTo>
                  <a:close/>
                </a:path>
                <a:path w="4950459" h="3126105">
                  <a:moveTo>
                    <a:pt x="4687354" y="612648"/>
                  </a:moveTo>
                  <a:lnTo>
                    <a:pt x="4681423" y="568312"/>
                  </a:lnTo>
                  <a:lnTo>
                    <a:pt x="4681359" y="567867"/>
                  </a:lnTo>
                  <a:lnTo>
                    <a:pt x="4664443" y="527697"/>
                  </a:lnTo>
                  <a:lnTo>
                    <a:pt x="4659173" y="520877"/>
                  </a:lnTo>
                  <a:lnTo>
                    <a:pt x="4659173" y="612648"/>
                  </a:lnTo>
                  <a:lnTo>
                    <a:pt x="4651845" y="656069"/>
                  </a:lnTo>
                  <a:lnTo>
                    <a:pt x="4631944" y="694016"/>
                  </a:lnTo>
                  <a:lnTo>
                    <a:pt x="4601730" y="724077"/>
                  </a:lnTo>
                  <a:lnTo>
                    <a:pt x="4563262" y="743978"/>
                  </a:lnTo>
                  <a:lnTo>
                    <a:pt x="4562856" y="743978"/>
                  </a:lnTo>
                  <a:lnTo>
                    <a:pt x="4519346" y="751014"/>
                  </a:lnTo>
                  <a:lnTo>
                    <a:pt x="4475365" y="743978"/>
                  </a:lnTo>
                  <a:lnTo>
                    <a:pt x="4437380" y="724369"/>
                  </a:lnTo>
                  <a:lnTo>
                    <a:pt x="4407598" y="694436"/>
                  </a:lnTo>
                  <a:lnTo>
                    <a:pt x="4388231" y="656450"/>
                  </a:lnTo>
                  <a:lnTo>
                    <a:pt x="4381474" y="612648"/>
                  </a:lnTo>
                  <a:lnTo>
                    <a:pt x="4388231" y="568312"/>
                  </a:lnTo>
                  <a:lnTo>
                    <a:pt x="4407598" y="529907"/>
                  </a:lnTo>
                  <a:lnTo>
                    <a:pt x="4437380" y="499681"/>
                  </a:lnTo>
                  <a:lnTo>
                    <a:pt x="4475365" y="479894"/>
                  </a:lnTo>
                  <a:lnTo>
                    <a:pt x="4519346" y="472795"/>
                  </a:lnTo>
                  <a:lnTo>
                    <a:pt x="4563440" y="479894"/>
                  </a:lnTo>
                  <a:lnTo>
                    <a:pt x="4601730" y="499681"/>
                  </a:lnTo>
                  <a:lnTo>
                    <a:pt x="4631944" y="529907"/>
                  </a:lnTo>
                  <a:lnTo>
                    <a:pt x="4651845" y="568312"/>
                  </a:lnTo>
                  <a:lnTo>
                    <a:pt x="4659173" y="612648"/>
                  </a:lnTo>
                  <a:lnTo>
                    <a:pt x="4659173" y="520877"/>
                  </a:lnTo>
                  <a:lnTo>
                    <a:pt x="4611065" y="472795"/>
                  </a:lnTo>
                  <a:lnTo>
                    <a:pt x="4564050" y="450621"/>
                  </a:lnTo>
                  <a:lnTo>
                    <a:pt x="4519346" y="444639"/>
                  </a:lnTo>
                  <a:lnTo>
                    <a:pt x="4475061" y="450621"/>
                  </a:lnTo>
                  <a:lnTo>
                    <a:pt x="4435157" y="467499"/>
                  </a:lnTo>
                  <a:lnTo>
                    <a:pt x="4401248" y="493725"/>
                  </a:lnTo>
                  <a:lnTo>
                    <a:pt x="4374908" y="527697"/>
                  </a:lnTo>
                  <a:lnTo>
                    <a:pt x="4357751" y="567867"/>
                  </a:lnTo>
                  <a:lnTo>
                    <a:pt x="4351350" y="612648"/>
                  </a:lnTo>
                  <a:lnTo>
                    <a:pt x="4357192" y="656069"/>
                  </a:lnTo>
                  <a:lnTo>
                    <a:pt x="4357243" y="656450"/>
                  </a:lnTo>
                  <a:lnTo>
                    <a:pt x="4374248" y="697153"/>
                  </a:lnTo>
                  <a:lnTo>
                    <a:pt x="4400512" y="731062"/>
                  </a:lnTo>
                  <a:lnTo>
                    <a:pt x="4434497" y="757262"/>
                  </a:lnTo>
                  <a:lnTo>
                    <a:pt x="4474642" y="774166"/>
                  </a:lnTo>
                  <a:lnTo>
                    <a:pt x="4519346" y="780161"/>
                  </a:lnTo>
                  <a:lnTo>
                    <a:pt x="4564050" y="773696"/>
                  </a:lnTo>
                  <a:lnTo>
                    <a:pt x="4604194" y="756551"/>
                  </a:lnTo>
                  <a:lnTo>
                    <a:pt x="4638192" y="730313"/>
                  </a:lnTo>
                  <a:lnTo>
                    <a:pt x="4664443" y="696544"/>
                  </a:lnTo>
                  <a:lnTo>
                    <a:pt x="4681359" y="656793"/>
                  </a:lnTo>
                  <a:lnTo>
                    <a:pt x="4687354" y="612648"/>
                  </a:lnTo>
                  <a:close/>
                </a:path>
                <a:path w="4950459" h="3126105">
                  <a:moveTo>
                    <a:pt x="4950231" y="2343099"/>
                  </a:moveTo>
                  <a:lnTo>
                    <a:pt x="4940503" y="2294598"/>
                  </a:lnTo>
                  <a:lnTo>
                    <a:pt x="4928997" y="2277440"/>
                  </a:lnTo>
                  <a:lnTo>
                    <a:pt x="4928997" y="2343099"/>
                  </a:lnTo>
                  <a:lnTo>
                    <a:pt x="4920767" y="2383244"/>
                  </a:lnTo>
                  <a:lnTo>
                    <a:pt x="4898415" y="2415959"/>
                  </a:lnTo>
                  <a:lnTo>
                    <a:pt x="4865408" y="2438057"/>
                  </a:lnTo>
                  <a:lnTo>
                    <a:pt x="4825212" y="2446375"/>
                  </a:lnTo>
                  <a:lnTo>
                    <a:pt x="4785106" y="2438057"/>
                  </a:lnTo>
                  <a:lnTo>
                    <a:pt x="4752264" y="2415959"/>
                  </a:lnTo>
                  <a:lnTo>
                    <a:pt x="4730089" y="2383244"/>
                  </a:lnTo>
                  <a:lnTo>
                    <a:pt x="4721936" y="2343099"/>
                  </a:lnTo>
                  <a:lnTo>
                    <a:pt x="4729924" y="2303208"/>
                  </a:lnTo>
                  <a:lnTo>
                    <a:pt x="4730026" y="2302687"/>
                  </a:lnTo>
                  <a:lnTo>
                    <a:pt x="4752149" y="2269883"/>
                  </a:lnTo>
                  <a:lnTo>
                    <a:pt x="4785106" y="2247874"/>
                  </a:lnTo>
                  <a:lnTo>
                    <a:pt x="4825720" y="2239835"/>
                  </a:lnTo>
                  <a:lnTo>
                    <a:pt x="4865611" y="2248039"/>
                  </a:lnTo>
                  <a:lnTo>
                    <a:pt x="4898479" y="2270341"/>
                  </a:lnTo>
                  <a:lnTo>
                    <a:pt x="4920780" y="2303208"/>
                  </a:lnTo>
                  <a:lnTo>
                    <a:pt x="4928997" y="2343099"/>
                  </a:lnTo>
                  <a:lnTo>
                    <a:pt x="4928997" y="2277440"/>
                  </a:lnTo>
                  <a:lnTo>
                    <a:pt x="4913846" y="2254834"/>
                  </a:lnTo>
                  <a:lnTo>
                    <a:pt x="4891684" y="2239835"/>
                  </a:lnTo>
                  <a:lnTo>
                    <a:pt x="4874133" y="2227961"/>
                  </a:lnTo>
                  <a:lnTo>
                    <a:pt x="4825212" y="2218080"/>
                  </a:lnTo>
                  <a:lnTo>
                    <a:pt x="4776698" y="2227783"/>
                  </a:lnTo>
                  <a:lnTo>
                    <a:pt x="4736947" y="2254377"/>
                  </a:lnTo>
                  <a:lnTo>
                    <a:pt x="4710074" y="2294077"/>
                  </a:lnTo>
                  <a:lnTo>
                    <a:pt x="4700206" y="2343099"/>
                  </a:lnTo>
                  <a:lnTo>
                    <a:pt x="4710493" y="2390876"/>
                  </a:lnTo>
                  <a:lnTo>
                    <a:pt x="4737316" y="2430284"/>
                  </a:lnTo>
                  <a:lnTo>
                    <a:pt x="4776838" y="2457246"/>
                  </a:lnTo>
                  <a:lnTo>
                    <a:pt x="4825212" y="2467648"/>
                  </a:lnTo>
                  <a:lnTo>
                    <a:pt x="4874133" y="2457754"/>
                  </a:lnTo>
                  <a:lnTo>
                    <a:pt x="4890859" y="2446375"/>
                  </a:lnTo>
                  <a:lnTo>
                    <a:pt x="4913846" y="2430742"/>
                  </a:lnTo>
                  <a:lnTo>
                    <a:pt x="4940503" y="2391041"/>
                  </a:lnTo>
                  <a:lnTo>
                    <a:pt x="4950231" y="2343099"/>
                  </a:lnTo>
                  <a:close/>
                </a:path>
              </a:pathLst>
            </a:custGeom>
            <a:solidFill>
              <a:srgbClr val="735C9A"/>
            </a:solidFill>
          </p:spPr>
          <p:txBody>
            <a:bodyPr wrap="square" lIns="0" tIns="0" rIns="0" bIns="0" rtlCol="0"/>
            <a:lstStyle/>
            <a:p>
              <a:endParaRPr/>
            </a:p>
          </p:txBody>
        </p:sp>
      </p:grpSp>
      <p:sp>
        <p:nvSpPr>
          <p:cNvPr id="28" name="object 28"/>
          <p:cNvSpPr txBox="1"/>
          <p:nvPr/>
        </p:nvSpPr>
        <p:spPr>
          <a:xfrm>
            <a:off x="16495242" y="9452808"/>
            <a:ext cx="2490470" cy="722630"/>
          </a:xfrm>
          <a:prstGeom prst="rect">
            <a:avLst/>
          </a:prstGeom>
        </p:spPr>
        <p:txBody>
          <a:bodyPr vert="horz" wrap="square" lIns="0" tIns="75565" rIns="0" bIns="0" rtlCol="0">
            <a:spAutoFit/>
          </a:bodyPr>
          <a:lstStyle/>
          <a:p>
            <a:pPr marL="12700">
              <a:lnSpc>
                <a:spcPct val="100000"/>
              </a:lnSpc>
              <a:spcBef>
                <a:spcPts val="595"/>
              </a:spcBef>
            </a:pPr>
            <a:r>
              <a:rPr sz="2200" b="1" i="1" dirty="0">
                <a:solidFill>
                  <a:srgbClr val="FFFFFF"/>
                </a:solidFill>
                <a:latin typeface="Open Sans"/>
                <a:cs typeface="Open Sans"/>
              </a:rPr>
              <a:t>Student</a:t>
            </a:r>
            <a:r>
              <a:rPr sz="2200" b="1" i="1" spc="-30" dirty="0">
                <a:solidFill>
                  <a:srgbClr val="FFFFFF"/>
                </a:solidFill>
                <a:latin typeface="Open Sans"/>
                <a:cs typeface="Open Sans"/>
              </a:rPr>
              <a:t> </a:t>
            </a:r>
            <a:r>
              <a:rPr sz="2200" b="1" i="1" spc="-10" dirty="0">
                <a:solidFill>
                  <a:srgbClr val="FFFFFF"/>
                </a:solidFill>
                <a:latin typeface="Open Sans"/>
                <a:cs typeface="Open Sans"/>
              </a:rPr>
              <a:t>Workbook</a:t>
            </a:r>
            <a:endParaRPr sz="2200" dirty="0">
              <a:latin typeface="Open Sans"/>
              <a:cs typeface="Open Sans"/>
            </a:endParaRPr>
          </a:p>
          <a:p>
            <a:pPr marL="347980">
              <a:lnSpc>
                <a:spcPct val="100000"/>
              </a:lnSpc>
              <a:spcBef>
                <a:spcPts val="370"/>
              </a:spcBef>
            </a:pPr>
            <a:r>
              <a:rPr sz="1650" b="0" dirty="0">
                <a:solidFill>
                  <a:srgbClr val="FFFFFF"/>
                </a:solidFill>
                <a:latin typeface="Open Sans Light"/>
                <a:cs typeface="Open Sans Light"/>
              </a:rPr>
              <a:t>English</a:t>
            </a:r>
            <a:r>
              <a:rPr sz="1650" b="0" spc="-30" dirty="0">
                <a:solidFill>
                  <a:srgbClr val="FFFFFF"/>
                </a:solidFill>
                <a:latin typeface="Open Sans Light"/>
                <a:cs typeface="Open Sans Light"/>
              </a:rPr>
              <a:t> </a:t>
            </a:r>
            <a:r>
              <a:rPr sz="1650" b="0" dirty="0">
                <a:solidFill>
                  <a:srgbClr val="FFFFFF"/>
                </a:solidFill>
                <a:latin typeface="Open Sans Light"/>
                <a:cs typeface="Open Sans Light"/>
              </a:rPr>
              <a:t>Version</a:t>
            </a:r>
            <a:r>
              <a:rPr sz="1650" b="0" spc="-25" dirty="0">
                <a:solidFill>
                  <a:srgbClr val="FFFFFF"/>
                </a:solidFill>
                <a:latin typeface="Open Sans Light"/>
                <a:cs typeface="Open Sans Light"/>
              </a:rPr>
              <a:t> </a:t>
            </a:r>
            <a:r>
              <a:rPr sz="1650" b="0" dirty="0">
                <a:solidFill>
                  <a:srgbClr val="FFFFFF"/>
                </a:solidFill>
                <a:latin typeface="Open Sans Light"/>
                <a:cs typeface="Open Sans Light"/>
              </a:rPr>
              <a:t>|</a:t>
            </a:r>
            <a:r>
              <a:rPr sz="1650" b="0" spc="-25" dirty="0">
                <a:solidFill>
                  <a:srgbClr val="FFFFFF"/>
                </a:solidFill>
                <a:latin typeface="Open Sans Light"/>
                <a:cs typeface="Open Sans Light"/>
              </a:rPr>
              <a:t> </a:t>
            </a:r>
            <a:r>
              <a:rPr sz="1650" b="0" spc="-20" dirty="0">
                <a:solidFill>
                  <a:srgbClr val="FFFFFF"/>
                </a:solidFill>
                <a:latin typeface="Open Sans Light"/>
                <a:cs typeface="Open Sans Light"/>
              </a:rPr>
              <a:t>202</a:t>
            </a:r>
            <a:r>
              <a:rPr lang="en-US" sz="1650" b="0" spc="-20" dirty="0">
                <a:solidFill>
                  <a:srgbClr val="FFFFFF"/>
                </a:solidFill>
                <a:latin typeface="Open Sans Light"/>
                <a:cs typeface="Open Sans Light"/>
              </a:rPr>
              <a:t>5</a:t>
            </a:r>
            <a:endParaRPr sz="1650" dirty="0">
              <a:latin typeface="Open Sans Light"/>
              <a:cs typeface="Open Sans Light"/>
            </a:endParaRPr>
          </a:p>
        </p:txBody>
      </p:sp>
      <p:sp>
        <p:nvSpPr>
          <p:cNvPr id="29" name="object 29"/>
          <p:cNvSpPr txBox="1">
            <a:spLocks noGrp="1"/>
          </p:cNvSpPr>
          <p:nvPr>
            <p:ph type="title"/>
          </p:nvPr>
        </p:nvSpPr>
        <p:spPr>
          <a:xfrm>
            <a:off x="1118155" y="954129"/>
            <a:ext cx="7293609" cy="3288029"/>
          </a:xfrm>
          <a:prstGeom prst="rect">
            <a:avLst/>
          </a:prstGeom>
        </p:spPr>
        <p:txBody>
          <a:bodyPr vert="horz" wrap="square" lIns="0" tIns="64135" rIns="0" bIns="0" rtlCol="0">
            <a:spAutoFit/>
          </a:bodyPr>
          <a:lstStyle/>
          <a:p>
            <a:pPr marL="12700">
              <a:lnSpc>
                <a:spcPct val="100000"/>
              </a:lnSpc>
              <a:spcBef>
                <a:spcPts val="505"/>
              </a:spcBef>
            </a:pPr>
            <a:r>
              <a:rPr sz="5800" b="0" dirty="0">
                <a:latin typeface="Ubuntu Light"/>
                <a:cs typeface="Ubuntu Light"/>
              </a:rPr>
              <a:t>Chapter </a:t>
            </a:r>
            <a:r>
              <a:rPr sz="5800" b="0" spc="-25" dirty="0">
                <a:latin typeface="Ubuntu Light"/>
                <a:cs typeface="Ubuntu Light"/>
              </a:rPr>
              <a:t>#5</a:t>
            </a:r>
            <a:endParaRPr sz="5800">
              <a:latin typeface="Ubuntu Light"/>
              <a:cs typeface="Ubuntu Light"/>
            </a:endParaRPr>
          </a:p>
          <a:p>
            <a:pPr marL="12700" marR="13970">
              <a:lnSpc>
                <a:spcPct val="100299"/>
              </a:lnSpc>
              <a:spcBef>
                <a:spcPts val="505"/>
              </a:spcBef>
            </a:pPr>
            <a:r>
              <a:rPr sz="7400" spc="-125" dirty="0"/>
              <a:t>How</a:t>
            </a:r>
            <a:r>
              <a:rPr sz="7400" spc="-315" dirty="0"/>
              <a:t> </a:t>
            </a:r>
            <a:r>
              <a:rPr sz="7400" spc="-45" dirty="0"/>
              <a:t>Problems</a:t>
            </a:r>
            <a:r>
              <a:rPr sz="7400" i="1" spc="-45" dirty="0"/>
              <a:t> </a:t>
            </a:r>
            <a:r>
              <a:rPr sz="7400" i="1" spc="-140" dirty="0"/>
              <a:t>Lead</a:t>
            </a:r>
            <a:r>
              <a:rPr sz="7400" i="1" spc="-330" dirty="0"/>
              <a:t> </a:t>
            </a:r>
            <a:r>
              <a:rPr sz="7400" i="1" spc="-80" dirty="0"/>
              <a:t>to</a:t>
            </a:r>
            <a:r>
              <a:rPr sz="7400" i="1" spc="-330" dirty="0"/>
              <a:t> </a:t>
            </a:r>
            <a:r>
              <a:rPr sz="7400" i="1" spc="-165" dirty="0"/>
              <a:t>Solutions</a:t>
            </a:r>
            <a:endParaRPr sz="7400"/>
          </a:p>
        </p:txBody>
      </p:sp>
      <p:grpSp>
        <p:nvGrpSpPr>
          <p:cNvPr id="30" name="object 30"/>
          <p:cNvGrpSpPr/>
          <p:nvPr/>
        </p:nvGrpSpPr>
        <p:grpSpPr>
          <a:xfrm>
            <a:off x="-4" y="8717756"/>
            <a:ext cx="5377815" cy="2590800"/>
            <a:chOff x="-4" y="8717756"/>
            <a:chExt cx="5377815" cy="2590800"/>
          </a:xfrm>
        </p:grpSpPr>
        <p:pic>
          <p:nvPicPr>
            <p:cNvPr id="31" name="object 31"/>
            <p:cNvPicPr/>
            <p:nvPr/>
          </p:nvPicPr>
          <p:blipFill>
            <a:blip r:embed="rId20" cstate="print"/>
            <a:stretch>
              <a:fillRect/>
            </a:stretch>
          </p:blipFill>
          <p:spPr>
            <a:xfrm>
              <a:off x="0" y="8717756"/>
              <a:ext cx="4630612" cy="2590802"/>
            </a:xfrm>
            <a:prstGeom prst="rect">
              <a:avLst/>
            </a:prstGeom>
          </p:spPr>
        </p:pic>
        <p:sp>
          <p:nvSpPr>
            <p:cNvPr id="32" name="object 32"/>
            <p:cNvSpPr/>
            <p:nvPr/>
          </p:nvSpPr>
          <p:spPr>
            <a:xfrm>
              <a:off x="0" y="9177597"/>
              <a:ext cx="5320665" cy="2131060"/>
            </a:xfrm>
            <a:custGeom>
              <a:avLst/>
              <a:gdLst/>
              <a:ahLst/>
              <a:cxnLst/>
              <a:rect l="l" t="t" r="r" b="b"/>
              <a:pathLst>
                <a:path w="5320665" h="2131059">
                  <a:moveTo>
                    <a:pt x="2526512" y="2130958"/>
                  </a:moveTo>
                  <a:lnTo>
                    <a:pt x="2371572" y="1976031"/>
                  </a:lnTo>
                  <a:lnTo>
                    <a:pt x="633704" y="1976031"/>
                  </a:lnTo>
                  <a:lnTo>
                    <a:pt x="628332" y="1981403"/>
                  </a:lnTo>
                  <a:lnTo>
                    <a:pt x="549008" y="1902155"/>
                  </a:lnTo>
                  <a:lnTo>
                    <a:pt x="496328" y="1849526"/>
                  </a:lnTo>
                  <a:lnTo>
                    <a:pt x="26416" y="1849526"/>
                  </a:lnTo>
                  <a:lnTo>
                    <a:pt x="0" y="1875751"/>
                  </a:lnTo>
                  <a:lnTo>
                    <a:pt x="0" y="1949665"/>
                  </a:lnTo>
                  <a:lnTo>
                    <a:pt x="47167" y="1902155"/>
                  </a:lnTo>
                  <a:lnTo>
                    <a:pt x="474103" y="1902155"/>
                  </a:lnTo>
                  <a:lnTo>
                    <a:pt x="590892" y="2018868"/>
                  </a:lnTo>
                  <a:lnTo>
                    <a:pt x="478878" y="2130958"/>
                  </a:lnTo>
                  <a:lnTo>
                    <a:pt x="554062" y="2130958"/>
                  </a:lnTo>
                  <a:lnTo>
                    <a:pt x="628561" y="2056511"/>
                  </a:lnTo>
                  <a:lnTo>
                    <a:pt x="703072" y="2130958"/>
                  </a:lnTo>
                  <a:lnTo>
                    <a:pt x="778052" y="2130958"/>
                  </a:lnTo>
                  <a:lnTo>
                    <a:pt x="675640" y="2028659"/>
                  </a:lnTo>
                  <a:lnTo>
                    <a:pt x="2349817" y="2028659"/>
                  </a:lnTo>
                  <a:lnTo>
                    <a:pt x="2452128" y="2130958"/>
                  </a:lnTo>
                  <a:lnTo>
                    <a:pt x="2526512" y="2130958"/>
                  </a:lnTo>
                  <a:close/>
                </a:path>
                <a:path w="5320665" h="2131059">
                  <a:moveTo>
                    <a:pt x="4870412" y="2130958"/>
                  </a:moveTo>
                  <a:lnTo>
                    <a:pt x="4869916" y="2103767"/>
                  </a:lnTo>
                  <a:lnTo>
                    <a:pt x="4488472" y="2103767"/>
                  </a:lnTo>
                  <a:lnTo>
                    <a:pt x="4461294" y="2130958"/>
                  </a:lnTo>
                  <a:lnTo>
                    <a:pt x="4870412" y="2130958"/>
                  </a:lnTo>
                  <a:close/>
                </a:path>
                <a:path w="5320665" h="2131059">
                  <a:moveTo>
                    <a:pt x="4914404" y="1803831"/>
                  </a:moveTo>
                  <a:lnTo>
                    <a:pt x="4910175" y="1783334"/>
                  </a:lnTo>
                  <a:lnTo>
                    <a:pt x="4898707" y="1766430"/>
                  </a:lnTo>
                  <a:lnTo>
                    <a:pt x="4881867" y="1754949"/>
                  </a:lnTo>
                  <a:lnTo>
                    <a:pt x="4861522" y="1750707"/>
                  </a:lnTo>
                  <a:lnTo>
                    <a:pt x="4840541" y="1754936"/>
                  </a:lnTo>
                  <a:lnTo>
                    <a:pt x="4823777" y="1766366"/>
                  </a:lnTo>
                  <a:lnTo>
                    <a:pt x="4812677" y="1783130"/>
                  </a:lnTo>
                  <a:lnTo>
                    <a:pt x="4811103" y="1790979"/>
                  </a:lnTo>
                  <a:lnTo>
                    <a:pt x="4282376" y="1790979"/>
                  </a:lnTo>
                  <a:lnTo>
                    <a:pt x="3942219" y="2130958"/>
                  </a:lnTo>
                  <a:lnTo>
                    <a:pt x="3979761" y="2130958"/>
                  </a:lnTo>
                  <a:lnTo>
                    <a:pt x="4292752" y="1817179"/>
                  </a:lnTo>
                  <a:lnTo>
                    <a:pt x="4811280" y="1817179"/>
                  </a:lnTo>
                  <a:lnTo>
                    <a:pt x="4812665" y="1824367"/>
                  </a:lnTo>
                  <a:lnTo>
                    <a:pt x="4823650" y="1841474"/>
                  </a:lnTo>
                  <a:lnTo>
                    <a:pt x="4840109" y="1852980"/>
                  </a:lnTo>
                  <a:lnTo>
                    <a:pt x="4860518" y="1857184"/>
                  </a:lnTo>
                  <a:lnTo>
                    <a:pt x="4881448" y="1852980"/>
                  </a:lnTo>
                  <a:lnTo>
                    <a:pt x="4898580" y="1841538"/>
                  </a:lnTo>
                  <a:lnTo>
                    <a:pt x="4910163" y="1824570"/>
                  </a:lnTo>
                  <a:lnTo>
                    <a:pt x="4914404" y="1803831"/>
                  </a:lnTo>
                  <a:close/>
                </a:path>
                <a:path w="5320665" h="2131059">
                  <a:moveTo>
                    <a:pt x="5320068" y="1160945"/>
                  </a:moveTo>
                  <a:lnTo>
                    <a:pt x="5301793" y="1141653"/>
                  </a:lnTo>
                  <a:lnTo>
                    <a:pt x="5058664" y="1384312"/>
                  </a:lnTo>
                  <a:lnTo>
                    <a:pt x="3428517" y="1384312"/>
                  </a:lnTo>
                  <a:lnTo>
                    <a:pt x="3191179" y="1146873"/>
                  </a:lnTo>
                  <a:lnTo>
                    <a:pt x="3864356" y="1146873"/>
                  </a:lnTo>
                  <a:lnTo>
                    <a:pt x="3864356" y="1120686"/>
                  </a:lnTo>
                  <a:lnTo>
                    <a:pt x="3164509" y="1120203"/>
                  </a:lnTo>
                  <a:lnTo>
                    <a:pt x="2220861" y="176123"/>
                  </a:lnTo>
                  <a:lnTo>
                    <a:pt x="1294384" y="176898"/>
                  </a:lnTo>
                  <a:lnTo>
                    <a:pt x="1117955" y="495"/>
                  </a:lnTo>
                  <a:lnTo>
                    <a:pt x="0" y="0"/>
                  </a:lnTo>
                  <a:lnTo>
                    <a:pt x="0" y="26212"/>
                  </a:lnTo>
                  <a:lnTo>
                    <a:pt x="1107579" y="26212"/>
                  </a:lnTo>
                  <a:lnTo>
                    <a:pt x="1283487" y="202590"/>
                  </a:lnTo>
                  <a:lnTo>
                    <a:pt x="2209495" y="202590"/>
                  </a:lnTo>
                  <a:lnTo>
                    <a:pt x="3127248" y="1120178"/>
                  </a:lnTo>
                  <a:lnTo>
                    <a:pt x="2464968" y="1119708"/>
                  </a:lnTo>
                  <a:lnTo>
                    <a:pt x="2305685" y="1279067"/>
                  </a:lnTo>
                  <a:lnTo>
                    <a:pt x="1673364" y="1279067"/>
                  </a:lnTo>
                  <a:lnTo>
                    <a:pt x="1099680" y="706107"/>
                  </a:lnTo>
                  <a:lnTo>
                    <a:pt x="0" y="706107"/>
                  </a:lnTo>
                  <a:lnTo>
                    <a:pt x="0" y="732320"/>
                  </a:lnTo>
                  <a:lnTo>
                    <a:pt x="1089799" y="732320"/>
                  </a:lnTo>
                  <a:lnTo>
                    <a:pt x="1662988" y="1305242"/>
                  </a:lnTo>
                  <a:lnTo>
                    <a:pt x="2279523" y="1305242"/>
                  </a:lnTo>
                  <a:lnTo>
                    <a:pt x="1953056" y="1631886"/>
                  </a:lnTo>
                  <a:lnTo>
                    <a:pt x="119316" y="1631886"/>
                  </a:lnTo>
                  <a:lnTo>
                    <a:pt x="0" y="1751355"/>
                  </a:lnTo>
                  <a:lnTo>
                    <a:pt x="0" y="1789709"/>
                  </a:lnTo>
                  <a:lnTo>
                    <a:pt x="131191" y="1658797"/>
                  </a:lnTo>
                  <a:lnTo>
                    <a:pt x="1965413" y="1658797"/>
                  </a:lnTo>
                  <a:lnTo>
                    <a:pt x="2318270" y="1305242"/>
                  </a:lnTo>
                  <a:lnTo>
                    <a:pt x="2695244" y="1305242"/>
                  </a:lnTo>
                  <a:lnTo>
                    <a:pt x="3100921" y="1711426"/>
                  </a:lnTo>
                  <a:lnTo>
                    <a:pt x="3460902" y="1711426"/>
                  </a:lnTo>
                  <a:lnTo>
                    <a:pt x="3463340" y="1723605"/>
                  </a:lnTo>
                  <a:lnTo>
                    <a:pt x="3474745" y="1740738"/>
                  </a:lnTo>
                  <a:lnTo>
                    <a:pt x="3491712" y="1752358"/>
                  </a:lnTo>
                  <a:lnTo>
                    <a:pt x="3512553" y="1756638"/>
                  </a:lnTo>
                  <a:lnTo>
                    <a:pt x="3532898" y="1751825"/>
                  </a:lnTo>
                  <a:lnTo>
                    <a:pt x="3549294" y="1740217"/>
                  </a:lnTo>
                  <a:lnTo>
                    <a:pt x="3560419" y="1723224"/>
                  </a:lnTo>
                  <a:lnTo>
                    <a:pt x="3564928" y="1702295"/>
                  </a:lnTo>
                  <a:lnTo>
                    <a:pt x="3560343" y="1681759"/>
                  </a:lnTo>
                  <a:lnTo>
                    <a:pt x="3549091" y="1665033"/>
                  </a:lnTo>
                  <a:lnTo>
                    <a:pt x="3532670" y="1653781"/>
                  </a:lnTo>
                  <a:lnTo>
                    <a:pt x="3512553" y="1649653"/>
                  </a:lnTo>
                  <a:lnTo>
                    <a:pt x="3492106" y="1653654"/>
                  </a:lnTo>
                  <a:lnTo>
                    <a:pt x="3475101" y="1664728"/>
                  </a:lnTo>
                  <a:lnTo>
                    <a:pt x="3463480" y="1681556"/>
                  </a:lnTo>
                  <a:lnTo>
                    <a:pt x="3462718" y="1685251"/>
                  </a:lnTo>
                  <a:lnTo>
                    <a:pt x="3111296" y="1685251"/>
                  </a:lnTo>
                  <a:lnTo>
                    <a:pt x="2705620" y="1279067"/>
                  </a:lnTo>
                  <a:lnTo>
                    <a:pt x="2344394" y="1279067"/>
                  </a:lnTo>
                  <a:lnTo>
                    <a:pt x="2476335" y="1146873"/>
                  </a:lnTo>
                  <a:lnTo>
                    <a:pt x="3153956" y="1146873"/>
                  </a:lnTo>
                  <a:lnTo>
                    <a:pt x="3418636" y="1411490"/>
                  </a:lnTo>
                  <a:lnTo>
                    <a:pt x="5070043" y="1411490"/>
                  </a:lnTo>
                  <a:lnTo>
                    <a:pt x="5320068" y="1160945"/>
                  </a:lnTo>
                  <a:close/>
                </a:path>
              </a:pathLst>
            </a:custGeom>
            <a:solidFill>
              <a:srgbClr val="735C9A"/>
            </a:solidFill>
          </p:spPr>
          <p:txBody>
            <a:bodyPr wrap="square" lIns="0" tIns="0" rIns="0" bIns="0" rtlCol="0"/>
            <a:lstStyle/>
            <a:p>
              <a:endParaRPr/>
            </a:p>
          </p:txBody>
        </p:sp>
        <p:pic>
          <p:nvPicPr>
            <p:cNvPr id="33" name="object 33"/>
            <p:cNvPicPr/>
            <p:nvPr/>
          </p:nvPicPr>
          <p:blipFill>
            <a:blip r:embed="rId21" cstate="print"/>
            <a:stretch>
              <a:fillRect/>
            </a:stretch>
          </p:blipFill>
          <p:spPr>
            <a:xfrm>
              <a:off x="3361825" y="10510028"/>
              <a:ext cx="105755" cy="105724"/>
            </a:xfrm>
            <a:prstGeom prst="rect">
              <a:avLst/>
            </a:prstGeom>
          </p:spPr>
        </p:pic>
        <p:pic>
          <p:nvPicPr>
            <p:cNvPr id="34" name="object 34"/>
            <p:cNvPicPr/>
            <p:nvPr/>
          </p:nvPicPr>
          <p:blipFill>
            <a:blip r:embed="rId22" cstate="print"/>
            <a:stretch>
              <a:fillRect/>
            </a:stretch>
          </p:blipFill>
          <p:spPr>
            <a:xfrm>
              <a:off x="1066576" y="10973263"/>
              <a:ext cx="105253" cy="105494"/>
            </a:xfrm>
            <a:prstGeom prst="rect">
              <a:avLst/>
            </a:prstGeom>
          </p:spPr>
        </p:pic>
        <p:pic>
          <p:nvPicPr>
            <p:cNvPr id="35" name="object 35"/>
            <p:cNvPicPr/>
            <p:nvPr/>
          </p:nvPicPr>
          <p:blipFill>
            <a:blip r:embed="rId23" cstate="print"/>
            <a:stretch>
              <a:fillRect/>
            </a:stretch>
          </p:blipFill>
          <p:spPr>
            <a:xfrm>
              <a:off x="1609138" y="10419081"/>
              <a:ext cx="105242" cy="106248"/>
            </a:xfrm>
            <a:prstGeom prst="rect">
              <a:avLst/>
            </a:prstGeom>
          </p:spPr>
        </p:pic>
        <p:sp>
          <p:nvSpPr>
            <p:cNvPr id="36" name="object 36"/>
            <p:cNvSpPr/>
            <p:nvPr/>
          </p:nvSpPr>
          <p:spPr>
            <a:xfrm>
              <a:off x="1041379" y="9856529"/>
              <a:ext cx="107314" cy="106680"/>
            </a:xfrm>
            <a:custGeom>
              <a:avLst/>
              <a:gdLst/>
              <a:ahLst/>
              <a:cxnLst/>
              <a:rect l="l" t="t" r="r" b="b"/>
              <a:pathLst>
                <a:path w="107315" h="106679">
                  <a:moveTo>
                    <a:pt x="53862" y="0"/>
                  </a:moveTo>
                  <a:lnTo>
                    <a:pt x="33288" y="4100"/>
                  </a:lnTo>
                  <a:lnTo>
                    <a:pt x="16372" y="15381"/>
                  </a:lnTo>
                  <a:lnTo>
                    <a:pt x="4736" y="32317"/>
                  </a:lnTo>
                  <a:lnTo>
                    <a:pt x="0" y="53380"/>
                  </a:lnTo>
                  <a:lnTo>
                    <a:pt x="4728" y="73863"/>
                  </a:lnTo>
                  <a:lnTo>
                    <a:pt x="16309" y="90757"/>
                  </a:lnTo>
                  <a:lnTo>
                    <a:pt x="33076" y="102235"/>
                  </a:lnTo>
                  <a:lnTo>
                    <a:pt x="53359" y="106467"/>
                  </a:lnTo>
                  <a:lnTo>
                    <a:pt x="73995" y="102372"/>
                  </a:lnTo>
                  <a:lnTo>
                    <a:pt x="90971" y="91122"/>
                  </a:lnTo>
                  <a:lnTo>
                    <a:pt x="102481" y="74273"/>
                  </a:lnTo>
                  <a:lnTo>
                    <a:pt x="106719" y="53380"/>
                  </a:lnTo>
                  <a:lnTo>
                    <a:pt x="102489" y="32719"/>
                  </a:lnTo>
                  <a:lnTo>
                    <a:pt x="91033" y="15739"/>
                  </a:lnTo>
                  <a:lnTo>
                    <a:pt x="74207" y="4234"/>
                  </a:lnTo>
                  <a:lnTo>
                    <a:pt x="53862" y="0"/>
                  </a:lnTo>
                  <a:close/>
                </a:path>
              </a:pathLst>
            </a:custGeom>
            <a:solidFill>
              <a:srgbClr val="735C9A"/>
            </a:solidFill>
          </p:spPr>
          <p:txBody>
            <a:bodyPr wrap="square" lIns="0" tIns="0" rIns="0" bIns="0" rtlCol="0"/>
            <a:lstStyle/>
            <a:p>
              <a:endParaRPr/>
            </a:p>
          </p:txBody>
        </p:sp>
        <p:pic>
          <p:nvPicPr>
            <p:cNvPr id="37" name="object 37"/>
            <p:cNvPicPr/>
            <p:nvPr/>
          </p:nvPicPr>
          <p:blipFill>
            <a:blip r:embed="rId24" cstate="print"/>
            <a:stretch>
              <a:fillRect/>
            </a:stretch>
          </p:blipFill>
          <p:spPr>
            <a:xfrm>
              <a:off x="5271138" y="10271089"/>
              <a:ext cx="106269" cy="106499"/>
            </a:xfrm>
            <a:prstGeom prst="rect">
              <a:avLst/>
            </a:prstGeom>
          </p:spPr>
        </p:pic>
        <p:sp>
          <p:nvSpPr>
            <p:cNvPr id="38" name="object 38"/>
            <p:cNvSpPr/>
            <p:nvPr/>
          </p:nvSpPr>
          <p:spPr>
            <a:xfrm>
              <a:off x="159842" y="10261999"/>
              <a:ext cx="3748404" cy="349250"/>
            </a:xfrm>
            <a:custGeom>
              <a:avLst/>
              <a:gdLst/>
              <a:ahLst/>
              <a:cxnLst/>
              <a:rect l="l" t="t" r="r" b="b"/>
              <a:pathLst>
                <a:path w="3748404" h="349250">
                  <a:moveTo>
                    <a:pt x="106248" y="296443"/>
                  </a:moveTo>
                  <a:lnTo>
                    <a:pt x="102006" y="275666"/>
                  </a:lnTo>
                  <a:lnTo>
                    <a:pt x="90551" y="258800"/>
                  </a:lnTo>
                  <a:lnTo>
                    <a:pt x="73710" y="247357"/>
                  </a:lnTo>
                  <a:lnTo>
                    <a:pt x="53352" y="242824"/>
                  </a:lnTo>
                  <a:lnTo>
                    <a:pt x="32512" y="247142"/>
                  </a:lnTo>
                  <a:lnTo>
                    <a:pt x="15557" y="258800"/>
                  </a:lnTo>
                  <a:lnTo>
                    <a:pt x="4165" y="275869"/>
                  </a:lnTo>
                  <a:lnTo>
                    <a:pt x="0" y="296443"/>
                  </a:lnTo>
                  <a:lnTo>
                    <a:pt x="4165" y="316445"/>
                  </a:lnTo>
                  <a:lnTo>
                    <a:pt x="15557" y="333235"/>
                  </a:lnTo>
                  <a:lnTo>
                    <a:pt x="32512" y="344779"/>
                  </a:lnTo>
                  <a:lnTo>
                    <a:pt x="53352" y="349072"/>
                  </a:lnTo>
                  <a:lnTo>
                    <a:pt x="73710" y="344779"/>
                  </a:lnTo>
                  <a:lnTo>
                    <a:pt x="90551" y="333235"/>
                  </a:lnTo>
                  <a:lnTo>
                    <a:pt x="102006" y="316445"/>
                  </a:lnTo>
                  <a:lnTo>
                    <a:pt x="106248" y="296443"/>
                  </a:lnTo>
                  <a:close/>
                </a:path>
                <a:path w="3748404" h="349250">
                  <a:moveTo>
                    <a:pt x="3747986" y="53314"/>
                  </a:moveTo>
                  <a:lnTo>
                    <a:pt x="3743985" y="32689"/>
                  </a:lnTo>
                  <a:lnTo>
                    <a:pt x="3732987" y="15722"/>
                  </a:lnTo>
                  <a:lnTo>
                    <a:pt x="3716528" y="4229"/>
                  </a:lnTo>
                  <a:lnTo>
                    <a:pt x="3696131" y="0"/>
                  </a:lnTo>
                  <a:lnTo>
                    <a:pt x="3675215" y="4737"/>
                  </a:lnTo>
                  <a:lnTo>
                    <a:pt x="3658133" y="16179"/>
                  </a:lnTo>
                  <a:lnTo>
                    <a:pt x="3646703" y="32854"/>
                  </a:lnTo>
                  <a:lnTo>
                    <a:pt x="3642741" y="53314"/>
                  </a:lnTo>
                  <a:lnTo>
                    <a:pt x="3646919" y="74231"/>
                  </a:lnTo>
                  <a:lnTo>
                    <a:pt x="3658324" y="91084"/>
                  </a:lnTo>
                  <a:lnTo>
                    <a:pt x="3675278" y="102336"/>
                  </a:lnTo>
                  <a:lnTo>
                    <a:pt x="3696131" y="106438"/>
                  </a:lnTo>
                  <a:lnTo>
                    <a:pt x="3716667" y="102336"/>
                  </a:lnTo>
                  <a:lnTo>
                    <a:pt x="3733381" y="91084"/>
                  </a:lnTo>
                  <a:lnTo>
                    <a:pt x="3744417" y="74231"/>
                  </a:lnTo>
                  <a:lnTo>
                    <a:pt x="3747986" y="53314"/>
                  </a:lnTo>
                  <a:close/>
                </a:path>
              </a:pathLst>
            </a:custGeom>
            <a:solidFill>
              <a:srgbClr val="735C9A"/>
            </a:solidFill>
          </p:spPr>
          <p:txBody>
            <a:bodyPr wrap="square" lIns="0" tIns="0" rIns="0" bIns="0" rtlCol="0"/>
            <a:lstStyle/>
            <a:p>
              <a:endParaRPr/>
            </a:p>
          </p:txBody>
        </p:sp>
        <p:pic>
          <p:nvPicPr>
            <p:cNvPr id="39" name="object 39"/>
            <p:cNvPicPr/>
            <p:nvPr/>
          </p:nvPicPr>
          <p:blipFill>
            <a:blip r:embed="rId25" cstate="print"/>
            <a:stretch>
              <a:fillRect/>
            </a:stretch>
          </p:blipFill>
          <p:spPr>
            <a:xfrm>
              <a:off x="1907096" y="10768945"/>
              <a:ext cx="104761" cy="106719"/>
            </a:xfrm>
            <a:prstGeom prst="rect">
              <a:avLst/>
            </a:prstGeom>
          </p:spPr>
        </p:pic>
        <p:pic>
          <p:nvPicPr>
            <p:cNvPr id="40" name="object 40"/>
            <p:cNvPicPr/>
            <p:nvPr/>
          </p:nvPicPr>
          <p:blipFill>
            <a:blip r:embed="rId26" cstate="print"/>
            <a:stretch>
              <a:fillRect/>
            </a:stretch>
          </p:blipFill>
          <p:spPr>
            <a:xfrm>
              <a:off x="4803702" y="11228723"/>
              <a:ext cx="150738" cy="79833"/>
            </a:xfrm>
            <a:prstGeom prst="rect">
              <a:avLst/>
            </a:prstGeom>
          </p:spPr>
        </p:pic>
        <p:sp>
          <p:nvSpPr>
            <p:cNvPr id="41" name="object 41"/>
            <p:cNvSpPr/>
            <p:nvPr/>
          </p:nvSpPr>
          <p:spPr>
            <a:xfrm>
              <a:off x="91643" y="9779463"/>
              <a:ext cx="4950460" cy="1529715"/>
            </a:xfrm>
            <a:custGeom>
              <a:avLst/>
              <a:gdLst/>
              <a:ahLst/>
              <a:cxnLst/>
              <a:rect l="l" t="t" r="r" b="b"/>
              <a:pathLst>
                <a:path w="4950460" h="1529715">
                  <a:moveTo>
                    <a:pt x="250024" y="782447"/>
                  </a:moveTo>
                  <a:lnTo>
                    <a:pt x="239737" y="734669"/>
                  </a:lnTo>
                  <a:lnTo>
                    <a:pt x="228295" y="717867"/>
                  </a:lnTo>
                  <a:lnTo>
                    <a:pt x="228295" y="782447"/>
                  </a:lnTo>
                  <a:lnTo>
                    <a:pt x="220306" y="822350"/>
                  </a:lnTo>
                  <a:lnTo>
                    <a:pt x="220205" y="822858"/>
                  </a:lnTo>
                  <a:lnTo>
                    <a:pt x="198081" y="855662"/>
                  </a:lnTo>
                  <a:lnTo>
                    <a:pt x="165125" y="877671"/>
                  </a:lnTo>
                  <a:lnTo>
                    <a:pt x="124510" y="885723"/>
                  </a:lnTo>
                  <a:lnTo>
                    <a:pt x="84620" y="877506"/>
                  </a:lnTo>
                  <a:lnTo>
                    <a:pt x="51752" y="855205"/>
                  </a:lnTo>
                  <a:lnTo>
                    <a:pt x="29451" y="822350"/>
                  </a:lnTo>
                  <a:lnTo>
                    <a:pt x="21234" y="782447"/>
                  </a:lnTo>
                  <a:lnTo>
                    <a:pt x="29464" y="742302"/>
                  </a:lnTo>
                  <a:lnTo>
                    <a:pt x="51816" y="709587"/>
                  </a:lnTo>
                  <a:lnTo>
                    <a:pt x="84823" y="687489"/>
                  </a:lnTo>
                  <a:lnTo>
                    <a:pt x="125018" y="679170"/>
                  </a:lnTo>
                  <a:lnTo>
                    <a:pt x="165125" y="687489"/>
                  </a:lnTo>
                  <a:lnTo>
                    <a:pt x="197967" y="709587"/>
                  </a:lnTo>
                  <a:lnTo>
                    <a:pt x="220141" y="742302"/>
                  </a:lnTo>
                  <a:lnTo>
                    <a:pt x="228295" y="782447"/>
                  </a:lnTo>
                  <a:lnTo>
                    <a:pt x="228295" y="717867"/>
                  </a:lnTo>
                  <a:lnTo>
                    <a:pt x="212915" y="695261"/>
                  </a:lnTo>
                  <a:lnTo>
                    <a:pt x="189318" y="679170"/>
                  </a:lnTo>
                  <a:lnTo>
                    <a:pt x="173393" y="668299"/>
                  </a:lnTo>
                  <a:lnTo>
                    <a:pt x="125018" y="657898"/>
                  </a:lnTo>
                  <a:lnTo>
                    <a:pt x="76098" y="667791"/>
                  </a:lnTo>
                  <a:lnTo>
                    <a:pt x="36385" y="694804"/>
                  </a:lnTo>
                  <a:lnTo>
                    <a:pt x="9728" y="734504"/>
                  </a:lnTo>
                  <a:lnTo>
                    <a:pt x="0" y="782447"/>
                  </a:lnTo>
                  <a:lnTo>
                    <a:pt x="9728" y="830961"/>
                  </a:lnTo>
                  <a:lnTo>
                    <a:pt x="36385" y="870712"/>
                  </a:lnTo>
                  <a:lnTo>
                    <a:pt x="76098" y="897585"/>
                  </a:lnTo>
                  <a:lnTo>
                    <a:pt x="125018" y="907465"/>
                  </a:lnTo>
                  <a:lnTo>
                    <a:pt x="173532" y="897763"/>
                  </a:lnTo>
                  <a:lnTo>
                    <a:pt x="191541" y="885723"/>
                  </a:lnTo>
                  <a:lnTo>
                    <a:pt x="213283" y="871169"/>
                  </a:lnTo>
                  <a:lnTo>
                    <a:pt x="240157" y="831469"/>
                  </a:lnTo>
                  <a:lnTo>
                    <a:pt x="250024" y="782447"/>
                  </a:lnTo>
                  <a:close/>
                </a:path>
                <a:path w="4950460" h="1529715">
                  <a:moveTo>
                    <a:pt x="1134046" y="123774"/>
                  </a:moveTo>
                  <a:lnTo>
                    <a:pt x="1124331" y="75984"/>
                  </a:lnTo>
                  <a:lnTo>
                    <a:pt x="1124242" y="75552"/>
                  </a:lnTo>
                  <a:lnTo>
                    <a:pt x="1111808" y="57162"/>
                  </a:lnTo>
                  <a:lnTo>
                    <a:pt x="1111808" y="123774"/>
                  </a:lnTo>
                  <a:lnTo>
                    <a:pt x="1104226" y="163969"/>
                  </a:lnTo>
                  <a:lnTo>
                    <a:pt x="1082281" y="196519"/>
                  </a:lnTo>
                  <a:lnTo>
                    <a:pt x="1049401" y="218313"/>
                  </a:lnTo>
                  <a:lnTo>
                    <a:pt x="1009027" y="226275"/>
                  </a:lnTo>
                  <a:lnTo>
                    <a:pt x="969124" y="218960"/>
                  </a:lnTo>
                  <a:lnTo>
                    <a:pt x="936256" y="197218"/>
                  </a:lnTo>
                  <a:lnTo>
                    <a:pt x="913968" y="164680"/>
                  </a:lnTo>
                  <a:lnTo>
                    <a:pt x="905751" y="124980"/>
                  </a:lnTo>
                  <a:lnTo>
                    <a:pt x="913968" y="84620"/>
                  </a:lnTo>
                  <a:lnTo>
                    <a:pt x="936256" y="51460"/>
                  </a:lnTo>
                  <a:lnTo>
                    <a:pt x="969124" y="29006"/>
                  </a:lnTo>
                  <a:lnTo>
                    <a:pt x="1009027" y="20751"/>
                  </a:lnTo>
                  <a:lnTo>
                    <a:pt x="1049286" y="29006"/>
                  </a:lnTo>
                  <a:lnTo>
                    <a:pt x="1081913" y="51308"/>
                  </a:lnTo>
                  <a:lnTo>
                    <a:pt x="1103807" y="84112"/>
                  </a:lnTo>
                  <a:lnTo>
                    <a:pt x="1111808" y="123774"/>
                  </a:lnTo>
                  <a:lnTo>
                    <a:pt x="1111808" y="57162"/>
                  </a:lnTo>
                  <a:lnTo>
                    <a:pt x="1097534" y="36029"/>
                  </a:lnTo>
                  <a:lnTo>
                    <a:pt x="1074801" y="20751"/>
                  </a:lnTo>
                  <a:lnTo>
                    <a:pt x="1057948" y="9436"/>
                  </a:lnTo>
                  <a:lnTo>
                    <a:pt x="1009510" y="0"/>
                  </a:lnTo>
                  <a:lnTo>
                    <a:pt x="961021" y="9855"/>
                  </a:lnTo>
                  <a:lnTo>
                    <a:pt x="921372" y="36588"/>
                  </a:lnTo>
                  <a:lnTo>
                    <a:pt x="894791" y="75984"/>
                  </a:lnTo>
                  <a:lnTo>
                    <a:pt x="885482" y="123774"/>
                  </a:lnTo>
                  <a:lnTo>
                    <a:pt x="895210" y="172313"/>
                  </a:lnTo>
                  <a:lnTo>
                    <a:pt x="921740" y="212140"/>
                  </a:lnTo>
                  <a:lnTo>
                    <a:pt x="961161" y="239090"/>
                  </a:lnTo>
                  <a:lnTo>
                    <a:pt x="1009510" y="249008"/>
                  </a:lnTo>
                  <a:lnTo>
                    <a:pt x="1057948" y="239090"/>
                  </a:lnTo>
                  <a:lnTo>
                    <a:pt x="1076782" y="226275"/>
                  </a:lnTo>
                  <a:lnTo>
                    <a:pt x="1097534" y="212140"/>
                  </a:lnTo>
                  <a:lnTo>
                    <a:pt x="1124242" y="172313"/>
                  </a:lnTo>
                  <a:lnTo>
                    <a:pt x="1134046" y="123774"/>
                  </a:lnTo>
                  <a:close/>
                </a:path>
                <a:path w="4950460" h="1529715">
                  <a:moveTo>
                    <a:pt x="3552812" y="1097203"/>
                  </a:moveTo>
                  <a:lnTo>
                    <a:pt x="3543604" y="1048727"/>
                  </a:lnTo>
                  <a:lnTo>
                    <a:pt x="3543516" y="1048308"/>
                  </a:lnTo>
                  <a:lnTo>
                    <a:pt x="3531578" y="1030389"/>
                  </a:lnTo>
                  <a:lnTo>
                    <a:pt x="3531578" y="1097203"/>
                  </a:lnTo>
                  <a:lnTo>
                    <a:pt x="3523500" y="1137589"/>
                  </a:lnTo>
                  <a:lnTo>
                    <a:pt x="3501504" y="1170305"/>
                  </a:lnTo>
                  <a:lnTo>
                    <a:pt x="3468840" y="1192225"/>
                  </a:lnTo>
                  <a:lnTo>
                    <a:pt x="3428809" y="1200226"/>
                  </a:lnTo>
                  <a:lnTo>
                    <a:pt x="3388614" y="1192225"/>
                  </a:lnTo>
                  <a:lnTo>
                    <a:pt x="3355606" y="1170305"/>
                  </a:lnTo>
                  <a:lnTo>
                    <a:pt x="3333242" y="1137589"/>
                  </a:lnTo>
                  <a:lnTo>
                    <a:pt x="3325012" y="1097203"/>
                  </a:lnTo>
                  <a:lnTo>
                    <a:pt x="3333242" y="1056970"/>
                  </a:lnTo>
                  <a:lnTo>
                    <a:pt x="3355606" y="1024318"/>
                  </a:lnTo>
                  <a:lnTo>
                    <a:pt x="3388614" y="1002423"/>
                  </a:lnTo>
                  <a:lnTo>
                    <a:pt x="3428809" y="994422"/>
                  </a:lnTo>
                  <a:lnTo>
                    <a:pt x="3469309" y="1002423"/>
                  </a:lnTo>
                  <a:lnTo>
                    <a:pt x="3502050" y="1024318"/>
                  </a:lnTo>
                  <a:lnTo>
                    <a:pt x="3523856" y="1056970"/>
                  </a:lnTo>
                  <a:lnTo>
                    <a:pt x="3531578" y="1097203"/>
                  </a:lnTo>
                  <a:lnTo>
                    <a:pt x="3531578" y="1030389"/>
                  </a:lnTo>
                  <a:lnTo>
                    <a:pt x="3516947" y="1008418"/>
                  </a:lnTo>
                  <a:lnTo>
                    <a:pt x="3496297" y="994422"/>
                  </a:lnTo>
                  <a:lnTo>
                    <a:pt x="3477298" y="981544"/>
                  </a:lnTo>
                  <a:lnTo>
                    <a:pt x="3428809" y="971689"/>
                  </a:lnTo>
                  <a:lnTo>
                    <a:pt x="3380486" y="981684"/>
                  </a:lnTo>
                  <a:lnTo>
                    <a:pt x="3341128" y="1008786"/>
                  </a:lnTo>
                  <a:lnTo>
                    <a:pt x="3314484" y="1048727"/>
                  </a:lnTo>
                  <a:lnTo>
                    <a:pt x="3304286" y="1097203"/>
                  </a:lnTo>
                  <a:lnTo>
                    <a:pt x="3314547" y="1145019"/>
                  </a:lnTo>
                  <a:lnTo>
                    <a:pt x="3341319" y="1184541"/>
                  </a:lnTo>
                  <a:lnTo>
                    <a:pt x="3380702" y="1211643"/>
                  </a:lnTo>
                  <a:lnTo>
                    <a:pt x="3428809" y="1222222"/>
                  </a:lnTo>
                  <a:lnTo>
                    <a:pt x="3477158" y="1212354"/>
                  </a:lnTo>
                  <a:lnTo>
                    <a:pt x="3494938" y="1200226"/>
                  </a:lnTo>
                  <a:lnTo>
                    <a:pt x="3516566" y="1185481"/>
                  </a:lnTo>
                  <a:lnTo>
                    <a:pt x="3543096" y="1145717"/>
                  </a:lnTo>
                  <a:lnTo>
                    <a:pt x="3552812" y="1097203"/>
                  </a:lnTo>
                  <a:close/>
                </a:path>
                <a:path w="4950460" h="1529715">
                  <a:moveTo>
                    <a:pt x="3898722" y="536359"/>
                  </a:moveTo>
                  <a:lnTo>
                    <a:pt x="3888854" y="488149"/>
                  </a:lnTo>
                  <a:lnTo>
                    <a:pt x="3876967" y="470509"/>
                  </a:lnTo>
                  <a:lnTo>
                    <a:pt x="3876967" y="536359"/>
                  </a:lnTo>
                  <a:lnTo>
                    <a:pt x="3868902" y="576795"/>
                  </a:lnTo>
                  <a:lnTo>
                    <a:pt x="3846893" y="609866"/>
                  </a:lnTo>
                  <a:lnTo>
                    <a:pt x="3814229" y="632193"/>
                  </a:lnTo>
                  <a:lnTo>
                    <a:pt x="3774198" y="640384"/>
                  </a:lnTo>
                  <a:lnTo>
                    <a:pt x="3733584" y="631875"/>
                  </a:lnTo>
                  <a:lnTo>
                    <a:pt x="3700615" y="609587"/>
                  </a:lnTo>
                  <a:lnTo>
                    <a:pt x="3678555" y="576795"/>
                  </a:lnTo>
                  <a:lnTo>
                    <a:pt x="3670401" y="536359"/>
                  </a:lnTo>
                  <a:lnTo>
                    <a:pt x="3678491" y="496709"/>
                  </a:lnTo>
                  <a:lnTo>
                    <a:pt x="3700615" y="463918"/>
                  </a:lnTo>
                  <a:lnTo>
                    <a:pt x="3733584" y="441579"/>
                  </a:lnTo>
                  <a:lnTo>
                    <a:pt x="3774198" y="433336"/>
                  </a:lnTo>
                  <a:lnTo>
                    <a:pt x="3813797" y="441579"/>
                  </a:lnTo>
                  <a:lnTo>
                    <a:pt x="3846512" y="463918"/>
                  </a:lnTo>
                  <a:lnTo>
                    <a:pt x="3868750" y="496709"/>
                  </a:lnTo>
                  <a:lnTo>
                    <a:pt x="3876967" y="536359"/>
                  </a:lnTo>
                  <a:lnTo>
                    <a:pt x="3876967" y="470509"/>
                  </a:lnTo>
                  <a:lnTo>
                    <a:pt x="3862044" y="448360"/>
                  </a:lnTo>
                  <a:lnTo>
                    <a:pt x="3840061" y="433336"/>
                  </a:lnTo>
                  <a:lnTo>
                    <a:pt x="3822433" y="421297"/>
                  </a:lnTo>
                  <a:lnTo>
                    <a:pt x="3774198" y="411314"/>
                  </a:lnTo>
                  <a:lnTo>
                    <a:pt x="3725405" y="421297"/>
                  </a:lnTo>
                  <a:lnTo>
                    <a:pt x="3685514" y="448360"/>
                  </a:lnTo>
                  <a:lnTo>
                    <a:pt x="3658590" y="488149"/>
                  </a:lnTo>
                  <a:lnTo>
                    <a:pt x="3648710" y="536359"/>
                  </a:lnTo>
                  <a:lnTo>
                    <a:pt x="3658451" y="584847"/>
                  </a:lnTo>
                  <a:lnTo>
                    <a:pt x="3685133" y="624522"/>
                  </a:lnTo>
                  <a:lnTo>
                    <a:pt x="3724973" y="651306"/>
                  </a:lnTo>
                  <a:lnTo>
                    <a:pt x="3774198" y="661136"/>
                  </a:lnTo>
                  <a:lnTo>
                    <a:pt x="3822001" y="651306"/>
                  </a:lnTo>
                  <a:lnTo>
                    <a:pt x="3838156" y="640384"/>
                  </a:lnTo>
                  <a:lnTo>
                    <a:pt x="3861651" y="624522"/>
                  </a:lnTo>
                  <a:lnTo>
                    <a:pt x="3888714" y="584847"/>
                  </a:lnTo>
                  <a:lnTo>
                    <a:pt x="3898722" y="536359"/>
                  </a:lnTo>
                  <a:close/>
                </a:path>
                <a:path w="4950460" h="1529715">
                  <a:moveTo>
                    <a:pt x="4870691" y="1195793"/>
                  </a:moveTo>
                  <a:lnTo>
                    <a:pt x="4862284" y="1154544"/>
                  </a:lnTo>
                  <a:lnTo>
                    <a:pt x="4852416" y="1139812"/>
                  </a:lnTo>
                  <a:lnTo>
                    <a:pt x="4852416" y="1195793"/>
                  </a:lnTo>
                  <a:lnTo>
                    <a:pt x="4845545" y="1229677"/>
                  </a:lnTo>
                  <a:lnTo>
                    <a:pt x="4826762" y="1257490"/>
                  </a:lnTo>
                  <a:lnTo>
                    <a:pt x="4798707" y="1276388"/>
                  </a:lnTo>
                  <a:lnTo>
                    <a:pt x="4798466" y="1276388"/>
                  </a:lnTo>
                  <a:lnTo>
                    <a:pt x="4764430" y="1283246"/>
                  </a:lnTo>
                  <a:lnTo>
                    <a:pt x="4730407" y="1276388"/>
                  </a:lnTo>
                  <a:lnTo>
                    <a:pt x="4702797" y="1257681"/>
                  </a:lnTo>
                  <a:lnTo>
                    <a:pt x="4684268" y="1229880"/>
                  </a:lnTo>
                  <a:lnTo>
                    <a:pt x="4677499" y="1195793"/>
                  </a:lnTo>
                  <a:lnTo>
                    <a:pt x="4684268" y="1161694"/>
                  </a:lnTo>
                  <a:lnTo>
                    <a:pt x="4702797" y="1133741"/>
                  </a:lnTo>
                  <a:lnTo>
                    <a:pt x="4730407" y="1115009"/>
                  </a:lnTo>
                  <a:lnTo>
                    <a:pt x="4764430" y="1108570"/>
                  </a:lnTo>
                  <a:lnTo>
                    <a:pt x="4798961" y="1115009"/>
                  </a:lnTo>
                  <a:lnTo>
                    <a:pt x="4826762" y="1133741"/>
                  </a:lnTo>
                  <a:lnTo>
                    <a:pt x="4845405" y="1161694"/>
                  </a:lnTo>
                  <a:lnTo>
                    <a:pt x="4852416" y="1195793"/>
                  </a:lnTo>
                  <a:lnTo>
                    <a:pt x="4852416" y="1139812"/>
                  </a:lnTo>
                  <a:lnTo>
                    <a:pt x="4839424" y="1120394"/>
                  </a:lnTo>
                  <a:lnTo>
                    <a:pt x="4822241" y="1108570"/>
                  </a:lnTo>
                  <a:lnTo>
                    <a:pt x="4805642" y="1097140"/>
                  </a:lnTo>
                  <a:lnTo>
                    <a:pt x="4764430" y="1088542"/>
                  </a:lnTo>
                  <a:lnTo>
                    <a:pt x="4723612" y="1097140"/>
                  </a:lnTo>
                  <a:lnTo>
                    <a:pt x="4690135" y="1120394"/>
                  </a:lnTo>
                  <a:lnTo>
                    <a:pt x="4667504" y="1154544"/>
                  </a:lnTo>
                  <a:lnTo>
                    <a:pt x="4659185" y="1195793"/>
                  </a:lnTo>
                  <a:lnTo>
                    <a:pt x="4667021" y="1236916"/>
                  </a:lnTo>
                  <a:lnTo>
                    <a:pt x="4689576" y="1270520"/>
                  </a:lnTo>
                  <a:lnTo>
                    <a:pt x="4723257" y="1293202"/>
                  </a:lnTo>
                  <a:lnTo>
                    <a:pt x="4764430" y="1301521"/>
                  </a:lnTo>
                  <a:lnTo>
                    <a:pt x="4805642" y="1293202"/>
                  </a:lnTo>
                  <a:lnTo>
                    <a:pt x="4820475" y="1283246"/>
                  </a:lnTo>
                  <a:lnTo>
                    <a:pt x="4839424" y="1270520"/>
                  </a:lnTo>
                  <a:lnTo>
                    <a:pt x="4862284" y="1236916"/>
                  </a:lnTo>
                  <a:lnTo>
                    <a:pt x="4870691" y="1195793"/>
                  </a:lnTo>
                  <a:close/>
                </a:path>
                <a:path w="4950460" h="1529715">
                  <a:moveTo>
                    <a:pt x="4950231" y="1516240"/>
                  </a:moveTo>
                  <a:lnTo>
                    <a:pt x="4944707" y="1472018"/>
                  </a:lnTo>
                  <a:lnTo>
                    <a:pt x="4944630" y="1471358"/>
                  </a:lnTo>
                  <a:lnTo>
                    <a:pt x="4927917" y="1431163"/>
                  </a:lnTo>
                  <a:lnTo>
                    <a:pt x="4901755" y="1397203"/>
                  </a:lnTo>
                  <a:lnTo>
                    <a:pt x="4875085" y="1376641"/>
                  </a:lnTo>
                  <a:lnTo>
                    <a:pt x="4867808" y="1371028"/>
                  </a:lnTo>
                  <a:lnTo>
                    <a:pt x="4827727" y="1354188"/>
                  </a:lnTo>
                  <a:lnTo>
                    <a:pt x="4783188" y="1348232"/>
                  </a:lnTo>
                  <a:lnTo>
                    <a:pt x="4738065" y="1354188"/>
                  </a:lnTo>
                  <a:lnTo>
                    <a:pt x="4738509" y="1354188"/>
                  </a:lnTo>
                  <a:lnTo>
                    <a:pt x="4698568" y="1371028"/>
                  </a:lnTo>
                  <a:lnTo>
                    <a:pt x="4664735" y="1397203"/>
                  </a:lnTo>
                  <a:lnTo>
                    <a:pt x="4638573" y="1431163"/>
                  </a:lnTo>
                  <a:lnTo>
                    <a:pt x="4621695" y="1471358"/>
                  </a:lnTo>
                  <a:lnTo>
                    <a:pt x="4615700" y="1516240"/>
                  </a:lnTo>
                  <a:lnTo>
                    <a:pt x="4617453" y="1529092"/>
                  </a:lnTo>
                  <a:lnTo>
                    <a:pt x="4646460" y="1529092"/>
                  </a:lnTo>
                  <a:lnTo>
                    <a:pt x="4644352" y="1516240"/>
                  </a:lnTo>
                  <a:lnTo>
                    <a:pt x="4651489" y="1472018"/>
                  </a:lnTo>
                  <a:lnTo>
                    <a:pt x="4671314" y="1433690"/>
                  </a:lnTo>
                  <a:lnTo>
                    <a:pt x="4701451" y="1403502"/>
                  </a:lnTo>
                  <a:lnTo>
                    <a:pt x="4739525" y="1383741"/>
                  </a:lnTo>
                  <a:lnTo>
                    <a:pt x="4783188" y="1376641"/>
                  </a:lnTo>
                  <a:lnTo>
                    <a:pt x="4827295" y="1383741"/>
                  </a:lnTo>
                  <a:lnTo>
                    <a:pt x="4865560" y="1403502"/>
                  </a:lnTo>
                  <a:lnTo>
                    <a:pt x="4895710" y="1433690"/>
                  </a:lnTo>
                  <a:lnTo>
                    <a:pt x="4915459" y="1472018"/>
                  </a:lnTo>
                  <a:lnTo>
                    <a:pt x="4922545" y="1516240"/>
                  </a:lnTo>
                  <a:lnTo>
                    <a:pt x="4920450" y="1529092"/>
                  </a:lnTo>
                  <a:lnTo>
                    <a:pt x="4948479" y="1529092"/>
                  </a:lnTo>
                  <a:lnTo>
                    <a:pt x="4950231" y="1516240"/>
                  </a:lnTo>
                  <a:close/>
                </a:path>
              </a:pathLst>
            </a:custGeom>
            <a:solidFill>
              <a:srgbClr val="735C9A"/>
            </a:solidFill>
          </p:spPr>
          <p:txBody>
            <a:bodyPr wrap="square" lIns="0" tIns="0" rIns="0" bIns="0" rtlCol="0"/>
            <a:lstStyle/>
            <a:p>
              <a:endParaRPr/>
            </a:p>
          </p:txBody>
        </p:sp>
      </p:grpSp>
      <p:sp>
        <p:nvSpPr>
          <p:cNvPr id="42" name="object 42"/>
          <p:cNvSpPr txBox="1"/>
          <p:nvPr/>
        </p:nvSpPr>
        <p:spPr>
          <a:xfrm>
            <a:off x="1746408" y="4446499"/>
            <a:ext cx="9448642" cy="5425973"/>
          </a:xfrm>
          <a:prstGeom prst="rect">
            <a:avLst/>
          </a:prstGeom>
        </p:spPr>
        <p:txBody>
          <a:bodyPr vert="horz" wrap="square" lIns="0" tIns="70485" rIns="0" bIns="0" rtlCol="0">
            <a:spAutoFit/>
          </a:bodyPr>
          <a:lstStyle/>
          <a:p>
            <a:pPr marL="12700" lvl="1">
              <a:lnSpc>
                <a:spcPct val="100000"/>
              </a:lnSpc>
              <a:spcBef>
                <a:spcPts val="555"/>
              </a:spcBef>
              <a:tabLst>
                <a:tab pos="507365" algn="l"/>
              </a:tabLst>
            </a:pPr>
            <a:r>
              <a:rPr lang="en-US" sz="2300" b="1" dirty="0">
                <a:solidFill>
                  <a:srgbClr val="FFFFFF"/>
                </a:solidFill>
                <a:latin typeface="Open Sans"/>
                <a:cs typeface="Open Sans"/>
              </a:rPr>
              <a:t>5.0 </a:t>
            </a:r>
            <a:r>
              <a:rPr sz="2300" dirty="0">
                <a:solidFill>
                  <a:srgbClr val="FFFFFF"/>
                </a:solidFill>
                <a:latin typeface="Open Sans"/>
                <a:cs typeface="Open Sans"/>
              </a:rPr>
              <a:t>Introduction</a:t>
            </a:r>
            <a:r>
              <a:rPr sz="2300" spc="-20" dirty="0">
                <a:solidFill>
                  <a:srgbClr val="FFFFFF"/>
                </a:solidFill>
                <a:latin typeface="Open Sans"/>
                <a:cs typeface="Open Sans"/>
              </a:rPr>
              <a:t> </a:t>
            </a:r>
            <a:r>
              <a:rPr sz="2300" dirty="0">
                <a:solidFill>
                  <a:srgbClr val="FFFFFF"/>
                </a:solidFill>
                <a:latin typeface="Open Sans"/>
                <a:cs typeface="Open Sans"/>
              </a:rPr>
              <a:t>to</a:t>
            </a:r>
            <a:r>
              <a:rPr sz="2300" spc="-20" dirty="0">
                <a:solidFill>
                  <a:srgbClr val="FFFFFF"/>
                </a:solidFill>
                <a:latin typeface="Open Sans"/>
                <a:cs typeface="Open Sans"/>
              </a:rPr>
              <a:t> </a:t>
            </a:r>
            <a:r>
              <a:rPr sz="2300" dirty="0">
                <a:solidFill>
                  <a:srgbClr val="FFFFFF"/>
                </a:solidFill>
                <a:latin typeface="Open Sans"/>
                <a:cs typeface="Open Sans"/>
              </a:rPr>
              <a:t>the</a:t>
            </a:r>
            <a:r>
              <a:rPr sz="2300" spc="-15" dirty="0">
                <a:solidFill>
                  <a:srgbClr val="FFFFFF"/>
                </a:solidFill>
                <a:latin typeface="Open Sans"/>
                <a:cs typeface="Open Sans"/>
              </a:rPr>
              <a:t> </a:t>
            </a:r>
            <a:r>
              <a:rPr sz="2300" spc="-10" dirty="0">
                <a:solidFill>
                  <a:srgbClr val="FFFFFF"/>
                </a:solidFill>
                <a:latin typeface="Open Sans"/>
                <a:cs typeface="Open Sans"/>
              </a:rPr>
              <a:t>Problem</a:t>
            </a:r>
            <a:endParaRPr sz="2300" dirty="0">
              <a:latin typeface="Open Sans"/>
              <a:cs typeface="Open Sans"/>
            </a:endParaRPr>
          </a:p>
          <a:p>
            <a:pPr marL="12700" lvl="1">
              <a:lnSpc>
                <a:spcPct val="100000"/>
              </a:lnSpc>
              <a:spcBef>
                <a:spcPts val="455"/>
              </a:spcBef>
              <a:tabLst>
                <a:tab pos="507365" algn="l"/>
              </a:tabLst>
            </a:pPr>
            <a:r>
              <a:rPr lang="en-US" sz="2300" b="1" dirty="0">
                <a:solidFill>
                  <a:srgbClr val="FFFFFF"/>
                </a:solidFill>
                <a:latin typeface="Open Sans"/>
                <a:cs typeface="Open Sans"/>
              </a:rPr>
              <a:t>5.1 </a:t>
            </a:r>
            <a:r>
              <a:rPr sz="2300" dirty="0">
                <a:solidFill>
                  <a:srgbClr val="FFFFFF"/>
                </a:solidFill>
                <a:latin typeface="Open Sans"/>
                <a:cs typeface="Open Sans"/>
              </a:rPr>
              <a:t>Decreasing Purchasing </a:t>
            </a:r>
            <a:r>
              <a:rPr sz="2300" spc="-10" dirty="0">
                <a:solidFill>
                  <a:srgbClr val="FFFFFF"/>
                </a:solidFill>
                <a:latin typeface="Open Sans"/>
                <a:cs typeface="Open Sans"/>
              </a:rPr>
              <a:t>Power</a:t>
            </a:r>
            <a:endParaRPr sz="2300" dirty="0">
              <a:latin typeface="Open Sans"/>
              <a:cs typeface="Open Sans"/>
            </a:endParaRPr>
          </a:p>
          <a:p>
            <a:pPr marL="389255" marR="429259" lvl="2">
              <a:lnSpc>
                <a:spcPct val="116500"/>
              </a:lnSpc>
              <a:tabLst>
                <a:tab pos="1135380" algn="l"/>
              </a:tabLst>
            </a:pPr>
            <a:r>
              <a:rPr lang="en-US" sz="2300" b="1" dirty="0">
                <a:solidFill>
                  <a:srgbClr val="FFFFFF"/>
                </a:solidFill>
                <a:latin typeface="Open Sans"/>
                <a:cs typeface="Open Sans"/>
              </a:rPr>
              <a:t>5.1.1 </a:t>
            </a:r>
            <a:r>
              <a:rPr sz="2300" dirty="0">
                <a:solidFill>
                  <a:srgbClr val="FFFFFF"/>
                </a:solidFill>
                <a:latin typeface="Open Sans"/>
                <a:cs typeface="Open Sans"/>
              </a:rPr>
              <a:t>Monetary</a:t>
            </a:r>
            <a:r>
              <a:rPr sz="2300" spc="-10" dirty="0">
                <a:solidFill>
                  <a:srgbClr val="FFFFFF"/>
                </a:solidFill>
                <a:latin typeface="Open Sans"/>
                <a:cs typeface="Open Sans"/>
              </a:rPr>
              <a:t> </a:t>
            </a:r>
            <a:r>
              <a:rPr sz="2300" dirty="0">
                <a:solidFill>
                  <a:srgbClr val="FFFFFF"/>
                </a:solidFill>
                <a:latin typeface="Open Sans"/>
                <a:cs typeface="Open Sans"/>
              </a:rPr>
              <a:t>Inﬂation</a:t>
            </a:r>
            <a:r>
              <a:rPr sz="2300" spc="-10" dirty="0">
                <a:solidFill>
                  <a:srgbClr val="FFFFFF"/>
                </a:solidFill>
                <a:latin typeface="Open Sans"/>
                <a:cs typeface="Open Sans"/>
              </a:rPr>
              <a:t> </a:t>
            </a:r>
            <a:r>
              <a:rPr sz="2300" dirty="0">
                <a:solidFill>
                  <a:srgbClr val="FFFFFF"/>
                </a:solidFill>
                <a:latin typeface="Open Sans"/>
                <a:cs typeface="Open Sans"/>
              </a:rPr>
              <a:t>and</a:t>
            </a:r>
            <a:r>
              <a:rPr sz="2300" spc="-10" dirty="0">
                <a:solidFill>
                  <a:srgbClr val="FFFFFF"/>
                </a:solidFill>
                <a:latin typeface="Open Sans"/>
                <a:cs typeface="Open Sans"/>
              </a:rPr>
              <a:t> </a:t>
            </a:r>
            <a:r>
              <a:rPr sz="2300" dirty="0">
                <a:solidFill>
                  <a:srgbClr val="FFFFFF"/>
                </a:solidFill>
                <a:latin typeface="Open Sans"/>
                <a:cs typeface="Open Sans"/>
              </a:rPr>
              <a:t>Its</a:t>
            </a:r>
            <a:r>
              <a:rPr sz="2300" spc="-5" dirty="0">
                <a:solidFill>
                  <a:srgbClr val="FFFFFF"/>
                </a:solidFill>
                <a:latin typeface="Open Sans"/>
                <a:cs typeface="Open Sans"/>
              </a:rPr>
              <a:t> </a:t>
            </a:r>
            <a:r>
              <a:rPr sz="2300" dirty="0">
                <a:solidFill>
                  <a:srgbClr val="FFFFFF"/>
                </a:solidFill>
                <a:latin typeface="Open Sans"/>
                <a:cs typeface="Open Sans"/>
              </a:rPr>
              <a:t>Eﬀect</a:t>
            </a:r>
            <a:r>
              <a:rPr sz="2300" spc="-10" dirty="0">
                <a:solidFill>
                  <a:srgbClr val="FFFFFF"/>
                </a:solidFill>
                <a:latin typeface="Open Sans"/>
                <a:cs typeface="Open Sans"/>
              </a:rPr>
              <a:t> </a:t>
            </a:r>
            <a:r>
              <a:rPr sz="2300" dirty="0">
                <a:solidFill>
                  <a:srgbClr val="FFFFFF"/>
                </a:solidFill>
                <a:latin typeface="Open Sans"/>
                <a:cs typeface="Open Sans"/>
              </a:rPr>
              <a:t>on</a:t>
            </a:r>
            <a:r>
              <a:rPr sz="2300" spc="-10" dirty="0">
                <a:solidFill>
                  <a:srgbClr val="FFFFFF"/>
                </a:solidFill>
                <a:latin typeface="Open Sans"/>
                <a:cs typeface="Open Sans"/>
              </a:rPr>
              <a:t> </a:t>
            </a:r>
            <a:r>
              <a:rPr sz="2300" dirty="0">
                <a:solidFill>
                  <a:srgbClr val="FFFFFF"/>
                </a:solidFill>
                <a:latin typeface="Open Sans"/>
                <a:cs typeface="Open Sans"/>
              </a:rPr>
              <a:t>Purchasing</a:t>
            </a:r>
            <a:r>
              <a:rPr sz="2300" spc="-5" dirty="0">
                <a:solidFill>
                  <a:srgbClr val="FFFFFF"/>
                </a:solidFill>
                <a:latin typeface="Open Sans"/>
                <a:cs typeface="Open Sans"/>
              </a:rPr>
              <a:t> </a:t>
            </a:r>
            <a:r>
              <a:rPr sz="2300" spc="-10" dirty="0">
                <a:solidFill>
                  <a:srgbClr val="FFFFFF"/>
                </a:solidFill>
                <a:latin typeface="Open Sans"/>
                <a:cs typeface="Open Sans"/>
              </a:rPr>
              <a:t>Power </a:t>
            </a:r>
            <a:r>
              <a:rPr sz="2300" b="1" dirty="0">
                <a:solidFill>
                  <a:srgbClr val="FFFFFF"/>
                </a:solidFill>
                <a:latin typeface="Open Sans"/>
                <a:cs typeface="Open Sans"/>
              </a:rPr>
              <a:t>Activity:</a:t>
            </a:r>
            <a:r>
              <a:rPr sz="2300" b="1" spc="-10" dirty="0">
                <a:solidFill>
                  <a:srgbClr val="FFFFFF"/>
                </a:solidFill>
                <a:latin typeface="Open Sans"/>
                <a:cs typeface="Open Sans"/>
              </a:rPr>
              <a:t> </a:t>
            </a:r>
            <a:r>
              <a:rPr sz="2300" dirty="0">
                <a:solidFill>
                  <a:srgbClr val="FFFFFF"/>
                </a:solidFill>
                <a:latin typeface="Open Sans"/>
                <a:cs typeface="Open Sans"/>
              </a:rPr>
              <a:t>The</a:t>
            </a:r>
            <a:r>
              <a:rPr sz="2300" spc="-10" dirty="0">
                <a:solidFill>
                  <a:srgbClr val="FFFFFF"/>
                </a:solidFill>
                <a:latin typeface="Open Sans"/>
                <a:cs typeface="Open Sans"/>
              </a:rPr>
              <a:t> </a:t>
            </a:r>
            <a:r>
              <a:rPr sz="2300" dirty="0">
                <a:solidFill>
                  <a:srgbClr val="FFFFFF"/>
                </a:solidFill>
                <a:latin typeface="Open Sans"/>
                <a:cs typeface="Open Sans"/>
              </a:rPr>
              <a:t>Eﬀects</a:t>
            </a:r>
            <a:r>
              <a:rPr sz="2300" spc="-10" dirty="0">
                <a:solidFill>
                  <a:srgbClr val="FFFFFF"/>
                </a:solidFill>
                <a:latin typeface="Open Sans"/>
                <a:cs typeface="Open Sans"/>
              </a:rPr>
              <a:t> </a:t>
            </a:r>
            <a:r>
              <a:rPr sz="2300" dirty="0">
                <a:solidFill>
                  <a:srgbClr val="FFFFFF"/>
                </a:solidFill>
                <a:latin typeface="Open Sans"/>
                <a:cs typeface="Open Sans"/>
              </a:rPr>
              <a:t>of</a:t>
            </a:r>
            <a:r>
              <a:rPr sz="2300" spc="-10" dirty="0">
                <a:solidFill>
                  <a:srgbClr val="FFFFFF"/>
                </a:solidFill>
                <a:latin typeface="Open Sans"/>
                <a:cs typeface="Open Sans"/>
              </a:rPr>
              <a:t> </a:t>
            </a:r>
            <a:r>
              <a:rPr sz="2300" dirty="0">
                <a:solidFill>
                  <a:srgbClr val="FFFFFF"/>
                </a:solidFill>
                <a:latin typeface="Open Sans"/>
                <a:cs typeface="Open Sans"/>
              </a:rPr>
              <a:t>Inﬂation </a:t>
            </a:r>
            <a:r>
              <a:rPr lang="en-US" sz="2300" dirty="0">
                <a:solidFill>
                  <a:srgbClr val="FFFFFF"/>
                </a:solidFill>
                <a:latin typeface="Open Sans"/>
                <a:cs typeface="Open Sans"/>
              </a:rPr>
              <a:t>—</a:t>
            </a:r>
            <a:r>
              <a:rPr sz="2300" spc="-10" dirty="0">
                <a:solidFill>
                  <a:srgbClr val="FFFFFF"/>
                </a:solidFill>
                <a:latin typeface="Open Sans"/>
                <a:cs typeface="Open Sans"/>
              </a:rPr>
              <a:t> </a:t>
            </a:r>
            <a:r>
              <a:rPr sz="2300" dirty="0">
                <a:solidFill>
                  <a:srgbClr val="FFFFFF"/>
                </a:solidFill>
                <a:latin typeface="Open Sans"/>
                <a:cs typeface="Open Sans"/>
              </a:rPr>
              <a:t>An</a:t>
            </a:r>
            <a:r>
              <a:rPr sz="2300" spc="-10" dirty="0">
                <a:solidFill>
                  <a:srgbClr val="FFFFFF"/>
                </a:solidFill>
                <a:latin typeface="Open Sans"/>
                <a:cs typeface="Open Sans"/>
              </a:rPr>
              <a:t> </a:t>
            </a:r>
            <a:r>
              <a:rPr sz="2300" dirty="0">
                <a:solidFill>
                  <a:srgbClr val="FFFFFF"/>
                </a:solidFill>
                <a:latin typeface="Open Sans"/>
                <a:cs typeface="Open Sans"/>
              </a:rPr>
              <a:t>Auction</a:t>
            </a:r>
            <a:r>
              <a:rPr sz="2300" spc="-5" dirty="0">
                <a:solidFill>
                  <a:srgbClr val="FFFFFF"/>
                </a:solidFill>
                <a:latin typeface="Open Sans"/>
                <a:cs typeface="Open Sans"/>
              </a:rPr>
              <a:t> </a:t>
            </a:r>
            <a:r>
              <a:rPr sz="2300" spc="-10" dirty="0">
                <a:solidFill>
                  <a:srgbClr val="FFFFFF"/>
                </a:solidFill>
                <a:latin typeface="Open Sans"/>
                <a:cs typeface="Open Sans"/>
              </a:rPr>
              <a:t>Activity</a:t>
            </a:r>
            <a:endParaRPr sz="2300" dirty="0">
              <a:latin typeface="Open Sans"/>
              <a:cs typeface="Open Sans"/>
            </a:endParaRPr>
          </a:p>
          <a:p>
            <a:pPr marL="12700" lvl="1">
              <a:lnSpc>
                <a:spcPct val="100000"/>
              </a:lnSpc>
              <a:spcBef>
                <a:spcPts val="455"/>
              </a:spcBef>
              <a:tabLst>
                <a:tab pos="507365" algn="l"/>
              </a:tabLst>
            </a:pPr>
            <a:r>
              <a:rPr lang="en-US" sz="2300" b="1" dirty="0">
                <a:solidFill>
                  <a:srgbClr val="FFFFFF"/>
                </a:solidFill>
                <a:latin typeface="Open Sans"/>
                <a:cs typeface="Open Sans"/>
              </a:rPr>
              <a:t>5.2 </a:t>
            </a:r>
            <a:r>
              <a:rPr sz="2300" dirty="0">
                <a:solidFill>
                  <a:srgbClr val="FFFFFF"/>
                </a:solidFill>
                <a:latin typeface="Open Sans"/>
                <a:cs typeface="Open Sans"/>
              </a:rPr>
              <a:t>The</a:t>
            </a:r>
            <a:r>
              <a:rPr sz="2300" spc="-15" dirty="0">
                <a:solidFill>
                  <a:srgbClr val="FFFFFF"/>
                </a:solidFill>
                <a:latin typeface="Open Sans"/>
                <a:cs typeface="Open Sans"/>
              </a:rPr>
              <a:t> </a:t>
            </a:r>
            <a:r>
              <a:rPr sz="2300" dirty="0">
                <a:solidFill>
                  <a:srgbClr val="FFFFFF"/>
                </a:solidFill>
                <a:latin typeface="Open Sans"/>
                <a:cs typeface="Open Sans"/>
              </a:rPr>
              <a:t>Global</a:t>
            </a:r>
            <a:r>
              <a:rPr sz="2300" spc="-15" dirty="0">
                <a:solidFill>
                  <a:srgbClr val="FFFFFF"/>
                </a:solidFill>
                <a:latin typeface="Open Sans"/>
                <a:cs typeface="Open Sans"/>
              </a:rPr>
              <a:t> </a:t>
            </a:r>
            <a:r>
              <a:rPr sz="2300" dirty="0">
                <a:solidFill>
                  <a:srgbClr val="FFFFFF"/>
                </a:solidFill>
                <a:latin typeface="Open Sans"/>
                <a:cs typeface="Open Sans"/>
              </a:rPr>
              <a:t>Debt</a:t>
            </a:r>
            <a:r>
              <a:rPr sz="2300" spc="-15" dirty="0">
                <a:solidFill>
                  <a:srgbClr val="FFFFFF"/>
                </a:solidFill>
                <a:latin typeface="Open Sans"/>
                <a:cs typeface="Open Sans"/>
              </a:rPr>
              <a:t> </a:t>
            </a:r>
            <a:r>
              <a:rPr sz="2300" dirty="0">
                <a:solidFill>
                  <a:srgbClr val="FFFFFF"/>
                </a:solidFill>
                <a:latin typeface="Open Sans"/>
                <a:cs typeface="Open Sans"/>
              </a:rPr>
              <a:t>Burden</a:t>
            </a:r>
            <a:r>
              <a:rPr sz="2300" spc="-15" dirty="0">
                <a:solidFill>
                  <a:srgbClr val="FFFFFF"/>
                </a:solidFill>
                <a:latin typeface="Open Sans"/>
                <a:cs typeface="Open Sans"/>
              </a:rPr>
              <a:t> </a:t>
            </a:r>
            <a:r>
              <a:rPr sz="2300" dirty="0">
                <a:solidFill>
                  <a:srgbClr val="FFFFFF"/>
                </a:solidFill>
                <a:latin typeface="Open Sans"/>
                <a:cs typeface="Open Sans"/>
              </a:rPr>
              <a:t>and</a:t>
            </a:r>
            <a:r>
              <a:rPr sz="2300" spc="-15" dirty="0">
                <a:solidFill>
                  <a:srgbClr val="FFFFFF"/>
                </a:solidFill>
                <a:latin typeface="Open Sans"/>
                <a:cs typeface="Open Sans"/>
              </a:rPr>
              <a:t> </a:t>
            </a:r>
            <a:r>
              <a:rPr sz="2300" dirty="0">
                <a:solidFill>
                  <a:srgbClr val="FFFFFF"/>
                </a:solidFill>
                <a:latin typeface="Open Sans"/>
                <a:cs typeface="Open Sans"/>
              </a:rPr>
              <a:t>Social</a:t>
            </a:r>
            <a:r>
              <a:rPr sz="2300" spc="-15" dirty="0">
                <a:solidFill>
                  <a:srgbClr val="FFFFFF"/>
                </a:solidFill>
                <a:latin typeface="Open Sans"/>
                <a:cs typeface="Open Sans"/>
              </a:rPr>
              <a:t> </a:t>
            </a:r>
            <a:r>
              <a:rPr sz="2300" spc="-10" dirty="0">
                <a:solidFill>
                  <a:srgbClr val="FFFFFF"/>
                </a:solidFill>
                <a:latin typeface="Open Sans"/>
                <a:cs typeface="Open Sans"/>
              </a:rPr>
              <a:t>Inequality</a:t>
            </a:r>
            <a:endParaRPr sz="2300" dirty="0">
              <a:latin typeface="Open Sans"/>
              <a:cs typeface="Open Sans"/>
            </a:endParaRPr>
          </a:p>
          <a:p>
            <a:pPr marL="389255" lvl="2">
              <a:lnSpc>
                <a:spcPct val="100000"/>
              </a:lnSpc>
              <a:spcBef>
                <a:spcPts val="455"/>
              </a:spcBef>
              <a:tabLst>
                <a:tab pos="1135380" algn="l"/>
              </a:tabLst>
            </a:pPr>
            <a:r>
              <a:rPr lang="en-US" sz="2300" b="1" dirty="0">
                <a:solidFill>
                  <a:srgbClr val="FFFFFF"/>
                </a:solidFill>
                <a:latin typeface="Open Sans"/>
                <a:cs typeface="Open Sans"/>
              </a:rPr>
              <a:t>5.2.1 </a:t>
            </a:r>
            <a:r>
              <a:rPr sz="2300" dirty="0">
                <a:solidFill>
                  <a:srgbClr val="FFFFFF"/>
                </a:solidFill>
                <a:latin typeface="Open Sans"/>
                <a:cs typeface="Open Sans"/>
              </a:rPr>
              <a:t>Impact</a:t>
            </a:r>
            <a:r>
              <a:rPr sz="2300" spc="-10" dirty="0">
                <a:solidFill>
                  <a:srgbClr val="FFFFFF"/>
                </a:solidFill>
                <a:latin typeface="Open Sans"/>
                <a:cs typeface="Open Sans"/>
              </a:rPr>
              <a:t> </a:t>
            </a:r>
            <a:r>
              <a:rPr sz="2300" dirty="0">
                <a:solidFill>
                  <a:srgbClr val="FFFFFF"/>
                </a:solidFill>
                <a:latin typeface="Open Sans"/>
                <a:cs typeface="Open Sans"/>
              </a:rPr>
              <a:t>on</a:t>
            </a:r>
            <a:r>
              <a:rPr sz="2300" spc="-10" dirty="0">
                <a:solidFill>
                  <a:srgbClr val="FFFFFF"/>
                </a:solidFill>
                <a:latin typeface="Open Sans"/>
                <a:cs typeface="Open Sans"/>
              </a:rPr>
              <a:t> </a:t>
            </a:r>
            <a:r>
              <a:rPr sz="2300" dirty="0">
                <a:solidFill>
                  <a:srgbClr val="FFFFFF"/>
                </a:solidFill>
                <a:latin typeface="Open Sans"/>
                <a:cs typeface="Open Sans"/>
              </a:rPr>
              <a:t>the</a:t>
            </a:r>
            <a:r>
              <a:rPr sz="2300" spc="-10" dirty="0">
                <a:solidFill>
                  <a:srgbClr val="FFFFFF"/>
                </a:solidFill>
                <a:latin typeface="Open Sans"/>
                <a:cs typeface="Open Sans"/>
              </a:rPr>
              <a:t> </a:t>
            </a:r>
            <a:r>
              <a:rPr sz="2300" dirty="0">
                <a:solidFill>
                  <a:srgbClr val="FFFFFF"/>
                </a:solidFill>
                <a:latin typeface="Open Sans"/>
                <a:cs typeface="Open Sans"/>
              </a:rPr>
              <a:t>Individual</a:t>
            </a:r>
            <a:r>
              <a:rPr sz="2300" spc="-10" dirty="0">
                <a:solidFill>
                  <a:srgbClr val="FFFFFF"/>
                </a:solidFill>
                <a:latin typeface="Open Sans"/>
                <a:cs typeface="Open Sans"/>
              </a:rPr>
              <a:t> </a:t>
            </a:r>
            <a:r>
              <a:rPr lang="en-US" sz="2300" dirty="0">
                <a:solidFill>
                  <a:srgbClr val="FFFFFF"/>
                </a:solidFill>
                <a:latin typeface="Open Sans"/>
                <a:cs typeface="Open Sans"/>
              </a:rPr>
              <a:t>—</a:t>
            </a:r>
            <a:r>
              <a:rPr sz="2300" spc="-10" dirty="0">
                <a:solidFill>
                  <a:srgbClr val="FFFFFF"/>
                </a:solidFill>
                <a:latin typeface="Open Sans"/>
                <a:cs typeface="Open Sans"/>
              </a:rPr>
              <a:t> </a:t>
            </a:r>
            <a:r>
              <a:rPr sz="2300" dirty="0">
                <a:solidFill>
                  <a:srgbClr val="FFFFFF"/>
                </a:solidFill>
                <a:latin typeface="Open Sans"/>
                <a:cs typeface="Open Sans"/>
              </a:rPr>
              <a:t>Loss</a:t>
            </a:r>
            <a:r>
              <a:rPr sz="2300" spc="-10" dirty="0">
                <a:solidFill>
                  <a:srgbClr val="FFFFFF"/>
                </a:solidFill>
                <a:latin typeface="Open Sans"/>
                <a:cs typeface="Open Sans"/>
              </a:rPr>
              <a:t> </a:t>
            </a:r>
            <a:r>
              <a:rPr sz="2300" dirty="0">
                <a:solidFill>
                  <a:srgbClr val="FFFFFF"/>
                </a:solidFill>
                <a:latin typeface="Open Sans"/>
                <a:cs typeface="Open Sans"/>
              </a:rPr>
              <a:t>of</a:t>
            </a:r>
            <a:r>
              <a:rPr sz="2300" spc="-10" dirty="0">
                <a:solidFill>
                  <a:srgbClr val="FFFFFF"/>
                </a:solidFill>
                <a:latin typeface="Open Sans"/>
                <a:cs typeface="Open Sans"/>
              </a:rPr>
              <a:t> </a:t>
            </a:r>
            <a:r>
              <a:rPr sz="2300" dirty="0">
                <a:solidFill>
                  <a:srgbClr val="FFFFFF"/>
                </a:solidFill>
                <a:latin typeface="Open Sans"/>
                <a:cs typeface="Open Sans"/>
              </a:rPr>
              <a:t>Purchasing</a:t>
            </a:r>
            <a:r>
              <a:rPr sz="2300" spc="-10" dirty="0">
                <a:solidFill>
                  <a:srgbClr val="FFFFFF"/>
                </a:solidFill>
                <a:latin typeface="Open Sans"/>
                <a:cs typeface="Open Sans"/>
              </a:rPr>
              <a:t> Power</a:t>
            </a:r>
            <a:endParaRPr sz="2300" dirty="0">
              <a:latin typeface="Open Sans"/>
              <a:cs typeface="Open Sans"/>
            </a:endParaRPr>
          </a:p>
          <a:p>
            <a:pPr marL="389255" marR="1241425" lvl="2">
              <a:lnSpc>
                <a:spcPct val="116500"/>
              </a:lnSpc>
              <a:tabLst>
                <a:tab pos="1134745" algn="l"/>
              </a:tabLst>
            </a:pPr>
            <a:r>
              <a:rPr lang="en-US" sz="2300" b="1" dirty="0">
                <a:solidFill>
                  <a:srgbClr val="FFFFFF"/>
                </a:solidFill>
                <a:latin typeface="Open Sans"/>
                <a:cs typeface="Open Sans"/>
              </a:rPr>
              <a:t>5.2.2 </a:t>
            </a:r>
            <a:r>
              <a:rPr sz="2300" dirty="0">
                <a:solidFill>
                  <a:srgbClr val="FFFFFF"/>
                </a:solidFill>
                <a:latin typeface="Open Sans"/>
                <a:cs typeface="Open Sans"/>
              </a:rPr>
              <a:t>Impact</a:t>
            </a:r>
            <a:r>
              <a:rPr sz="2300" spc="-20" dirty="0">
                <a:solidFill>
                  <a:srgbClr val="FFFFFF"/>
                </a:solidFill>
                <a:latin typeface="Open Sans"/>
                <a:cs typeface="Open Sans"/>
              </a:rPr>
              <a:t> </a:t>
            </a:r>
            <a:r>
              <a:rPr sz="2300" dirty="0">
                <a:solidFill>
                  <a:srgbClr val="FFFFFF"/>
                </a:solidFill>
                <a:latin typeface="Open Sans"/>
                <a:cs typeface="Open Sans"/>
              </a:rPr>
              <a:t>on</a:t>
            </a:r>
            <a:r>
              <a:rPr sz="2300" spc="-10" dirty="0">
                <a:solidFill>
                  <a:srgbClr val="FFFFFF"/>
                </a:solidFill>
                <a:latin typeface="Open Sans"/>
                <a:cs typeface="Open Sans"/>
              </a:rPr>
              <a:t> </a:t>
            </a:r>
            <a:r>
              <a:rPr sz="2300" dirty="0">
                <a:solidFill>
                  <a:srgbClr val="FFFFFF"/>
                </a:solidFill>
                <a:latin typeface="Open Sans"/>
                <a:cs typeface="Open Sans"/>
              </a:rPr>
              <a:t>Society</a:t>
            </a:r>
            <a:r>
              <a:rPr sz="2300" spc="-10" dirty="0">
                <a:solidFill>
                  <a:srgbClr val="FFFFFF"/>
                </a:solidFill>
                <a:latin typeface="Open Sans"/>
                <a:cs typeface="Open Sans"/>
              </a:rPr>
              <a:t> </a:t>
            </a:r>
            <a:r>
              <a:rPr lang="en-US" sz="2300" dirty="0">
                <a:solidFill>
                  <a:srgbClr val="FFFFFF"/>
                </a:solidFill>
                <a:latin typeface="Open Sans"/>
                <a:cs typeface="Open Sans"/>
              </a:rPr>
              <a:t>—</a:t>
            </a:r>
            <a:r>
              <a:rPr sz="2300" spc="-10" dirty="0">
                <a:solidFill>
                  <a:srgbClr val="FFFFFF"/>
                </a:solidFill>
                <a:latin typeface="Open Sans"/>
                <a:cs typeface="Open Sans"/>
              </a:rPr>
              <a:t> </a:t>
            </a:r>
            <a:r>
              <a:rPr sz="2300" dirty="0">
                <a:solidFill>
                  <a:srgbClr val="FFFFFF"/>
                </a:solidFill>
                <a:latin typeface="Open Sans"/>
                <a:cs typeface="Open Sans"/>
              </a:rPr>
              <a:t>Increasing</a:t>
            </a:r>
            <a:r>
              <a:rPr sz="2300" spc="-10" dirty="0">
                <a:solidFill>
                  <a:srgbClr val="FFFFFF"/>
                </a:solidFill>
                <a:latin typeface="Open Sans"/>
                <a:cs typeface="Open Sans"/>
              </a:rPr>
              <a:t> </a:t>
            </a:r>
            <a:r>
              <a:rPr sz="2300" dirty="0">
                <a:solidFill>
                  <a:srgbClr val="FFFFFF"/>
                </a:solidFill>
                <a:latin typeface="Open Sans"/>
                <a:cs typeface="Open Sans"/>
              </a:rPr>
              <a:t>Wealth</a:t>
            </a:r>
            <a:r>
              <a:rPr sz="2300" spc="-5" dirty="0">
                <a:solidFill>
                  <a:srgbClr val="FFFFFF"/>
                </a:solidFill>
                <a:latin typeface="Open Sans"/>
                <a:cs typeface="Open Sans"/>
              </a:rPr>
              <a:t> </a:t>
            </a:r>
            <a:r>
              <a:rPr sz="2300" spc="-10" dirty="0">
                <a:solidFill>
                  <a:srgbClr val="FFFFFF"/>
                </a:solidFill>
                <a:latin typeface="Open Sans"/>
                <a:cs typeface="Open Sans"/>
              </a:rPr>
              <a:t>Inequality </a:t>
            </a:r>
            <a:r>
              <a:rPr sz="2300" b="1" dirty="0">
                <a:solidFill>
                  <a:srgbClr val="FFFFFF"/>
                </a:solidFill>
                <a:latin typeface="Open Sans"/>
                <a:cs typeface="Open Sans"/>
              </a:rPr>
              <a:t>Activity:</a:t>
            </a:r>
            <a:r>
              <a:rPr sz="2300" b="1" spc="-5" dirty="0">
                <a:solidFill>
                  <a:srgbClr val="FFFFFF"/>
                </a:solidFill>
                <a:latin typeface="Open Sans"/>
                <a:cs typeface="Open Sans"/>
              </a:rPr>
              <a:t> </a:t>
            </a:r>
            <a:r>
              <a:rPr sz="2300" dirty="0">
                <a:solidFill>
                  <a:srgbClr val="FFFFFF"/>
                </a:solidFill>
                <a:latin typeface="Open Sans"/>
                <a:cs typeface="Open Sans"/>
              </a:rPr>
              <a:t>Consequences</a:t>
            </a:r>
            <a:r>
              <a:rPr sz="2300" spc="-5" dirty="0">
                <a:solidFill>
                  <a:srgbClr val="FFFFFF"/>
                </a:solidFill>
                <a:latin typeface="Open Sans"/>
                <a:cs typeface="Open Sans"/>
              </a:rPr>
              <a:t> </a:t>
            </a:r>
            <a:r>
              <a:rPr sz="2300" dirty="0">
                <a:solidFill>
                  <a:srgbClr val="FFFFFF"/>
                </a:solidFill>
                <a:latin typeface="Open Sans"/>
                <a:cs typeface="Open Sans"/>
              </a:rPr>
              <a:t>of</a:t>
            </a:r>
            <a:r>
              <a:rPr sz="2300" spc="-5" dirty="0">
                <a:solidFill>
                  <a:srgbClr val="FFFFFF"/>
                </a:solidFill>
                <a:latin typeface="Open Sans"/>
                <a:cs typeface="Open Sans"/>
              </a:rPr>
              <a:t> </a:t>
            </a:r>
            <a:r>
              <a:rPr sz="2300" dirty="0">
                <a:solidFill>
                  <a:srgbClr val="FFFFFF"/>
                </a:solidFill>
                <a:latin typeface="Open Sans"/>
                <a:cs typeface="Open Sans"/>
              </a:rPr>
              <a:t>the</a:t>
            </a:r>
            <a:r>
              <a:rPr sz="2300" spc="-5" dirty="0">
                <a:solidFill>
                  <a:srgbClr val="FFFFFF"/>
                </a:solidFill>
                <a:latin typeface="Open Sans"/>
                <a:cs typeface="Open Sans"/>
              </a:rPr>
              <a:t> </a:t>
            </a:r>
            <a:r>
              <a:rPr sz="2300" dirty="0">
                <a:solidFill>
                  <a:srgbClr val="FFFFFF"/>
                </a:solidFill>
                <a:latin typeface="Open Sans"/>
                <a:cs typeface="Open Sans"/>
              </a:rPr>
              <a:t>Fiat </a:t>
            </a:r>
            <a:r>
              <a:rPr sz="2300" spc="-10" dirty="0">
                <a:solidFill>
                  <a:srgbClr val="FFFFFF"/>
                </a:solidFill>
                <a:latin typeface="Open Sans"/>
                <a:cs typeface="Open Sans"/>
              </a:rPr>
              <a:t>System</a:t>
            </a:r>
            <a:endParaRPr sz="2300" dirty="0">
              <a:latin typeface="Open Sans"/>
              <a:cs typeface="Open Sans"/>
            </a:endParaRPr>
          </a:p>
          <a:p>
            <a:pPr marL="389255" lvl="2">
              <a:lnSpc>
                <a:spcPct val="100000"/>
              </a:lnSpc>
              <a:spcBef>
                <a:spcPts val="455"/>
              </a:spcBef>
              <a:tabLst>
                <a:tab pos="1135380" algn="l"/>
              </a:tabLst>
            </a:pPr>
            <a:r>
              <a:rPr lang="en-US" sz="2300" b="1" dirty="0">
                <a:solidFill>
                  <a:srgbClr val="FFFFFF"/>
                </a:solidFill>
                <a:latin typeface="Open Sans"/>
                <a:cs typeface="Open Sans"/>
              </a:rPr>
              <a:t>5.2.3</a:t>
            </a:r>
            <a:r>
              <a:rPr lang="en-US" sz="2300" dirty="0">
                <a:solidFill>
                  <a:srgbClr val="FFFFFF"/>
                </a:solidFill>
                <a:latin typeface="Open Sans"/>
                <a:cs typeface="Open Sans"/>
              </a:rPr>
              <a:t> </a:t>
            </a:r>
            <a:r>
              <a:rPr sz="2300" dirty="0">
                <a:solidFill>
                  <a:srgbClr val="FFFFFF"/>
                </a:solidFill>
                <a:latin typeface="Open Sans"/>
                <a:cs typeface="Open Sans"/>
              </a:rPr>
              <a:t>The</a:t>
            </a:r>
            <a:r>
              <a:rPr sz="2300" spc="-15" dirty="0">
                <a:solidFill>
                  <a:srgbClr val="FFFFFF"/>
                </a:solidFill>
                <a:latin typeface="Open Sans"/>
                <a:cs typeface="Open Sans"/>
              </a:rPr>
              <a:t> </a:t>
            </a:r>
            <a:r>
              <a:rPr sz="2300" dirty="0">
                <a:solidFill>
                  <a:srgbClr val="FFFFFF"/>
                </a:solidFill>
                <a:latin typeface="Open Sans"/>
                <a:cs typeface="Open Sans"/>
              </a:rPr>
              <a:t>Global</a:t>
            </a:r>
            <a:r>
              <a:rPr sz="2300" spc="-15" dirty="0">
                <a:solidFill>
                  <a:srgbClr val="FFFFFF"/>
                </a:solidFill>
                <a:latin typeface="Open Sans"/>
                <a:cs typeface="Open Sans"/>
              </a:rPr>
              <a:t> </a:t>
            </a:r>
            <a:r>
              <a:rPr sz="2300" dirty="0">
                <a:solidFill>
                  <a:srgbClr val="FFFFFF"/>
                </a:solidFill>
                <a:latin typeface="Open Sans"/>
                <a:cs typeface="Open Sans"/>
              </a:rPr>
              <a:t>Debt</a:t>
            </a:r>
            <a:r>
              <a:rPr sz="2300" spc="-10" dirty="0">
                <a:solidFill>
                  <a:srgbClr val="FFFFFF"/>
                </a:solidFill>
                <a:latin typeface="Open Sans"/>
                <a:cs typeface="Open Sans"/>
              </a:rPr>
              <a:t> Burden</a:t>
            </a:r>
            <a:endParaRPr sz="2300" dirty="0">
              <a:latin typeface="Open Sans"/>
              <a:cs typeface="Open Sans"/>
            </a:endParaRPr>
          </a:p>
          <a:p>
            <a:pPr marL="12700" lvl="1">
              <a:lnSpc>
                <a:spcPct val="100000"/>
              </a:lnSpc>
              <a:spcBef>
                <a:spcPts val="455"/>
              </a:spcBef>
              <a:tabLst>
                <a:tab pos="507365" algn="l"/>
              </a:tabLst>
            </a:pPr>
            <a:r>
              <a:rPr lang="en-US" sz="2300" b="1" dirty="0">
                <a:solidFill>
                  <a:srgbClr val="FFFFFF"/>
                </a:solidFill>
                <a:latin typeface="Open Sans"/>
                <a:cs typeface="Open Sans"/>
              </a:rPr>
              <a:t>5.3 </a:t>
            </a:r>
            <a:r>
              <a:rPr sz="2300" dirty="0">
                <a:solidFill>
                  <a:srgbClr val="FFFFFF"/>
                </a:solidFill>
                <a:latin typeface="Open Sans"/>
                <a:cs typeface="Open Sans"/>
              </a:rPr>
              <a:t>The</a:t>
            </a:r>
            <a:r>
              <a:rPr sz="2300" spc="-5" dirty="0">
                <a:solidFill>
                  <a:srgbClr val="FFFFFF"/>
                </a:solidFill>
                <a:latin typeface="Open Sans"/>
                <a:cs typeface="Open Sans"/>
              </a:rPr>
              <a:t> </a:t>
            </a:r>
            <a:r>
              <a:rPr sz="2300" dirty="0">
                <a:solidFill>
                  <a:srgbClr val="FFFFFF"/>
                </a:solidFill>
                <a:latin typeface="Open Sans"/>
                <a:cs typeface="Open Sans"/>
              </a:rPr>
              <a:t>Cypherpunks and</a:t>
            </a:r>
            <a:r>
              <a:rPr sz="2300" spc="-5" dirty="0">
                <a:solidFill>
                  <a:srgbClr val="FFFFFF"/>
                </a:solidFill>
                <a:latin typeface="Open Sans"/>
                <a:cs typeface="Open Sans"/>
              </a:rPr>
              <a:t> </a:t>
            </a:r>
            <a:r>
              <a:rPr sz="2300" dirty="0">
                <a:solidFill>
                  <a:srgbClr val="FFFFFF"/>
                </a:solidFill>
                <a:latin typeface="Open Sans"/>
                <a:cs typeface="Open Sans"/>
              </a:rPr>
              <a:t>the Quest</a:t>
            </a:r>
            <a:r>
              <a:rPr sz="2300" spc="-5" dirty="0">
                <a:solidFill>
                  <a:srgbClr val="FFFFFF"/>
                </a:solidFill>
                <a:latin typeface="Open Sans"/>
                <a:cs typeface="Open Sans"/>
              </a:rPr>
              <a:t> </a:t>
            </a:r>
            <a:r>
              <a:rPr sz="2300" dirty="0">
                <a:solidFill>
                  <a:srgbClr val="FFFFFF"/>
                </a:solidFill>
                <a:latin typeface="Open Sans"/>
                <a:cs typeface="Open Sans"/>
              </a:rPr>
              <a:t>for a</a:t>
            </a:r>
            <a:r>
              <a:rPr sz="2300" spc="-5" dirty="0">
                <a:solidFill>
                  <a:srgbClr val="FFFFFF"/>
                </a:solidFill>
                <a:latin typeface="Open Sans"/>
                <a:cs typeface="Open Sans"/>
              </a:rPr>
              <a:t> </a:t>
            </a:r>
            <a:r>
              <a:rPr sz="2300" dirty="0">
                <a:solidFill>
                  <a:srgbClr val="FFFFFF"/>
                </a:solidFill>
                <a:latin typeface="Open Sans"/>
                <a:cs typeface="Open Sans"/>
              </a:rPr>
              <a:t>Decentralized </a:t>
            </a:r>
            <a:r>
              <a:rPr sz="2300" spc="-10" dirty="0">
                <a:solidFill>
                  <a:srgbClr val="FFFFFF"/>
                </a:solidFill>
                <a:latin typeface="Open Sans"/>
                <a:cs typeface="Open Sans"/>
              </a:rPr>
              <a:t>Currency</a:t>
            </a:r>
            <a:endParaRPr sz="2300" dirty="0">
              <a:latin typeface="Open Sans"/>
              <a:cs typeface="Open Sans"/>
            </a:endParaRPr>
          </a:p>
          <a:p>
            <a:pPr marL="389255" lvl="2">
              <a:lnSpc>
                <a:spcPct val="100000"/>
              </a:lnSpc>
              <a:spcBef>
                <a:spcPts val="459"/>
              </a:spcBef>
              <a:tabLst>
                <a:tab pos="1135380" algn="l"/>
              </a:tabLst>
            </a:pPr>
            <a:r>
              <a:rPr lang="en-US" sz="2300" b="1" dirty="0">
                <a:solidFill>
                  <a:srgbClr val="FFFFFF"/>
                </a:solidFill>
                <a:latin typeface="Open Sans"/>
                <a:cs typeface="Open Sans"/>
              </a:rPr>
              <a:t>5.3.1 </a:t>
            </a:r>
            <a:r>
              <a:rPr sz="2300" dirty="0">
                <a:solidFill>
                  <a:srgbClr val="FFFFFF"/>
                </a:solidFill>
                <a:latin typeface="Open Sans"/>
                <a:cs typeface="Open Sans"/>
              </a:rPr>
              <a:t>The </a:t>
            </a:r>
            <a:r>
              <a:rPr sz="2300" spc="-10" dirty="0">
                <a:solidFill>
                  <a:srgbClr val="FFFFFF"/>
                </a:solidFill>
                <a:latin typeface="Open Sans"/>
                <a:cs typeface="Open Sans"/>
              </a:rPr>
              <a:t>Cypherpunks</a:t>
            </a:r>
            <a:endParaRPr sz="2300" dirty="0">
              <a:latin typeface="Open Sans"/>
              <a:cs typeface="Open Sans"/>
            </a:endParaRPr>
          </a:p>
          <a:p>
            <a:pPr marL="389255" lvl="2">
              <a:lnSpc>
                <a:spcPct val="100000"/>
              </a:lnSpc>
              <a:spcBef>
                <a:spcPts val="455"/>
              </a:spcBef>
              <a:tabLst>
                <a:tab pos="1135380" algn="l"/>
              </a:tabLst>
            </a:pPr>
            <a:r>
              <a:rPr lang="en-US" sz="2300" b="1" dirty="0">
                <a:solidFill>
                  <a:srgbClr val="FFFFFF"/>
                </a:solidFill>
                <a:latin typeface="Open Sans"/>
                <a:cs typeface="Open Sans"/>
              </a:rPr>
              <a:t>5.3.2 </a:t>
            </a:r>
            <a:r>
              <a:rPr sz="2300" dirty="0">
                <a:solidFill>
                  <a:srgbClr val="FFFFFF"/>
                </a:solidFill>
                <a:latin typeface="Open Sans"/>
                <a:cs typeface="Open Sans"/>
              </a:rPr>
              <a:t>Centralized vs</a:t>
            </a:r>
            <a:r>
              <a:rPr lang="en-US" sz="2300" dirty="0">
                <a:solidFill>
                  <a:srgbClr val="FFFFFF"/>
                </a:solidFill>
                <a:latin typeface="Open Sans"/>
                <a:cs typeface="Open Sans"/>
              </a:rPr>
              <a:t>.</a:t>
            </a:r>
            <a:r>
              <a:rPr sz="2300" dirty="0">
                <a:solidFill>
                  <a:srgbClr val="FFFFFF"/>
                </a:solidFill>
                <a:latin typeface="Open Sans"/>
                <a:cs typeface="Open Sans"/>
              </a:rPr>
              <a:t> Decentralized </a:t>
            </a:r>
            <a:r>
              <a:rPr sz="2300" spc="-10" dirty="0">
                <a:solidFill>
                  <a:srgbClr val="FFFFFF"/>
                </a:solidFill>
                <a:latin typeface="Open Sans"/>
                <a:cs typeface="Open Sans"/>
              </a:rPr>
              <a:t>Systems</a:t>
            </a:r>
            <a:endParaRPr sz="2300" dirty="0">
              <a:latin typeface="Open Sans"/>
              <a:cs typeface="Open Sans"/>
            </a:endParaRPr>
          </a:p>
          <a:p>
            <a:pPr marL="389255" lvl="2">
              <a:lnSpc>
                <a:spcPct val="100000"/>
              </a:lnSpc>
              <a:spcBef>
                <a:spcPts val="455"/>
              </a:spcBef>
              <a:tabLst>
                <a:tab pos="1135380" algn="l"/>
              </a:tabLst>
            </a:pPr>
            <a:r>
              <a:rPr lang="en-US" sz="2300" b="1" dirty="0">
                <a:solidFill>
                  <a:srgbClr val="FFFFFF"/>
                </a:solidFill>
                <a:latin typeface="Open Sans"/>
                <a:cs typeface="Open Sans"/>
              </a:rPr>
              <a:t>5.3.3 </a:t>
            </a:r>
            <a:r>
              <a:rPr sz="2300" dirty="0">
                <a:solidFill>
                  <a:srgbClr val="FFFFFF"/>
                </a:solidFill>
                <a:latin typeface="Open Sans"/>
                <a:cs typeface="Open Sans"/>
              </a:rPr>
              <a:t>Brief</a:t>
            </a:r>
            <a:r>
              <a:rPr sz="2300" spc="-25" dirty="0">
                <a:solidFill>
                  <a:srgbClr val="FFFFFF"/>
                </a:solidFill>
                <a:latin typeface="Open Sans"/>
                <a:cs typeface="Open Sans"/>
              </a:rPr>
              <a:t> </a:t>
            </a:r>
            <a:r>
              <a:rPr sz="2300" dirty="0">
                <a:solidFill>
                  <a:srgbClr val="FFFFFF"/>
                </a:solidFill>
                <a:latin typeface="Open Sans"/>
                <a:cs typeface="Open Sans"/>
              </a:rPr>
              <a:t>History</a:t>
            </a:r>
            <a:r>
              <a:rPr sz="2300" spc="-15" dirty="0">
                <a:solidFill>
                  <a:srgbClr val="FFFFFF"/>
                </a:solidFill>
                <a:latin typeface="Open Sans"/>
                <a:cs typeface="Open Sans"/>
              </a:rPr>
              <a:t> </a:t>
            </a:r>
            <a:r>
              <a:rPr sz="2300" dirty="0">
                <a:solidFill>
                  <a:srgbClr val="FFFFFF"/>
                </a:solidFill>
                <a:latin typeface="Open Sans"/>
                <a:cs typeface="Open Sans"/>
              </a:rPr>
              <a:t>of</a:t>
            </a:r>
            <a:r>
              <a:rPr sz="2300" spc="-15" dirty="0">
                <a:solidFill>
                  <a:srgbClr val="FFFFFF"/>
                </a:solidFill>
                <a:latin typeface="Open Sans"/>
                <a:cs typeface="Open Sans"/>
              </a:rPr>
              <a:t> </a:t>
            </a:r>
            <a:r>
              <a:rPr sz="2300" dirty="0">
                <a:solidFill>
                  <a:srgbClr val="FFFFFF"/>
                </a:solidFill>
                <a:latin typeface="Open Sans"/>
                <a:cs typeface="Open Sans"/>
              </a:rPr>
              <a:t>Digital</a:t>
            </a:r>
            <a:r>
              <a:rPr sz="2300" spc="-10" dirty="0">
                <a:solidFill>
                  <a:srgbClr val="FFFFFF"/>
                </a:solidFill>
                <a:latin typeface="Open Sans"/>
                <a:cs typeface="Open Sans"/>
              </a:rPr>
              <a:t> Currencies</a:t>
            </a:r>
            <a:endParaRPr sz="2300" dirty="0">
              <a:latin typeface="Open Sans"/>
              <a:cs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grpSp>
        <p:nvGrpSpPr>
          <p:cNvPr id="5" name="object 5"/>
          <p:cNvGrpSpPr/>
          <p:nvPr/>
        </p:nvGrpSpPr>
        <p:grpSpPr>
          <a:xfrm>
            <a:off x="10323038" y="2563589"/>
            <a:ext cx="8662035" cy="8027034"/>
            <a:chOff x="10323038" y="2563589"/>
            <a:chExt cx="8662035" cy="8027034"/>
          </a:xfrm>
        </p:grpSpPr>
        <p:pic>
          <p:nvPicPr>
            <p:cNvPr id="6" name="object 6"/>
            <p:cNvPicPr/>
            <p:nvPr/>
          </p:nvPicPr>
          <p:blipFill>
            <a:blip r:embed="rId3" cstate="print"/>
            <a:stretch>
              <a:fillRect/>
            </a:stretch>
          </p:blipFill>
          <p:spPr>
            <a:xfrm>
              <a:off x="10333203" y="2573743"/>
              <a:ext cx="6753700" cy="2601104"/>
            </a:xfrm>
            <a:prstGeom prst="rect">
              <a:avLst/>
            </a:prstGeom>
          </p:spPr>
        </p:pic>
        <p:sp>
          <p:nvSpPr>
            <p:cNvPr id="7" name="object 7"/>
            <p:cNvSpPr/>
            <p:nvPr/>
          </p:nvSpPr>
          <p:spPr>
            <a:xfrm>
              <a:off x="10333203" y="2573749"/>
              <a:ext cx="6753859" cy="2601595"/>
            </a:xfrm>
            <a:custGeom>
              <a:avLst/>
              <a:gdLst/>
              <a:ahLst/>
              <a:cxnLst/>
              <a:rect l="l" t="t" r="r" b="b"/>
              <a:pathLst>
                <a:path w="6753859" h="2601595">
                  <a:moveTo>
                    <a:pt x="6631860" y="2601093"/>
                  </a:moveTo>
                  <a:lnTo>
                    <a:pt x="121828" y="2601093"/>
                  </a:lnTo>
                  <a:lnTo>
                    <a:pt x="74406" y="2591519"/>
                  </a:lnTo>
                  <a:lnTo>
                    <a:pt x="35682" y="2565411"/>
                  </a:lnTo>
                  <a:lnTo>
                    <a:pt x="9573" y="2526686"/>
                  </a:lnTo>
                  <a:lnTo>
                    <a:pt x="0" y="2479264"/>
                  </a:lnTo>
                  <a:lnTo>
                    <a:pt x="0" y="121828"/>
                  </a:lnTo>
                  <a:lnTo>
                    <a:pt x="9573" y="74406"/>
                  </a:lnTo>
                  <a:lnTo>
                    <a:pt x="35682" y="35682"/>
                  </a:lnTo>
                  <a:lnTo>
                    <a:pt x="74406" y="9573"/>
                  </a:lnTo>
                  <a:lnTo>
                    <a:pt x="121828" y="0"/>
                  </a:lnTo>
                  <a:lnTo>
                    <a:pt x="6631860" y="0"/>
                  </a:lnTo>
                  <a:lnTo>
                    <a:pt x="6679282" y="9573"/>
                  </a:lnTo>
                  <a:lnTo>
                    <a:pt x="6718007" y="35682"/>
                  </a:lnTo>
                  <a:lnTo>
                    <a:pt x="6744115" y="74406"/>
                  </a:lnTo>
                  <a:lnTo>
                    <a:pt x="6753689" y="121828"/>
                  </a:lnTo>
                  <a:lnTo>
                    <a:pt x="6753689" y="2479264"/>
                  </a:lnTo>
                  <a:lnTo>
                    <a:pt x="6744115" y="2526686"/>
                  </a:lnTo>
                  <a:lnTo>
                    <a:pt x="6718007" y="2565411"/>
                  </a:lnTo>
                  <a:lnTo>
                    <a:pt x="6679282" y="2591519"/>
                  </a:lnTo>
                  <a:lnTo>
                    <a:pt x="6631860" y="2601093"/>
                  </a:lnTo>
                  <a:close/>
                </a:path>
              </a:pathLst>
            </a:custGeom>
            <a:ln w="20083">
              <a:solidFill>
                <a:srgbClr val="60399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10333204" y="5489288"/>
              <a:ext cx="8641599" cy="5090923"/>
            </a:xfrm>
            <a:prstGeom prst="rect">
              <a:avLst/>
            </a:prstGeom>
          </p:spPr>
        </p:pic>
        <p:sp>
          <p:nvSpPr>
            <p:cNvPr id="9" name="object 9"/>
            <p:cNvSpPr/>
            <p:nvPr/>
          </p:nvSpPr>
          <p:spPr>
            <a:xfrm>
              <a:off x="10333198" y="5489281"/>
              <a:ext cx="8641715" cy="5091430"/>
            </a:xfrm>
            <a:custGeom>
              <a:avLst/>
              <a:gdLst/>
              <a:ahLst/>
              <a:cxnLst/>
              <a:rect l="l" t="t" r="r" b="b"/>
              <a:pathLst>
                <a:path w="8641715" h="5091430">
                  <a:moveTo>
                    <a:pt x="8448810" y="5090923"/>
                  </a:moveTo>
                  <a:lnTo>
                    <a:pt x="192800" y="5090923"/>
                  </a:lnTo>
                  <a:lnTo>
                    <a:pt x="148593" y="5085831"/>
                  </a:lnTo>
                  <a:lnTo>
                    <a:pt x="108012" y="5071326"/>
                  </a:lnTo>
                  <a:lnTo>
                    <a:pt x="72214" y="5048566"/>
                  </a:lnTo>
                  <a:lnTo>
                    <a:pt x="42356" y="5018708"/>
                  </a:lnTo>
                  <a:lnTo>
                    <a:pt x="19596" y="4982910"/>
                  </a:lnTo>
                  <a:lnTo>
                    <a:pt x="5092" y="4942329"/>
                  </a:lnTo>
                  <a:lnTo>
                    <a:pt x="0" y="4898123"/>
                  </a:lnTo>
                  <a:lnTo>
                    <a:pt x="0" y="192810"/>
                  </a:lnTo>
                  <a:lnTo>
                    <a:pt x="5092" y="148600"/>
                  </a:lnTo>
                  <a:lnTo>
                    <a:pt x="19596" y="108016"/>
                  </a:lnTo>
                  <a:lnTo>
                    <a:pt x="42356" y="72216"/>
                  </a:lnTo>
                  <a:lnTo>
                    <a:pt x="72214" y="42357"/>
                  </a:lnTo>
                  <a:lnTo>
                    <a:pt x="108012" y="19597"/>
                  </a:lnTo>
                  <a:lnTo>
                    <a:pt x="148593" y="5092"/>
                  </a:lnTo>
                  <a:lnTo>
                    <a:pt x="192800" y="0"/>
                  </a:lnTo>
                  <a:lnTo>
                    <a:pt x="8448810" y="0"/>
                  </a:lnTo>
                  <a:lnTo>
                    <a:pt x="8493017" y="5092"/>
                  </a:lnTo>
                  <a:lnTo>
                    <a:pt x="8533598" y="19597"/>
                  </a:lnTo>
                  <a:lnTo>
                    <a:pt x="8569396" y="42357"/>
                  </a:lnTo>
                  <a:lnTo>
                    <a:pt x="8599254" y="72216"/>
                  </a:lnTo>
                  <a:lnTo>
                    <a:pt x="8622014" y="108016"/>
                  </a:lnTo>
                  <a:lnTo>
                    <a:pt x="8636519" y="148600"/>
                  </a:lnTo>
                  <a:lnTo>
                    <a:pt x="8641611" y="192810"/>
                  </a:lnTo>
                  <a:lnTo>
                    <a:pt x="8641611" y="4898123"/>
                  </a:lnTo>
                  <a:lnTo>
                    <a:pt x="8636519" y="4942329"/>
                  </a:lnTo>
                  <a:lnTo>
                    <a:pt x="8622014" y="4982910"/>
                  </a:lnTo>
                  <a:lnTo>
                    <a:pt x="8599254" y="5018708"/>
                  </a:lnTo>
                  <a:lnTo>
                    <a:pt x="8569396" y="5048566"/>
                  </a:lnTo>
                  <a:lnTo>
                    <a:pt x="8533598" y="5071326"/>
                  </a:lnTo>
                  <a:lnTo>
                    <a:pt x="8493017" y="5085831"/>
                  </a:lnTo>
                  <a:lnTo>
                    <a:pt x="8448810" y="5090923"/>
                  </a:lnTo>
                  <a:close/>
                </a:path>
              </a:pathLst>
            </a:custGeom>
            <a:ln w="20083">
              <a:solidFill>
                <a:srgbClr val="603990"/>
              </a:solidFill>
            </a:ln>
          </p:spPr>
          <p:txBody>
            <a:bodyPr wrap="square" lIns="0" tIns="0" rIns="0" bIns="0" rtlCol="0"/>
            <a:lstStyle/>
            <a:p>
              <a:endParaRPr/>
            </a:p>
          </p:txBody>
        </p:sp>
      </p:grpSp>
      <p:pic>
        <p:nvPicPr>
          <p:cNvPr id="10" name="object 10"/>
          <p:cNvPicPr/>
          <p:nvPr/>
        </p:nvPicPr>
        <p:blipFill>
          <a:blip r:embed="rId5" cstate="print"/>
          <a:stretch>
            <a:fillRect/>
          </a:stretch>
        </p:blipFill>
        <p:spPr>
          <a:xfrm>
            <a:off x="18829729" y="10656764"/>
            <a:ext cx="143513" cy="143534"/>
          </a:xfrm>
          <a:prstGeom prst="rect">
            <a:avLst/>
          </a:prstGeom>
        </p:spPr>
      </p:pic>
      <p:sp>
        <p:nvSpPr>
          <p:cNvPr id="11" name="object 11"/>
          <p:cNvSpPr txBox="1"/>
          <p:nvPr/>
        </p:nvSpPr>
        <p:spPr>
          <a:xfrm>
            <a:off x="6327584" y="4741404"/>
            <a:ext cx="3474085" cy="398399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So,</a:t>
            </a:r>
            <a:r>
              <a:rPr sz="1700" spc="40" dirty="0">
                <a:solidFill>
                  <a:srgbClr val="57585B"/>
                </a:solidFill>
                <a:latin typeface="Open Sans"/>
                <a:cs typeface="Open Sans"/>
              </a:rPr>
              <a:t> </a:t>
            </a:r>
            <a:r>
              <a:rPr sz="1700" dirty="0">
                <a:solidFill>
                  <a:srgbClr val="57585B"/>
                </a:solidFill>
                <a:latin typeface="Open Sans"/>
                <a:cs typeface="Open Sans"/>
              </a:rPr>
              <a:t>what</a:t>
            </a:r>
            <a:r>
              <a:rPr sz="1700" spc="40" dirty="0">
                <a:solidFill>
                  <a:srgbClr val="57585B"/>
                </a:solidFill>
                <a:latin typeface="Open Sans"/>
                <a:cs typeface="Open Sans"/>
              </a:rPr>
              <a:t> </a:t>
            </a:r>
            <a:r>
              <a:rPr sz="1700" dirty="0">
                <a:solidFill>
                  <a:srgbClr val="57585B"/>
                </a:solidFill>
                <a:latin typeface="Open Sans"/>
                <a:cs typeface="Open Sans"/>
              </a:rPr>
              <a:t>does</a:t>
            </a:r>
            <a:r>
              <a:rPr sz="1700" spc="40" dirty="0">
                <a:solidFill>
                  <a:srgbClr val="57585B"/>
                </a:solidFill>
                <a:latin typeface="Open Sans"/>
                <a:cs typeface="Open Sans"/>
              </a:rPr>
              <a:t> </a:t>
            </a:r>
            <a:r>
              <a:rPr sz="1700" dirty="0">
                <a:solidFill>
                  <a:srgbClr val="57585B"/>
                </a:solidFill>
                <a:latin typeface="Open Sans"/>
                <a:cs typeface="Open Sans"/>
              </a:rPr>
              <a:t>this</a:t>
            </a:r>
            <a:r>
              <a:rPr sz="1700" spc="40" dirty="0">
                <a:solidFill>
                  <a:srgbClr val="57585B"/>
                </a:solidFill>
                <a:latin typeface="Open Sans"/>
                <a:cs typeface="Open Sans"/>
              </a:rPr>
              <a:t> </a:t>
            </a:r>
            <a:r>
              <a:rPr sz="1700" dirty="0">
                <a:solidFill>
                  <a:srgbClr val="57585B"/>
                </a:solidFill>
                <a:latin typeface="Open Sans"/>
                <a:cs typeface="Open Sans"/>
              </a:rPr>
              <a:t>mean</a:t>
            </a:r>
            <a:r>
              <a:rPr sz="1700" spc="40"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individuals</a:t>
            </a:r>
            <a:r>
              <a:rPr sz="1700" spc="95" dirty="0">
                <a:solidFill>
                  <a:srgbClr val="57585B"/>
                </a:solidFill>
                <a:latin typeface="Open Sans"/>
                <a:cs typeface="Open Sans"/>
              </a:rPr>
              <a:t> </a:t>
            </a:r>
            <a:r>
              <a:rPr sz="1700" dirty="0">
                <a:solidFill>
                  <a:srgbClr val="57585B"/>
                </a:solidFill>
                <a:latin typeface="Open Sans"/>
                <a:cs typeface="Open Sans"/>
              </a:rPr>
              <a:t>and</a:t>
            </a:r>
            <a:r>
              <a:rPr sz="1700" spc="95" dirty="0">
                <a:solidFill>
                  <a:srgbClr val="57585B"/>
                </a:solidFill>
                <a:latin typeface="Open Sans"/>
                <a:cs typeface="Open Sans"/>
              </a:rPr>
              <a:t> </a:t>
            </a:r>
            <a:r>
              <a:rPr sz="1700" dirty="0">
                <a:solidFill>
                  <a:srgbClr val="57585B"/>
                </a:solidFill>
                <a:latin typeface="Open Sans"/>
                <a:cs typeface="Open Sans"/>
              </a:rPr>
              <a:t>societies</a:t>
            </a:r>
            <a:r>
              <a:rPr sz="1700" spc="100" dirty="0">
                <a:solidFill>
                  <a:srgbClr val="57585B"/>
                </a:solidFill>
                <a:latin typeface="Open Sans"/>
                <a:cs typeface="Open Sans"/>
              </a:rPr>
              <a:t> </a:t>
            </a:r>
            <a:r>
              <a:rPr sz="1700" spc="-20" dirty="0">
                <a:solidFill>
                  <a:srgbClr val="57585B"/>
                </a:solidFill>
                <a:latin typeface="Open Sans"/>
                <a:cs typeface="Open Sans"/>
              </a:rPr>
              <a:t>that </a:t>
            </a:r>
            <a:r>
              <a:rPr sz="1700" dirty="0">
                <a:solidFill>
                  <a:srgbClr val="57585B"/>
                </a:solidFill>
                <a:latin typeface="Open Sans"/>
                <a:cs typeface="Open Sans"/>
              </a:rPr>
              <a:t>already</a:t>
            </a:r>
            <a:r>
              <a:rPr sz="1700" spc="55" dirty="0">
                <a:solidFill>
                  <a:srgbClr val="57585B"/>
                </a:solidFill>
                <a:latin typeface="Open Sans"/>
                <a:cs typeface="Open Sans"/>
              </a:rPr>
              <a:t> </a:t>
            </a:r>
            <a:r>
              <a:rPr sz="1700" dirty="0">
                <a:solidFill>
                  <a:srgbClr val="57585B"/>
                </a:solidFill>
                <a:latin typeface="Open Sans"/>
                <a:cs typeface="Open Sans"/>
              </a:rPr>
              <a:t>need</a:t>
            </a:r>
            <a:r>
              <a:rPr sz="1700" spc="6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deal</a:t>
            </a:r>
            <a:r>
              <a:rPr sz="1700" spc="60" dirty="0">
                <a:solidFill>
                  <a:srgbClr val="57585B"/>
                </a:solidFill>
                <a:latin typeface="Open Sans"/>
                <a:cs typeface="Open Sans"/>
              </a:rPr>
              <a:t> </a:t>
            </a:r>
            <a:r>
              <a:rPr sz="1700" dirty="0">
                <a:solidFill>
                  <a:srgbClr val="57585B"/>
                </a:solidFill>
                <a:latin typeface="Open Sans"/>
                <a:cs typeface="Open Sans"/>
              </a:rPr>
              <a:t>with</a:t>
            </a:r>
            <a:r>
              <a:rPr sz="1700" spc="6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consequences</a:t>
            </a:r>
            <a:r>
              <a:rPr sz="1700" spc="70"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ﬁat</a:t>
            </a:r>
            <a:r>
              <a:rPr sz="1700" spc="70" dirty="0">
                <a:solidFill>
                  <a:srgbClr val="57585B"/>
                </a:solidFill>
                <a:latin typeface="Open Sans"/>
                <a:cs typeface="Open Sans"/>
              </a:rPr>
              <a:t> </a:t>
            </a:r>
            <a:r>
              <a:rPr sz="1700" spc="-10" dirty="0">
                <a:solidFill>
                  <a:srgbClr val="57585B"/>
                </a:solidFill>
                <a:latin typeface="Open Sans"/>
                <a:cs typeface="Open Sans"/>
              </a:rPr>
              <a:t>system?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debt</a:t>
            </a:r>
            <a:r>
              <a:rPr sz="1700" spc="45" dirty="0">
                <a:solidFill>
                  <a:srgbClr val="57585B"/>
                </a:solidFill>
                <a:latin typeface="Open Sans"/>
                <a:cs typeface="Open Sans"/>
              </a:rPr>
              <a:t> </a:t>
            </a:r>
            <a:r>
              <a:rPr sz="1700" dirty="0">
                <a:solidFill>
                  <a:srgbClr val="57585B"/>
                </a:solidFill>
                <a:latin typeface="Open Sans"/>
                <a:cs typeface="Open Sans"/>
              </a:rPr>
              <a:t>spiral</a:t>
            </a:r>
            <a:r>
              <a:rPr sz="1700" spc="50" dirty="0">
                <a:solidFill>
                  <a:srgbClr val="57585B"/>
                </a:solidFill>
                <a:latin typeface="Open Sans"/>
                <a:cs typeface="Open Sans"/>
              </a:rPr>
              <a:t> </a:t>
            </a:r>
            <a:r>
              <a:rPr sz="1700" dirty="0">
                <a:solidFill>
                  <a:srgbClr val="57585B"/>
                </a:solidFill>
                <a:latin typeface="Open Sans"/>
                <a:cs typeface="Open Sans"/>
              </a:rPr>
              <a:t>they</a:t>
            </a:r>
            <a:r>
              <a:rPr sz="1700" spc="45" dirty="0">
                <a:solidFill>
                  <a:srgbClr val="57585B"/>
                </a:solidFill>
                <a:latin typeface="Open Sans"/>
                <a:cs typeface="Open Sans"/>
              </a:rPr>
              <a:t> </a:t>
            </a:r>
            <a:r>
              <a:rPr sz="1700" dirty="0">
                <a:solidFill>
                  <a:srgbClr val="57585B"/>
                </a:solidFill>
                <a:latin typeface="Open Sans"/>
                <a:cs typeface="Open Sans"/>
              </a:rPr>
              <a:t>are</a:t>
            </a:r>
            <a:r>
              <a:rPr sz="1700" spc="50" dirty="0">
                <a:solidFill>
                  <a:srgbClr val="57585B"/>
                </a:solidFill>
                <a:latin typeface="Open Sans"/>
                <a:cs typeface="Open Sans"/>
              </a:rPr>
              <a:t> </a:t>
            </a:r>
            <a:r>
              <a:rPr sz="1700" spc="-10" dirty="0">
                <a:solidFill>
                  <a:srgbClr val="57585B"/>
                </a:solidFill>
                <a:latin typeface="Open Sans"/>
                <a:cs typeface="Open Sans"/>
              </a:rPr>
              <a:t>caught</a:t>
            </a:r>
            <a:r>
              <a:rPr sz="1700" spc="500" dirty="0">
                <a:solidFill>
                  <a:srgbClr val="57585B"/>
                </a:solidFill>
                <a:latin typeface="Open Sans"/>
                <a:cs typeface="Open Sans"/>
              </a:rPr>
              <a:t> </a:t>
            </a:r>
            <a:r>
              <a:rPr sz="1700" dirty="0">
                <a:solidFill>
                  <a:srgbClr val="57585B"/>
                </a:solidFill>
                <a:latin typeface="Open Sans"/>
                <a:cs typeface="Open Sans"/>
              </a:rPr>
              <a:t>up</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dirty="0">
                <a:solidFill>
                  <a:srgbClr val="57585B"/>
                </a:solidFill>
                <a:latin typeface="Open Sans"/>
                <a:cs typeface="Open Sans"/>
              </a:rPr>
              <a:t>like</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snowball</a:t>
            </a:r>
            <a:r>
              <a:rPr sz="1700" spc="50" dirty="0">
                <a:solidFill>
                  <a:srgbClr val="57585B"/>
                </a:solidFill>
                <a:latin typeface="Open Sans"/>
                <a:cs typeface="Open Sans"/>
              </a:rPr>
              <a:t> </a:t>
            </a:r>
            <a:r>
              <a:rPr sz="1700" spc="-10" dirty="0">
                <a:solidFill>
                  <a:srgbClr val="57585B"/>
                </a:solidFill>
                <a:latin typeface="Open Sans"/>
                <a:cs typeface="Open Sans"/>
              </a:rPr>
              <a:t>rolling </a:t>
            </a:r>
            <a:r>
              <a:rPr sz="1700" dirty="0">
                <a:solidFill>
                  <a:srgbClr val="57585B"/>
                </a:solidFill>
                <a:latin typeface="Open Sans"/>
                <a:cs typeface="Open Sans"/>
              </a:rPr>
              <a:t>down</a:t>
            </a:r>
            <a:r>
              <a:rPr sz="1700" spc="65" dirty="0">
                <a:solidFill>
                  <a:srgbClr val="57585B"/>
                </a:solidFill>
                <a:latin typeface="Open Sans"/>
                <a:cs typeface="Open Sans"/>
              </a:rPr>
              <a:t> </a:t>
            </a:r>
            <a:r>
              <a:rPr sz="1700" dirty="0">
                <a:solidFill>
                  <a:srgbClr val="57585B"/>
                </a:solidFill>
                <a:latin typeface="Open Sans"/>
                <a:cs typeface="Open Sans"/>
              </a:rPr>
              <a:t>a</a:t>
            </a:r>
            <a:r>
              <a:rPr sz="1700" spc="65" dirty="0">
                <a:solidFill>
                  <a:srgbClr val="57585B"/>
                </a:solidFill>
                <a:latin typeface="Open Sans"/>
                <a:cs typeface="Open Sans"/>
              </a:rPr>
              <a:t> </a:t>
            </a:r>
            <a:r>
              <a:rPr sz="1700" dirty="0">
                <a:solidFill>
                  <a:srgbClr val="57585B"/>
                </a:solidFill>
                <a:latin typeface="Open Sans"/>
                <a:cs typeface="Open Sans"/>
              </a:rPr>
              <a:t>hill—it</a:t>
            </a:r>
            <a:r>
              <a:rPr sz="1700" spc="65" dirty="0">
                <a:solidFill>
                  <a:srgbClr val="57585B"/>
                </a:solidFill>
                <a:latin typeface="Open Sans"/>
                <a:cs typeface="Open Sans"/>
              </a:rPr>
              <a:t> </a:t>
            </a:r>
            <a:r>
              <a:rPr sz="1700" dirty="0">
                <a:solidFill>
                  <a:srgbClr val="57585B"/>
                </a:solidFill>
                <a:latin typeface="Open Sans"/>
                <a:cs typeface="Open Sans"/>
              </a:rPr>
              <a:t>just</a:t>
            </a:r>
            <a:r>
              <a:rPr sz="1700" spc="65" dirty="0">
                <a:solidFill>
                  <a:srgbClr val="57585B"/>
                </a:solidFill>
                <a:latin typeface="Open Sans"/>
                <a:cs typeface="Open Sans"/>
              </a:rPr>
              <a:t> </a:t>
            </a:r>
            <a:r>
              <a:rPr sz="1700" dirty="0">
                <a:solidFill>
                  <a:srgbClr val="57585B"/>
                </a:solidFill>
                <a:latin typeface="Open Sans"/>
                <a:cs typeface="Open Sans"/>
              </a:rPr>
              <a:t>keeps</a:t>
            </a:r>
            <a:r>
              <a:rPr sz="1700" spc="65" dirty="0">
                <a:solidFill>
                  <a:srgbClr val="57585B"/>
                </a:solidFill>
                <a:latin typeface="Open Sans"/>
                <a:cs typeface="Open Sans"/>
              </a:rPr>
              <a:t> </a:t>
            </a:r>
            <a:r>
              <a:rPr sz="1700" spc="-10" dirty="0">
                <a:solidFill>
                  <a:srgbClr val="57585B"/>
                </a:solidFill>
                <a:latin typeface="Open Sans"/>
                <a:cs typeface="Open Sans"/>
              </a:rPr>
              <a:t>getting </a:t>
            </a:r>
            <a:r>
              <a:rPr sz="1700" dirty="0">
                <a:solidFill>
                  <a:srgbClr val="57585B"/>
                </a:solidFill>
                <a:latin typeface="Open Sans"/>
                <a:cs typeface="Open Sans"/>
              </a:rPr>
              <a:t>bigger,</a:t>
            </a:r>
            <a:r>
              <a:rPr sz="1700" spc="35"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we're</a:t>
            </a:r>
            <a:r>
              <a:rPr sz="1700" spc="35" dirty="0">
                <a:solidFill>
                  <a:srgbClr val="57585B"/>
                </a:solidFill>
                <a:latin typeface="Open Sans"/>
                <a:cs typeface="Open Sans"/>
              </a:rPr>
              <a:t> </a:t>
            </a:r>
            <a:r>
              <a:rPr sz="1700" dirty="0">
                <a:solidFill>
                  <a:srgbClr val="57585B"/>
                </a:solidFill>
                <a:latin typeface="Open Sans"/>
                <a:cs typeface="Open Sans"/>
              </a:rPr>
              <a:t>not</a:t>
            </a:r>
            <a:r>
              <a:rPr sz="1700" spc="40" dirty="0">
                <a:solidFill>
                  <a:srgbClr val="57585B"/>
                </a:solidFill>
                <a:latin typeface="Open Sans"/>
                <a:cs typeface="Open Sans"/>
              </a:rPr>
              <a:t> </a:t>
            </a:r>
            <a:r>
              <a:rPr sz="1700" dirty="0">
                <a:solidFill>
                  <a:srgbClr val="57585B"/>
                </a:solidFill>
                <a:latin typeface="Open Sans"/>
                <a:cs typeface="Open Sans"/>
              </a:rPr>
              <a:t>sure</a:t>
            </a:r>
            <a:r>
              <a:rPr sz="1700" spc="40" dirty="0">
                <a:solidFill>
                  <a:srgbClr val="57585B"/>
                </a:solidFill>
                <a:latin typeface="Open Sans"/>
                <a:cs typeface="Open Sans"/>
              </a:rPr>
              <a:t> </a:t>
            </a:r>
            <a:r>
              <a:rPr sz="1700" dirty="0">
                <a:solidFill>
                  <a:srgbClr val="57585B"/>
                </a:solidFill>
                <a:latin typeface="Open Sans"/>
                <a:cs typeface="Open Sans"/>
              </a:rPr>
              <a:t>how</a:t>
            </a:r>
            <a:r>
              <a:rPr sz="1700" spc="35" dirty="0">
                <a:solidFill>
                  <a:srgbClr val="57585B"/>
                </a:solidFill>
                <a:latin typeface="Open Sans"/>
                <a:cs typeface="Open Sans"/>
              </a:rPr>
              <a:t> </a:t>
            </a:r>
            <a:r>
              <a:rPr sz="1700" spc="-25" dirty="0">
                <a:solidFill>
                  <a:srgbClr val="57585B"/>
                </a:solidFill>
                <a:latin typeface="Open Sans"/>
                <a:cs typeface="Open Sans"/>
              </a:rPr>
              <a:t>to </a:t>
            </a:r>
            <a:r>
              <a:rPr sz="1700" dirty="0">
                <a:solidFill>
                  <a:srgbClr val="57585B"/>
                </a:solidFill>
                <a:latin typeface="Open Sans"/>
                <a:cs typeface="Open Sans"/>
              </a:rPr>
              <a:t>stop</a:t>
            </a:r>
            <a:r>
              <a:rPr sz="1700" spc="35" dirty="0">
                <a:solidFill>
                  <a:srgbClr val="57585B"/>
                </a:solidFill>
                <a:latin typeface="Open Sans"/>
                <a:cs typeface="Open Sans"/>
              </a:rPr>
              <a:t> </a:t>
            </a:r>
            <a:r>
              <a:rPr sz="1700" dirty="0">
                <a:solidFill>
                  <a:srgbClr val="57585B"/>
                </a:solidFill>
                <a:latin typeface="Open Sans"/>
                <a:cs typeface="Open Sans"/>
              </a:rPr>
              <a:t>it.</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spc="-10" dirty="0">
                <a:solidFill>
                  <a:srgbClr val="57585B"/>
                </a:solidFill>
                <a:latin typeface="Open Sans"/>
                <a:cs typeface="Open Sans"/>
              </a:rPr>
              <a:t>consequences </a:t>
            </a:r>
            <a:r>
              <a:rPr sz="1700" dirty="0">
                <a:solidFill>
                  <a:srgbClr val="57585B"/>
                </a:solidFill>
                <a:latin typeface="Open Sans"/>
                <a:cs typeface="Open Sans"/>
              </a:rPr>
              <a:t>mentioned</a:t>
            </a:r>
            <a:r>
              <a:rPr sz="1700" spc="75" dirty="0">
                <a:solidFill>
                  <a:srgbClr val="57585B"/>
                </a:solidFill>
                <a:latin typeface="Open Sans"/>
                <a:cs typeface="Open Sans"/>
              </a:rPr>
              <a:t> </a:t>
            </a:r>
            <a:r>
              <a:rPr sz="1700" dirty="0">
                <a:solidFill>
                  <a:srgbClr val="57585B"/>
                </a:solidFill>
                <a:latin typeface="Open Sans"/>
                <a:cs typeface="Open Sans"/>
              </a:rPr>
              <a:t>earlier,</a:t>
            </a:r>
            <a:r>
              <a:rPr sz="1700" spc="75" dirty="0">
                <a:solidFill>
                  <a:srgbClr val="57585B"/>
                </a:solidFill>
                <a:latin typeface="Open Sans"/>
                <a:cs typeface="Open Sans"/>
              </a:rPr>
              <a:t> </a:t>
            </a:r>
            <a:r>
              <a:rPr sz="1700" dirty="0">
                <a:solidFill>
                  <a:srgbClr val="57585B"/>
                </a:solidFill>
                <a:latin typeface="Open Sans"/>
                <a:cs typeface="Open Sans"/>
              </a:rPr>
              <a:t>from</a:t>
            </a:r>
            <a:r>
              <a:rPr sz="1700" spc="80" dirty="0">
                <a:solidFill>
                  <a:srgbClr val="57585B"/>
                </a:solidFill>
                <a:latin typeface="Open Sans"/>
                <a:cs typeface="Open Sans"/>
              </a:rPr>
              <a:t> </a:t>
            </a:r>
            <a:r>
              <a:rPr sz="1700" spc="-10" dirty="0">
                <a:solidFill>
                  <a:srgbClr val="57585B"/>
                </a:solidFill>
                <a:latin typeface="Open Sans"/>
                <a:cs typeface="Open Sans"/>
              </a:rPr>
              <a:t>wealth </a:t>
            </a:r>
            <a:r>
              <a:rPr sz="1700" dirty="0">
                <a:solidFill>
                  <a:srgbClr val="57585B"/>
                </a:solidFill>
                <a:latin typeface="Open Sans"/>
                <a:cs typeface="Open Sans"/>
              </a:rPr>
              <a:t>inequality</a:t>
            </a:r>
            <a:r>
              <a:rPr sz="1700" spc="80" dirty="0">
                <a:solidFill>
                  <a:srgbClr val="57585B"/>
                </a:solidFill>
                <a:latin typeface="Open Sans"/>
                <a:cs typeface="Open Sans"/>
              </a:rPr>
              <a:t> </a:t>
            </a:r>
            <a:r>
              <a:rPr sz="1700" dirty="0">
                <a:solidFill>
                  <a:srgbClr val="57585B"/>
                </a:solidFill>
                <a:latin typeface="Open Sans"/>
                <a:cs typeface="Open Sans"/>
              </a:rPr>
              <a:t>to</a:t>
            </a:r>
            <a:r>
              <a:rPr sz="1700" spc="80" dirty="0">
                <a:solidFill>
                  <a:srgbClr val="57585B"/>
                </a:solidFill>
                <a:latin typeface="Open Sans"/>
                <a:cs typeface="Open Sans"/>
              </a:rPr>
              <a:t> </a:t>
            </a:r>
            <a:r>
              <a:rPr sz="1700" dirty="0">
                <a:solidFill>
                  <a:srgbClr val="57585B"/>
                </a:solidFill>
                <a:latin typeface="Open Sans"/>
                <a:cs typeface="Open Sans"/>
              </a:rPr>
              <a:t>societal</a:t>
            </a:r>
            <a:r>
              <a:rPr sz="1700" spc="85" dirty="0">
                <a:solidFill>
                  <a:srgbClr val="57585B"/>
                </a:solidFill>
                <a:latin typeface="Open Sans"/>
                <a:cs typeface="Open Sans"/>
              </a:rPr>
              <a:t> </a:t>
            </a:r>
            <a:r>
              <a:rPr sz="1700" spc="-10" dirty="0">
                <a:solidFill>
                  <a:srgbClr val="57585B"/>
                </a:solidFill>
                <a:latin typeface="Open Sans"/>
                <a:cs typeface="Open Sans"/>
              </a:rPr>
              <a:t>unrest,</a:t>
            </a:r>
            <a:r>
              <a:rPr sz="1700" spc="500" dirty="0">
                <a:solidFill>
                  <a:srgbClr val="57585B"/>
                </a:solidFill>
                <a:latin typeface="Open Sans"/>
                <a:cs typeface="Open Sans"/>
              </a:rPr>
              <a:t> </a:t>
            </a:r>
            <a:r>
              <a:rPr sz="1700" dirty="0">
                <a:solidFill>
                  <a:srgbClr val="57585B"/>
                </a:solidFill>
                <a:latin typeface="Open Sans"/>
                <a:cs typeface="Open Sans"/>
              </a:rPr>
              <a:t>won't</a:t>
            </a:r>
            <a:r>
              <a:rPr sz="1700" spc="45" dirty="0">
                <a:solidFill>
                  <a:srgbClr val="57585B"/>
                </a:solidFill>
                <a:latin typeface="Open Sans"/>
                <a:cs typeface="Open Sans"/>
              </a:rPr>
              <a:t> </a:t>
            </a:r>
            <a:r>
              <a:rPr sz="1700" dirty="0">
                <a:solidFill>
                  <a:srgbClr val="57585B"/>
                </a:solidFill>
                <a:latin typeface="Open Sans"/>
                <a:cs typeface="Open Sans"/>
              </a:rPr>
              <a:t>fade</a:t>
            </a:r>
            <a:r>
              <a:rPr sz="1700" spc="50" dirty="0">
                <a:solidFill>
                  <a:srgbClr val="57585B"/>
                </a:solidFill>
                <a:latin typeface="Open Sans"/>
                <a:cs typeface="Open Sans"/>
              </a:rPr>
              <a:t> </a:t>
            </a:r>
            <a:r>
              <a:rPr sz="1700" dirty="0">
                <a:solidFill>
                  <a:srgbClr val="57585B"/>
                </a:solidFill>
                <a:latin typeface="Open Sans"/>
                <a:cs typeface="Open Sans"/>
              </a:rPr>
              <a:t>away.</a:t>
            </a:r>
            <a:r>
              <a:rPr sz="1700" spc="50" dirty="0">
                <a:solidFill>
                  <a:srgbClr val="57585B"/>
                </a:solidFill>
                <a:latin typeface="Open Sans"/>
                <a:cs typeface="Open Sans"/>
              </a:rPr>
              <a:t> </a:t>
            </a:r>
            <a:r>
              <a:rPr sz="1700" dirty="0">
                <a:solidFill>
                  <a:srgbClr val="57585B"/>
                </a:solidFill>
                <a:latin typeface="Open Sans"/>
                <a:cs typeface="Open Sans"/>
              </a:rPr>
              <a:t>Instead,</a:t>
            </a:r>
            <a:r>
              <a:rPr sz="1700" spc="5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global</a:t>
            </a:r>
            <a:r>
              <a:rPr sz="1700" spc="65" dirty="0">
                <a:solidFill>
                  <a:srgbClr val="57585B"/>
                </a:solidFill>
                <a:latin typeface="Open Sans"/>
                <a:cs typeface="Open Sans"/>
              </a:rPr>
              <a:t> </a:t>
            </a:r>
            <a:r>
              <a:rPr sz="1700" dirty="0">
                <a:solidFill>
                  <a:srgbClr val="57585B"/>
                </a:solidFill>
                <a:latin typeface="Open Sans"/>
                <a:cs typeface="Open Sans"/>
              </a:rPr>
              <a:t>debt</a:t>
            </a:r>
            <a:r>
              <a:rPr sz="1700" spc="70" dirty="0">
                <a:solidFill>
                  <a:srgbClr val="57585B"/>
                </a:solidFill>
                <a:latin typeface="Open Sans"/>
                <a:cs typeface="Open Sans"/>
              </a:rPr>
              <a:t> </a:t>
            </a:r>
            <a:r>
              <a:rPr sz="1700" dirty="0">
                <a:solidFill>
                  <a:srgbClr val="57585B"/>
                </a:solidFill>
                <a:latin typeface="Open Sans"/>
                <a:cs typeface="Open Sans"/>
              </a:rPr>
              <a:t>burden</a:t>
            </a:r>
            <a:r>
              <a:rPr sz="1700" spc="70" dirty="0">
                <a:solidFill>
                  <a:srgbClr val="57585B"/>
                </a:solidFill>
                <a:latin typeface="Open Sans"/>
                <a:cs typeface="Open Sans"/>
              </a:rPr>
              <a:t> </a:t>
            </a:r>
            <a:r>
              <a:rPr sz="1700" dirty="0">
                <a:solidFill>
                  <a:srgbClr val="57585B"/>
                </a:solidFill>
                <a:latin typeface="Open Sans"/>
                <a:cs typeface="Open Sans"/>
              </a:rPr>
              <a:t>has</a:t>
            </a:r>
            <a:r>
              <a:rPr sz="1700" spc="70" dirty="0">
                <a:solidFill>
                  <a:srgbClr val="57585B"/>
                </a:solidFill>
                <a:latin typeface="Open Sans"/>
                <a:cs typeface="Open Sans"/>
              </a:rPr>
              <a:t> </a:t>
            </a:r>
            <a:r>
              <a:rPr sz="1700" dirty="0">
                <a:solidFill>
                  <a:srgbClr val="57585B"/>
                </a:solidFill>
                <a:latin typeface="Open Sans"/>
                <a:cs typeface="Open Sans"/>
              </a:rPr>
              <a:t>reached</a:t>
            </a:r>
            <a:r>
              <a:rPr sz="1700" spc="70"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point</a:t>
            </a:r>
            <a:r>
              <a:rPr sz="1700" spc="65"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no</a:t>
            </a:r>
            <a:r>
              <a:rPr sz="1700" spc="65" dirty="0">
                <a:solidFill>
                  <a:srgbClr val="57585B"/>
                </a:solidFill>
                <a:latin typeface="Open Sans"/>
                <a:cs typeface="Open Sans"/>
              </a:rPr>
              <a:t> </a:t>
            </a:r>
            <a:r>
              <a:rPr sz="1700" dirty="0">
                <a:solidFill>
                  <a:srgbClr val="57585B"/>
                </a:solidFill>
                <a:latin typeface="Open Sans"/>
                <a:cs typeface="Open Sans"/>
              </a:rPr>
              <a:t>return,</a:t>
            </a:r>
            <a:r>
              <a:rPr sz="1700" spc="70" dirty="0">
                <a:solidFill>
                  <a:srgbClr val="57585B"/>
                </a:solidFill>
                <a:latin typeface="Open Sans"/>
                <a:cs typeface="Open Sans"/>
              </a:rPr>
              <a:t> </a:t>
            </a:r>
            <a:r>
              <a:rPr sz="1700" dirty="0">
                <a:solidFill>
                  <a:srgbClr val="57585B"/>
                </a:solidFill>
                <a:latin typeface="Open Sans"/>
                <a:cs typeface="Open Sans"/>
              </a:rPr>
              <a:t>ensuring</a:t>
            </a:r>
            <a:r>
              <a:rPr sz="1700" spc="65" dirty="0">
                <a:solidFill>
                  <a:srgbClr val="57585B"/>
                </a:solidFill>
                <a:latin typeface="Open Sans"/>
                <a:cs typeface="Open Sans"/>
              </a:rPr>
              <a:t> </a:t>
            </a:r>
            <a:r>
              <a:rPr sz="1700" spc="-20" dirty="0">
                <a:solidFill>
                  <a:srgbClr val="57585B"/>
                </a:solidFill>
                <a:latin typeface="Open Sans"/>
                <a:cs typeface="Open Sans"/>
              </a:rPr>
              <a:t>that </a:t>
            </a:r>
            <a:r>
              <a:rPr sz="1700" dirty="0">
                <a:solidFill>
                  <a:srgbClr val="57585B"/>
                </a:solidFill>
                <a:latin typeface="Open Sans"/>
                <a:cs typeface="Open Sans"/>
              </a:rPr>
              <a:t>things</a:t>
            </a:r>
            <a:r>
              <a:rPr sz="1700" spc="55" dirty="0">
                <a:solidFill>
                  <a:srgbClr val="57585B"/>
                </a:solidFill>
                <a:latin typeface="Open Sans"/>
                <a:cs typeface="Open Sans"/>
              </a:rPr>
              <a:t> </a:t>
            </a:r>
            <a:r>
              <a:rPr sz="1700" dirty="0">
                <a:solidFill>
                  <a:srgbClr val="57585B"/>
                </a:solidFill>
                <a:latin typeface="Open Sans"/>
                <a:cs typeface="Open Sans"/>
              </a:rPr>
              <a:t>are</a:t>
            </a:r>
            <a:r>
              <a:rPr sz="1700" spc="60" dirty="0">
                <a:solidFill>
                  <a:srgbClr val="57585B"/>
                </a:solidFill>
                <a:latin typeface="Open Sans"/>
                <a:cs typeface="Open Sans"/>
              </a:rPr>
              <a:t> </a:t>
            </a:r>
            <a:r>
              <a:rPr sz="1700" dirty="0">
                <a:solidFill>
                  <a:srgbClr val="57585B"/>
                </a:solidFill>
                <a:latin typeface="Open Sans"/>
                <a:cs typeface="Open Sans"/>
              </a:rPr>
              <a:t>destined</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get</a:t>
            </a:r>
            <a:r>
              <a:rPr sz="1700" spc="60" dirty="0">
                <a:solidFill>
                  <a:srgbClr val="57585B"/>
                </a:solidFill>
                <a:latin typeface="Open Sans"/>
                <a:cs typeface="Open Sans"/>
              </a:rPr>
              <a:t> </a:t>
            </a:r>
            <a:r>
              <a:rPr sz="1700" spc="-10" dirty="0">
                <a:solidFill>
                  <a:srgbClr val="57585B"/>
                </a:solidFill>
                <a:latin typeface="Open Sans"/>
                <a:cs typeface="Open Sans"/>
              </a:rPr>
              <a:t>worse.</a:t>
            </a:r>
            <a:endParaRPr sz="1700">
              <a:latin typeface="Open Sans"/>
              <a:cs typeface="Open Sans"/>
            </a:endParaRPr>
          </a:p>
        </p:txBody>
      </p:sp>
      <p:sp>
        <p:nvSpPr>
          <p:cNvPr id="12" name="object 12"/>
          <p:cNvSpPr txBox="1"/>
          <p:nvPr/>
        </p:nvSpPr>
        <p:spPr>
          <a:xfrm>
            <a:off x="10626406" y="2770323"/>
            <a:ext cx="4936490" cy="2079625"/>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I</a:t>
            </a:r>
            <a:r>
              <a:rPr sz="1700" spc="50" dirty="0">
                <a:solidFill>
                  <a:srgbClr val="57585B"/>
                </a:solidFill>
                <a:latin typeface="Open Sans"/>
                <a:cs typeface="Open Sans"/>
              </a:rPr>
              <a:t> </a:t>
            </a:r>
            <a:r>
              <a:rPr sz="1700" dirty="0">
                <a:solidFill>
                  <a:srgbClr val="57585B"/>
                </a:solidFill>
                <a:latin typeface="Open Sans"/>
                <a:cs typeface="Open Sans"/>
              </a:rPr>
              <a:t>don’t</a:t>
            </a:r>
            <a:r>
              <a:rPr sz="1700" spc="50" dirty="0">
                <a:solidFill>
                  <a:srgbClr val="57585B"/>
                </a:solidFill>
                <a:latin typeface="Open Sans"/>
                <a:cs typeface="Open Sans"/>
              </a:rPr>
              <a:t> </a:t>
            </a:r>
            <a:r>
              <a:rPr sz="1700" dirty="0">
                <a:solidFill>
                  <a:srgbClr val="57585B"/>
                </a:solidFill>
                <a:latin typeface="Open Sans"/>
                <a:cs typeface="Open Sans"/>
              </a:rPr>
              <a:t>believe</a:t>
            </a:r>
            <a:r>
              <a:rPr sz="1700" spc="55" dirty="0">
                <a:solidFill>
                  <a:srgbClr val="57585B"/>
                </a:solidFill>
                <a:latin typeface="Open Sans"/>
                <a:cs typeface="Open Sans"/>
              </a:rPr>
              <a:t> </a:t>
            </a:r>
            <a:r>
              <a:rPr sz="1700" dirty="0">
                <a:solidFill>
                  <a:srgbClr val="57585B"/>
                </a:solidFill>
                <a:latin typeface="Open Sans"/>
                <a:cs typeface="Open Sans"/>
              </a:rPr>
              <a:t>we</a:t>
            </a:r>
            <a:r>
              <a:rPr sz="1700" spc="50" dirty="0">
                <a:solidFill>
                  <a:srgbClr val="57585B"/>
                </a:solidFill>
                <a:latin typeface="Open Sans"/>
                <a:cs typeface="Open Sans"/>
              </a:rPr>
              <a:t> </a:t>
            </a:r>
            <a:r>
              <a:rPr sz="1700" dirty="0">
                <a:solidFill>
                  <a:srgbClr val="57585B"/>
                </a:solidFill>
                <a:latin typeface="Open Sans"/>
                <a:cs typeface="Open Sans"/>
              </a:rPr>
              <a:t>shall</a:t>
            </a:r>
            <a:r>
              <a:rPr sz="1700" spc="55" dirty="0">
                <a:solidFill>
                  <a:srgbClr val="57585B"/>
                </a:solidFill>
                <a:latin typeface="Open Sans"/>
                <a:cs typeface="Open Sans"/>
              </a:rPr>
              <a:t> </a:t>
            </a:r>
            <a:r>
              <a:rPr sz="1700" dirty="0">
                <a:solidFill>
                  <a:srgbClr val="57585B"/>
                </a:solidFill>
                <a:latin typeface="Open Sans"/>
                <a:cs typeface="Open Sans"/>
              </a:rPr>
              <a:t>ever</a:t>
            </a:r>
            <a:r>
              <a:rPr sz="1700" spc="50" dirty="0">
                <a:solidFill>
                  <a:srgbClr val="57585B"/>
                </a:solidFill>
                <a:latin typeface="Open Sans"/>
                <a:cs typeface="Open Sans"/>
              </a:rPr>
              <a:t> </a:t>
            </a:r>
            <a:r>
              <a:rPr sz="1700" dirty="0">
                <a:solidFill>
                  <a:srgbClr val="57585B"/>
                </a:solidFill>
                <a:latin typeface="Open Sans"/>
                <a:cs typeface="Open Sans"/>
              </a:rPr>
              <a:t>have</a:t>
            </a:r>
            <a:r>
              <a:rPr sz="1700" spc="55" dirty="0">
                <a:solidFill>
                  <a:srgbClr val="57585B"/>
                </a:solidFill>
                <a:latin typeface="Open Sans"/>
                <a:cs typeface="Open Sans"/>
              </a:rPr>
              <a:t> </a:t>
            </a:r>
            <a:r>
              <a:rPr sz="1700" dirty="0">
                <a:solidFill>
                  <a:srgbClr val="57585B"/>
                </a:solidFill>
                <a:latin typeface="Open Sans"/>
                <a:cs typeface="Open Sans"/>
              </a:rPr>
              <a:t>good</a:t>
            </a:r>
            <a:r>
              <a:rPr sz="1700" spc="50" dirty="0">
                <a:solidFill>
                  <a:srgbClr val="57585B"/>
                </a:solidFill>
                <a:latin typeface="Open Sans"/>
                <a:cs typeface="Open Sans"/>
              </a:rPr>
              <a:t> </a:t>
            </a:r>
            <a:r>
              <a:rPr sz="1700" spc="-10" dirty="0">
                <a:solidFill>
                  <a:srgbClr val="57585B"/>
                </a:solidFill>
                <a:latin typeface="Open Sans"/>
                <a:cs typeface="Open Sans"/>
              </a:rPr>
              <a:t>money </a:t>
            </a:r>
            <a:r>
              <a:rPr sz="1700" dirty="0">
                <a:solidFill>
                  <a:srgbClr val="57585B"/>
                </a:solidFill>
                <a:latin typeface="Open Sans"/>
                <a:cs typeface="Open Sans"/>
              </a:rPr>
              <a:t>again</a:t>
            </a:r>
            <a:r>
              <a:rPr sz="1700" spc="45" dirty="0">
                <a:solidFill>
                  <a:srgbClr val="57585B"/>
                </a:solidFill>
                <a:latin typeface="Open Sans"/>
                <a:cs typeface="Open Sans"/>
              </a:rPr>
              <a:t> </a:t>
            </a:r>
            <a:r>
              <a:rPr sz="1700" dirty="0">
                <a:solidFill>
                  <a:srgbClr val="57585B"/>
                </a:solidFill>
                <a:latin typeface="Open Sans"/>
                <a:cs typeface="Open Sans"/>
              </a:rPr>
              <a:t>until</a:t>
            </a:r>
            <a:r>
              <a:rPr sz="1700" spc="50" dirty="0">
                <a:solidFill>
                  <a:srgbClr val="57585B"/>
                </a:solidFill>
                <a:latin typeface="Open Sans"/>
                <a:cs typeface="Open Sans"/>
              </a:rPr>
              <a:t> </a:t>
            </a:r>
            <a:r>
              <a:rPr sz="1700" dirty="0">
                <a:solidFill>
                  <a:srgbClr val="57585B"/>
                </a:solidFill>
                <a:latin typeface="Open Sans"/>
                <a:cs typeface="Open Sans"/>
              </a:rPr>
              <a:t>we</a:t>
            </a:r>
            <a:r>
              <a:rPr sz="1700" spc="50" dirty="0">
                <a:solidFill>
                  <a:srgbClr val="57585B"/>
                </a:solidFill>
                <a:latin typeface="Open Sans"/>
                <a:cs typeface="Open Sans"/>
              </a:rPr>
              <a:t> </a:t>
            </a:r>
            <a:r>
              <a:rPr sz="1700" dirty="0">
                <a:solidFill>
                  <a:srgbClr val="57585B"/>
                </a:solidFill>
                <a:latin typeface="Open Sans"/>
                <a:cs typeface="Open Sans"/>
              </a:rPr>
              <a:t>take</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thing</a:t>
            </a:r>
            <a:r>
              <a:rPr sz="1700" spc="50" dirty="0">
                <a:solidFill>
                  <a:srgbClr val="57585B"/>
                </a:solidFill>
                <a:latin typeface="Open Sans"/>
                <a:cs typeface="Open Sans"/>
              </a:rPr>
              <a:t> </a:t>
            </a:r>
            <a:r>
              <a:rPr sz="1700" dirty="0">
                <a:solidFill>
                  <a:srgbClr val="57585B"/>
                </a:solidFill>
                <a:latin typeface="Open Sans"/>
                <a:cs typeface="Open Sans"/>
              </a:rPr>
              <a:t>out</a:t>
            </a:r>
            <a:r>
              <a:rPr sz="1700" spc="5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hands</a:t>
            </a:r>
            <a:r>
              <a:rPr sz="1700" spc="50"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government…</a:t>
            </a:r>
            <a:r>
              <a:rPr sz="1700" spc="35" dirty="0">
                <a:solidFill>
                  <a:srgbClr val="57585B"/>
                </a:solidFill>
                <a:latin typeface="Open Sans"/>
                <a:cs typeface="Open Sans"/>
              </a:rPr>
              <a:t> </a:t>
            </a:r>
            <a:r>
              <a:rPr sz="1700" dirty="0">
                <a:solidFill>
                  <a:srgbClr val="57585B"/>
                </a:solidFill>
                <a:latin typeface="Open Sans"/>
                <a:cs typeface="Open Sans"/>
              </a:rPr>
              <a:t>all</a:t>
            </a:r>
            <a:r>
              <a:rPr sz="1700" spc="35" dirty="0">
                <a:solidFill>
                  <a:srgbClr val="57585B"/>
                </a:solidFill>
                <a:latin typeface="Open Sans"/>
                <a:cs typeface="Open Sans"/>
              </a:rPr>
              <a:t> </a:t>
            </a:r>
            <a:r>
              <a:rPr sz="1700" dirty="0">
                <a:solidFill>
                  <a:srgbClr val="57585B"/>
                </a:solidFill>
                <a:latin typeface="Open Sans"/>
                <a:cs typeface="Open Sans"/>
              </a:rPr>
              <a:t>we</a:t>
            </a:r>
            <a:r>
              <a:rPr sz="1700" spc="40" dirty="0">
                <a:solidFill>
                  <a:srgbClr val="57585B"/>
                </a:solidFill>
                <a:latin typeface="Open Sans"/>
                <a:cs typeface="Open Sans"/>
              </a:rPr>
              <a:t> </a:t>
            </a:r>
            <a:r>
              <a:rPr sz="1700" dirty="0">
                <a:solidFill>
                  <a:srgbClr val="57585B"/>
                </a:solidFill>
                <a:latin typeface="Open Sans"/>
                <a:cs typeface="Open Sans"/>
              </a:rPr>
              <a:t>can</a:t>
            </a:r>
            <a:r>
              <a:rPr sz="1700" spc="35" dirty="0">
                <a:solidFill>
                  <a:srgbClr val="57585B"/>
                </a:solidFill>
                <a:latin typeface="Open Sans"/>
                <a:cs typeface="Open Sans"/>
              </a:rPr>
              <a:t> </a:t>
            </a:r>
            <a:r>
              <a:rPr sz="1700" dirty="0">
                <a:solidFill>
                  <a:srgbClr val="57585B"/>
                </a:solidFill>
                <a:latin typeface="Open Sans"/>
                <a:cs typeface="Open Sans"/>
              </a:rPr>
              <a:t>do,</a:t>
            </a:r>
            <a:r>
              <a:rPr sz="1700" spc="40" dirty="0">
                <a:solidFill>
                  <a:srgbClr val="57585B"/>
                </a:solidFill>
                <a:latin typeface="Open Sans"/>
                <a:cs typeface="Open Sans"/>
              </a:rPr>
              <a:t> </a:t>
            </a:r>
            <a:r>
              <a:rPr sz="1700" dirty="0">
                <a:solidFill>
                  <a:srgbClr val="57585B"/>
                </a:solidFill>
                <a:latin typeface="Open Sans"/>
                <a:cs typeface="Open Sans"/>
              </a:rPr>
              <a:t>is</a:t>
            </a:r>
            <a:r>
              <a:rPr sz="1700" spc="35" dirty="0">
                <a:solidFill>
                  <a:srgbClr val="57585B"/>
                </a:solidFill>
                <a:latin typeface="Open Sans"/>
                <a:cs typeface="Open Sans"/>
              </a:rPr>
              <a:t> </a:t>
            </a:r>
            <a:r>
              <a:rPr sz="1700" dirty="0">
                <a:solidFill>
                  <a:srgbClr val="57585B"/>
                </a:solidFill>
                <a:latin typeface="Open Sans"/>
                <a:cs typeface="Open Sans"/>
              </a:rPr>
              <a:t>by</a:t>
            </a:r>
            <a:r>
              <a:rPr sz="1700" spc="40" dirty="0">
                <a:solidFill>
                  <a:srgbClr val="57585B"/>
                </a:solidFill>
                <a:latin typeface="Open Sans"/>
                <a:cs typeface="Open Sans"/>
              </a:rPr>
              <a:t> </a:t>
            </a:r>
            <a:r>
              <a:rPr sz="1700" dirty="0">
                <a:solidFill>
                  <a:srgbClr val="57585B"/>
                </a:solidFill>
                <a:latin typeface="Open Sans"/>
                <a:cs typeface="Open Sans"/>
              </a:rPr>
              <a:t>some</a:t>
            </a:r>
            <a:r>
              <a:rPr sz="1700" spc="35" dirty="0">
                <a:solidFill>
                  <a:srgbClr val="57585B"/>
                </a:solidFill>
                <a:latin typeface="Open Sans"/>
                <a:cs typeface="Open Sans"/>
              </a:rPr>
              <a:t> </a:t>
            </a:r>
            <a:r>
              <a:rPr sz="1700" spc="-20" dirty="0">
                <a:solidFill>
                  <a:srgbClr val="57585B"/>
                </a:solidFill>
                <a:latin typeface="Open Sans"/>
                <a:cs typeface="Open Sans"/>
              </a:rPr>
              <a:t>sly, </a:t>
            </a:r>
            <a:r>
              <a:rPr sz="1700" dirty="0">
                <a:solidFill>
                  <a:srgbClr val="57585B"/>
                </a:solidFill>
                <a:latin typeface="Open Sans"/>
                <a:cs typeface="Open Sans"/>
              </a:rPr>
              <a:t>roundabout</a:t>
            </a:r>
            <a:r>
              <a:rPr sz="1700" spc="80" dirty="0">
                <a:solidFill>
                  <a:srgbClr val="57585B"/>
                </a:solidFill>
                <a:latin typeface="Open Sans"/>
                <a:cs typeface="Open Sans"/>
              </a:rPr>
              <a:t> </a:t>
            </a:r>
            <a:r>
              <a:rPr sz="1700" dirty="0">
                <a:solidFill>
                  <a:srgbClr val="57585B"/>
                </a:solidFill>
                <a:latin typeface="Open Sans"/>
                <a:cs typeface="Open Sans"/>
              </a:rPr>
              <a:t>way,</a:t>
            </a:r>
            <a:r>
              <a:rPr sz="1700" spc="80" dirty="0">
                <a:solidFill>
                  <a:srgbClr val="57585B"/>
                </a:solidFill>
                <a:latin typeface="Open Sans"/>
                <a:cs typeface="Open Sans"/>
              </a:rPr>
              <a:t> </a:t>
            </a:r>
            <a:r>
              <a:rPr sz="1700" dirty="0">
                <a:solidFill>
                  <a:srgbClr val="57585B"/>
                </a:solidFill>
                <a:latin typeface="Open Sans"/>
                <a:cs typeface="Open Sans"/>
              </a:rPr>
              <a:t>introduce</a:t>
            </a:r>
            <a:r>
              <a:rPr sz="1700" spc="80" dirty="0">
                <a:solidFill>
                  <a:srgbClr val="57585B"/>
                </a:solidFill>
                <a:latin typeface="Open Sans"/>
                <a:cs typeface="Open Sans"/>
              </a:rPr>
              <a:t> </a:t>
            </a:r>
            <a:r>
              <a:rPr sz="1700" dirty="0">
                <a:solidFill>
                  <a:srgbClr val="57585B"/>
                </a:solidFill>
                <a:latin typeface="Open Sans"/>
                <a:cs typeface="Open Sans"/>
              </a:rPr>
              <a:t>something</a:t>
            </a:r>
            <a:r>
              <a:rPr sz="1700" spc="85" dirty="0">
                <a:solidFill>
                  <a:srgbClr val="57585B"/>
                </a:solidFill>
                <a:latin typeface="Open Sans"/>
                <a:cs typeface="Open Sans"/>
              </a:rPr>
              <a:t> </a:t>
            </a:r>
            <a:r>
              <a:rPr sz="1700" dirty="0">
                <a:solidFill>
                  <a:srgbClr val="57585B"/>
                </a:solidFill>
                <a:latin typeface="Open Sans"/>
                <a:cs typeface="Open Sans"/>
              </a:rPr>
              <a:t>that</a:t>
            </a:r>
            <a:r>
              <a:rPr sz="1700" spc="80" dirty="0">
                <a:solidFill>
                  <a:srgbClr val="57585B"/>
                </a:solidFill>
                <a:latin typeface="Open Sans"/>
                <a:cs typeface="Open Sans"/>
              </a:rPr>
              <a:t> </a:t>
            </a:r>
            <a:r>
              <a:rPr sz="1700" spc="-20" dirty="0">
                <a:solidFill>
                  <a:srgbClr val="57585B"/>
                </a:solidFill>
                <a:latin typeface="Open Sans"/>
                <a:cs typeface="Open Sans"/>
              </a:rPr>
              <a:t>they </a:t>
            </a:r>
            <a:r>
              <a:rPr sz="1700" dirty="0">
                <a:solidFill>
                  <a:srgbClr val="57585B"/>
                </a:solidFill>
                <a:latin typeface="Open Sans"/>
                <a:cs typeface="Open Sans"/>
              </a:rPr>
              <a:t>can’t</a:t>
            </a:r>
            <a:r>
              <a:rPr sz="1700" spc="40" dirty="0">
                <a:solidFill>
                  <a:srgbClr val="57585B"/>
                </a:solidFill>
                <a:latin typeface="Open Sans"/>
                <a:cs typeface="Open Sans"/>
              </a:rPr>
              <a:t> </a:t>
            </a:r>
            <a:r>
              <a:rPr sz="1700" spc="-10" dirty="0">
                <a:solidFill>
                  <a:srgbClr val="57585B"/>
                </a:solidFill>
                <a:latin typeface="Open Sans"/>
                <a:cs typeface="Open Sans"/>
              </a:rPr>
              <a:t>stop.</a:t>
            </a:r>
            <a:endParaRPr sz="1700">
              <a:latin typeface="Open Sans"/>
              <a:cs typeface="Open Sans"/>
            </a:endParaRPr>
          </a:p>
          <a:p>
            <a:pPr marL="22860">
              <a:lnSpc>
                <a:spcPct val="100000"/>
              </a:lnSpc>
              <a:spcBef>
                <a:spcPts val="985"/>
              </a:spcBef>
            </a:pPr>
            <a:r>
              <a:rPr sz="1750" b="1" i="1" dirty="0">
                <a:solidFill>
                  <a:srgbClr val="603990"/>
                </a:solidFill>
                <a:latin typeface="Open Sans"/>
                <a:cs typeface="Open Sans"/>
              </a:rPr>
              <a:t>Friedrich</a:t>
            </a:r>
            <a:r>
              <a:rPr sz="1750" b="1" i="1" spc="250" dirty="0">
                <a:solidFill>
                  <a:srgbClr val="603990"/>
                </a:solidFill>
                <a:latin typeface="Open Sans"/>
                <a:cs typeface="Open Sans"/>
              </a:rPr>
              <a:t> </a:t>
            </a:r>
            <a:r>
              <a:rPr sz="1750" b="1" i="1" spc="-10" dirty="0">
                <a:solidFill>
                  <a:srgbClr val="603990"/>
                </a:solidFill>
                <a:latin typeface="Open Sans"/>
                <a:cs typeface="Open Sans"/>
              </a:rPr>
              <a:t>Hayek</a:t>
            </a:r>
            <a:endParaRPr sz="1750">
              <a:latin typeface="Open Sans"/>
              <a:cs typeface="Open Sans"/>
            </a:endParaRPr>
          </a:p>
          <a:p>
            <a:pPr marL="12700">
              <a:lnSpc>
                <a:spcPct val="100000"/>
              </a:lnSpc>
              <a:spcBef>
                <a:spcPts val="660"/>
              </a:spcBef>
            </a:pPr>
            <a:r>
              <a:rPr sz="1700" dirty="0">
                <a:solidFill>
                  <a:srgbClr val="57585B"/>
                </a:solidFill>
                <a:latin typeface="Open Sans"/>
                <a:cs typeface="Open Sans"/>
              </a:rPr>
              <a:t>Nobel</a:t>
            </a:r>
            <a:r>
              <a:rPr sz="1700" spc="55" dirty="0">
                <a:solidFill>
                  <a:srgbClr val="57585B"/>
                </a:solidFill>
                <a:latin typeface="Open Sans"/>
                <a:cs typeface="Open Sans"/>
              </a:rPr>
              <a:t> </a:t>
            </a:r>
            <a:r>
              <a:rPr sz="1700" dirty="0">
                <a:solidFill>
                  <a:srgbClr val="57585B"/>
                </a:solidFill>
                <a:latin typeface="Open Sans"/>
                <a:cs typeface="Open Sans"/>
              </a:rPr>
              <a:t>Prize</a:t>
            </a:r>
            <a:r>
              <a:rPr sz="1700" spc="60" dirty="0">
                <a:solidFill>
                  <a:srgbClr val="57585B"/>
                </a:solidFill>
                <a:latin typeface="Open Sans"/>
                <a:cs typeface="Open Sans"/>
              </a:rPr>
              <a:t> </a:t>
            </a:r>
            <a:r>
              <a:rPr sz="1700" dirty="0">
                <a:solidFill>
                  <a:srgbClr val="57585B"/>
                </a:solidFill>
                <a:latin typeface="Open Sans"/>
                <a:cs typeface="Open Sans"/>
              </a:rPr>
              <a:t>Winner</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spc="-10" dirty="0">
                <a:solidFill>
                  <a:srgbClr val="57585B"/>
                </a:solidFill>
                <a:latin typeface="Open Sans"/>
                <a:cs typeface="Open Sans"/>
              </a:rPr>
              <a:t>Economics</a:t>
            </a:r>
            <a:endParaRPr sz="1700">
              <a:latin typeface="Open Sans"/>
              <a:cs typeface="Open Sans"/>
            </a:endParaRPr>
          </a:p>
        </p:txBody>
      </p:sp>
      <p:sp>
        <p:nvSpPr>
          <p:cNvPr id="13" name="object 13"/>
          <p:cNvSpPr txBox="1"/>
          <p:nvPr/>
        </p:nvSpPr>
        <p:spPr>
          <a:xfrm>
            <a:off x="2177305" y="2746799"/>
            <a:ext cx="2963545" cy="191770"/>
          </a:xfrm>
          <a:prstGeom prst="rect">
            <a:avLst/>
          </a:prstGeom>
        </p:spPr>
        <p:txBody>
          <a:bodyPr vert="horz" wrap="square" lIns="0" tIns="11430" rIns="0" bIns="0" rtlCol="0">
            <a:spAutoFit/>
          </a:bodyPr>
          <a:lstStyle/>
          <a:p>
            <a:pPr marL="12700">
              <a:lnSpc>
                <a:spcPct val="100000"/>
              </a:lnSpc>
              <a:spcBef>
                <a:spcPts val="90"/>
              </a:spcBef>
            </a:pPr>
            <a:r>
              <a:rPr sz="1100" b="1" dirty="0">
                <a:solidFill>
                  <a:srgbClr val="221F1F"/>
                </a:solidFill>
                <a:latin typeface="Open Sans"/>
                <a:cs typeface="Open Sans"/>
              </a:rPr>
              <a:t>The</a:t>
            </a:r>
            <a:r>
              <a:rPr sz="1100" b="1" spc="35" dirty="0">
                <a:solidFill>
                  <a:srgbClr val="221F1F"/>
                </a:solidFill>
                <a:latin typeface="Open Sans"/>
                <a:cs typeface="Open Sans"/>
              </a:rPr>
              <a:t> </a:t>
            </a:r>
            <a:r>
              <a:rPr sz="1100" b="1" dirty="0">
                <a:solidFill>
                  <a:srgbClr val="221F1F"/>
                </a:solidFill>
                <a:latin typeface="Open Sans"/>
                <a:cs typeface="Open Sans"/>
              </a:rPr>
              <a:t>State</a:t>
            </a:r>
            <a:r>
              <a:rPr sz="1100" b="1" spc="40" dirty="0">
                <a:solidFill>
                  <a:srgbClr val="221F1F"/>
                </a:solidFill>
                <a:latin typeface="Open Sans"/>
                <a:cs typeface="Open Sans"/>
              </a:rPr>
              <a:t> </a:t>
            </a:r>
            <a:r>
              <a:rPr sz="1100" b="1" dirty="0">
                <a:solidFill>
                  <a:srgbClr val="221F1F"/>
                </a:solidFill>
                <a:latin typeface="Open Sans"/>
                <a:cs typeface="Open Sans"/>
              </a:rPr>
              <a:t>of</a:t>
            </a:r>
            <a:r>
              <a:rPr sz="1100" b="1" spc="35" dirty="0">
                <a:solidFill>
                  <a:srgbClr val="221F1F"/>
                </a:solidFill>
                <a:latin typeface="Open Sans"/>
                <a:cs typeface="Open Sans"/>
              </a:rPr>
              <a:t> </a:t>
            </a:r>
            <a:r>
              <a:rPr sz="1100" b="1" dirty="0">
                <a:solidFill>
                  <a:srgbClr val="221F1F"/>
                </a:solidFill>
                <a:latin typeface="Open Sans"/>
                <a:cs typeface="Open Sans"/>
              </a:rPr>
              <a:t>the</a:t>
            </a:r>
            <a:r>
              <a:rPr sz="1100" b="1" spc="40" dirty="0">
                <a:solidFill>
                  <a:srgbClr val="221F1F"/>
                </a:solidFill>
                <a:latin typeface="Open Sans"/>
                <a:cs typeface="Open Sans"/>
              </a:rPr>
              <a:t> </a:t>
            </a:r>
            <a:r>
              <a:rPr sz="1100" b="1" spc="-35" dirty="0">
                <a:solidFill>
                  <a:srgbClr val="221F1F"/>
                </a:solidFill>
                <a:latin typeface="Open Sans"/>
                <a:cs typeface="Open Sans"/>
              </a:rPr>
              <a:t>World´s</a:t>
            </a:r>
            <a:r>
              <a:rPr sz="1100" b="1" spc="35" dirty="0">
                <a:solidFill>
                  <a:srgbClr val="221F1F"/>
                </a:solidFill>
                <a:latin typeface="Open Sans"/>
                <a:cs typeface="Open Sans"/>
              </a:rPr>
              <a:t> </a:t>
            </a:r>
            <a:r>
              <a:rPr sz="1100" b="1" dirty="0">
                <a:solidFill>
                  <a:srgbClr val="221F1F"/>
                </a:solidFill>
                <a:latin typeface="Open Sans"/>
                <a:cs typeface="Open Sans"/>
              </a:rPr>
              <a:t>Government</a:t>
            </a:r>
            <a:r>
              <a:rPr sz="1100" b="1" spc="40" dirty="0">
                <a:solidFill>
                  <a:srgbClr val="221F1F"/>
                </a:solidFill>
                <a:latin typeface="Open Sans"/>
                <a:cs typeface="Open Sans"/>
              </a:rPr>
              <a:t> </a:t>
            </a:r>
            <a:r>
              <a:rPr sz="1100" b="1" spc="-20" dirty="0">
                <a:solidFill>
                  <a:srgbClr val="221F1F"/>
                </a:solidFill>
                <a:latin typeface="Open Sans"/>
                <a:cs typeface="Open Sans"/>
              </a:rPr>
              <a:t>Debt</a:t>
            </a:r>
            <a:endParaRPr sz="1100">
              <a:latin typeface="Open Sans"/>
              <a:cs typeface="Open Sans"/>
            </a:endParaRPr>
          </a:p>
        </p:txBody>
      </p:sp>
      <p:grpSp>
        <p:nvGrpSpPr>
          <p:cNvPr id="14" name="object 14"/>
          <p:cNvGrpSpPr/>
          <p:nvPr/>
        </p:nvGrpSpPr>
        <p:grpSpPr>
          <a:xfrm>
            <a:off x="1142645" y="3120690"/>
            <a:ext cx="5009515" cy="5050155"/>
            <a:chOff x="1142645" y="3120690"/>
            <a:chExt cx="5009515" cy="5050155"/>
          </a:xfrm>
        </p:grpSpPr>
        <p:pic>
          <p:nvPicPr>
            <p:cNvPr id="15" name="object 15"/>
            <p:cNvPicPr/>
            <p:nvPr/>
          </p:nvPicPr>
          <p:blipFill>
            <a:blip r:embed="rId6" cstate="print"/>
            <a:stretch>
              <a:fillRect/>
            </a:stretch>
          </p:blipFill>
          <p:spPr>
            <a:xfrm>
              <a:off x="1142645" y="3120690"/>
              <a:ext cx="5009177" cy="5034883"/>
            </a:xfrm>
            <a:prstGeom prst="rect">
              <a:avLst/>
            </a:prstGeom>
          </p:spPr>
        </p:pic>
        <p:sp>
          <p:nvSpPr>
            <p:cNvPr id="16" name="object 16"/>
            <p:cNvSpPr/>
            <p:nvPr/>
          </p:nvSpPr>
          <p:spPr>
            <a:xfrm>
              <a:off x="5255557" y="7715440"/>
              <a:ext cx="896619" cy="455930"/>
            </a:xfrm>
            <a:custGeom>
              <a:avLst/>
              <a:gdLst/>
              <a:ahLst/>
              <a:cxnLst/>
              <a:rect l="l" t="t" r="r" b="b"/>
              <a:pathLst>
                <a:path w="896620" h="455929">
                  <a:moveTo>
                    <a:pt x="896286" y="0"/>
                  </a:moveTo>
                  <a:lnTo>
                    <a:pt x="0" y="0"/>
                  </a:lnTo>
                  <a:lnTo>
                    <a:pt x="0" y="455368"/>
                  </a:lnTo>
                  <a:lnTo>
                    <a:pt x="896286" y="455368"/>
                  </a:lnTo>
                  <a:lnTo>
                    <a:pt x="896286" y="0"/>
                  </a:lnTo>
                  <a:close/>
                </a:path>
              </a:pathLst>
            </a:custGeom>
            <a:solidFill>
              <a:srgbClr val="FFFFFF"/>
            </a:solidFill>
          </p:spPr>
          <p:txBody>
            <a:bodyPr wrap="square" lIns="0" tIns="0" rIns="0" bIns="0" rtlCol="0"/>
            <a:lstStyle/>
            <a:p>
              <a:endParaRPr/>
            </a:p>
          </p:txBody>
        </p:sp>
      </p:grpSp>
      <p:pic>
        <p:nvPicPr>
          <p:cNvPr id="17" name="object 17"/>
          <p:cNvPicPr/>
          <p:nvPr/>
        </p:nvPicPr>
        <p:blipFill>
          <a:blip r:embed="rId7" cstate="print"/>
          <a:stretch>
            <a:fillRect/>
          </a:stretch>
        </p:blipFill>
        <p:spPr>
          <a:xfrm>
            <a:off x="6340288" y="3082900"/>
            <a:ext cx="628326" cy="1230329"/>
          </a:xfrm>
          <a:prstGeom prst="rect">
            <a:avLst/>
          </a:prstGeom>
        </p:spPr>
      </p:pic>
      <p:sp>
        <p:nvSpPr>
          <p:cNvPr id="18" name="object 18"/>
          <p:cNvSpPr txBox="1"/>
          <p:nvPr/>
        </p:nvSpPr>
        <p:spPr>
          <a:xfrm>
            <a:off x="6340800" y="2577073"/>
            <a:ext cx="2625725" cy="1814599"/>
          </a:xfrm>
          <a:prstGeom prst="rect">
            <a:avLst/>
          </a:prstGeom>
        </p:spPr>
        <p:txBody>
          <a:bodyPr vert="horz" wrap="square" lIns="0" tIns="140970" rIns="0" bIns="0" rtlCol="0">
            <a:spAutoFit/>
          </a:bodyPr>
          <a:lstStyle/>
          <a:p>
            <a:pPr marL="12700">
              <a:lnSpc>
                <a:spcPct val="100000"/>
              </a:lnSpc>
              <a:spcBef>
                <a:spcPts val="1110"/>
              </a:spcBef>
            </a:pPr>
            <a:r>
              <a:rPr sz="1500" b="1" dirty="0">
                <a:solidFill>
                  <a:srgbClr val="221F1F"/>
                </a:solidFill>
                <a:latin typeface="Open Sans"/>
                <a:cs typeface="Open Sans"/>
              </a:rPr>
              <a:t>Debt</a:t>
            </a:r>
            <a:r>
              <a:rPr sz="1500" b="1" spc="120" dirty="0">
                <a:solidFill>
                  <a:srgbClr val="221F1F"/>
                </a:solidFill>
                <a:latin typeface="Open Sans"/>
                <a:cs typeface="Open Sans"/>
              </a:rPr>
              <a:t> </a:t>
            </a:r>
            <a:r>
              <a:rPr sz="1500" b="1" spc="50" dirty="0">
                <a:solidFill>
                  <a:srgbClr val="221F1F"/>
                </a:solidFill>
                <a:latin typeface="Open Sans"/>
                <a:cs typeface="Open Sans"/>
              </a:rPr>
              <a:t>to</a:t>
            </a:r>
            <a:r>
              <a:rPr sz="1500" b="1" spc="125" dirty="0">
                <a:solidFill>
                  <a:srgbClr val="221F1F"/>
                </a:solidFill>
                <a:latin typeface="Open Sans"/>
                <a:cs typeface="Open Sans"/>
              </a:rPr>
              <a:t> </a:t>
            </a:r>
            <a:r>
              <a:rPr sz="1500" b="1" dirty="0">
                <a:solidFill>
                  <a:srgbClr val="221F1F"/>
                </a:solidFill>
                <a:latin typeface="Open Sans"/>
                <a:cs typeface="Open Sans"/>
              </a:rPr>
              <a:t>GDP</a:t>
            </a:r>
            <a:r>
              <a:rPr sz="1500" b="1" spc="125" dirty="0">
                <a:solidFill>
                  <a:srgbClr val="221F1F"/>
                </a:solidFill>
                <a:latin typeface="Open Sans"/>
                <a:cs typeface="Open Sans"/>
              </a:rPr>
              <a:t> </a:t>
            </a:r>
            <a:r>
              <a:rPr sz="1500" b="1" dirty="0">
                <a:solidFill>
                  <a:srgbClr val="221F1F"/>
                </a:solidFill>
                <a:latin typeface="Open Sans"/>
                <a:cs typeface="Open Sans"/>
              </a:rPr>
              <a:t>Ratio</a:t>
            </a:r>
            <a:r>
              <a:rPr sz="1500" b="1" spc="125" dirty="0">
                <a:solidFill>
                  <a:srgbClr val="221F1F"/>
                </a:solidFill>
                <a:latin typeface="Open Sans"/>
                <a:cs typeface="Open Sans"/>
              </a:rPr>
              <a:t> </a:t>
            </a:r>
            <a:r>
              <a:rPr sz="1500" b="1" dirty="0">
                <a:solidFill>
                  <a:srgbClr val="221F1F"/>
                </a:solidFill>
                <a:latin typeface="Open Sans"/>
                <a:cs typeface="Open Sans"/>
              </a:rPr>
              <a:t>2021</a:t>
            </a:r>
            <a:r>
              <a:rPr sz="1500" b="1" spc="130" dirty="0">
                <a:solidFill>
                  <a:srgbClr val="221F1F"/>
                </a:solidFill>
                <a:latin typeface="Open Sans"/>
                <a:cs typeface="Open Sans"/>
              </a:rPr>
              <a:t> </a:t>
            </a:r>
            <a:r>
              <a:rPr sz="1500" b="1" spc="30" dirty="0">
                <a:solidFill>
                  <a:srgbClr val="221F1F"/>
                </a:solidFill>
                <a:latin typeface="Open Sans"/>
                <a:cs typeface="Open Sans"/>
              </a:rPr>
              <a:t>(%)</a:t>
            </a:r>
            <a:endParaRPr sz="1500" dirty="0">
              <a:latin typeface="Open Sans"/>
              <a:cs typeface="Open Sans"/>
            </a:endParaRPr>
          </a:p>
          <a:p>
            <a:pPr marL="761365">
              <a:lnSpc>
                <a:spcPct val="100000"/>
              </a:lnSpc>
              <a:spcBef>
                <a:spcPts val="860"/>
              </a:spcBef>
            </a:pPr>
            <a:r>
              <a:rPr sz="1300" dirty="0">
                <a:solidFill>
                  <a:srgbClr val="221F1F"/>
                </a:solidFill>
                <a:latin typeface="Open Sans"/>
                <a:cs typeface="Open Sans"/>
              </a:rPr>
              <a:t>200%</a:t>
            </a:r>
            <a:r>
              <a:rPr sz="1300" spc="20" dirty="0">
                <a:solidFill>
                  <a:srgbClr val="221F1F"/>
                </a:solidFill>
                <a:latin typeface="Open Sans"/>
                <a:cs typeface="Open Sans"/>
              </a:rPr>
              <a:t> </a:t>
            </a:r>
            <a:r>
              <a:rPr lang="en-US" sz="1300" dirty="0">
                <a:solidFill>
                  <a:srgbClr val="221F1F"/>
                </a:solidFill>
                <a:latin typeface="Open Sans"/>
                <a:cs typeface="Open Sans"/>
              </a:rPr>
              <a:t>or</a:t>
            </a:r>
            <a:r>
              <a:rPr sz="1300" spc="15" dirty="0">
                <a:solidFill>
                  <a:srgbClr val="221F1F"/>
                </a:solidFill>
                <a:latin typeface="Open Sans"/>
                <a:cs typeface="Open Sans"/>
              </a:rPr>
              <a:t> </a:t>
            </a:r>
            <a:r>
              <a:rPr sz="1300" spc="-20" dirty="0">
                <a:solidFill>
                  <a:srgbClr val="221F1F"/>
                </a:solidFill>
                <a:latin typeface="Open Sans"/>
                <a:cs typeface="Open Sans"/>
              </a:rPr>
              <a:t>more</a:t>
            </a:r>
            <a:endParaRPr sz="1300" dirty="0">
              <a:latin typeface="Open Sans"/>
              <a:cs typeface="Open Sans"/>
            </a:endParaRPr>
          </a:p>
          <a:p>
            <a:pPr marL="761365">
              <a:lnSpc>
                <a:spcPct val="100000"/>
              </a:lnSpc>
              <a:spcBef>
                <a:spcPts val="125"/>
              </a:spcBef>
            </a:pPr>
            <a:r>
              <a:rPr sz="1300" dirty="0">
                <a:solidFill>
                  <a:srgbClr val="221F1F"/>
                </a:solidFill>
                <a:latin typeface="Open Sans"/>
                <a:cs typeface="Open Sans"/>
              </a:rPr>
              <a:t>100%</a:t>
            </a:r>
            <a:r>
              <a:rPr sz="1300" spc="25" dirty="0">
                <a:solidFill>
                  <a:srgbClr val="221F1F"/>
                </a:solidFill>
                <a:latin typeface="Open Sans"/>
                <a:cs typeface="Open Sans"/>
              </a:rPr>
              <a:t> </a:t>
            </a:r>
            <a:r>
              <a:rPr lang="en-US" sz="1400" b="0" i="0" dirty="0">
                <a:solidFill>
                  <a:srgbClr val="444746"/>
                </a:solidFill>
                <a:effectLst/>
                <a:latin typeface="Google Sans"/>
              </a:rPr>
              <a:t>—</a:t>
            </a:r>
            <a:r>
              <a:rPr sz="1300" spc="20" dirty="0">
                <a:solidFill>
                  <a:srgbClr val="221F1F"/>
                </a:solidFill>
                <a:latin typeface="Open Sans"/>
                <a:cs typeface="Open Sans"/>
              </a:rPr>
              <a:t> </a:t>
            </a:r>
            <a:r>
              <a:rPr sz="1300" spc="-10" dirty="0">
                <a:solidFill>
                  <a:srgbClr val="221F1F"/>
                </a:solidFill>
                <a:latin typeface="Open Sans"/>
                <a:cs typeface="Open Sans"/>
              </a:rPr>
              <a:t>199.9%</a:t>
            </a:r>
            <a:endParaRPr sz="1300" dirty="0">
              <a:latin typeface="Open Sans"/>
              <a:cs typeface="Open Sans"/>
            </a:endParaRPr>
          </a:p>
          <a:p>
            <a:pPr marL="761365">
              <a:lnSpc>
                <a:spcPct val="100000"/>
              </a:lnSpc>
              <a:spcBef>
                <a:spcPts val="120"/>
              </a:spcBef>
            </a:pPr>
            <a:r>
              <a:rPr sz="1300" dirty="0">
                <a:solidFill>
                  <a:srgbClr val="221F1F"/>
                </a:solidFill>
                <a:latin typeface="Open Sans"/>
                <a:cs typeface="Open Sans"/>
              </a:rPr>
              <a:t>50%</a:t>
            </a:r>
            <a:r>
              <a:rPr sz="1300" spc="20" dirty="0">
                <a:solidFill>
                  <a:srgbClr val="221F1F"/>
                </a:solidFill>
                <a:latin typeface="Open Sans"/>
                <a:cs typeface="Open Sans"/>
              </a:rPr>
              <a:t> </a:t>
            </a:r>
            <a:r>
              <a:rPr lang="en-US" sz="1400" b="0" i="0" dirty="0">
                <a:solidFill>
                  <a:srgbClr val="444746"/>
                </a:solidFill>
                <a:effectLst/>
                <a:latin typeface="Google Sans"/>
              </a:rPr>
              <a:t>—</a:t>
            </a:r>
            <a:r>
              <a:rPr sz="1300" spc="15" dirty="0">
                <a:solidFill>
                  <a:srgbClr val="221F1F"/>
                </a:solidFill>
                <a:latin typeface="Open Sans"/>
                <a:cs typeface="Open Sans"/>
              </a:rPr>
              <a:t> </a:t>
            </a:r>
            <a:r>
              <a:rPr sz="1300" spc="-10" dirty="0">
                <a:solidFill>
                  <a:srgbClr val="221F1F"/>
                </a:solidFill>
                <a:latin typeface="Open Sans"/>
                <a:cs typeface="Open Sans"/>
              </a:rPr>
              <a:t>99.9%</a:t>
            </a:r>
            <a:endParaRPr sz="1300" dirty="0">
              <a:latin typeface="Open Sans"/>
              <a:cs typeface="Open Sans"/>
            </a:endParaRPr>
          </a:p>
          <a:p>
            <a:pPr marL="761365">
              <a:lnSpc>
                <a:spcPct val="100000"/>
              </a:lnSpc>
              <a:spcBef>
                <a:spcPts val="125"/>
              </a:spcBef>
            </a:pPr>
            <a:r>
              <a:rPr sz="1300" dirty="0">
                <a:solidFill>
                  <a:srgbClr val="221F1F"/>
                </a:solidFill>
                <a:latin typeface="Open Sans"/>
                <a:cs typeface="Open Sans"/>
              </a:rPr>
              <a:t>20%</a:t>
            </a:r>
            <a:r>
              <a:rPr sz="1300" spc="20" dirty="0">
                <a:solidFill>
                  <a:srgbClr val="221F1F"/>
                </a:solidFill>
                <a:latin typeface="Open Sans"/>
                <a:cs typeface="Open Sans"/>
              </a:rPr>
              <a:t> </a:t>
            </a:r>
            <a:r>
              <a:rPr lang="en-US" sz="1400" b="0" i="0" dirty="0">
                <a:solidFill>
                  <a:srgbClr val="444746"/>
                </a:solidFill>
                <a:effectLst/>
                <a:latin typeface="Google Sans"/>
              </a:rPr>
              <a:t>—</a:t>
            </a:r>
            <a:r>
              <a:rPr sz="1300" spc="15" dirty="0">
                <a:solidFill>
                  <a:srgbClr val="221F1F"/>
                </a:solidFill>
                <a:latin typeface="Open Sans"/>
                <a:cs typeface="Open Sans"/>
              </a:rPr>
              <a:t> </a:t>
            </a:r>
            <a:r>
              <a:rPr sz="1300" spc="-10" dirty="0">
                <a:solidFill>
                  <a:srgbClr val="221F1F"/>
                </a:solidFill>
                <a:latin typeface="Open Sans"/>
                <a:cs typeface="Open Sans"/>
              </a:rPr>
              <a:t>49.9%</a:t>
            </a:r>
            <a:endParaRPr sz="1300" dirty="0">
              <a:latin typeface="Open Sans"/>
              <a:cs typeface="Open Sans"/>
            </a:endParaRPr>
          </a:p>
          <a:p>
            <a:pPr marL="761365">
              <a:lnSpc>
                <a:spcPct val="100000"/>
              </a:lnSpc>
              <a:spcBef>
                <a:spcPts val="120"/>
              </a:spcBef>
            </a:pPr>
            <a:r>
              <a:rPr sz="1300" dirty="0">
                <a:solidFill>
                  <a:srgbClr val="221F1F"/>
                </a:solidFill>
                <a:latin typeface="Open Sans"/>
                <a:cs typeface="Open Sans"/>
              </a:rPr>
              <a:t>10</a:t>
            </a:r>
            <a:r>
              <a:rPr lang="en-US" sz="1300" dirty="0">
                <a:solidFill>
                  <a:srgbClr val="221F1F"/>
                </a:solidFill>
                <a:latin typeface="Open Sans"/>
                <a:cs typeface="Open Sans"/>
              </a:rPr>
              <a:t>%</a:t>
            </a:r>
            <a:r>
              <a:rPr sz="1300" spc="15" dirty="0">
                <a:solidFill>
                  <a:srgbClr val="221F1F"/>
                </a:solidFill>
                <a:latin typeface="Open Sans"/>
                <a:cs typeface="Open Sans"/>
              </a:rPr>
              <a:t> </a:t>
            </a:r>
            <a:r>
              <a:rPr lang="en-US" sz="1400" b="0" i="0" dirty="0">
                <a:solidFill>
                  <a:srgbClr val="444746"/>
                </a:solidFill>
                <a:effectLst/>
                <a:latin typeface="Google Sans"/>
              </a:rPr>
              <a:t>—</a:t>
            </a:r>
            <a:r>
              <a:rPr sz="1300" spc="20" dirty="0">
                <a:solidFill>
                  <a:srgbClr val="221F1F"/>
                </a:solidFill>
                <a:latin typeface="Open Sans"/>
                <a:cs typeface="Open Sans"/>
              </a:rPr>
              <a:t> </a:t>
            </a:r>
            <a:r>
              <a:rPr sz="1300" spc="-10" dirty="0">
                <a:solidFill>
                  <a:srgbClr val="221F1F"/>
                </a:solidFill>
                <a:latin typeface="Open Sans"/>
                <a:cs typeface="Open Sans"/>
              </a:rPr>
              <a:t>19.9%</a:t>
            </a:r>
            <a:endParaRPr sz="1300" dirty="0">
              <a:latin typeface="Open Sans"/>
              <a:cs typeface="Open Sans"/>
            </a:endParaRPr>
          </a:p>
          <a:p>
            <a:pPr marL="761365">
              <a:lnSpc>
                <a:spcPct val="100000"/>
              </a:lnSpc>
              <a:spcBef>
                <a:spcPts val="125"/>
              </a:spcBef>
            </a:pPr>
            <a:r>
              <a:rPr sz="1300" dirty="0">
                <a:solidFill>
                  <a:srgbClr val="221F1F"/>
                </a:solidFill>
                <a:latin typeface="Open Sans"/>
                <a:cs typeface="Open Sans"/>
              </a:rPr>
              <a:t>Less than</a:t>
            </a:r>
            <a:r>
              <a:rPr sz="1300" spc="-5" dirty="0">
                <a:solidFill>
                  <a:srgbClr val="221F1F"/>
                </a:solidFill>
                <a:latin typeface="Open Sans"/>
                <a:cs typeface="Open Sans"/>
              </a:rPr>
              <a:t> </a:t>
            </a:r>
            <a:r>
              <a:rPr sz="1300" spc="-25" dirty="0">
                <a:solidFill>
                  <a:srgbClr val="221F1F"/>
                </a:solidFill>
                <a:latin typeface="Open Sans"/>
                <a:cs typeface="Open Sans"/>
              </a:rPr>
              <a:t>10%</a:t>
            </a:r>
            <a:endParaRPr sz="1300" dirty="0">
              <a:latin typeface="Open Sans"/>
              <a:cs typeface="Open Sans"/>
            </a:endParaRPr>
          </a:p>
        </p:txBody>
      </p:sp>
      <p:grpSp>
        <p:nvGrpSpPr>
          <p:cNvPr id="19" name="object 19"/>
          <p:cNvGrpSpPr/>
          <p:nvPr/>
        </p:nvGrpSpPr>
        <p:grpSpPr>
          <a:xfrm>
            <a:off x="10521716" y="2404387"/>
            <a:ext cx="8413115" cy="7952740"/>
            <a:chOff x="10521716" y="2404387"/>
            <a:chExt cx="8413115" cy="7952740"/>
          </a:xfrm>
        </p:grpSpPr>
        <p:pic>
          <p:nvPicPr>
            <p:cNvPr id="20" name="object 20"/>
            <p:cNvPicPr/>
            <p:nvPr/>
          </p:nvPicPr>
          <p:blipFill>
            <a:blip r:embed="rId8" cstate="print"/>
            <a:stretch>
              <a:fillRect/>
            </a:stretch>
          </p:blipFill>
          <p:spPr>
            <a:xfrm>
              <a:off x="16035137" y="2404387"/>
              <a:ext cx="2899205" cy="3084898"/>
            </a:xfrm>
            <a:prstGeom prst="rect">
              <a:avLst/>
            </a:prstGeom>
          </p:spPr>
        </p:pic>
        <p:sp>
          <p:nvSpPr>
            <p:cNvPr id="21" name="object 21"/>
            <p:cNvSpPr/>
            <p:nvPr/>
          </p:nvSpPr>
          <p:spPr>
            <a:xfrm>
              <a:off x="17643071" y="2599541"/>
              <a:ext cx="506095" cy="153035"/>
            </a:xfrm>
            <a:custGeom>
              <a:avLst/>
              <a:gdLst/>
              <a:ahLst/>
              <a:cxnLst/>
              <a:rect l="l" t="t" r="r" b="b"/>
              <a:pathLst>
                <a:path w="506094" h="153035">
                  <a:moveTo>
                    <a:pt x="248599" y="0"/>
                  </a:moveTo>
                  <a:lnTo>
                    <a:pt x="208972" y="1740"/>
                  </a:lnTo>
                  <a:lnTo>
                    <a:pt x="170005" y="9182"/>
                  </a:lnTo>
                  <a:lnTo>
                    <a:pt x="132804" y="22253"/>
                  </a:lnTo>
                  <a:lnTo>
                    <a:pt x="98290" y="40490"/>
                  </a:lnTo>
                  <a:lnTo>
                    <a:pt x="67139" y="63244"/>
                  </a:lnTo>
                  <a:lnTo>
                    <a:pt x="31695" y="99410"/>
                  </a:lnTo>
                  <a:lnTo>
                    <a:pt x="7622" y="135913"/>
                  </a:lnTo>
                  <a:lnTo>
                    <a:pt x="0" y="152969"/>
                  </a:lnTo>
                  <a:lnTo>
                    <a:pt x="14897" y="142287"/>
                  </a:lnTo>
                  <a:lnTo>
                    <a:pt x="29779" y="132289"/>
                  </a:lnTo>
                  <a:lnTo>
                    <a:pt x="74944" y="105967"/>
                  </a:lnTo>
                  <a:lnTo>
                    <a:pt x="120928" y="85494"/>
                  </a:lnTo>
                  <a:lnTo>
                    <a:pt x="167642" y="71593"/>
                  </a:lnTo>
                  <a:lnTo>
                    <a:pt x="214948" y="64800"/>
                  </a:lnTo>
                  <a:lnTo>
                    <a:pt x="230810" y="64111"/>
                  </a:lnTo>
                  <a:lnTo>
                    <a:pt x="246715" y="64165"/>
                  </a:lnTo>
                  <a:lnTo>
                    <a:pt x="286588" y="67694"/>
                  </a:lnTo>
                  <a:lnTo>
                    <a:pt x="326594" y="75542"/>
                  </a:lnTo>
                  <a:lnTo>
                    <a:pt x="366682" y="87004"/>
                  </a:lnTo>
                  <a:lnTo>
                    <a:pt x="406876" y="101453"/>
                  </a:lnTo>
                  <a:lnTo>
                    <a:pt x="477430" y="131367"/>
                  </a:lnTo>
                  <a:lnTo>
                    <a:pt x="499764" y="141126"/>
                  </a:lnTo>
                  <a:lnTo>
                    <a:pt x="505618" y="143377"/>
                  </a:lnTo>
                  <a:lnTo>
                    <a:pt x="502099" y="138247"/>
                  </a:lnTo>
                  <a:lnTo>
                    <a:pt x="494529" y="128467"/>
                  </a:lnTo>
                  <a:lnTo>
                    <a:pt x="465409" y="96562"/>
                  </a:lnTo>
                  <a:lnTo>
                    <a:pt x="427449" y="64518"/>
                  </a:lnTo>
                  <a:lnTo>
                    <a:pt x="390564" y="40532"/>
                  </a:lnTo>
                  <a:lnTo>
                    <a:pt x="350303" y="21308"/>
                  </a:lnTo>
                  <a:lnTo>
                    <a:pt x="307073" y="7823"/>
                  </a:lnTo>
                  <a:lnTo>
                    <a:pt x="261793" y="638"/>
                  </a:lnTo>
                  <a:lnTo>
                    <a:pt x="248599" y="0"/>
                  </a:lnTo>
                  <a:close/>
                </a:path>
              </a:pathLst>
            </a:custGeom>
            <a:solidFill>
              <a:srgbClr val="000000"/>
            </a:solidFill>
          </p:spPr>
          <p:txBody>
            <a:bodyPr wrap="square" lIns="0" tIns="0" rIns="0" bIns="0" rtlCol="0"/>
            <a:lstStyle/>
            <a:p>
              <a:endParaRPr/>
            </a:p>
          </p:txBody>
        </p:sp>
        <p:pic>
          <p:nvPicPr>
            <p:cNvPr id="22" name="object 22"/>
            <p:cNvPicPr/>
            <p:nvPr/>
          </p:nvPicPr>
          <p:blipFill>
            <a:blip r:embed="rId9" cstate="print"/>
            <a:stretch>
              <a:fillRect/>
            </a:stretch>
          </p:blipFill>
          <p:spPr>
            <a:xfrm>
              <a:off x="10521716" y="5712831"/>
              <a:ext cx="8264569" cy="4643836"/>
            </a:xfrm>
            <a:prstGeom prst="rect">
              <a:avLst/>
            </a:prstGeom>
          </p:spPr>
        </p:pic>
      </p:grpSp>
      <p:sp>
        <p:nvSpPr>
          <p:cNvPr id="23" name="object 23"/>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867916"/>
          </a:xfrm>
          <a:prstGeom prst="rect">
            <a:avLst/>
          </a:prstGeom>
        </p:spPr>
      </p:pic>
      <p:sp>
        <p:nvSpPr>
          <p:cNvPr id="3" name="object 3"/>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5" name="object 5"/>
          <p:cNvPicPr/>
          <p:nvPr/>
        </p:nvPicPr>
        <p:blipFill>
          <a:blip r:embed="rId3" cstate="print"/>
          <a:stretch>
            <a:fillRect/>
          </a:stretch>
        </p:blipFill>
        <p:spPr>
          <a:xfrm>
            <a:off x="17700071" y="593899"/>
            <a:ext cx="1273721" cy="678795"/>
          </a:xfrm>
          <a:prstGeom prst="rect">
            <a:avLst/>
          </a:prstGeom>
        </p:spPr>
      </p:pic>
      <p:grpSp>
        <p:nvGrpSpPr>
          <p:cNvPr id="6" name="object 6"/>
          <p:cNvGrpSpPr/>
          <p:nvPr/>
        </p:nvGrpSpPr>
        <p:grpSpPr>
          <a:xfrm>
            <a:off x="10316859" y="6716486"/>
            <a:ext cx="8910320" cy="3853815"/>
            <a:chOff x="10316859" y="6716486"/>
            <a:chExt cx="8910320" cy="3853815"/>
          </a:xfrm>
        </p:grpSpPr>
        <p:pic>
          <p:nvPicPr>
            <p:cNvPr id="7" name="object 7"/>
            <p:cNvPicPr/>
            <p:nvPr/>
          </p:nvPicPr>
          <p:blipFill>
            <a:blip r:embed="rId4" cstate="print"/>
            <a:stretch>
              <a:fillRect/>
            </a:stretch>
          </p:blipFill>
          <p:spPr>
            <a:xfrm>
              <a:off x="10316859" y="6891862"/>
              <a:ext cx="8637318" cy="3678443"/>
            </a:xfrm>
            <a:prstGeom prst="rect">
              <a:avLst/>
            </a:prstGeom>
          </p:spPr>
        </p:pic>
        <p:sp>
          <p:nvSpPr>
            <p:cNvPr id="8" name="object 8"/>
            <p:cNvSpPr/>
            <p:nvPr/>
          </p:nvSpPr>
          <p:spPr>
            <a:xfrm>
              <a:off x="18283879" y="6910241"/>
              <a:ext cx="689610" cy="749935"/>
            </a:xfrm>
            <a:custGeom>
              <a:avLst/>
              <a:gdLst/>
              <a:ahLst/>
              <a:cxnLst/>
              <a:rect l="l" t="t" r="r" b="b"/>
              <a:pathLst>
                <a:path w="689609" h="749934">
                  <a:moveTo>
                    <a:pt x="529407" y="0"/>
                  </a:moveTo>
                  <a:lnTo>
                    <a:pt x="59369" y="0"/>
                  </a:lnTo>
                  <a:lnTo>
                    <a:pt x="38640" y="43939"/>
                  </a:lnTo>
                  <a:lnTo>
                    <a:pt x="22096" y="90034"/>
                  </a:lnTo>
                  <a:lnTo>
                    <a:pt x="9981" y="138054"/>
                  </a:lnTo>
                  <a:lnTo>
                    <a:pt x="2535" y="187768"/>
                  </a:lnTo>
                  <a:lnTo>
                    <a:pt x="0" y="238945"/>
                  </a:lnTo>
                  <a:lnTo>
                    <a:pt x="2337" y="288116"/>
                  </a:lnTo>
                  <a:lnTo>
                    <a:pt x="9205" y="335965"/>
                  </a:lnTo>
                  <a:lnTo>
                    <a:pt x="20392" y="382277"/>
                  </a:lnTo>
                  <a:lnTo>
                    <a:pt x="35682" y="426839"/>
                  </a:lnTo>
                  <a:lnTo>
                    <a:pt x="54862" y="469436"/>
                  </a:lnTo>
                  <a:lnTo>
                    <a:pt x="77718" y="509855"/>
                  </a:lnTo>
                  <a:lnTo>
                    <a:pt x="104037" y="547882"/>
                  </a:lnTo>
                  <a:lnTo>
                    <a:pt x="133603" y="583302"/>
                  </a:lnTo>
                  <a:lnTo>
                    <a:pt x="166203" y="615902"/>
                  </a:lnTo>
                  <a:lnTo>
                    <a:pt x="201623" y="645468"/>
                  </a:lnTo>
                  <a:lnTo>
                    <a:pt x="239650" y="671786"/>
                  </a:lnTo>
                  <a:lnTo>
                    <a:pt x="280069" y="694643"/>
                  </a:lnTo>
                  <a:lnTo>
                    <a:pt x="322666" y="713823"/>
                  </a:lnTo>
                  <a:lnTo>
                    <a:pt x="367228" y="729113"/>
                  </a:lnTo>
                  <a:lnTo>
                    <a:pt x="413540" y="740300"/>
                  </a:lnTo>
                  <a:lnTo>
                    <a:pt x="461389" y="747168"/>
                  </a:lnTo>
                  <a:lnTo>
                    <a:pt x="510560" y="749505"/>
                  </a:lnTo>
                  <a:lnTo>
                    <a:pt x="557080" y="747415"/>
                  </a:lnTo>
                  <a:lnTo>
                    <a:pt x="602442" y="741260"/>
                  </a:lnTo>
                  <a:lnTo>
                    <a:pt x="646469" y="731217"/>
                  </a:lnTo>
                  <a:lnTo>
                    <a:pt x="688984" y="717465"/>
                  </a:lnTo>
                  <a:lnTo>
                    <a:pt x="688984" y="190360"/>
                  </a:lnTo>
                  <a:lnTo>
                    <a:pt x="683286" y="139757"/>
                  </a:lnTo>
                  <a:lnTo>
                    <a:pt x="667204" y="94284"/>
                  </a:lnTo>
                  <a:lnTo>
                    <a:pt x="642257" y="55757"/>
                  </a:lnTo>
                  <a:lnTo>
                    <a:pt x="609963" y="25991"/>
                  </a:lnTo>
                  <a:lnTo>
                    <a:pt x="571841" y="6800"/>
                  </a:lnTo>
                  <a:lnTo>
                    <a:pt x="529407" y="0"/>
                  </a:lnTo>
                  <a:close/>
                </a:path>
              </a:pathLst>
            </a:custGeom>
            <a:solidFill>
              <a:srgbClr val="5C378A"/>
            </a:solidFill>
          </p:spPr>
          <p:txBody>
            <a:bodyPr wrap="square" lIns="0" tIns="0" rIns="0" bIns="0" rtlCol="0"/>
            <a:lstStyle/>
            <a:p>
              <a:endParaRPr/>
            </a:p>
          </p:txBody>
        </p:sp>
        <p:pic>
          <p:nvPicPr>
            <p:cNvPr id="9" name="object 9"/>
            <p:cNvPicPr/>
            <p:nvPr/>
          </p:nvPicPr>
          <p:blipFill>
            <a:blip r:embed="rId5" cstate="print"/>
            <a:stretch>
              <a:fillRect/>
            </a:stretch>
          </p:blipFill>
          <p:spPr>
            <a:xfrm>
              <a:off x="18361764" y="6716486"/>
              <a:ext cx="865334" cy="865345"/>
            </a:xfrm>
            <a:prstGeom prst="rect">
              <a:avLst/>
            </a:prstGeom>
          </p:spPr>
        </p:pic>
        <p:sp>
          <p:nvSpPr>
            <p:cNvPr id="10" name="object 10"/>
            <p:cNvSpPr/>
            <p:nvPr/>
          </p:nvSpPr>
          <p:spPr>
            <a:xfrm>
              <a:off x="18557595" y="6891864"/>
              <a:ext cx="473709" cy="514984"/>
            </a:xfrm>
            <a:custGeom>
              <a:avLst/>
              <a:gdLst/>
              <a:ahLst/>
              <a:cxnLst/>
              <a:rect l="l" t="t" r="r" b="b"/>
              <a:pathLst>
                <a:path w="473709" h="514984">
                  <a:moveTo>
                    <a:pt x="61506" y="210883"/>
                  </a:moveTo>
                  <a:lnTo>
                    <a:pt x="54546" y="203923"/>
                  </a:lnTo>
                  <a:lnTo>
                    <a:pt x="15532" y="203923"/>
                  </a:lnTo>
                  <a:lnTo>
                    <a:pt x="6934" y="203923"/>
                  </a:lnTo>
                  <a:lnTo>
                    <a:pt x="0" y="210883"/>
                  </a:lnTo>
                  <a:lnTo>
                    <a:pt x="0" y="228041"/>
                  </a:lnTo>
                  <a:lnTo>
                    <a:pt x="6946" y="235000"/>
                  </a:lnTo>
                  <a:lnTo>
                    <a:pt x="54546" y="235000"/>
                  </a:lnTo>
                  <a:lnTo>
                    <a:pt x="61506" y="228041"/>
                  </a:lnTo>
                  <a:lnTo>
                    <a:pt x="61506" y="210883"/>
                  </a:lnTo>
                  <a:close/>
                </a:path>
                <a:path w="473709" h="514984">
                  <a:moveTo>
                    <a:pt x="131216" y="91859"/>
                  </a:moveTo>
                  <a:lnTo>
                    <a:pt x="103619" y="64274"/>
                  </a:lnTo>
                  <a:lnTo>
                    <a:pt x="97561" y="58216"/>
                  </a:lnTo>
                  <a:lnTo>
                    <a:pt x="87693" y="58216"/>
                  </a:lnTo>
                  <a:lnTo>
                    <a:pt x="75539" y="70332"/>
                  </a:lnTo>
                  <a:lnTo>
                    <a:pt x="75539" y="80175"/>
                  </a:lnTo>
                  <a:lnTo>
                    <a:pt x="106172" y="110794"/>
                  </a:lnTo>
                  <a:lnTo>
                    <a:pt x="110147" y="112318"/>
                  </a:lnTo>
                  <a:lnTo>
                    <a:pt x="118122" y="112318"/>
                  </a:lnTo>
                  <a:lnTo>
                    <a:pt x="122097" y="110794"/>
                  </a:lnTo>
                  <a:lnTo>
                    <a:pt x="131216" y="101701"/>
                  </a:lnTo>
                  <a:lnTo>
                    <a:pt x="131216" y="91859"/>
                  </a:lnTo>
                  <a:close/>
                </a:path>
                <a:path w="473709" h="514984">
                  <a:moveTo>
                    <a:pt x="252361" y="6959"/>
                  </a:moveTo>
                  <a:lnTo>
                    <a:pt x="245414" y="0"/>
                  </a:lnTo>
                  <a:lnTo>
                    <a:pt x="228244" y="0"/>
                  </a:lnTo>
                  <a:lnTo>
                    <a:pt x="221284" y="6959"/>
                  </a:lnTo>
                  <a:lnTo>
                    <a:pt x="221284" y="54546"/>
                  </a:lnTo>
                  <a:lnTo>
                    <a:pt x="228244" y="61506"/>
                  </a:lnTo>
                  <a:lnTo>
                    <a:pt x="236829" y="61506"/>
                  </a:lnTo>
                  <a:lnTo>
                    <a:pt x="245414" y="61506"/>
                  </a:lnTo>
                  <a:lnTo>
                    <a:pt x="252361" y="54546"/>
                  </a:lnTo>
                  <a:lnTo>
                    <a:pt x="252361" y="6959"/>
                  </a:lnTo>
                  <a:close/>
                </a:path>
                <a:path w="473709" h="514984">
                  <a:moveTo>
                    <a:pt x="294767" y="490474"/>
                  </a:moveTo>
                  <a:lnTo>
                    <a:pt x="287807" y="483501"/>
                  </a:lnTo>
                  <a:lnTo>
                    <a:pt x="194437" y="483501"/>
                  </a:lnTo>
                  <a:lnTo>
                    <a:pt x="185851" y="483501"/>
                  </a:lnTo>
                  <a:lnTo>
                    <a:pt x="178892" y="490474"/>
                  </a:lnTo>
                  <a:lnTo>
                    <a:pt x="178892" y="507631"/>
                  </a:lnTo>
                  <a:lnTo>
                    <a:pt x="185851" y="514591"/>
                  </a:lnTo>
                  <a:lnTo>
                    <a:pt x="287807" y="514591"/>
                  </a:lnTo>
                  <a:lnTo>
                    <a:pt x="294767" y="507631"/>
                  </a:lnTo>
                  <a:lnTo>
                    <a:pt x="294767" y="490474"/>
                  </a:lnTo>
                  <a:close/>
                </a:path>
                <a:path w="473709" h="514984">
                  <a:moveTo>
                    <a:pt x="394081" y="251206"/>
                  </a:moveTo>
                  <a:lnTo>
                    <a:pt x="391045" y="220268"/>
                  </a:lnTo>
                  <a:lnTo>
                    <a:pt x="382143" y="190931"/>
                  </a:lnTo>
                  <a:lnTo>
                    <a:pt x="367665" y="163918"/>
                  </a:lnTo>
                  <a:lnTo>
                    <a:pt x="363004" y="158267"/>
                  </a:lnTo>
                  <a:lnTo>
                    <a:pt x="363004" y="251206"/>
                  </a:lnTo>
                  <a:lnTo>
                    <a:pt x="360743" y="275107"/>
                  </a:lnTo>
                  <a:lnTo>
                    <a:pt x="354063" y="297840"/>
                  </a:lnTo>
                  <a:lnTo>
                    <a:pt x="343204" y="318884"/>
                  </a:lnTo>
                  <a:lnTo>
                    <a:pt x="328371" y="337718"/>
                  </a:lnTo>
                  <a:lnTo>
                    <a:pt x="315379" y="353974"/>
                  </a:lnTo>
                  <a:lnTo>
                    <a:pt x="305879" y="371754"/>
                  </a:lnTo>
                  <a:lnTo>
                    <a:pt x="300037" y="390626"/>
                  </a:lnTo>
                  <a:lnTo>
                    <a:pt x="298043" y="410171"/>
                  </a:lnTo>
                  <a:lnTo>
                    <a:pt x="298043" y="424357"/>
                  </a:lnTo>
                  <a:lnTo>
                    <a:pt x="297256" y="425145"/>
                  </a:lnTo>
                  <a:lnTo>
                    <a:pt x="176403" y="425145"/>
                  </a:lnTo>
                  <a:lnTo>
                    <a:pt x="175628" y="424357"/>
                  </a:lnTo>
                  <a:lnTo>
                    <a:pt x="175628" y="410171"/>
                  </a:lnTo>
                  <a:lnTo>
                    <a:pt x="173647" y="390626"/>
                  </a:lnTo>
                  <a:lnTo>
                    <a:pt x="167805" y="371754"/>
                  </a:lnTo>
                  <a:lnTo>
                    <a:pt x="158292" y="353974"/>
                  </a:lnTo>
                  <a:lnTo>
                    <a:pt x="145313" y="337718"/>
                  </a:lnTo>
                  <a:lnTo>
                    <a:pt x="130467" y="318884"/>
                  </a:lnTo>
                  <a:lnTo>
                    <a:pt x="119608" y="297840"/>
                  </a:lnTo>
                  <a:lnTo>
                    <a:pt x="112953" y="275107"/>
                  </a:lnTo>
                  <a:lnTo>
                    <a:pt x="110705" y="251206"/>
                  </a:lnTo>
                  <a:lnTo>
                    <a:pt x="113131" y="226364"/>
                  </a:lnTo>
                  <a:lnTo>
                    <a:pt x="131889" y="181152"/>
                  </a:lnTo>
                  <a:lnTo>
                    <a:pt x="166954" y="146100"/>
                  </a:lnTo>
                  <a:lnTo>
                    <a:pt x="211937" y="127457"/>
                  </a:lnTo>
                  <a:lnTo>
                    <a:pt x="236626" y="125044"/>
                  </a:lnTo>
                  <a:lnTo>
                    <a:pt x="237032" y="125044"/>
                  </a:lnTo>
                  <a:lnTo>
                    <a:pt x="285153" y="134556"/>
                  </a:lnTo>
                  <a:lnTo>
                    <a:pt x="325958" y="161874"/>
                  </a:lnTo>
                  <a:lnTo>
                    <a:pt x="353441" y="202831"/>
                  </a:lnTo>
                  <a:lnTo>
                    <a:pt x="363004" y="251206"/>
                  </a:lnTo>
                  <a:lnTo>
                    <a:pt x="363004" y="158267"/>
                  </a:lnTo>
                  <a:lnTo>
                    <a:pt x="347878" y="139890"/>
                  </a:lnTo>
                  <a:lnTo>
                    <a:pt x="329793" y="125044"/>
                  </a:lnTo>
                  <a:lnTo>
                    <a:pt x="323926" y="120218"/>
                  </a:lnTo>
                  <a:lnTo>
                    <a:pt x="297014" y="105829"/>
                  </a:lnTo>
                  <a:lnTo>
                    <a:pt x="267843" y="96977"/>
                  </a:lnTo>
                  <a:lnTo>
                    <a:pt x="237058" y="93967"/>
                  </a:lnTo>
                  <a:lnTo>
                    <a:pt x="236524" y="93967"/>
                  </a:lnTo>
                  <a:lnTo>
                    <a:pt x="176606" y="105829"/>
                  </a:lnTo>
                  <a:lnTo>
                    <a:pt x="125755" y="139890"/>
                  </a:lnTo>
                  <a:lnTo>
                    <a:pt x="91490" y="190931"/>
                  </a:lnTo>
                  <a:lnTo>
                    <a:pt x="79578" y="251206"/>
                  </a:lnTo>
                  <a:lnTo>
                    <a:pt x="82410" y="281038"/>
                  </a:lnTo>
                  <a:lnTo>
                    <a:pt x="90741" y="309422"/>
                  </a:lnTo>
                  <a:lnTo>
                    <a:pt x="104317" y="335699"/>
                  </a:lnTo>
                  <a:lnTo>
                    <a:pt x="122847" y="359206"/>
                  </a:lnTo>
                  <a:lnTo>
                    <a:pt x="132143" y="370789"/>
                  </a:lnTo>
                  <a:lnTo>
                    <a:pt x="138938" y="383349"/>
                  </a:lnTo>
                  <a:lnTo>
                    <a:pt x="143116" y="396582"/>
                  </a:lnTo>
                  <a:lnTo>
                    <a:pt x="144538" y="410171"/>
                  </a:lnTo>
                  <a:lnTo>
                    <a:pt x="144538" y="423430"/>
                  </a:lnTo>
                  <a:lnTo>
                    <a:pt x="147116" y="436194"/>
                  </a:lnTo>
                  <a:lnTo>
                    <a:pt x="154152" y="446620"/>
                  </a:lnTo>
                  <a:lnTo>
                    <a:pt x="164579" y="453656"/>
                  </a:lnTo>
                  <a:lnTo>
                    <a:pt x="177342" y="456247"/>
                  </a:lnTo>
                  <a:lnTo>
                    <a:pt x="296303" y="456247"/>
                  </a:lnTo>
                  <a:lnTo>
                    <a:pt x="309054" y="453656"/>
                  </a:lnTo>
                  <a:lnTo>
                    <a:pt x="319481" y="446620"/>
                  </a:lnTo>
                  <a:lnTo>
                    <a:pt x="326517" y="436194"/>
                  </a:lnTo>
                  <a:lnTo>
                    <a:pt x="328752" y="425145"/>
                  </a:lnTo>
                  <a:lnTo>
                    <a:pt x="329107" y="423430"/>
                  </a:lnTo>
                  <a:lnTo>
                    <a:pt x="329107" y="410171"/>
                  </a:lnTo>
                  <a:lnTo>
                    <a:pt x="330530" y="396582"/>
                  </a:lnTo>
                  <a:lnTo>
                    <a:pt x="334708" y="383349"/>
                  </a:lnTo>
                  <a:lnTo>
                    <a:pt x="341503" y="370789"/>
                  </a:lnTo>
                  <a:lnTo>
                    <a:pt x="350799" y="359206"/>
                  </a:lnTo>
                  <a:lnTo>
                    <a:pt x="369328" y="335699"/>
                  </a:lnTo>
                  <a:lnTo>
                    <a:pt x="382905" y="309422"/>
                  </a:lnTo>
                  <a:lnTo>
                    <a:pt x="391236" y="281038"/>
                  </a:lnTo>
                  <a:lnTo>
                    <a:pt x="394081" y="251206"/>
                  </a:lnTo>
                  <a:close/>
                </a:path>
                <a:path w="473709" h="514984">
                  <a:moveTo>
                    <a:pt x="398094" y="70332"/>
                  </a:moveTo>
                  <a:lnTo>
                    <a:pt x="385953" y="58191"/>
                  </a:lnTo>
                  <a:lnTo>
                    <a:pt x="376110" y="58191"/>
                  </a:lnTo>
                  <a:lnTo>
                    <a:pt x="342417" y="91871"/>
                  </a:lnTo>
                  <a:lnTo>
                    <a:pt x="342417" y="101714"/>
                  </a:lnTo>
                  <a:lnTo>
                    <a:pt x="351536" y="110807"/>
                  </a:lnTo>
                  <a:lnTo>
                    <a:pt x="355511" y="112331"/>
                  </a:lnTo>
                  <a:lnTo>
                    <a:pt x="363486" y="112331"/>
                  </a:lnTo>
                  <a:lnTo>
                    <a:pt x="367461" y="110807"/>
                  </a:lnTo>
                  <a:lnTo>
                    <a:pt x="370497" y="107772"/>
                  </a:lnTo>
                  <a:lnTo>
                    <a:pt x="398094" y="80175"/>
                  </a:lnTo>
                  <a:lnTo>
                    <a:pt x="398094" y="70332"/>
                  </a:lnTo>
                  <a:close/>
                </a:path>
                <a:path w="473709" h="514984">
                  <a:moveTo>
                    <a:pt x="473659" y="210883"/>
                  </a:moveTo>
                  <a:lnTo>
                    <a:pt x="466699" y="203923"/>
                  </a:lnTo>
                  <a:lnTo>
                    <a:pt x="427710" y="203923"/>
                  </a:lnTo>
                  <a:lnTo>
                    <a:pt x="419125" y="203923"/>
                  </a:lnTo>
                  <a:lnTo>
                    <a:pt x="412153" y="210883"/>
                  </a:lnTo>
                  <a:lnTo>
                    <a:pt x="412153" y="228041"/>
                  </a:lnTo>
                  <a:lnTo>
                    <a:pt x="419112" y="235000"/>
                  </a:lnTo>
                  <a:lnTo>
                    <a:pt x="466699" y="235000"/>
                  </a:lnTo>
                  <a:lnTo>
                    <a:pt x="473659" y="228041"/>
                  </a:lnTo>
                  <a:lnTo>
                    <a:pt x="473659" y="210883"/>
                  </a:lnTo>
                  <a:close/>
                </a:path>
              </a:pathLst>
            </a:custGeom>
            <a:solidFill>
              <a:srgbClr val="FFFFFF"/>
            </a:solidFill>
          </p:spPr>
          <p:txBody>
            <a:bodyPr wrap="square" lIns="0" tIns="0" rIns="0" bIns="0" rtlCol="0"/>
            <a:lstStyle/>
            <a:p>
              <a:endParaRPr/>
            </a:p>
          </p:txBody>
        </p:sp>
      </p:grpSp>
      <p:pic>
        <p:nvPicPr>
          <p:cNvPr id="11" name="object 11"/>
          <p:cNvPicPr/>
          <p:nvPr/>
        </p:nvPicPr>
        <p:blipFill>
          <a:blip r:embed="rId6" cstate="print"/>
          <a:stretch>
            <a:fillRect/>
          </a:stretch>
        </p:blipFill>
        <p:spPr>
          <a:xfrm>
            <a:off x="18829729" y="10656764"/>
            <a:ext cx="143513" cy="143534"/>
          </a:xfrm>
          <a:prstGeom prst="rect">
            <a:avLst/>
          </a:prstGeom>
        </p:spPr>
      </p:pic>
      <p:sp>
        <p:nvSpPr>
          <p:cNvPr id="12" name="object 12"/>
          <p:cNvSpPr txBox="1"/>
          <p:nvPr/>
        </p:nvSpPr>
        <p:spPr>
          <a:xfrm>
            <a:off x="10314178" y="2529614"/>
            <a:ext cx="8599170" cy="8325484"/>
          </a:xfrm>
          <a:prstGeom prst="rect">
            <a:avLst/>
          </a:prstGeom>
        </p:spPr>
        <p:txBody>
          <a:bodyPr vert="horz" wrap="square" lIns="0" tIns="12065" rIns="0" bIns="0" rtlCol="0">
            <a:spAutoFit/>
          </a:bodyPr>
          <a:lstStyle/>
          <a:p>
            <a:pPr marL="12700" marR="19685">
              <a:lnSpc>
                <a:spcPct val="101800"/>
              </a:lnSpc>
              <a:spcBef>
                <a:spcPts val="95"/>
              </a:spcBef>
            </a:pPr>
            <a:r>
              <a:rPr sz="1700" dirty="0">
                <a:solidFill>
                  <a:srgbClr val="57585B"/>
                </a:solidFill>
                <a:latin typeface="Open Sans"/>
                <a:cs typeface="Open Sans"/>
              </a:rPr>
              <a:t>These</a:t>
            </a:r>
            <a:r>
              <a:rPr sz="1700" spc="70" dirty="0">
                <a:solidFill>
                  <a:srgbClr val="57585B"/>
                </a:solidFill>
                <a:latin typeface="Open Sans"/>
                <a:cs typeface="Open Sans"/>
              </a:rPr>
              <a:t> </a:t>
            </a:r>
            <a:r>
              <a:rPr sz="1700" dirty="0">
                <a:solidFill>
                  <a:srgbClr val="57585B"/>
                </a:solidFill>
                <a:latin typeface="Open Sans"/>
                <a:cs typeface="Open Sans"/>
              </a:rPr>
              <a:t>people</a:t>
            </a:r>
            <a:r>
              <a:rPr sz="1700" spc="70" dirty="0">
                <a:solidFill>
                  <a:srgbClr val="57585B"/>
                </a:solidFill>
                <a:latin typeface="Open Sans"/>
                <a:cs typeface="Open Sans"/>
              </a:rPr>
              <a:t> </a:t>
            </a:r>
            <a:r>
              <a:rPr sz="1700" dirty="0">
                <a:solidFill>
                  <a:srgbClr val="57585B"/>
                </a:solidFill>
                <a:latin typeface="Open Sans"/>
                <a:cs typeface="Open Sans"/>
              </a:rPr>
              <a:t>were</a:t>
            </a:r>
            <a:r>
              <a:rPr sz="1700" spc="75" dirty="0">
                <a:solidFill>
                  <a:srgbClr val="57585B"/>
                </a:solidFill>
                <a:latin typeface="Open Sans"/>
                <a:cs typeface="Open Sans"/>
              </a:rPr>
              <a:t> </a:t>
            </a:r>
            <a:r>
              <a:rPr sz="1700" dirty="0">
                <a:solidFill>
                  <a:srgbClr val="57585B"/>
                </a:solidFill>
                <a:latin typeface="Open Sans"/>
                <a:cs typeface="Open Sans"/>
              </a:rPr>
              <a:t>called</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Cypherpunks.</a:t>
            </a:r>
            <a:r>
              <a:rPr sz="1700" spc="70" dirty="0">
                <a:solidFill>
                  <a:srgbClr val="57585B"/>
                </a:solidFill>
                <a:latin typeface="Open Sans"/>
                <a:cs typeface="Open Sans"/>
              </a:rPr>
              <a:t> </a:t>
            </a:r>
            <a:r>
              <a:rPr sz="1700" dirty="0">
                <a:solidFill>
                  <a:srgbClr val="57585B"/>
                </a:solidFill>
                <a:latin typeface="Open Sans"/>
                <a:cs typeface="Open Sans"/>
              </a:rPr>
              <a:t>They</a:t>
            </a:r>
            <a:r>
              <a:rPr sz="1700" spc="75" dirty="0">
                <a:solidFill>
                  <a:srgbClr val="57585B"/>
                </a:solidFill>
                <a:latin typeface="Open Sans"/>
                <a:cs typeface="Open Sans"/>
              </a:rPr>
              <a:t> </a:t>
            </a:r>
            <a:r>
              <a:rPr sz="1700" dirty="0">
                <a:solidFill>
                  <a:srgbClr val="57585B"/>
                </a:solidFill>
                <a:latin typeface="Open Sans"/>
                <a:cs typeface="Open Sans"/>
              </a:rPr>
              <a:t>emerged</a:t>
            </a:r>
            <a:r>
              <a:rPr sz="1700" spc="70" dirty="0">
                <a:solidFill>
                  <a:srgbClr val="57585B"/>
                </a:solidFill>
                <a:latin typeface="Open Sans"/>
                <a:cs typeface="Open Sans"/>
              </a:rPr>
              <a:t> </a:t>
            </a:r>
            <a:r>
              <a:rPr sz="1700" dirty="0">
                <a:solidFill>
                  <a:srgbClr val="57585B"/>
                </a:solidFill>
                <a:latin typeface="Open Sans"/>
                <a:cs typeface="Open Sans"/>
              </a:rPr>
              <a:t>as</a:t>
            </a:r>
            <a:r>
              <a:rPr sz="1700" spc="70" dirty="0">
                <a:solidFill>
                  <a:srgbClr val="57585B"/>
                </a:solidFill>
                <a:latin typeface="Open Sans"/>
                <a:cs typeface="Open Sans"/>
              </a:rPr>
              <a:t> </a:t>
            </a:r>
            <a:r>
              <a:rPr sz="1700" dirty="0">
                <a:solidFill>
                  <a:srgbClr val="57585B"/>
                </a:solidFill>
                <a:latin typeface="Open Sans"/>
                <a:cs typeface="Open Sans"/>
              </a:rPr>
              <a:t>a</a:t>
            </a:r>
            <a:r>
              <a:rPr sz="1700" spc="75" dirty="0">
                <a:solidFill>
                  <a:srgbClr val="57585B"/>
                </a:solidFill>
                <a:latin typeface="Open Sans"/>
                <a:cs typeface="Open Sans"/>
              </a:rPr>
              <a:t> </a:t>
            </a:r>
            <a:r>
              <a:rPr sz="1700" dirty="0">
                <a:solidFill>
                  <a:srgbClr val="57585B"/>
                </a:solidFill>
                <a:latin typeface="Open Sans"/>
                <a:cs typeface="Open Sans"/>
              </a:rPr>
              <a:t>loosely</a:t>
            </a:r>
            <a:r>
              <a:rPr sz="1700" spc="70" dirty="0">
                <a:solidFill>
                  <a:srgbClr val="57585B"/>
                </a:solidFill>
                <a:latin typeface="Open Sans"/>
                <a:cs typeface="Open Sans"/>
              </a:rPr>
              <a:t> </a:t>
            </a:r>
            <a:r>
              <a:rPr sz="1700" spc="-10" dirty="0">
                <a:solidFill>
                  <a:srgbClr val="57585B"/>
                </a:solidFill>
                <a:latin typeface="Open Sans"/>
                <a:cs typeface="Open Sans"/>
              </a:rPr>
              <a:t>connected </a:t>
            </a:r>
            <a:r>
              <a:rPr sz="1700" dirty="0">
                <a:solidFill>
                  <a:srgbClr val="57585B"/>
                </a:solidFill>
                <a:latin typeface="Open Sans"/>
                <a:cs typeface="Open Sans"/>
              </a:rPr>
              <a:t>group</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activists,</a:t>
            </a:r>
            <a:r>
              <a:rPr sz="1700" spc="55" dirty="0">
                <a:solidFill>
                  <a:srgbClr val="57585B"/>
                </a:solidFill>
                <a:latin typeface="Open Sans"/>
                <a:cs typeface="Open Sans"/>
              </a:rPr>
              <a:t> </a:t>
            </a:r>
            <a:r>
              <a:rPr sz="1700" dirty="0">
                <a:solidFill>
                  <a:srgbClr val="57585B"/>
                </a:solidFill>
                <a:latin typeface="Open Sans"/>
                <a:cs typeface="Open Sans"/>
              </a:rPr>
              <a:t>cryptographers,</a:t>
            </a:r>
            <a:r>
              <a:rPr sz="1700" spc="55" dirty="0">
                <a:solidFill>
                  <a:srgbClr val="57585B"/>
                </a:solidFill>
                <a:latin typeface="Open Sans"/>
                <a:cs typeface="Open Sans"/>
              </a:rPr>
              <a:t> </a:t>
            </a:r>
            <a:r>
              <a:rPr sz="1700" dirty="0">
                <a:solidFill>
                  <a:srgbClr val="57585B"/>
                </a:solidFill>
                <a:latin typeface="Open Sans"/>
                <a:cs typeface="Open Sans"/>
              </a:rPr>
              <a:t>programmers,</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privacy</a:t>
            </a:r>
            <a:r>
              <a:rPr sz="1700" spc="55" dirty="0">
                <a:solidFill>
                  <a:srgbClr val="57585B"/>
                </a:solidFill>
                <a:latin typeface="Open Sans"/>
                <a:cs typeface="Open Sans"/>
              </a:rPr>
              <a:t> </a:t>
            </a:r>
            <a:r>
              <a:rPr sz="1700" dirty="0">
                <a:solidFill>
                  <a:srgbClr val="57585B"/>
                </a:solidFill>
                <a:latin typeface="Open Sans"/>
                <a:cs typeface="Open Sans"/>
              </a:rPr>
              <a:t>activists</a:t>
            </a:r>
            <a:r>
              <a:rPr sz="1700" spc="55" dirty="0">
                <a:solidFill>
                  <a:srgbClr val="57585B"/>
                </a:solidFill>
                <a:latin typeface="Open Sans"/>
                <a:cs typeface="Open Sans"/>
              </a:rPr>
              <a:t> </a:t>
            </a:r>
            <a:r>
              <a:rPr sz="1700" dirty="0">
                <a:solidFill>
                  <a:srgbClr val="57585B"/>
                </a:solidFill>
                <a:latin typeface="Open Sans"/>
                <a:cs typeface="Open Sans"/>
              </a:rPr>
              <a:t>who</a:t>
            </a:r>
            <a:r>
              <a:rPr sz="1700" spc="55" dirty="0">
                <a:solidFill>
                  <a:srgbClr val="57585B"/>
                </a:solidFill>
                <a:latin typeface="Open Sans"/>
                <a:cs typeface="Open Sans"/>
              </a:rPr>
              <a:t> </a:t>
            </a:r>
            <a:r>
              <a:rPr sz="1700" dirty="0">
                <a:solidFill>
                  <a:srgbClr val="57585B"/>
                </a:solidFill>
                <a:latin typeface="Open Sans"/>
                <a:cs typeface="Open Sans"/>
              </a:rPr>
              <a:t>shared</a:t>
            </a:r>
            <a:r>
              <a:rPr sz="1700" spc="60"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common</a:t>
            </a:r>
            <a:r>
              <a:rPr sz="1700" spc="75" dirty="0">
                <a:solidFill>
                  <a:srgbClr val="57585B"/>
                </a:solidFill>
                <a:latin typeface="Open Sans"/>
                <a:cs typeface="Open Sans"/>
              </a:rPr>
              <a:t> </a:t>
            </a:r>
            <a:r>
              <a:rPr sz="1700" dirty="0">
                <a:solidFill>
                  <a:srgbClr val="57585B"/>
                </a:solidFill>
                <a:latin typeface="Open Sans"/>
                <a:cs typeface="Open Sans"/>
              </a:rPr>
              <a:t>vision:</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pursuit</a:t>
            </a:r>
            <a:r>
              <a:rPr sz="1700" spc="75" dirty="0">
                <a:solidFill>
                  <a:srgbClr val="57585B"/>
                </a:solidFill>
                <a:latin typeface="Open Sans"/>
                <a:cs typeface="Open Sans"/>
              </a:rPr>
              <a:t> </a:t>
            </a:r>
            <a:r>
              <a:rPr sz="1700" dirty="0">
                <a:solidFill>
                  <a:srgbClr val="57585B"/>
                </a:solidFill>
                <a:latin typeface="Open Sans"/>
                <a:cs typeface="Open Sans"/>
              </a:rPr>
              <a:t>of</a:t>
            </a:r>
            <a:r>
              <a:rPr sz="1700" spc="75" dirty="0">
                <a:solidFill>
                  <a:srgbClr val="57585B"/>
                </a:solidFill>
                <a:latin typeface="Open Sans"/>
                <a:cs typeface="Open Sans"/>
              </a:rPr>
              <a:t> </a:t>
            </a:r>
            <a:r>
              <a:rPr sz="1700" dirty="0">
                <a:solidFill>
                  <a:srgbClr val="57585B"/>
                </a:solidFill>
                <a:latin typeface="Open Sans"/>
                <a:cs typeface="Open Sans"/>
              </a:rPr>
              <a:t>privacy,</a:t>
            </a:r>
            <a:r>
              <a:rPr sz="1700" spc="75" dirty="0">
                <a:solidFill>
                  <a:srgbClr val="57585B"/>
                </a:solidFill>
                <a:latin typeface="Open Sans"/>
                <a:cs typeface="Open Sans"/>
              </a:rPr>
              <a:t> </a:t>
            </a:r>
            <a:r>
              <a:rPr sz="1700" dirty="0">
                <a:solidFill>
                  <a:srgbClr val="57585B"/>
                </a:solidFill>
                <a:latin typeface="Open Sans"/>
                <a:cs typeface="Open Sans"/>
              </a:rPr>
              <a:t>security,</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a</a:t>
            </a:r>
            <a:r>
              <a:rPr sz="1700" spc="75" dirty="0">
                <a:solidFill>
                  <a:srgbClr val="57585B"/>
                </a:solidFill>
                <a:latin typeface="Open Sans"/>
                <a:cs typeface="Open Sans"/>
              </a:rPr>
              <a:t> </a:t>
            </a:r>
            <a:r>
              <a:rPr sz="1700" dirty="0">
                <a:solidFill>
                  <a:srgbClr val="57585B"/>
                </a:solidFill>
                <a:latin typeface="Open Sans"/>
                <a:cs typeface="Open Sans"/>
              </a:rPr>
              <a:t>decentralized</a:t>
            </a:r>
            <a:r>
              <a:rPr sz="1700" spc="75" dirty="0">
                <a:solidFill>
                  <a:srgbClr val="57585B"/>
                </a:solidFill>
                <a:latin typeface="Open Sans"/>
                <a:cs typeface="Open Sans"/>
              </a:rPr>
              <a:t> </a:t>
            </a:r>
            <a:r>
              <a:rPr sz="1700" dirty="0">
                <a:solidFill>
                  <a:srgbClr val="57585B"/>
                </a:solidFill>
                <a:latin typeface="Open Sans"/>
                <a:cs typeface="Open Sans"/>
              </a:rPr>
              <a:t>digital</a:t>
            </a:r>
            <a:r>
              <a:rPr sz="1700" spc="75" dirty="0">
                <a:solidFill>
                  <a:srgbClr val="57585B"/>
                </a:solidFill>
                <a:latin typeface="Open Sans"/>
                <a:cs typeface="Open Sans"/>
              </a:rPr>
              <a:t> </a:t>
            </a:r>
            <a:r>
              <a:rPr sz="1700" spc="-10" dirty="0">
                <a:solidFill>
                  <a:srgbClr val="57585B"/>
                </a:solidFill>
                <a:latin typeface="Open Sans"/>
                <a:cs typeface="Open Sans"/>
              </a:rPr>
              <a:t>future.</a:t>
            </a:r>
            <a:endParaRPr sz="1700" dirty="0">
              <a:latin typeface="Open Sans"/>
              <a:cs typeface="Open Sans"/>
            </a:endParaRPr>
          </a:p>
          <a:p>
            <a:pPr marL="12700" marR="64769">
              <a:lnSpc>
                <a:spcPct val="101800"/>
              </a:lnSpc>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term</a:t>
            </a:r>
            <a:r>
              <a:rPr sz="1700" spc="55" dirty="0">
                <a:solidFill>
                  <a:srgbClr val="57585B"/>
                </a:solidFill>
                <a:latin typeface="Open Sans"/>
                <a:cs typeface="Open Sans"/>
              </a:rPr>
              <a:t> </a:t>
            </a:r>
            <a:r>
              <a:rPr sz="1700" dirty="0">
                <a:solidFill>
                  <a:srgbClr val="57585B"/>
                </a:solidFill>
                <a:latin typeface="Open Sans"/>
                <a:cs typeface="Open Sans"/>
              </a:rPr>
              <a:t>"Cypherpunk"</a:t>
            </a:r>
            <a:r>
              <a:rPr sz="1700" spc="55"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fusion</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"cypher,"</a:t>
            </a:r>
            <a:r>
              <a:rPr sz="1700" spc="55" dirty="0">
                <a:solidFill>
                  <a:srgbClr val="57585B"/>
                </a:solidFill>
                <a:latin typeface="Open Sans"/>
                <a:cs typeface="Open Sans"/>
              </a:rPr>
              <a:t> </a:t>
            </a:r>
            <a:r>
              <a:rPr sz="1700" dirty="0">
                <a:solidFill>
                  <a:srgbClr val="57585B"/>
                </a:solidFill>
                <a:latin typeface="Open Sans"/>
                <a:cs typeface="Open Sans"/>
              </a:rPr>
              <a:t>referring</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cryptographic</a:t>
            </a:r>
            <a:r>
              <a:rPr sz="1700" spc="55" dirty="0">
                <a:solidFill>
                  <a:srgbClr val="57585B"/>
                </a:solidFill>
                <a:latin typeface="Open Sans"/>
                <a:cs typeface="Open Sans"/>
              </a:rPr>
              <a:t> </a:t>
            </a:r>
            <a:r>
              <a:rPr sz="1700" dirty="0">
                <a:solidFill>
                  <a:srgbClr val="57585B"/>
                </a:solidFill>
                <a:latin typeface="Open Sans"/>
                <a:cs typeface="Open Sans"/>
              </a:rPr>
              <a:t>code,</a:t>
            </a:r>
            <a:r>
              <a:rPr sz="1700" spc="55"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"punk,"</a:t>
            </a:r>
            <a:r>
              <a:rPr sz="1700" spc="85" dirty="0">
                <a:solidFill>
                  <a:srgbClr val="57585B"/>
                </a:solidFill>
                <a:latin typeface="Open Sans"/>
                <a:cs typeface="Open Sans"/>
              </a:rPr>
              <a:t> </a:t>
            </a:r>
            <a:r>
              <a:rPr sz="1700" dirty="0">
                <a:solidFill>
                  <a:srgbClr val="57585B"/>
                </a:solidFill>
                <a:latin typeface="Open Sans"/>
                <a:cs typeface="Open Sans"/>
              </a:rPr>
              <a:t>representing</a:t>
            </a:r>
            <a:r>
              <a:rPr sz="1700" spc="85" dirty="0">
                <a:solidFill>
                  <a:srgbClr val="57585B"/>
                </a:solidFill>
                <a:latin typeface="Open Sans"/>
                <a:cs typeface="Open Sans"/>
              </a:rPr>
              <a:t> </a:t>
            </a:r>
            <a:r>
              <a:rPr sz="1700" dirty="0">
                <a:solidFill>
                  <a:srgbClr val="57585B"/>
                </a:solidFill>
                <a:latin typeface="Open Sans"/>
                <a:cs typeface="Open Sans"/>
              </a:rPr>
              <a:t>the</a:t>
            </a:r>
            <a:r>
              <a:rPr sz="1700" spc="85" dirty="0">
                <a:solidFill>
                  <a:srgbClr val="57585B"/>
                </a:solidFill>
                <a:latin typeface="Open Sans"/>
                <a:cs typeface="Open Sans"/>
              </a:rPr>
              <a:t> </a:t>
            </a:r>
            <a:r>
              <a:rPr sz="1700" dirty="0">
                <a:solidFill>
                  <a:srgbClr val="57585B"/>
                </a:solidFill>
                <a:latin typeface="Open Sans"/>
                <a:cs typeface="Open Sans"/>
              </a:rPr>
              <a:t>countercultural</a:t>
            </a:r>
            <a:r>
              <a:rPr sz="1700" spc="85" dirty="0">
                <a:solidFill>
                  <a:srgbClr val="57585B"/>
                </a:solidFill>
                <a:latin typeface="Open Sans"/>
                <a:cs typeface="Open Sans"/>
              </a:rPr>
              <a:t> </a:t>
            </a:r>
            <a:r>
              <a:rPr sz="1700" dirty="0">
                <a:solidFill>
                  <a:srgbClr val="57585B"/>
                </a:solidFill>
                <a:latin typeface="Open Sans"/>
                <a:cs typeface="Open Sans"/>
              </a:rPr>
              <a:t>ethos</a:t>
            </a:r>
            <a:r>
              <a:rPr sz="1700" spc="85" dirty="0">
                <a:solidFill>
                  <a:srgbClr val="57585B"/>
                </a:solidFill>
                <a:latin typeface="Open Sans"/>
                <a:cs typeface="Open Sans"/>
              </a:rPr>
              <a:t> </a:t>
            </a:r>
            <a:r>
              <a:rPr sz="1700" dirty="0">
                <a:solidFill>
                  <a:srgbClr val="57585B"/>
                </a:solidFill>
                <a:latin typeface="Open Sans"/>
                <a:cs typeface="Open Sans"/>
              </a:rPr>
              <a:t>of</a:t>
            </a:r>
            <a:r>
              <a:rPr sz="1700" spc="85" dirty="0">
                <a:solidFill>
                  <a:srgbClr val="57585B"/>
                </a:solidFill>
                <a:latin typeface="Open Sans"/>
                <a:cs typeface="Open Sans"/>
              </a:rPr>
              <a:t> </a:t>
            </a:r>
            <a:r>
              <a:rPr sz="1700" spc="-10" dirty="0">
                <a:solidFill>
                  <a:srgbClr val="57585B"/>
                </a:solidFill>
                <a:latin typeface="Open Sans"/>
                <a:cs typeface="Open Sans"/>
              </a:rPr>
              <a:t>rebellion.</a:t>
            </a:r>
            <a:endParaRPr sz="1700" dirty="0">
              <a:latin typeface="Open Sans"/>
              <a:cs typeface="Open Sans"/>
            </a:endParaRPr>
          </a:p>
          <a:p>
            <a:pPr marL="12700" marR="9525">
              <a:lnSpc>
                <a:spcPct val="101800"/>
              </a:lnSpc>
              <a:spcBef>
                <a:spcPts val="2080"/>
              </a:spcBef>
            </a:pP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Cypherpunks</a:t>
            </a:r>
            <a:r>
              <a:rPr sz="1700" spc="70" dirty="0">
                <a:solidFill>
                  <a:srgbClr val="57585B"/>
                </a:solidFill>
                <a:latin typeface="Open Sans"/>
                <a:cs typeface="Open Sans"/>
              </a:rPr>
              <a:t> </a:t>
            </a:r>
            <a:r>
              <a:rPr sz="1700" dirty="0">
                <a:solidFill>
                  <a:srgbClr val="57585B"/>
                </a:solidFill>
                <a:latin typeface="Open Sans"/>
                <a:cs typeface="Open Sans"/>
              </a:rPr>
              <a:t>believed</a:t>
            </a:r>
            <a:r>
              <a:rPr sz="1700" spc="70" dirty="0">
                <a:solidFill>
                  <a:srgbClr val="57585B"/>
                </a:solidFill>
                <a:latin typeface="Open Sans"/>
                <a:cs typeface="Open Sans"/>
              </a:rPr>
              <a:t> </a:t>
            </a:r>
            <a:r>
              <a:rPr sz="1700" dirty="0">
                <a:solidFill>
                  <a:srgbClr val="57585B"/>
                </a:solidFill>
                <a:latin typeface="Open Sans"/>
                <a:cs typeface="Open Sans"/>
              </a:rPr>
              <a:t>in</a:t>
            </a:r>
            <a:r>
              <a:rPr sz="1700" spc="65" dirty="0">
                <a:solidFill>
                  <a:srgbClr val="57585B"/>
                </a:solidFill>
                <a:latin typeface="Open Sans"/>
                <a:cs typeface="Open Sans"/>
              </a:rPr>
              <a:t> </a:t>
            </a:r>
            <a:r>
              <a:rPr sz="1700" dirty="0">
                <a:solidFill>
                  <a:srgbClr val="57585B"/>
                </a:solidFill>
                <a:latin typeface="Open Sans"/>
                <a:cs typeface="Open Sans"/>
              </a:rPr>
              <a:t>cryptography</a:t>
            </a:r>
            <a:r>
              <a:rPr lang="en-US" sz="1700" dirty="0">
                <a:solidFill>
                  <a:srgbClr val="57585B"/>
                </a:solidFill>
                <a:latin typeface="Open Sans"/>
                <a:cs typeface="Open Sans"/>
              </a:rPr>
              <a:t>’s power</a:t>
            </a:r>
            <a:r>
              <a:rPr sz="1700" spc="70"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protect</a:t>
            </a:r>
            <a:r>
              <a:rPr sz="1700" spc="70" dirty="0">
                <a:solidFill>
                  <a:srgbClr val="57585B"/>
                </a:solidFill>
                <a:latin typeface="Open Sans"/>
                <a:cs typeface="Open Sans"/>
              </a:rPr>
              <a:t> </a:t>
            </a:r>
            <a:r>
              <a:rPr sz="1700" spc="-10" dirty="0">
                <a:solidFill>
                  <a:srgbClr val="57585B"/>
                </a:solidFill>
                <a:latin typeface="Open Sans"/>
                <a:cs typeface="Open Sans"/>
              </a:rPr>
              <a:t>individual </a:t>
            </a:r>
            <a:r>
              <a:rPr sz="1700" dirty="0">
                <a:solidFill>
                  <a:srgbClr val="57585B"/>
                </a:solidFill>
                <a:latin typeface="Open Sans"/>
                <a:cs typeface="Open Sans"/>
              </a:rPr>
              <a:t>liberties.</a:t>
            </a:r>
            <a:r>
              <a:rPr sz="1700" spc="75" dirty="0">
                <a:solidFill>
                  <a:srgbClr val="57585B"/>
                </a:solidFill>
                <a:latin typeface="Open Sans"/>
                <a:cs typeface="Open Sans"/>
              </a:rPr>
              <a:t> </a:t>
            </a:r>
            <a:r>
              <a:rPr sz="1700" dirty="0">
                <a:solidFill>
                  <a:srgbClr val="57585B"/>
                </a:solidFill>
                <a:latin typeface="Open Sans"/>
                <a:cs typeface="Open Sans"/>
              </a:rPr>
              <a:t>Their</a:t>
            </a:r>
            <a:r>
              <a:rPr sz="1700" spc="75" dirty="0">
                <a:solidFill>
                  <a:srgbClr val="57585B"/>
                </a:solidFill>
                <a:latin typeface="Open Sans"/>
                <a:cs typeface="Open Sans"/>
              </a:rPr>
              <a:t> </a:t>
            </a:r>
            <a:r>
              <a:rPr sz="1700" dirty="0">
                <a:solidFill>
                  <a:srgbClr val="57585B"/>
                </a:solidFill>
                <a:latin typeface="Open Sans"/>
                <a:cs typeface="Open Sans"/>
              </a:rPr>
              <a:t>goals</a:t>
            </a:r>
            <a:r>
              <a:rPr sz="1700" spc="80" dirty="0">
                <a:solidFill>
                  <a:srgbClr val="57585B"/>
                </a:solidFill>
                <a:latin typeface="Open Sans"/>
                <a:cs typeface="Open Sans"/>
              </a:rPr>
              <a:t> </a:t>
            </a:r>
            <a:r>
              <a:rPr sz="1700" dirty="0">
                <a:solidFill>
                  <a:srgbClr val="57585B"/>
                </a:solidFill>
                <a:latin typeface="Open Sans"/>
                <a:cs typeface="Open Sans"/>
              </a:rPr>
              <a:t>included</a:t>
            </a:r>
            <a:r>
              <a:rPr sz="1700" spc="75" dirty="0">
                <a:solidFill>
                  <a:srgbClr val="57585B"/>
                </a:solidFill>
                <a:latin typeface="Open Sans"/>
                <a:cs typeface="Open Sans"/>
              </a:rPr>
              <a:t> </a:t>
            </a:r>
            <a:r>
              <a:rPr sz="1700" dirty="0">
                <a:solidFill>
                  <a:srgbClr val="57585B"/>
                </a:solidFill>
                <a:latin typeface="Open Sans"/>
                <a:cs typeface="Open Sans"/>
              </a:rPr>
              <a:t>developing</a:t>
            </a:r>
            <a:r>
              <a:rPr sz="1700" spc="80" dirty="0">
                <a:solidFill>
                  <a:srgbClr val="57585B"/>
                </a:solidFill>
                <a:latin typeface="Open Sans"/>
                <a:cs typeface="Open Sans"/>
              </a:rPr>
              <a:t> </a:t>
            </a:r>
            <a:r>
              <a:rPr sz="1700" dirty="0">
                <a:solidFill>
                  <a:srgbClr val="57585B"/>
                </a:solidFill>
                <a:latin typeface="Open Sans"/>
                <a:cs typeface="Open Sans"/>
              </a:rPr>
              <a:t>tools</a:t>
            </a:r>
            <a:r>
              <a:rPr sz="1700" spc="75" dirty="0">
                <a:solidFill>
                  <a:srgbClr val="57585B"/>
                </a:solidFill>
                <a:latin typeface="Open Sans"/>
                <a:cs typeface="Open Sans"/>
              </a:rPr>
              <a:t> </a:t>
            </a:r>
            <a:r>
              <a:rPr sz="1700" dirty="0">
                <a:solidFill>
                  <a:srgbClr val="57585B"/>
                </a:solidFill>
                <a:latin typeface="Open Sans"/>
                <a:cs typeface="Open Sans"/>
              </a:rPr>
              <a:t>to</a:t>
            </a:r>
            <a:r>
              <a:rPr sz="1700" spc="80" dirty="0">
                <a:solidFill>
                  <a:srgbClr val="57585B"/>
                </a:solidFill>
                <a:latin typeface="Open Sans"/>
                <a:cs typeface="Open Sans"/>
              </a:rPr>
              <a:t> </a:t>
            </a:r>
            <a:r>
              <a:rPr sz="1700" dirty="0">
                <a:solidFill>
                  <a:srgbClr val="57585B"/>
                </a:solidFill>
                <a:latin typeface="Open Sans"/>
                <a:cs typeface="Open Sans"/>
              </a:rPr>
              <a:t>secure</a:t>
            </a:r>
            <a:r>
              <a:rPr sz="1700" spc="75" dirty="0">
                <a:solidFill>
                  <a:srgbClr val="57585B"/>
                </a:solidFill>
                <a:latin typeface="Open Sans"/>
                <a:cs typeface="Open Sans"/>
              </a:rPr>
              <a:t> </a:t>
            </a:r>
            <a:r>
              <a:rPr sz="1700" dirty="0">
                <a:solidFill>
                  <a:srgbClr val="57585B"/>
                </a:solidFill>
                <a:latin typeface="Open Sans"/>
                <a:cs typeface="Open Sans"/>
              </a:rPr>
              <a:t>online</a:t>
            </a:r>
            <a:r>
              <a:rPr sz="1700" spc="80" dirty="0">
                <a:solidFill>
                  <a:srgbClr val="57585B"/>
                </a:solidFill>
                <a:latin typeface="Open Sans"/>
                <a:cs typeface="Open Sans"/>
              </a:rPr>
              <a:t> </a:t>
            </a:r>
            <a:r>
              <a:rPr sz="1700" spc="-10" dirty="0">
                <a:solidFill>
                  <a:srgbClr val="57585B"/>
                </a:solidFill>
                <a:latin typeface="Open Sans"/>
                <a:cs typeface="Open Sans"/>
              </a:rPr>
              <a:t>communications, </a:t>
            </a:r>
            <a:r>
              <a:rPr sz="1700" dirty="0">
                <a:solidFill>
                  <a:srgbClr val="57585B"/>
                </a:solidFill>
                <a:latin typeface="Open Sans"/>
                <a:cs typeface="Open Sans"/>
              </a:rPr>
              <a:t>anonymize</a:t>
            </a:r>
            <a:r>
              <a:rPr sz="1700" spc="80" dirty="0">
                <a:solidFill>
                  <a:srgbClr val="57585B"/>
                </a:solidFill>
                <a:latin typeface="Open Sans"/>
                <a:cs typeface="Open Sans"/>
              </a:rPr>
              <a:t> </a:t>
            </a:r>
            <a:r>
              <a:rPr sz="1700" dirty="0">
                <a:solidFill>
                  <a:srgbClr val="57585B"/>
                </a:solidFill>
                <a:latin typeface="Open Sans"/>
                <a:cs typeface="Open Sans"/>
              </a:rPr>
              <a:t>internet</a:t>
            </a:r>
            <a:r>
              <a:rPr sz="1700" spc="80" dirty="0">
                <a:solidFill>
                  <a:srgbClr val="57585B"/>
                </a:solidFill>
                <a:latin typeface="Open Sans"/>
                <a:cs typeface="Open Sans"/>
              </a:rPr>
              <a:t> </a:t>
            </a:r>
            <a:r>
              <a:rPr sz="1700" dirty="0">
                <a:solidFill>
                  <a:srgbClr val="57585B"/>
                </a:solidFill>
                <a:latin typeface="Open Sans"/>
                <a:cs typeface="Open Sans"/>
              </a:rPr>
              <a:t>activities,</a:t>
            </a:r>
            <a:r>
              <a:rPr sz="1700" spc="80" dirty="0">
                <a:solidFill>
                  <a:srgbClr val="57585B"/>
                </a:solidFill>
                <a:latin typeface="Open Sans"/>
                <a:cs typeface="Open Sans"/>
              </a:rPr>
              <a:t> </a:t>
            </a:r>
            <a:r>
              <a:rPr sz="1700" dirty="0">
                <a:solidFill>
                  <a:srgbClr val="57585B"/>
                </a:solidFill>
                <a:latin typeface="Open Sans"/>
                <a:cs typeface="Open Sans"/>
              </a:rPr>
              <a:t>and</a:t>
            </a:r>
            <a:r>
              <a:rPr sz="1700" spc="85" dirty="0">
                <a:solidFill>
                  <a:srgbClr val="57585B"/>
                </a:solidFill>
                <a:latin typeface="Open Sans"/>
                <a:cs typeface="Open Sans"/>
              </a:rPr>
              <a:t> </a:t>
            </a:r>
            <a:r>
              <a:rPr sz="1700" dirty="0">
                <a:solidFill>
                  <a:srgbClr val="57585B"/>
                </a:solidFill>
                <a:latin typeface="Open Sans"/>
                <a:cs typeface="Open Sans"/>
              </a:rPr>
              <a:t>establish</a:t>
            </a:r>
            <a:r>
              <a:rPr sz="1700" spc="80" dirty="0">
                <a:solidFill>
                  <a:srgbClr val="57585B"/>
                </a:solidFill>
                <a:latin typeface="Open Sans"/>
                <a:cs typeface="Open Sans"/>
              </a:rPr>
              <a:t> </a:t>
            </a:r>
            <a:r>
              <a:rPr sz="1700" dirty="0">
                <a:solidFill>
                  <a:srgbClr val="57585B"/>
                </a:solidFill>
                <a:latin typeface="Open Sans"/>
                <a:cs typeface="Open Sans"/>
              </a:rPr>
              <a:t>digital</a:t>
            </a:r>
            <a:r>
              <a:rPr sz="1700" spc="80" dirty="0">
                <a:solidFill>
                  <a:srgbClr val="57585B"/>
                </a:solidFill>
                <a:latin typeface="Open Sans"/>
                <a:cs typeface="Open Sans"/>
              </a:rPr>
              <a:t> </a:t>
            </a:r>
            <a:r>
              <a:rPr sz="1700" dirty="0">
                <a:solidFill>
                  <a:srgbClr val="57585B"/>
                </a:solidFill>
                <a:latin typeface="Open Sans"/>
                <a:cs typeface="Open Sans"/>
              </a:rPr>
              <a:t>currencies</a:t>
            </a:r>
            <a:r>
              <a:rPr sz="1700" spc="85" dirty="0">
                <a:solidFill>
                  <a:srgbClr val="57585B"/>
                </a:solidFill>
                <a:latin typeface="Open Sans"/>
                <a:cs typeface="Open Sans"/>
              </a:rPr>
              <a:t> </a:t>
            </a:r>
            <a:r>
              <a:rPr sz="1700" dirty="0">
                <a:solidFill>
                  <a:srgbClr val="57585B"/>
                </a:solidFill>
                <a:latin typeface="Open Sans"/>
                <a:cs typeface="Open Sans"/>
              </a:rPr>
              <a:t>to</a:t>
            </a:r>
            <a:r>
              <a:rPr sz="1700" spc="80" dirty="0">
                <a:solidFill>
                  <a:srgbClr val="57585B"/>
                </a:solidFill>
                <a:latin typeface="Open Sans"/>
                <a:cs typeface="Open Sans"/>
              </a:rPr>
              <a:t> </a:t>
            </a:r>
            <a:r>
              <a:rPr sz="1700" dirty="0">
                <a:solidFill>
                  <a:srgbClr val="57585B"/>
                </a:solidFill>
                <a:latin typeface="Open Sans"/>
                <a:cs typeface="Open Sans"/>
              </a:rPr>
              <a:t>operate</a:t>
            </a:r>
            <a:r>
              <a:rPr sz="1700" spc="80" dirty="0">
                <a:solidFill>
                  <a:srgbClr val="57585B"/>
                </a:solidFill>
                <a:latin typeface="Open Sans"/>
                <a:cs typeface="Open Sans"/>
              </a:rPr>
              <a:t> </a:t>
            </a:r>
            <a:r>
              <a:rPr sz="1700" dirty="0">
                <a:solidFill>
                  <a:srgbClr val="57585B"/>
                </a:solidFill>
                <a:latin typeface="Open Sans"/>
                <a:cs typeface="Open Sans"/>
              </a:rPr>
              <a:t>beyond</a:t>
            </a:r>
            <a:r>
              <a:rPr sz="1700" spc="8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control</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centralized</a:t>
            </a:r>
            <a:r>
              <a:rPr sz="1700" spc="65" dirty="0">
                <a:solidFill>
                  <a:srgbClr val="57585B"/>
                </a:solidFill>
                <a:latin typeface="Open Sans"/>
                <a:cs typeface="Open Sans"/>
              </a:rPr>
              <a:t> </a:t>
            </a:r>
            <a:r>
              <a:rPr sz="1700" spc="-10" dirty="0">
                <a:solidFill>
                  <a:srgbClr val="57585B"/>
                </a:solidFill>
                <a:latin typeface="Open Sans"/>
                <a:cs typeface="Open Sans"/>
              </a:rPr>
              <a:t>authorities.</a:t>
            </a:r>
            <a:endParaRPr sz="1700" dirty="0">
              <a:latin typeface="Open Sans"/>
              <a:cs typeface="Open Sans"/>
            </a:endParaRPr>
          </a:p>
          <a:p>
            <a:pPr marL="12700" marR="5080">
              <a:lnSpc>
                <a:spcPct val="101800"/>
              </a:lnSpc>
              <a:spcBef>
                <a:spcPts val="2075"/>
              </a:spcBef>
            </a:pP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Cypherpunks</a:t>
            </a:r>
            <a:r>
              <a:rPr sz="1700" spc="80" dirty="0">
                <a:solidFill>
                  <a:srgbClr val="57585B"/>
                </a:solidFill>
                <a:latin typeface="Open Sans"/>
                <a:cs typeface="Open Sans"/>
              </a:rPr>
              <a:t> </a:t>
            </a:r>
            <a:r>
              <a:rPr sz="1700" dirty="0">
                <a:solidFill>
                  <a:srgbClr val="57585B"/>
                </a:solidFill>
                <a:latin typeface="Open Sans"/>
                <a:cs typeface="Open Sans"/>
              </a:rPr>
              <a:t>understood</a:t>
            </a:r>
            <a:r>
              <a:rPr sz="1700" spc="75" dirty="0">
                <a:solidFill>
                  <a:srgbClr val="57585B"/>
                </a:solidFill>
                <a:latin typeface="Open Sans"/>
                <a:cs typeface="Open Sans"/>
              </a:rPr>
              <a:t> </a:t>
            </a: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consequences</a:t>
            </a:r>
            <a:r>
              <a:rPr sz="1700" spc="75" dirty="0">
                <a:solidFill>
                  <a:srgbClr val="57585B"/>
                </a:solidFill>
                <a:latin typeface="Open Sans"/>
                <a:cs typeface="Open Sans"/>
              </a:rPr>
              <a:t> </a:t>
            </a:r>
            <a:r>
              <a:rPr sz="1700" dirty="0">
                <a:solidFill>
                  <a:srgbClr val="57585B"/>
                </a:solidFill>
                <a:latin typeface="Open Sans"/>
                <a:cs typeface="Open Sans"/>
              </a:rPr>
              <a:t>of</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ﬁat</a:t>
            </a:r>
            <a:r>
              <a:rPr sz="1700" spc="75" dirty="0">
                <a:solidFill>
                  <a:srgbClr val="57585B"/>
                </a:solidFill>
                <a:latin typeface="Open Sans"/>
                <a:cs typeface="Open Sans"/>
              </a:rPr>
              <a:t> </a:t>
            </a:r>
            <a:r>
              <a:rPr sz="1700" dirty="0">
                <a:solidFill>
                  <a:srgbClr val="57585B"/>
                </a:solidFill>
                <a:latin typeface="Open Sans"/>
                <a:cs typeface="Open Sans"/>
              </a:rPr>
              <a:t>system</a:t>
            </a:r>
            <a:r>
              <a:rPr sz="1700" spc="80"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saw</a:t>
            </a:r>
            <a:r>
              <a:rPr sz="1700" spc="8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threat</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an</a:t>
            </a:r>
            <a:r>
              <a:rPr sz="1700" spc="60" dirty="0">
                <a:solidFill>
                  <a:srgbClr val="57585B"/>
                </a:solidFill>
                <a:latin typeface="Open Sans"/>
                <a:cs typeface="Open Sans"/>
              </a:rPr>
              <a:t> </a:t>
            </a:r>
            <a:r>
              <a:rPr sz="1700" dirty="0">
                <a:solidFill>
                  <a:srgbClr val="57585B"/>
                </a:solidFill>
                <a:latin typeface="Open Sans"/>
                <a:cs typeface="Open Sans"/>
              </a:rPr>
              <a:t>“Orwellian</a:t>
            </a:r>
            <a:r>
              <a:rPr sz="1700" spc="55" dirty="0">
                <a:solidFill>
                  <a:srgbClr val="57585B"/>
                </a:solidFill>
                <a:latin typeface="Open Sans"/>
                <a:cs typeface="Open Sans"/>
              </a:rPr>
              <a:t> </a:t>
            </a:r>
            <a:r>
              <a:rPr sz="1700" dirty="0">
                <a:solidFill>
                  <a:srgbClr val="57585B"/>
                </a:solidFill>
                <a:latin typeface="Open Sans"/>
                <a:cs typeface="Open Sans"/>
              </a:rPr>
              <a:t>future.”</a:t>
            </a:r>
            <a:r>
              <a:rPr sz="1700" spc="55" dirty="0">
                <a:solidFill>
                  <a:srgbClr val="57585B"/>
                </a:solidFill>
                <a:latin typeface="Open Sans"/>
                <a:cs typeface="Open Sans"/>
              </a:rPr>
              <a:t> </a:t>
            </a:r>
            <a:r>
              <a:rPr sz="1700" dirty="0">
                <a:solidFill>
                  <a:srgbClr val="57585B"/>
                </a:solidFill>
                <a:latin typeface="Open Sans"/>
                <a:cs typeface="Open Sans"/>
              </a:rPr>
              <a:t>They</a:t>
            </a:r>
            <a:r>
              <a:rPr sz="1700" spc="60" dirty="0">
                <a:solidFill>
                  <a:srgbClr val="57585B"/>
                </a:solidFill>
                <a:latin typeface="Open Sans"/>
                <a:cs typeface="Open Sans"/>
              </a:rPr>
              <a:t> </a:t>
            </a:r>
            <a:r>
              <a:rPr sz="1700" dirty="0">
                <a:solidFill>
                  <a:srgbClr val="57585B"/>
                </a:solidFill>
                <a:latin typeface="Open Sans"/>
                <a:cs typeface="Open Sans"/>
              </a:rPr>
              <a:t>believed</a:t>
            </a:r>
            <a:r>
              <a:rPr sz="1700" spc="55" dirty="0">
                <a:solidFill>
                  <a:srgbClr val="57585B"/>
                </a:solidFill>
                <a:latin typeface="Open Sans"/>
                <a:cs typeface="Open Sans"/>
              </a:rPr>
              <a:t> </a:t>
            </a:r>
            <a:r>
              <a:rPr sz="1700" dirty="0">
                <a:solidFill>
                  <a:srgbClr val="57585B"/>
                </a:solidFill>
                <a:latin typeface="Open Sans"/>
                <a:cs typeface="Open Sans"/>
              </a:rPr>
              <a:t>they</a:t>
            </a:r>
            <a:r>
              <a:rPr sz="1700" spc="60" dirty="0">
                <a:solidFill>
                  <a:srgbClr val="57585B"/>
                </a:solidFill>
                <a:latin typeface="Open Sans"/>
                <a:cs typeface="Open Sans"/>
              </a:rPr>
              <a:t> </a:t>
            </a:r>
            <a:r>
              <a:rPr sz="1700" dirty="0">
                <a:solidFill>
                  <a:srgbClr val="57585B"/>
                </a:solidFill>
                <a:latin typeface="Open Sans"/>
                <a:cs typeface="Open Sans"/>
              </a:rPr>
              <a:t>had</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ensure</a:t>
            </a:r>
            <a:r>
              <a:rPr sz="1700" spc="60" dirty="0">
                <a:solidFill>
                  <a:srgbClr val="57585B"/>
                </a:solidFill>
                <a:latin typeface="Open Sans"/>
                <a:cs typeface="Open Sans"/>
              </a:rPr>
              <a:t> </a:t>
            </a:r>
            <a:r>
              <a:rPr sz="1700" dirty="0">
                <a:solidFill>
                  <a:srgbClr val="57585B"/>
                </a:solidFill>
                <a:latin typeface="Open Sans"/>
                <a:cs typeface="Open Sans"/>
              </a:rPr>
              <a:t>that</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10" dirty="0">
                <a:solidFill>
                  <a:srgbClr val="57585B"/>
                </a:solidFill>
                <a:latin typeface="Open Sans"/>
                <a:cs typeface="Open Sans"/>
              </a:rPr>
              <a:t>personal </a:t>
            </a:r>
            <a:r>
              <a:rPr sz="1700" dirty="0">
                <a:solidFill>
                  <a:srgbClr val="57585B"/>
                </a:solidFill>
                <a:latin typeface="Open Sans"/>
                <a:cs typeface="Open Sans"/>
              </a:rPr>
              <a:t>computer</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internet</a:t>
            </a:r>
            <a:r>
              <a:rPr sz="1700" spc="60" dirty="0">
                <a:solidFill>
                  <a:srgbClr val="57585B"/>
                </a:solidFill>
                <a:latin typeface="Open Sans"/>
                <a:cs typeface="Open Sans"/>
              </a:rPr>
              <a:t> </a:t>
            </a:r>
            <a:r>
              <a:rPr sz="1700" dirty="0">
                <a:solidFill>
                  <a:srgbClr val="57585B"/>
                </a:solidFill>
                <a:latin typeface="Open Sans"/>
                <a:cs typeface="Open Sans"/>
              </a:rPr>
              <a:t>would</a:t>
            </a:r>
            <a:r>
              <a:rPr sz="1700" spc="65" dirty="0">
                <a:solidFill>
                  <a:srgbClr val="57585B"/>
                </a:solidFill>
                <a:latin typeface="Open Sans"/>
                <a:cs typeface="Open Sans"/>
              </a:rPr>
              <a:t> </a:t>
            </a:r>
            <a:r>
              <a:rPr sz="1700" dirty="0">
                <a:solidFill>
                  <a:srgbClr val="57585B"/>
                </a:solidFill>
                <a:latin typeface="Open Sans"/>
                <a:cs typeface="Open Sans"/>
              </a:rPr>
              <a:t>become</a:t>
            </a:r>
            <a:r>
              <a:rPr sz="1700" spc="65" dirty="0">
                <a:solidFill>
                  <a:srgbClr val="57585B"/>
                </a:solidFill>
                <a:latin typeface="Open Sans"/>
                <a:cs typeface="Open Sans"/>
              </a:rPr>
              <a:t> </a:t>
            </a:r>
            <a:r>
              <a:rPr sz="1700" dirty="0">
                <a:solidFill>
                  <a:srgbClr val="57585B"/>
                </a:solidFill>
                <a:latin typeface="Open Sans"/>
                <a:cs typeface="Open Sans"/>
              </a:rPr>
              <a:t>good</a:t>
            </a:r>
            <a:r>
              <a:rPr sz="1700" spc="60" dirty="0">
                <a:solidFill>
                  <a:srgbClr val="57585B"/>
                </a:solidFill>
                <a:latin typeface="Open Sans"/>
                <a:cs typeface="Open Sans"/>
              </a:rPr>
              <a:t> </a:t>
            </a:r>
            <a:r>
              <a:rPr sz="1700" dirty="0">
                <a:solidFill>
                  <a:srgbClr val="57585B"/>
                </a:solidFill>
                <a:latin typeface="Open Sans"/>
                <a:cs typeface="Open Sans"/>
              </a:rPr>
              <a:t>things</a:t>
            </a:r>
            <a:r>
              <a:rPr sz="1700" spc="65" dirty="0">
                <a:solidFill>
                  <a:srgbClr val="57585B"/>
                </a:solidFill>
                <a:latin typeface="Open Sans"/>
                <a:cs typeface="Open Sans"/>
              </a:rPr>
              <a:t> </a:t>
            </a:r>
            <a:r>
              <a:rPr sz="1700" dirty="0">
                <a:solidFill>
                  <a:srgbClr val="57585B"/>
                </a:solidFill>
                <a:latin typeface="Open Sans"/>
                <a:cs typeface="Open Sans"/>
              </a:rPr>
              <a:t>for</a:t>
            </a:r>
            <a:r>
              <a:rPr sz="1700" spc="65" dirty="0">
                <a:solidFill>
                  <a:srgbClr val="57585B"/>
                </a:solidFill>
                <a:latin typeface="Open Sans"/>
                <a:cs typeface="Open Sans"/>
              </a:rPr>
              <a:t> </a:t>
            </a:r>
            <a:r>
              <a:rPr sz="1700" dirty="0">
                <a:solidFill>
                  <a:srgbClr val="57585B"/>
                </a:solidFill>
                <a:latin typeface="Open Sans"/>
                <a:cs typeface="Open Sans"/>
              </a:rPr>
              <a:t>humanity</a:t>
            </a:r>
            <a:r>
              <a:rPr sz="1700" spc="60" dirty="0">
                <a:solidFill>
                  <a:srgbClr val="57585B"/>
                </a:solidFill>
                <a:latin typeface="Open Sans"/>
                <a:cs typeface="Open Sans"/>
              </a:rPr>
              <a:t> </a:t>
            </a:r>
            <a:r>
              <a:rPr sz="1700" dirty="0">
                <a:solidFill>
                  <a:srgbClr val="57585B"/>
                </a:solidFill>
                <a:latin typeface="Open Sans"/>
                <a:cs typeface="Open Sans"/>
              </a:rPr>
              <a:t>instead</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spc="-10" dirty="0">
                <a:solidFill>
                  <a:srgbClr val="57585B"/>
                </a:solidFill>
                <a:latin typeface="Open Sans"/>
                <a:cs typeface="Open Sans"/>
              </a:rPr>
              <a:t>tools </a:t>
            </a:r>
            <a:r>
              <a:rPr sz="1700" dirty="0">
                <a:solidFill>
                  <a:srgbClr val="57585B"/>
                </a:solidFill>
                <a:latin typeface="Open Sans"/>
                <a:cs typeface="Open Sans"/>
              </a:rPr>
              <a:t>that</a:t>
            </a:r>
            <a:r>
              <a:rPr sz="1700" spc="40" dirty="0">
                <a:solidFill>
                  <a:srgbClr val="57585B"/>
                </a:solidFill>
                <a:latin typeface="Open Sans"/>
                <a:cs typeface="Open Sans"/>
              </a:rPr>
              <a:t> </a:t>
            </a:r>
            <a:r>
              <a:rPr sz="1700" dirty="0">
                <a:solidFill>
                  <a:srgbClr val="57585B"/>
                </a:solidFill>
                <a:latin typeface="Open Sans"/>
                <a:cs typeface="Open Sans"/>
              </a:rPr>
              <a:t>could</a:t>
            </a:r>
            <a:r>
              <a:rPr sz="1700" spc="45" dirty="0">
                <a:solidFill>
                  <a:srgbClr val="57585B"/>
                </a:solidFill>
                <a:latin typeface="Open Sans"/>
                <a:cs typeface="Open Sans"/>
              </a:rPr>
              <a:t> </a:t>
            </a:r>
            <a:r>
              <a:rPr sz="1700" dirty="0">
                <a:solidFill>
                  <a:srgbClr val="57585B"/>
                </a:solidFill>
                <a:latin typeface="Open Sans"/>
                <a:cs typeface="Open Sans"/>
              </a:rPr>
              <a:t>exacerbate</a:t>
            </a:r>
            <a:r>
              <a:rPr sz="1700" spc="45" dirty="0">
                <a:solidFill>
                  <a:srgbClr val="57585B"/>
                </a:solidFill>
                <a:latin typeface="Open Sans"/>
                <a:cs typeface="Open Sans"/>
              </a:rPr>
              <a:t> </a:t>
            </a:r>
            <a:r>
              <a:rPr lang="en-US" sz="1700" spc="45" dirty="0">
                <a:solidFill>
                  <a:srgbClr val="57585B"/>
                </a:solidFill>
                <a:latin typeface="Open Sans"/>
                <a:cs typeface="Open Sans"/>
              </a:rPr>
              <a:t>the stat’s </a:t>
            </a:r>
            <a:r>
              <a:rPr sz="1700" dirty="0">
                <a:solidFill>
                  <a:srgbClr val="57585B"/>
                </a:solidFill>
                <a:latin typeface="Open Sans"/>
                <a:cs typeface="Open Sans"/>
              </a:rPr>
              <a:t>control</a:t>
            </a:r>
            <a:r>
              <a:rPr sz="1700" spc="45" dirty="0">
                <a:solidFill>
                  <a:srgbClr val="57585B"/>
                </a:solidFill>
                <a:latin typeface="Open Sans"/>
                <a:cs typeface="Open Sans"/>
              </a:rPr>
              <a:t> </a:t>
            </a:r>
            <a:r>
              <a:rPr sz="1700" dirty="0">
                <a:solidFill>
                  <a:srgbClr val="57585B"/>
                </a:solidFill>
                <a:latin typeface="Open Sans"/>
                <a:cs typeface="Open Sans"/>
              </a:rPr>
              <a:t>over</a:t>
            </a:r>
            <a:r>
              <a:rPr sz="1700" spc="45" dirty="0">
                <a:solidFill>
                  <a:srgbClr val="57585B"/>
                </a:solidFill>
                <a:latin typeface="Open Sans"/>
                <a:cs typeface="Open Sans"/>
              </a:rPr>
              <a:t> </a:t>
            </a:r>
            <a:r>
              <a:rPr sz="1700" dirty="0">
                <a:solidFill>
                  <a:srgbClr val="57585B"/>
                </a:solidFill>
                <a:latin typeface="Open Sans"/>
                <a:cs typeface="Open Sans"/>
              </a:rPr>
              <a:t>its</a:t>
            </a:r>
            <a:r>
              <a:rPr sz="1700" spc="45" dirty="0">
                <a:solidFill>
                  <a:srgbClr val="57585B"/>
                </a:solidFill>
                <a:latin typeface="Open Sans"/>
                <a:cs typeface="Open Sans"/>
              </a:rPr>
              <a:t> </a:t>
            </a:r>
            <a:r>
              <a:rPr sz="1700" spc="-10" dirty="0">
                <a:solidFill>
                  <a:srgbClr val="57585B"/>
                </a:solidFill>
                <a:latin typeface="Open Sans"/>
                <a:cs typeface="Open Sans"/>
              </a:rPr>
              <a:t>people.</a:t>
            </a:r>
            <a:endParaRPr sz="1700" dirty="0">
              <a:latin typeface="Open Sans"/>
              <a:cs typeface="Open Sans"/>
            </a:endParaRPr>
          </a:p>
          <a:p>
            <a:pPr>
              <a:lnSpc>
                <a:spcPct val="100000"/>
              </a:lnSpc>
            </a:pPr>
            <a:endParaRPr sz="1700" dirty="0">
              <a:latin typeface="Open Sans"/>
              <a:cs typeface="Open Sans"/>
            </a:endParaRPr>
          </a:p>
          <a:p>
            <a:pPr>
              <a:lnSpc>
                <a:spcPct val="100000"/>
              </a:lnSpc>
              <a:spcBef>
                <a:spcPts val="565"/>
              </a:spcBef>
            </a:pPr>
            <a:endParaRPr sz="1700" dirty="0">
              <a:latin typeface="Open Sans"/>
              <a:cs typeface="Open Sans"/>
            </a:endParaRPr>
          </a:p>
          <a:p>
            <a:pPr marL="403225">
              <a:lnSpc>
                <a:spcPct val="100000"/>
              </a:lnSpc>
            </a:pPr>
            <a:r>
              <a:rPr sz="1700" b="1" dirty="0">
                <a:solidFill>
                  <a:srgbClr val="FFFFFF"/>
                </a:solidFill>
                <a:latin typeface="Open Sans"/>
                <a:cs typeface="Open Sans"/>
              </a:rPr>
              <a:t>THE</a:t>
            </a:r>
            <a:r>
              <a:rPr sz="1700" b="1" spc="195" dirty="0">
                <a:solidFill>
                  <a:srgbClr val="FFFFFF"/>
                </a:solidFill>
                <a:latin typeface="Open Sans"/>
                <a:cs typeface="Open Sans"/>
              </a:rPr>
              <a:t> </a:t>
            </a:r>
            <a:r>
              <a:rPr sz="1700" b="1" dirty="0">
                <a:solidFill>
                  <a:srgbClr val="FFFFFF"/>
                </a:solidFill>
                <a:latin typeface="Open Sans"/>
                <a:cs typeface="Open Sans"/>
              </a:rPr>
              <a:t>DEFINITION</a:t>
            </a:r>
            <a:r>
              <a:rPr sz="1700" b="1" spc="195" dirty="0">
                <a:solidFill>
                  <a:srgbClr val="FFFFFF"/>
                </a:solidFill>
                <a:latin typeface="Open Sans"/>
                <a:cs typeface="Open Sans"/>
              </a:rPr>
              <a:t> </a:t>
            </a:r>
            <a:r>
              <a:rPr sz="1700" b="1" dirty="0">
                <a:solidFill>
                  <a:srgbClr val="FFFFFF"/>
                </a:solidFill>
                <a:latin typeface="Open Sans"/>
                <a:cs typeface="Open Sans"/>
              </a:rPr>
              <a:t>OF</a:t>
            </a:r>
            <a:r>
              <a:rPr sz="1700" b="1" spc="195" dirty="0">
                <a:solidFill>
                  <a:srgbClr val="FFFFFF"/>
                </a:solidFill>
                <a:latin typeface="Open Sans"/>
                <a:cs typeface="Open Sans"/>
              </a:rPr>
              <a:t> </a:t>
            </a:r>
            <a:r>
              <a:rPr sz="1700" b="1" spc="65" dirty="0">
                <a:solidFill>
                  <a:srgbClr val="FFFFFF"/>
                </a:solidFill>
                <a:latin typeface="Open Sans"/>
                <a:cs typeface="Open Sans"/>
              </a:rPr>
              <a:t>AN</a:t>
            </a:r>
            <a:r>
              <a:rPr sz="1700" b="1" spc="195" dirty="0">
                <a:solidFill>
                  <a:srgbClr val="FFFFFF"/>
                </a:solidFill>
                <a:latin typeface="Open Sans"/>
                <a:cs typeface="Open Sans"/>
              </a:rPr>
              <a:t> </a:t>
            </a:r>
            <a:r>
              <a:rPr sz="1700" b="1" dirty="0">
                <a:solidFill>
                  <a:srgbClr val="FFFFFF"/>
                </a:solidFill>
                <a:latin typeface="Open Sans"/>
                <a:cs typeface="Open Sans"/>
              </a:rPr>
              <a:t>ORWELLIAN</a:t>
            </a:r>
            <a:r>
              <a:rPr sz="1700" b="1" spc="195" dirty="0">
                <a:solidFill>
                  <a:srgbClr val="FFFFFF"/>
                </a:solidFill>
                <a:latin typeface="Open Sans"/>
                <a:cs typeface="Open Sans"/>
              </a:rPr>
              <a:t> </a:t>
            </a:r>
            <a:r>
              <a:rPr sz="1700" b="1" spc="-10" dirty="0">
                <a:solidFill>
                  <a:srgbClr val="FFFFFF"/>
                </a:solidFill>
                <a:latin typeface="Open Sans"/>
                <a:cs typeface="Open Sans"/>
              </a:rPr>
              <a:t>FUTURE:</a:t>
            </a:r>
            <a:endParaRPr sz="1700" dirty="0">
              <a:latin typeface="Open Sans"/>
              <a:cs typeface="Open Sans"/>
            </a:endParaRPr>
          </a:p>
          <a:p>
            <a:pPr marL="403225" marR="478155">
              <a:lnSpc>
                <a:spcPct val="101800"/>
              </a:lnSpc>
              <a:spcBef>
                <a:spcPts val="1140"/>
              </a:spcBef>
            </a:pPr>
            <a:r>
              <a:rPr sz="1700" dirty="0">
                <a:solidFill>
                  <a:srgbClr val="FFFFFF"/>
                </a:solidFill>
                <a:latin typeface="Open Sans"/>
                <a:cs typeface="Open Sans"/>
              </a:rPr>
              <a:t>An</a:t>
            </a:r>
            <a:r>
              <a:rPr sz="1700" spc="55" dirty="0">
                <a:solidFill>
                  <a:srgbClr val="FFFFFF"/>
                </a:solidFill>
                <a:latin typeface="Open Sans"/>
                <a:cs typeface="Open Sans"/>
              </a:rPr>
              <a:t> </a:t>
            </a:r>
            <a:r>
              <a:rPr sz="1700" dirty="0">
                <a:solidFill>
                  <a:srgbClr val="FFFFFF"/>
                </a:solidFill>
                <a:latin typeface="Open Sans"/>
                <a:cs typeface="Open Sans"/>
              </a:rPr>
              <a:t>Orwellian</a:t>
            </a:r>
            <a:r>
              <a:rPr sz="1700" spc="55" dirty="0">
                <a:solidFill>
                  <a:srgbClr val="FFFFFF"/>
                </a:solidFill>
                <a:latin typeface="Open Sans"/>
                <a:cs typeface="Open Sans"/>
              </a:rPr>
              <a:t> </a:t>
            </a:r>
            <a:r>
              <a:rPr sz="1700" dirty="0">
                <a:solidFill>
                  <a:srgbClr val="FFFFFF"/>
                </a:solidFill>
                <a:latin typeface="Open Sans"/>
                <a:cs typeface="Open Sans"/>
              </a:rPr>
              <a:t>future</a:t>
            </a:r>
            <a:r>
              <a:rPr sz="1700" spc="55" dirty="0">
                <a:solidFill>
                  <a:srgbClr val="FFFFFF"/>
                </a:solidFill>
                <a:latin typeface="Open Sans"/>
                <a:cs typeface="Open Sans"/>
              </a:rPr>
              <a:t> </a:t>
            </a:r>
            <a:r>
              <a:rPr sz="1700" dirty="0">
                <a:solidFill>
                  <a:srgbClr val="FFFFFF"/>
                </a:solidFill>
                <a:latin typeface="Open Sans"/>
                <a:cs typeface="Open Sans"/>
              </a:rPr>
              <a:t>refers</a:t>
            </a:r>
            <a:r>
              <a:rPr sz="1700" spc="60" dirty="0">
                <a:solidFill>
                  <a:srgbClr val="FFFFFF"/>
                </a:solidFill>
                <a:latin typeface="Open Sans"/>
                <a:cs typeface="Open Sans"/>
              </a:rPr>
              <a:t> </a:t>
            </a:r>
            <a:r>
              <a:rPr sz="1700" dirty="0">
                <a:solidFill>
                  <a:srgbClr val="FFFFFF"/>
                </a:solidFill>
                <a:latin typeface="Open Sans"/>
                <a:cs typeface="Open Sans"/>
              </a:rPr>
              <a:t>to</a:t>
            </a:r>
            <a:r>
              <a:rPr sz="1700" spc="55" dirty="0">
                <a:solidFill>
                  <a:srgbClr val="FFFFFF"/>
                </a:solidFill>
                <a:latin typeface="Open Sans"/>
                <a:cs typeface="Open Sans"/>
              </a:rPr>
              <a:t> </a:t>
            </a:r>
            <a:r>
              <a:rPr sz="1700" dirty="0">
                <a:solidFill>
                  <a:srgbClr val="FFFFFF"/>
                </a:solidFill>
                <a:latin typeface="Open Sans"/>
                <a:cs typeface="Open Sans"/>
              </a:rPr>
              <a:t>a</a:t>
            </a:r>
            <a:r>
              <a:rPr sz="1700" spc="55" dirty="0">
                <a:solidFill>
                  <a:srgbClr val="FFFFFF"/>
                </a:solidFill>
                <a:latin typeface="Open Sans"/>
                <a:cs typeface="Open Sans"/>
              </a:rPr>
              <a:t> </a:t>
            </a:r>
            <a:r>
              <a:rPr sz="1700" dirty="0">
                <a:solidFill>
                  <a:srgbClr val="FFFFFF"/>
                </a:solidFill>
                <a:latin typeface="Open Sans"/>
                <a:cs typeface="Open Sans"/>
              </a:rPr>
              <a:t>dystopian</a:t>
            </a:r>
            <a:r>
              <a:rPr sz="1700" spc="60" dirty="0">
                <a:solidFill>
                  <a:srgbClr val="FFFFFF"/>
                </a:solidFill>
                <a:latin typeface="Open Sans"/>
                <a:cs typeface="Open Sans"/>
              </a:rPr>
              <a:t> </a:t>
            </a:r>
            <a:r>
              <a:rPr sz="1700" dirty="0">
                <a:solidFill>
                  <a:srgbClr val="FFFFFF"/>
                </a:solidFill>
                <a:latin typeface="Open Sans"/>
                <a:cs typeface="Open Sans"/>
              </a:rPr>
              <a:t>vision</a:t>
            </a:r>
            <a:r>
              <a:rPr sz="1700" spc="55" dirty="0">
                <a:solidFill>
                  <a:srgbClr val="FFFFFF"/>
                </a:solidFill>
                <a:latin typeface="Open Sans"/>
                <a:cs typeface="Open Sans"/>
              </a:rPr>
              <a:t> </a:t>
            </a:r>
            <a:r>
              <a:rPr sz="1700" dirty="0">
                <a:solidFill>
                  <a:srgbClr val="FFFFFF"/>
                </a:solidFill>
                <a:latin typeface="Open Sans"/>
                <a:cs typeface="Open Sans"/>
              </a:rPr>
              <a:t>inspired</a:t>
            </a:r>
            <a:r>
              <a:rPr sz="1700" spc="55" dirty="0">
                <a:solidFill>
                  <a:srgbClr val="FFFFFF"/>
                </a:solidFill>
                <a:latin typeface="Open Sans"/>
                <a:cs typeface="Open Sans"/>
              </a:rPr>
              <a:t> </a:t>
            </a:r>
            <a:r>
              <a:rPr sz="1700" dirty="0">
                <a:solidFill>
                  <a:srgbClr val="FFFFFF"/>
                </a:solidFill>
                <a:latin typeface="Open Sans"/>
                <a:cs typeface="Open Sans"/>
              </a:rPr>
              <a:t>by</a:t>
            </a:r>
            <a:r>
              <a:rPr sz="1700" spc="55" dirty="0">
                <a:solidFill>
                  <a:srgbClr val="FFFFFF"/>
                </a:solidFill>
                <a:latin typeface="Open Sans"/>
                <a:cs typeface="Open Sans"/>
              </a:rPr>
              <a:t> </a:t>
            </a:r>
            <a:r>
              <a:rPr sz="1700" dirty="0">
                <a:solidFill>
                  <a:srgbClr val="FFFFFF"/>
                </a:solidFill>
                <a:latin typeface="Open Sans"/>
                <a:cs typeface="Open Sans"/>
              </a:rPr>
              <a:t>George</a:t>
            </a:r>
            <a:r>
              <a:rPr sz="1700" spc="60" dirty="0">
                <a:solidFill>
                  <a:srgbClr val="FFFFFF"/>
                </a:solidFill>
                <a:latin typeface="Open Sans"/>
                <a:cs typeface="Open Sans"/>
              </a:rPr>
              <a:t> </a:t>
            </a:r>
            <a:r>
              <a:rPr sz="1700" spc="-10" dirty="0">
                <a:solidFill>
                  <a:srgbClr val="FFFFFF"/>
                </a:solidFill>
                <a:latin typeface="Open Sans"/>
                <a:cs typeface="Open Sans"/>
              </a:rPr>
              <a:t>Orwell's </a:t>
            </a:r>
            <a:r>
              <a:rPr sz="1700" dirty="0">
                <a:solidFill>
                  <a:srgbClr val="FFFFFF"/>
                </a:solidFill>
                <a:latin typeface="Open Sans"/>
                <a:cs typeface="Open Sans"/>
              </a:rPr>
              <a:t>works.</a:t>
            </a:r>
            <a:r>
              <a:rPr sz="1700" spc="55" dirty="0">
                <a:solidFill>
                  <a:srgbClr val="FFFFFF"/>
                </a:solidFill>
                <a:latin typeface="Open Sans"/>
                <a:cs typeface="Open Sans"/>
              </a:rPr>
              <a:t> </a:t>
            </a:r>
            <a:r>
              <a:rPr sz="1700" dirty="0">
                <a:solidFill>
                  <a:srgbClr val="FFFFFF"/>
                </a:solidFill>
                <a:latin typeface="Open Sans"/>
                <a:cs typeface="Open Sans"/>
              </a:rPr>
              <a:t>The</a:t>
            </a:r>
            <a:r>
              <a:rPr sz="1700" spc="60" dirty="0">
                <a:solidFill>
                  <a:srgbClr val="FFFFFF"/>
                </a:solidFill>
                <a:latin typeface="Open Sans"/>
                <a:cs typeface="Open Sans"/>
              </a:rPr>
              <a:t> </a:t>
            </a:r>
            <a:r>
              <a:rPr sz="1700" dirty="0">
                <a:solidFill>
                  <a:srgbClr val="FFFFFF"/>
                </a:solidFill>
                <a:latin typeface="Open Sans"/>
                <a:cs typeface="Open Sans"/>
              </a:rPr>
              <a:t>term</a:t>
            </a:r>
            <a:r>
              <a:rPr sz="1700" spc="55" dirty="0">
                <a:solidFill>
                  <a:srgbClr val="FFFFFF"/>
                </a:solidFill>
                <a:latin typeface="Open Sans"/>
                <a:cs typeface="Open Sans"/>
              </a:rPr>
              <a:t> </a:t>
            </a:r>
            <a:r>
              <a:rPr sz="1700" dirty="0">
                <a:solidFill>
                  <a:srgbClr val="FFFFFF"/>
                </a:solidFill>
                <a:latin typeface="Open Sans"/>
                <a:cs typeface="Open Sans"/>
              </a:rPr>
              <a:t>is</a:t>
            </a:r>
            <a:r>
              <a:rPr sz="1700" spc="60" dirty="0">
                <a:solidFill>
                  <a:srgbClr val="FFFFFF"/>
                </a:solidFill>
                <a:latin typeface="Open Sans"/>
                <a:cs typeface="Open Sans"/>
              </a:rPr>
              <a:t> </a:t>
            </a:r>
            <a:r>
              <a:rPr sz="1700" dirty="0">
                <a:solidFill>
                  <a:srgbClr val="FFFFFF"/>
                </a:solidFill>
                <a:latin typeface="Open Sans"/>
                <a:cs typeface="Open Sans"/>
              </a:rPr>
              <a:t>associated</a:t>
            </a:r>
            <a:r>
              <a:rPr sz="1700" spc="55" dirty="0">
                <a:solidFill>
                  <a:srgbClr val="FFFFFF"/>
                </a:solidFill>
                <a:latin typeface="Open Sans"/>
                <a:cs typeface="Open Sans"/>
              </a:rPr>
              <a:t> </a:t>
            </a:r>
            <a:r>
              <a:rPr sz="1700" dirty="0">
                <a:solidFill>
                  <a:srgbClr val="FFFFFF"/>
                </a:solidFill>
                <a:latin typeface="Open Sans"/>
                <a:cs typeface="Open Sans"/>
              </a:rPr>
              <a:t>with</a:t>
            </a:r>
            <a:r>
              <a:rPr sz="1700" spc="60" dirty="0">
                <a:solidFill>
                  <a:srgbClr val="FFFFFF"/>
                </a:solidFill>
                <a:latin typeface="Open Sans"/>
                <a:cs typeface="Open Sans"/>
              </a:rPr>
              <a:t> </a:t>
            </a:r>
            <a:r>
              <a:rPr sz="1700" dirty="0">
                <a:solidFill>
                  <a:srgbClr val="FFFFFF"/>
                </a:solidFill>
                <a:latin typeface="Open Sans"/>
                <a:cs typeface="Open Sans"/>
              </a:rPr>
              <a:t>a</a:t>
            </a:r>
            <a:r>
              <a:rPr sz="1700" spc="55" dirty="0">
                <a:solidFill>
                  <a:srgbClr val="FFFFFF"/>
                </a:solidFill>
                <a:latin typeface="Open Sans"/>
                <a:cs typeface="Open Sans"/>
              </a:rPr>
              <a:t> </a:t>
            </a:r>
            <a:r>
              <a:rPr sz="1700" dirty="0">
                <a:solidFill>
                  <a:srgbClr val="FFFFFF"/>
                </a:solidFill>
                <a:latin typeface="Open Sans"/>
                <a:cs typeface="Open Sans"/>
              </a:rPr>
              <a:t>nightmarish</a:t>
            </a:r>
            <a:r>
              <a:rPr sz="1700" spc="60" dirty="0">
                <a:solidFill>
                  <a:srgbClr val="FFFFFF"/>
                </a:solidFill>
                <a:latin typeface="Open Sans"/>
                <a:cs typeface="Open Sans"/>
              </a:rPr>
              <a:t> </a:t>
            </a:r>
            <a:r>
              <a:rPr sz="1700" dirty="0">
                <a:solidFill>
                  <a:srgbClr val="FFFFFF"/>
                </a:solidFill>
                <a:latin typeface="Open Sans"/>
                <a:cs typeface="Open Sans"/>
              </a:rPr>
              <a:t>and</a:t>
            </a:r>
            <a:r>
              <a:rPr sz="1700" spc="60" dirty="0">
                <a:solidFill>
                  <a:srgbClr val="FFFFFF"/>
                </a:solidFill>
                <a:latin typeface="Open Sans"/>
                <a:cs typeface="Open Sans"/>
              </a:rPr>
              <a:t> </a:t>
            </a:r>
            <a:r>
              <a:rPr sz="1700" dirty="0">
                <a:solidFill>
                  <a:srgbClr val="FFFFFF"/>
                </a:solidFill>
                <a:latin typeface="Open Sans"/>
                <a:cs typeface="Open Sans"/>
              </a:rPr>
              <a:t>totalitarian</a:t>
            </a:r>
            <a:r>
              <a:rPr sz="1700" spc="55" dirty="0">
                <a:solidFill>
                  <a:srgbClr val="FFFFFF"/>
                </a:solidFill>
                <a:latin typeface="Open Sans"/>
                <a:cs typeface="Open Sans"/>
              </a:rPr>
              <a:t> </a:t>
            </a:r>
            <a:r>
              <a:rPr sz="1700" spc="-10" dirty="0">
                <a:solidFill>
                  <a:srgbClr val="FFFFFF"/>
                </a:solidFill>
                <a:latin typeface="Open Sans"/>
                <a:cs typeface="Open Sans"/>
              </a:rPr>
              <a:t>society </a:t>
            </a:r>
            <a:r>
              <a:rPr sz="1700" dirty="0">
                <a:solidFill>
                  <a:srgbClr val="FFFFFF"/>
                </a:solidFill>
                <a:latin typeface="Open Sans"/>
                <a:cs typeface="Open Sans"/>
              </a:rPr>
              <a:t>characterized</a:t>
            </a:r>
            <a:r>
              <a:rPr sz="1700" spc="95" dirty="0">
                <a:solidFill>
                  <a:srgbClr val="FFFFFF"/>
                </a:solidFill>
                <a:latin typeface="Open Sans"/>
                <a:cs typeface="Open Sans"/>
              </a:rPr>
              <a:t> </a:t>
            </a:r>
            <a:r>
              <a:rPr sz="1700" dirty="0">
                <a:solidFill>
                  <a:srgbClr val="FFFFFF"/>
                </a:solidFill>
                <a:latin typeface="Open Sans"/>
                <a:cs typeface="Open Sans"/>
              </a:rPr>
              <a:t>by</a:t>
            </a:r>
            <a:r>
              <a:rPr sz="1700" spc="95" dirty="0">
                <a:solidFill>
                  <a:srgbClr val="FFFFFF"/>
                </a:solidFill>
                <a:latin typeface="Open Sans"/>
                <a:cs typeface="Open Sans"/>
              </a:rPr>
              <a:t> </a:t>
            </a:r>
            <a:r>
              <a:rPr sz="1700" dirty="0">
                <a:solidFill>
                  <a:srgbClr val="FFFFFF"/>
                </a:solidFill>
                <a:latin typeface="Open Sans"/>
                <a:cs typeface="Open Sans"/>
              </a:rPr>
              <a:t>oppressive</a:t>
            </a:r>
            <a:r>
              <a:rPr sz="1700" spc="95" dirty="0">
                <a:solidFill>
                  <a:srgbClr val="FFFFFF"/>
                </a:solidFill>
                <a:latin typeface="Open Sans"/>
                <a:cs typeface="Open Sans"/>
              </a:rPr>
              <a:t> </a:t>
            </a:r>
            <a:r>
              <a:rPr sz="1700" dirty="0">
                <a:solidFill>
                  <a:srgbClr val="FFFFFF"/>
                </a:solidFill>
                <a:latin typeface="Open Sans"/>
                <a:cs typeface="Open Sans"/>
              </a:rPr>
              <a:t>government</a:t>
            </a:r>
            <a:r>
              <a:rPr sz="1700" spc="95" dirty="0">
                <a:solidFill>
                  <a:srgbClr val="FFFFFF"/>
                </a:solidFill>
                <a:latin typeface="Open Sans"/>
                <a:cs typeface="Open Sans"/>
              </a:rPr>
              <a:t> </a:t>
            </a:r>
            <a:r>
              <a:rPr sz="1700" dirty="0">
                <a:solidFill>
                  <a:srgbClr val="FFFFFF"/>
                </a:solidFill>
                <a:latin typeface="Open Sans"/>
                <a:cs typeface="Open Sans"/>
              </a:rPr>
              <a:t>control,</a:t>
            </a:r>
            <a:r>
              <a:rPr sz="1700" spc="95" dirty="0">
                <a:solidFill>
                  <a:srgbClr val="FFFFFF"/>
                </a:solidFill>
                <a:latin typeface="Open Sans"/>
                <a:cs typeface="Open Sans"/>
              </a:rPr>
              <a:t> </a:t>
            </a:r>
            <a:r>
              <a:rPr sz="1700" dirty="0">
                <a:solidFill>
                  <a:srgbClr val="FFFFFF"/>
                </a:solidFill>
                <a:latin typeface="Open Sans"/>
                <a:cs typeface="Open Sans"/>
              </a:rPr>
              <a:t>extensive</a:t>
            </a:r>
            <a:r>
              <a:rPr sz="1700" spc="100" dirty="0">
                <a:solidFill>
                  <a:srgbClr val="FFFFFF"/>
                </a:solidFill>
                <a:latin typeface="Open Sans"/>
                <a:cs typeface="Open Sans"/>
              </a:rPr>
              <a:t> </a:t>
            </a:r>
            <a:r>
              <a:rPr sz="1700" spc="-10" dirty="0">
                <a:solidFill>
                  <a:srgbClr val="FFFFFF"/>
                </a:solidFill>
                <a:latin typeface="Open Sans"/>
                <a:cs typeface="Open Sans"/>
              </a:rPr>
              <a:t>surveillance, </a:t>
            </a:r>
            <a:r>
              <a:rPr sz="1700" dirty="0">
                <a:solidFill>
                  <a:srgbClr val="FFFFFF"/>
                </a:solidFill>
                <a:latin typeface="Open Sans"/>
                <a:cs typeface="Open Sans"/>
              </a:rPr>
              <a:t>propaganda,</a:t>
            </a:r>
            <a:r>
              <a:rPr sz="1700" spc="70" dirty="0">
                <a:solidFill>
                  <a:srgbClr val="FFFFFF"/>
                </a:solidFill>
                <a:latin typeface="Open Sans"/>
                <a:cs typeface="Open Sans"/>
              </a:rPr>
              <a:t> </a:t>
            </a:r>
            <a:r>
              <a:rPr sz="1700" dirty="0">
                <a:solidFill>
                  <a:srgbClr val="FFFFFF"/>
                </a:solidFill>
                <a:latin typeface="Open Sans"/>
                <a:cs typeface="Open Sans"/>
              </a:rPr>
              <a:t>and</a:t>
            </a:r>
            <a:r>
              <a:rPr sz="1700" spc="70" dirty="0">
                <a:solidFill>
                  <a:srgbClr val="FFFFFF"/>
                </a:solidFill>
                <a:latin typeface="Open Sans"/>
                <a:cs typeface="Open Sans"/>
              </a:rPr>
              <a:t> </a:t>
            </a:r>
            <a:r>
              <a:rPr sz="1700" dirty="0">
                <a:solidFill>
                  <a:srgbClr val="FFFFFF"/>
                </a:solidFill>
                <a:latin typeface="Open Sans"/>
                <a:cs typeface="Open Sans"/>
              </a:rPr>
              <a:t>the</a:t>
            </a:r>
            <a:r>
              <a:rPr sz="1700" spc="70" dirty="0">
                <a:solidFill>
                  <a:srgbClr val="FFFFFF"/>
                </a:solidFill>
                <a:latin typeface="Open Sans"/>
                <a:cs typeface="Open Sans"/>
              </a:rPr>
              <a:t> </a:t>
            </a:r>
            <a:r>
              <a:rPr sz="1700" dirty="0">
                <a:solidFill>
                  <a:srgbClr val="FFFFFF"/>
                </a:solidFill>
                <a:latin typeface="Open Sans"/>
                <a:cs typeface="Open Sans"/>
              </a:rPr>
              <a:t>manipulation</a:t>
            </a:r>
            <a:r>
              <a:rPr sz="1700" spc="75" dirty="0">
                <a:solidFill>
                  <a:srgbClr val="FFFFFF"/>
                </a:solidFill>
                <a:latin typeface="Open Sans"/>
                <a:cs typeface="Open Sans"/>
              </a:rPr>
              <a:t> </a:t>
            </a:r>
            <a:r>
              <a:rPr sz="1700" dirty="0">
                <a:solidFill>
                  <a:srgbClr val="FFFFFF"/>
                </a:solidFill>
                <a:latin typeface="Open Sans"/>
                <a:cs typeface="Open Sans"/>
              </a:rPr>
              <a:t>of</a:t>
            </a:r>
            <a:r>
              <a:rPr sz="1700" spc="70" dirty="0">
                <a:solidFill>
                  <a:srgbClr val="FFFFFF"/>
                </a:solidFill>
                <a:latin typeface="Open Sans"/>
                <a:cs typeface="Open Sans"/>
              </a:rPr>
              <a:t> </a:t>
            </a:r>
            <a:r>
              <a:rPr sz="1700" dirty="0">
                <a:solidFill>
                  <a:srgbClr val="FFFFFF"/>
                </a:solidFill>
                <a:latin typeface="Open Sans"/>
                <a:cs typeface="Open Sans"/>
              </a:rPr>
              <a:t>information.</a:t>
            </a:r>
            <a:r>
              <a:rPr sz="1700" spc="70" dirty="0">
                <a:solidFill>
                  <a:srgbClr val="FFFFFF"/>
                </a:solidFill>
                <a:latin typeface="Open Sans"/>
                <a:cs typeface="Open Sans"/>
              </a:rPr>
              <a:t> </a:t>
            </a:r>
            <a:r>
              <a:rPr sz="1700" dirty="0">
                <a:solidFill>
                  <a:srgbClr val="FFFFFF"/>
                </a:solidFill>
                <a:latin typeface="Open Sans"/>
                <a:cs typeface="Open Sans"/>
              </a:rPr>
              <a:t>The</a:t>
            </a:r>
            <a:r>
              <a:rPr sz="1700" spc="70" dirty="0">
                <a:solidFill>
                  <a:srgbClr val="FFFFFF"/>
                </a:solidFill>
                <a:latin typeface="Open Sans"/>
                <a:cs typeface="Open Sans"/>
              </a:rPr>
              <a:t> </a:t>
            </a:r>
            <a:r>
              <a:rPr sz="1700" dirty="0">
                <a:solidFill>
                  <a:srgbClr val="FFFFFF"/>
                </a:solidFill>
                <a:latin typeface="Open Sans"/>
                <a:cs typeface="Open Sans"/>
              </a:rPr>
              <a:t>term</a:t>
            </a:r>
            <a:r>
              <a:rPr sz="1700" spc="75" dirty="0">
                <a:solidFill>
                  <a:srgbClr val="FFFFFF"/>
                </a:solidFill>
                <a:latin typeface="Open Sans"/>
                <a:cs typeface="Open Sans"/>
              </a:rPr>
              <a:t> </a:t>
            </a:r>
            <a:r>
              <a:rPr sz="1700" spc="-10" dirty="0">
                <a:solidFill>
                  <a:srgbClr val="FFFFFF"/>
                </a:solidFill>
                <a:latin typeface="Open Sans"/>
                <a:cs typeface="Open Sans"/>
              </a:rPr>
              <a:t>"Orwellian" </a:t>
            </a:r>
            <a:r>
              <a:rPr sz="1700" dirty="0">
                <a:solidFill>
                  <a:srgbClr val="FFFFFF"/>
                </a:solidFill>
                <a:latin typeface="Open Sans"/>
                <a:cs typeface="Open Sans"/>
              </a:rPr>
              <a:t>often</a:t>
            </a:r>
            <a:r>
              <a:rPr sz="1700" spc="55" dirty="0">
                <a:solidFill>
                  <a:srgbClr val="FFFFFF"/>
                </a:solidFill>
                <a:latin typeface="Open Sans"/>
                <a:cs typeface="Open Sans"/>
              </a:rPr>
              <a:t> </a:t>
            </a:r>
            <a:r>
              <a:rPr sz="1700" dirty="0">
                <a:solidFill>
                  <a:srgbClr val="FFFFFF"/>
                </a:solidFill>
                <a:latin typeface="Open Sans"/>
                <a:cs typeface="Open Sans"/>
              </a:rPr>
              <a:t>describes</a:t>
            </a:r>
            <a:r>
              <a:rPr sz="1700" spc="55" dirty="0">
                <a:solidFill>
                  <a:srgbClr val="FFFFFF"/>
                </a:solidFill>
                <a:latin typeface="Open Sans"/>
                <a:cs typeface="Open Sans"/>
              </a:rPr>
              <a:t> </a:t>
            </a:r>
            <a:r>
              <a:rPr sz="1700" dirty="0">
                <a:solidFill>
                  <a:srgbClr val="FFFFFF"/>
                </a:solidFill>
                <a:latin typeface="Open Sans"/>
                <a:cs typeface="Open Sans"/>
              </a:rPr>
              <a:t>a</a:t>
            </a:r>
            <a:r>
              <a:rPr sz="1700" spc="55" dirty="0">
                <a:solidFill>
                  <a:srgbClr val="FFFFFF"/>
                </a:solidFill>
                <a:latin typeface="Open Sans"/>
                <a:cs typeface="Open Sans"/>
              </a:rPr>
              <a:t> </a:t>
            </a:r>
            <a:r>
              <a:rPr sz="1700" dirty="0">
                <a:solidFill>
                  <a:srgbClr val="FFFFFF"/>
                </a:solidFill>
                <a:latin typeface="Open Sans"/>
                <a:cs typeface="Open Sans"/>
              </a:rPr>
              <a:t>scenario</a:t>
            </a:r>
            <a:r>
              <a:rPr sz="1700" spc="60" dirty="0">
                <a:solidFill>
                  <a:srgbClr val="FFFFFF"/>
                </a:solidFill>
                <a:latin typeface="Open Sans"/>
                <a:cs typeface="Open Sans"/>
              </a:rPr>
              <a:t> </a:t>
            </a:r>
            <a:r>
              <a:rPr sz="1700" dirty="0">
                <a:solidFill>
                  <a:srgbClr val="FFFFFF"/>
                </a:solidFill>
                <a:latin typeface="Open Sans"/>
                <a:cs typeface="Open Sans"/>
              </a:rPr>
              <a:t>where</a:t>
            </a:r>
            <a:r>
              <a:rPr sz="1700" spc="55" dirty="0">
                <a:solidFill>
                  <a:srgbClr val="FFFFFF"/>
                </a:solidFill>
                <a:latin typeface="Open Sans"/>
                <a:cs typeface="Open Sans"/>
              </a:rPr>
              <a:t> </a:t>
            </a:r>
            <a:r>
              <a:rPr sz="1700" dirty="0">
                <a:solidFill>
                  <a:srgbClr val="FFFFFF"/>
                </a:solidFill>
                <a:latin typeface="Open Sans"/>
                <a:cs typeface="Open Sans"/>
              </a:rPr>
              <a:t>citizens'</a:t>
            </a:r>
            <a:r>
              <a:rPr sz="1700" spc="55" dirty="0">
                <a:solidFill>
                  <a:srgbClr val="FFFFFF"/>
                </a:solidFill>
                <a:latin typeface="Open Sans"/>
                <a:cs typeface="Open Sans"/>
              </a:rPr>
              <a:t> </a:t>
            </a:r>
            <a:r>
              <a:rPr sz="1700" dirty="0">
                <a:solidFill>
                  <a:srgbClr val="FFFFFF"/>
                </a:solidFill>
                <a:latin typeface="Open Sans"/>
                <a:cs typeface="Open Sans"/>
              </a:rPr>
              <a:t>freedoms</a:t>
            </a:r>
            <a:r>
              <a:rPr sz="1700" spc="60" dirty="0">
                <a:solidFill>
                  <a:srgbClr val="FFFFFF"/>
                </a:solidFill>
                <a:latin typeface="Open Sans"/>
                <a:cs typeface="Open Sans"/>
              </a:rPr>
              <a:t> </a:t>
            </a:r>
            <a:r>
              <a:rPr sz="1700" dirty="0">
                <a:solidFill>
                  <a:srgbClr val="FFFFFF"/>
                </a:solidFill>
                <a:latin typeface="Open Sans"/>
                <a:cs typeface="Open Sans"/>
              </a:rPr>
              <a:t>and</a:t>
            </a:r>
            <a:r>
              <a:rPr sz="1700" spc="55" dirty="0">
                <a:solidFill>
                  <a:srgbClr val="FFFFFF"/>
                </a:solidFill>
                <a:latin typeface="Open Sans"/>
                <a:cs typeface="Open Sans"/>
              </a:rPr>
              <a:t> </a:t>
            </a:r>
            <a:r>
              <a:rPr sz="1700" spc="-10" dirty="0">
                <a:solidFill>
                  <a:srgbClr val="FFFFFF"/>
                </a:solidFill>
                <a:latin typeface="Open Sans"/>
                <a:cs typeface="Open Sans"/>
              </a:rPr>
              <a:t>individual </a:t>
            </a:r>
            <a:r>
              <a:rPr sz="1700" dirty="0">
                <a:solidFill>
                  <a:srgbClr val="FFFFFF"/>
                </a:solidFill>
                <a:latin typeface="Open Sans"/>
                <a:cs typeface="Open Sans"/>
              </a:rPr>
              <a:t>autonomy</a:t>
            </a:r>
            <a:r>
              <a:rPr sz="1700" spc="65" dirty="0">
                <a:solidFill>
                  <a:srgbClr val="FFFFFF"/>
                </a:solidFill>
                <a:latin typeface="Open Sans"/>
                <a:cs typeface="Open Sans"/>
              </a:rPr>
              <a:t> </a:t>
            </a:r>
            <a:r>
              <a:rPr sz="1700" dirty="0">
                <a:solidFill>
                  <a:srgbClr val="FFFFFF"/>
                </a:solidFill>
                <a:latin typeface="Open Sans"/>
                <a:cs typeface="Open Sans"/>
              </a:rPr>
              <a:t>are</a:t>
            </a:r>
            <a:r>
              <a:rPr sz="1700" spc="70" dirty="0">
                <a:solidFill>
                  <a:srgbClr val="FFFFFF"/>
                </a:solidFill>
                <a:latin typeface="Open Sans"/>
                <a:cs typeface="Open Sans"/>
              </a:rPr>
              <a:t> </a:t>
            </a:r>
            <a:r>
              <a:rPr sz="1700" dirty="0">
                <a:solidFill>
                  <a:srgbClr val="FFFFFF"/>
                </a:solidFill>
                <a:latin typeface="Open Sans"/>
                <a:cs typeface="Open Sans"/>
              </a:rPr>
              <a:t>severely</a:t>
            </a:r>
            <a:r>
              <a:rPr sz="1700" spc="65" dirty="0">
                <a:solidFill>
                  <a:srgbClr val="FFFFFF"/>
                </a:solidFill>
                <a:latin typeface="Open Sans"/>
                <a:cs typeface="Open Sans"/>
              </a:rPr>
              <a:t> </a:t>
            </a:r>
            <a:r>
              <a:rPr sz="1700" dirty="0">
                <a:solidFill>
                  <a:srgbClr val="FFFFFF"/>
                </a:solidFill>
                <a:latin typeface="Open Sans"/>
                <a:cs typeface="Open Sans"/>
              </a:rPr>
              <a:t>restricted,</a:t>
            </a:r>
            <a:r>
              <a:rPr sz="1700" spc="70" dirty="0">
                <a:solidFill>
                  <a:srgbClr val="FFFFFF"/>
                </a:solidFill>
                <a:latin typeface="Open Sans"/>
                <a:cs typeface="Open Sans"/>
              </a:rPr>
              <a:t> </a:t>
            </a:r>
            <a:r>
              <a:rPr sz="1700" dirty="0">
                <a:solidFill>
                  <a:srgbClr val="FFFFFF"/>
                </a:solidFill>
                <a:latin typeface="Open Sans"/>
                <a:cs typeface="Open Sans"/>
              </a:rPr>
              <a:t>dissent</a:t>
            </a:r>
            <a:r>
              <a:rPr sz="1700" spc="70" dirty="0">
                <a:solidFill>
                  <a:srgbClr val="FFFFFF"/>
                </a:solidFill>
                <a:latin typeface="Open Sans"/>
                <a:cs typeface="Open Sans"/>
              </a:rPr>
              <a:t> </a:t>
            </a:r>
            <a:r>
              <a:rPr sz="1700" dirty="0">
                <a:solidFill>
                  <a:srgbClr val="FFFFFF"/>
                </a:solidFill>
                <a:latin typeface="Open Sans"/>
                <a:cs typeface="Open Sans"/>
              </a:rPr>
              <a:t>is</a:t>
            </a:r>
            <a:r>
              <a:rPr sz="1700" spc="65" dirty="0">
                <a:solidFill>
                  <a:srgbClr val="FFFFFF"/>
                </a:solidFill>
                <a:latin typeface="Open Sans"/>
                <a:cs typeface="Open Sans"/>
              </a:rPr>
              <a:t> </a:t>
            </a:r>
            <a:r>
              <a:rPr sz="1700" dirty="0">
                <a:solidFill>
                  <a:srgbClr val="FFFFFF"/>
                </a:solidFill>
                <a:latin typeface="Open Sans"/>
                <a:cs typeface="Open Sans"/>
              </a:rPr>
              <a:t>suppressed,</a:t>
            </a:r>
            <a:r>
              <a:rPr sz="1700" spc="70" dirty="0">
                <a:solidFill>
                  <a:srgbClr val="FFFFFF"/>
                </a:solidFill>
                <a:latin typeface="Open Sans"/>
                <a:cs typeface="Open Sans"/>
              </a:rPr>
              <a:t> </a:t>
            </a:r>
            <a:r>
              <a:rPr sz="1700" dirty="0">
                <a:solidFill>
                  <a:srgbClr val="FFFFFF"/>
                </a:solidFill>
                <a:latin typeface="Open Sans"/>
                <a:cs typeface="Open Sans"/>
              </a:rPr>
              <a:t>and</a:t>
            </a:r>
            <a:r>
              <a:rPr sz="1700" spc="65" dirty="0">
                <a:solidFill>
                  <a:srgbClr val="FFFFFF"/>
                </a:solidFill>
                <a:latin typeface="Open Sans"/>
                <a:cs typeface="Open Sans"/>
              </a:rPr>
              <a:t> </a:t>
            </a:r>
            <a:r>
              <a:rPr sz="1700" dirty="0">
                <a:solidFill>
                  <a:srgbClr val="FFFFFF"/>
                </a:solidFill>
                <a:latin typeface="Open Sans"/>
                <a:cs typeface="Open Sans"/>
              </a:rPr>
              <a:t>reality</a:t>
            </a:r>
            <a:r>
              <a:rPr sz="1700" spc="70" dirty="0">
                <a:solidFill>
                  <a:srgbClr val="FFFFFF"/>
                </a:solidFill>
                <a:latin typeface="Open Sans"/>
                <a:cs typeface="Open Sans"/>
              </a:rPr>
              <a:t> </a:t>
            </a:r>
            <a:r>
              <a:rPr sz="1700" spc="-25" dirty="0">
                <a:solidFill>
                  <a:srgbClr val="FFFFFF"/>
                </a:solidFill>
                <a:latin typeface="Open Sans"/>
                <a:cs typeface="Open Sans"/>
              </a:rPr>
              <a:t>is </a:t>
            </a:r>
            <a:r>
              <a:rPr sz="1700" dirty="0">
                <a:solidFill>
                  <a:srgbClr val="FFFFFF"/>
                </a:solidFill>
                <a:latin typeface="Open Sans"/>
                <a:cs typeface="Open Sans"/>
              </a:rPr>
              <a:t>distorted</a:t>
            </a:r>
            <a:r>
              <a:rPr sz="1700" spc="60" dirty="0">
                <a:solidFill>
                  <a:srgbClr val="FFFFFF"/>
                </a:solidFill>
                <a:latin typeface="Open Sans"/>
                <a:cs typeface="Open Sans"/>
              </a:rPr>
              <a:t> </a:t>
            </a:r>
            <a:r>
              <a:rPr sz="1700" dirty="0">
                <a:solidFill>
                  <a:srgbClr val="FFFFFF"/>
                </a:solidFill>
                <a:latin typeface="Open Sans"/>
                <a:cs typeface="Open Sans"/>
              </a:rPr>
              <a:t>to</a:t>
            </a:r>
            <a:r>
              <a:rPr sz="1700" spc="65" dirty="0">
                <a:solidFill>
                  <a:srgbClr val="FFFFFF"/>
                </a:solidFill>
                <a:latin typeface="Open Sans"/>
                <a:cs typeface="Open Sans"/>
              </a:rPr>
              <a:t> </a:t>
            </a:r>
            <a:r>
              <a:rPr sz="1700" dirty="0">
                <a:solidFill>
                  <a:srgbClr val="FFFFFF"/>
                </a:solidFill>
                <a:latin typeface="Open Sans"/>
                <a:cs typeface="Open Sans"/>
              </a:rPr>
              <a:t>serve</a:t>
            </a:r>
            <a:r>
              <a:rPr sz="1700" spc="65" dirty="0">
                <a:solidFill>
                  <a:srgbClr val="FFFFFF"/>
                </a:solidFill>
                <a:latin typeface="Open Sans"/>
                <a:cs typeface="Open Sans"/>
              </a:rPr>
              <a:t> </a:t>
            </a:r>
            <a:r>
              <a:rPr sz="1700" dirty="0">
                <a:solidFill>
                  <a:srgbClr val="FFFFFF"/>
                </a:solidFill>
                <a:latin typeface="Open Sans"/>
                <a:cs typeface="Open Sans"/>
              </a:rPr>
              <a:t>the</a:t>
            </a:r>
            <a:r>
              <a:rPr sz="1700" spc="65" dirty="0">
                <a:solidFill>
                  <a:srgbClr val="FFFFFF"/>
                </a:solidFill>
                <a:latin typeface="Open Sans"/>
                <a:cs typeface="Open Sans"/>
              </a:rPr>
              <a:t> </a:t>
            </a:r>
            <a:r>
              <a:rPr sz="1700" dirty="0">
                <a:solidFill>
                  <a:srgbClr val="FFFFFF"/>
                </a:solidFill>
                <a:latin typeface="Open Sans"/>
                <a:cs typeface="Open Sans"/>
              </a:rPr>
              <a:t>interests</a:t>
            </a:r>
            <a:r>
              <a:rPr sz="1700" spc="65" dirty="0">
                <a:solidFill>
                  <a:srgbClr val="FFFFFF"/>
                </a:solidFill>
                <a:latin typeface="Open Sans"/>
                <a:cs typeface="Open Sans"/>
              </a:rPr>
              <a:t> </a:t>
            </a:r>
            <a:r>
              <a:rPr sz="1700" dirty="0">
                <a:solidFill>
                  <a:srgbClr val="FFFFFF"/>
                </a:solidFill>
                <a:latin typeface="Open Sans"/>
                <a:cs typeface="Open Sans"/>
              </a:rPr>
              <a:t>of</a:t>
            </a:r>
            <a:r>
              <a:rPr sz="1700" spc="65" dirty="0">
                <a:solidFill>
                  <a:srgbClr val="FFFFFF"/>
                </a:solidFill>
                <a:latin typeface="Open Sans"/>
                <a:cs typeface="Open Sans"/>
              </a:rPr>
              <a:t> </a:t>
            </a:r>
            <a:r>
              <a:rPr sz="1700" dirty="0">
                <a:solidFill>
                  <a:srgbClr val="FFFFFF"/>
                </a:solidFill>
                <a:latin typeface="Open Sans"/>
                <a:cs typeface="Open Sans"/>
              </a:rPr>
              <a:t>a</a:t>
            </a:r>
            <a:r>
              <a:rPr sz="1700" spc="60" dirty="0">
                <a:solidFill>
                  <a:srgbClr val="FFFFFF"/>
                </a:solidFill>
                <a:latin typeface="Open Sans"/>
                <a:cs typeface="Open Sans"/>
              </a:rPr>
              <a:t> </a:t>
            </a:r>
            <a:r>
              <a:rPr sz="1700" dirty="0">
                <a:solidFill>
                  <a:srgbClr val="FFFFFF"/>
                </a:solidFill>
                <a:latin typeface="Open Sans"/>
                <a:cs typeface="Open Sans"/>
              </a:rPr>
              <a:t>powerful</a:t>
            </a:r>
            <a:r>
              <a:rPr sz="1700" spc="65" dirty="0">
                <a:solidFill>
                  <a:srgbClr val="FFFFFF"/>
                </a:solidFill>
                <a:latin typeface="Open Sans"/>
                <a:cs typeface="Open Sans"/>
              </a:rPr>
              <a:t> </a:t>
            </a:r>
            <a:r>
              <a:rPr sz="1700" dirty="0">
                <a:solidFill>
                  <a:srgbClr val="FFFFFF"/>
                </a:solidFill>
                <a:latin typeface="Open Sans"/>
                <a:cs typeface="Open Sans"/>
              </a:rPr>
              <a:t>and</a:t>
            </a:r>
            <a:r>
              <a:rPr sz="1700" spc="65" dirty="0">
                <a:solidFill>
                  <a:srgbClr val="FFFFFF"/>
                </a:solidFill>
                <a:latin typeface="Open Sans"/>
                <a:cs typeface="Open Sans"/>
              </a:rPr>
              <a:t> </a:t>
            </a:r>
            <a:r>
              <a:rPr sz="1700" dirty="0">
                <a:solidFill>
                  <a:srgbClr val="FFFFFF"/>
                </a:solidFill>
                <a:latin typeface="Open Sans"/>
                <a:cs typeface="Open Sans"/>
              </a:rPr>
              <a:t>authoritarian</a:t>
            </a:r>
            <a:r>
              <a:rPr sz="1700" spc="65" dirty="0">
                <a:solidFill>
                  <a:srgbClr val="FFFFFF"/>
                </a:solidFill>
                <a:latin typeface="Open Sans"/>
                <a:cs typeface="Open Sans"/>
              </a:rPr>
              <a:t> </a:t>
            </a:r>
            <a:r>
              <a:rPr sz="1700" dirty="0">
                <a:solidFill>
                  <a:srgbClr val="FFFFFF"/>
                </a:solidFill>
                <a:latin typeface="Open Sans"/>
                <a:cs typeface="Open Sans"/>
              </a:rPr>
              <a:t>regime.</a:t>
            </a:r>
            <a:r>
              <a:rPr sz="1700" spc="65" dirty="0">
                <a:solidFill>
                  <a:srgbClr val="FFFFFF"/>
                </a:solidFill>
                <a:latin typeface="Open Sans"/>
                <a:cs typeface="Open Sans"/>
              </a:rPr>
              <a:t> </a:t>
            </a:r>
            <a:r>
              <a:rPr sz="1700" spc="-25" dirty="0">
                <a:solidFill>
                  <a:srgbClr val="FFFFFF"/>
                </a:solidFill>
                <a:latin typeface="Open Sans"/>
                <a:cs typeface="Open Sans"/>
              </a:rPr>
              <a:t>The </a:t>
            </a:r>
            <a:r>
              <a:rPr sz="1700" dirty="0">
                <a:solidFill>
                  <a:srgbClr val="FFFFFF"/>
                </a:solidFill>
                <a:latin typeface="Open Sans"/>
                <a:cs typeface="Open Sans"/>
              </a:rPr>
              <a:t>concept</a:t>
            </a:r>
            <a:r>
              <a:rPr sz="1700" spc="50" dirty="0">
                <a:solidFill>
                  <a:srgbClr val="FFFFFF"/>
                </a:solidFill>
                <a:latin typeface="Open Sans"/>
                <a:cs typeface="Open Sans"/>
              </a:rPr>
              <a:t> </a:t>
            </a:r>
            <a:r>
              <a:rPr sz="1700" dirty="0">
                <a:solidFill>
                  <a:srgbClr val="FFFFFF"/>
                </a:solidFill>
                <a:latin typeface="Open Sans"/>
                <a:cs typeface="Open Sans"/>
              </a:rPr>
              <a:t>is</a:t>
            </a:r>
            <a:r>
              <a:rPr sz="1700" spc="50" dirty="0">
                <a:solidFill>
                  <a:srgbClr val="FFFFFF"/>
                </a:solidFill>
                <a:latin typeface="Open Sans"/>
                <a:cs typeface="Open Sans"/>
              </a:rPr>
              <a:t> </a:t>
            </a:r>
            <a:r>
              <a:rPr sz="1700" dirty="0">
                <a:solidFill>
                  <a:srgbClr val="FFFFFF"/>
                </a:solidFill>
                <a:latin typeface="Open Sans"/>
                <a:cs typeface="Open Sans"/>
              </a:rPr>
              <a:t>named</a:t>
            </a:r>
            <a:r>
              <a:rPr sz="1700" spc="50" dirty="0">
                <a:solidFill>
                  <a:srgbClr val="FFFFFF"/>
                </a:solidFill>
                <a:latin typeface="Open Sans"/>
                <a:cs typeface="Open Sans"/>
              </a:rPr>
              <a:t> </a:t>
            </a:r>
            <a:r>
              <a:rPr sz="1700" dirty="0">
                <a:solidFill>
                  <a:srgbClr val="FFFFFF"/>
                </a:solidFill>
                <a:latin typeface="Open Sans"/>
                <a:cs typeface="Open Sans"/>
              </a:rPr>
              <a:t>after</a:t>
            </a:r>
            <a:r>
              <a:rPr sz="1700" spc="50" dirty="0">
                <a:solidFill>
                  <a:srgbClr val="FFFFFF"/>
                </a:solidFill>
                <a:latin typeface="Open Sans"/>
                <a:cs typeface="Open Sans"/>
              </a:rPr>
              <a:t> </a:t>
            </a:r>
            <a:r>
              <a:rPr sz="1700" dirty="0">
                <a:solidFill>
                  <a:srgbClr val="FFFFFF"/>
                </a:solidFill>
                <a:latin typeface="Open Sans"/>
                <a:cs typeface="Open Sans"/>
              </a:rPr>
              <a:t>George</a:t>
            </a:r>
            <a:r>
              <a:rPr sz="1700" spc="50" dirty="0">
                <a:solidFill>
                  <a:srgbClr val="FFFFFF"/>
                </a:solidFill>
                <a:latin typeface="Open Sans"/>
                <a:cs typeface="Open Sans"/>
              </a:rPr>
              <a:t> </a:t>
            </a:r>
            <a:r>
              <a:rPr sz="1700" dirty="0">
                <a:solidFill>
                  <a:srgbClr val="FFFFFF"/>
                </a:solidFill>
                <a:latin typeface="Open Sans"/>
                <a:cs typeface="Open Sans"/>
              </a:rPr>
              <a:t>Orwell,</a:t>
            </a:r>
            <a:r>
              <a:rPr sz="1700" spc="50" dirty="0">
                <a:solidFill>
                  <a:srgbClr val="FFFFFF"/>
                </a:solidFill>
                <a:latin typeface="Open Sans"/>
                <a:cs typeface="Open Sans"/>
              </a:rPr>
              <a:t> </a:t>
            </a:r>
            <a:r>
              <a:rPr sz="1700" dirty="0">
                <a:solidFill>
                  <a:srgbClr val="FFFFFF"/>
                </a:solidFill>
                <a:latin typeface="Open Sans"/>
                <a:cs typeface="Open Sans"/>
              </a:rPr>
              <a:t>who,</a:t>
            </a:r>
            <a:r>
              <a:rPr sz="1700" spc="50" dirty="0">
                <a:solidFill>
                  <a:srgbClr val="FFFFFF"/>
                </a:solidFill>
                <a:latin typeface="Open Sans"/>
                <a:cs typeface="Open Sans"/>
              </a:rPr>
              <a:t> </a:t>
            </a:r>
            <a:r>
              <a:rPr sz="1700" dirty="0">
                <a:solidFill>
                  <a:srgbClr val="FFFFFF"/>
                </a:solidFill>
                <a:latin typeface="Open Sans"/>
                <a:cs typeface="Open Sans"/>
              </a:rPr>
              <a:t>in</a:t>
            </a:r>
            <a:r>
              <a:rPr sz="1700" spc="50" dirty="0">
                <a:solidFill>
                  <a:srgbClr val="FFFFFF"/>
                </a:solidFill>
                <a:latin typeface="Open Sans"/>
                <a:cs typeface="Open Sans"/>
              </a:rPr>
              <a:t> </a:t>
            </a:r>
            <a:r>
              <a:rPr sz="1700" dirty="0">
                <a:solidFill>
                  <a:srgbClr val="FFFFFF"/>
                </a:solidFill>
                <a:latin typeface="Open Sans"/>
                <a:cs typeface="Open Sans"/>
              </a:rPr>
              <a:t>his</a:t>
            </a:r>
            <a:r>
              <a:rPr sz="1700" spc="50" dirty="0">
                <a:solidFill>
                  <a:srgbClr val="FFFFFF"/>
                </a:solidFill>
                <a:latin typeface="Open Sans"/>
                <a:cs typeface="Open Sans"/>
              </a:rPr>
              <a:t> </a:t>
            </a:r>
            <a:r>
              <a:rPr sz="1700" dirty="0">
                <a:solidFill>
                  <a:srgbClr val="FFFFFF"/>
                </a:solidFill>
                <a:latin typeface="Open Sans"/>
                <a:cs typeface="Open Sans"/>
              </a:rPr>
              <a:t>writings,</a:t>
            </a:r>
            <a:r>
              <a:rPr sz="1700" spc="50" dirty="0">
                <a:solidFill>
                  <a:srgbClr val="FFFFFF"/>
                </a:solidFill>
                <a:latin typeface="Open Sans"/>
                <a:cs typeface="Open Sans"/>
              </a:rPr>
              <a:t> </a:t>
            </a:r>
            <a:r>
              <a:rPr sz="1700" dirty="0">
                <a:solidFill>
                  <a:srgbClr val="FFFFFF"/>
                </a:solidFill>
                <a:latin typeface="Open Sans"/>
                <a:cs typeface="Open Sans"/>
              </a:rPr>
              <a:t>warned</a:t>
            </a:r>
            <a:r>
              <a:rPr sz="1700" spc="50" dirty="0">
                <a:solidFill>
                  <a:srgbClr val="FFFFFF"/>
                </a:solidFill>
                <a:latin typeface="Open Sans"/>
                <a:cs typeface="Open Sans"/>
              </a:rPr>
              <a:t> </a:t>
            </a:r>
            <a:r>
              <a:rPr sz="1700" spc="-10" dirty="0">
                <a:solidFill>
                  <a:srgbClr val="FFFFFF"/>
                </a:solidFill>
                <a:latin typeface="Open Sans"/>
                <a:cs typeface="Open Sans"/>
              </a:rPr>
              <a:t>against </a:t>
            </a:r>
            <a:r>
              <a:rPr sz="1700" dirty="0">
                <a:solidFill>
                  <a:srgbClr val="FFFFFF"/>
                </a:solidFill>
                <a:latin typeface="Open Sans"/>
                <a:cs typeface="Open Sans"/>
              </a:rPr>
              <a:t>the</a:t>
            </a:r>
            <a:r>
              <a:rPr sz="1700" spc="80" dirty="0">
                <a:solidFill>
                  <a:srgbClr val="FFFFFF"/>
                </a:solidFill>
                <a:latin typeface="Open Sans"/>
                <a:cs typeface="Open Sans"/>
              </a:rPr>
              <a:t> </a:t>
            </a:r>
            <a:r>
              <a:rPr sz="1700" dirty="0">
                <a:solidFill>
                  <a:srgbClr val="FFFFFF"/>
                </a:solidFill>
                <a:latin typeface="Open Sans"/>
                <a:cs typeface="Open Sans"/>
              </a:rPr>
              <a:t>potential</a:t>
            </a:r>
            <a:r>
              <a:rPr sz="1700" spc="80" dirty="0">
                <a:solidFill>
                  <a:srgbClr val="FFFFFF"/>
                </a:solidFill>
                <a:latin typeface="Open Sans"/>
                <a:cs typeface="Open Sans"/>
              </a:rPr>
              <a:t> </a:t>
            </a:r>
            <a:r>
              <a:rPr sz="1700" dirty="0">
                <a:solidFill>
                  <a:srgbClr val="FFFFFF"/>
                </a:solidFill>
                <a:latin typeface="Open Sans"/>
                <a:cs typeface="Open Sans"/>
              </a:rPr>
              <a:t>dangers</a:t>
            </a:r>
            <a:r>
              <a:rPr sz="1700" spc="85" dirty="0">
                <a:solidFill>
                  <a:srgbClr val="FFFFFF"/>
                </a:solidFill>
                <a:latin typeface="Open Sans"/>
                <a:cs typeface="Open Sans"/>
              </a:rPr>
              <a:t> </a:t>
            </a:r>
            <a:r>
              <a:rPr sz="1700" dirty="0">
                <a:solidFill>
                  <a:srgbClr val="FFFFFF"/>
                </a:solidFill>
                <a:latin typeface="Open Sans"/>
                <a:cs typeface="Open Sans"/>
              </a:rPr>
              <a:t>of</a:t>
            </a:r>
            <a:r>
              <a:rPr sz="1700" spc="80" dirty="0">
                <a:solidFill>
                  <a:srgbClr val="FFFFFF"/>
                </a:solidFill>
                <a:latin typeface="Open Sans"/>
                <a:cs typeface="Open Sans"/>
              </a:rPr>
              <a:t> </a:t>
            </a:r>
            <a:r>
              <a:rPr sz="1700" dirty="0">
                <a:solidFill>
                  <a:srgbClr val="FFFFFF"/>
                </a:solidFill>
                <a:latin typeface="Open Sans"/>
                <a:cs typeface="Open Sans"/>
              </a:rPr>
              <a:t>unchecked</a:t>
            </a:r>
            <a:r>
              <a:rPr sz="1700" spc="85" dirty="0">
                <a:solidFill>
                  <a:srgbClr val="FFFFFF"/>
                </a:solidFill>
                <a:latin typeface="Open Sans"/>
                <a:cs typeface="Open Sans"/>
              </a:rPr>
              <a:t> </a:t>
            </a:r>
            <a:r>
              <a:rPr sz="1700" dirty="0">
                <a:solidFill>
                  <a:srgbClr val="FFFFFF"/>
                </a:solidFill>
                <a:latin typeface="Open Sans"/>
                <a:cs typeface="Open Sans"/>
              </a:rPr>
              <a:t>government</a:t>
            </a:r>
            <a:r>
              <a:rPr sz="1700" spc="80" dirty="0">
                <a:solidFill>
                  <a:srgbClr val="FFFFFF"/>
                </a:solidFill>
                <a:latin typeface="Open Sans"/>
                <a:cs typeface="Open Sans"/>
              </a:rPr>
              <a:t> </a:t>
            </a:r>
            <a:r>
              <a:rPr sz="1700" dirty="0">
                <a:solidFill>
                  <a:srgbClr val="FFFFFF"/>
                </a:solidFill>
                <a:latin typeface="Open Sans"/>
                <a:cs typeface="Open Sans"/>
              </a:rPr>
              <a:t>power</a:t>
            </a:r>
            <a:r>
              <a:rPr sz="1700" spc="85" dirty="0">
                <a:solidFill>
                  <a:srgbClr val="FFFFFF"/>
                </a:solidFill>
                <a:latin typeface="Open Sans"/>
                <a:cs typeface="Open Sans"/>
              </a:rPr>
              <a:t> </a:t>
            </a:r>
            <a:r>
              <a:rPr sz="1700" dirty="0">
                <a:solidFill>
                  <a:srgbClr val="FFFFFF"/>
                </a:solidFill>
                <a:latin typeface="Open Sans"/>
                <a:cs typeface="Open Sans"/>
              </a:rPr>
              <a:t>and</a:t>
            </a:r>
            <a:r>
              <a:rPr sz="1700" spc="80" dirty="0">
                <a:solidFill>
                  <a:srgbClr val="FFFFFF"/>
                </a:solidFill>
                <a:latin typeface="Open Sans"/>
                <a:cs typeface="Open Sans"/>
              </a:rPr>
              <a:t> </a:t>
            </a:r>
            <a:r>
              <a:rPr sz="1700" dirty="0">
                <a:solidFill>
                  <a:srgbClr val="FFFFFF"/>
                </a:solidFill>
                <a:latin typeface="Open Sans"/>
                <a:cs typeface="Open Sans"/>
              </a:rPr>
              <a:t>the</a:t>
            </a:r>
            <a:r>
              <a:rPr sz="1700" spc="85" dirty="0">
                <a:solidFill>
                  <a:srgbClr val="FFFFFF"/>
                </a:solidFill>
                <a:latin typeface="Open Sans"/>
                <a:cs typeface="Open Sans"/>
              </a:rPr>
              <a:t> </a:t>
            </a:r>
            <a:r>
              <a:rPr sz="1700" dirty="0">
                <a:solidFill>
                  <a:srgbClr val="FFFFFF"/>
                </a:solidFill>
                <a:latin typeface="Open Sans"/>
                <a:cs typeface="Open Sans"/>
              </a:rPr>
              <a:t>erosion</a:t>
            </a:r>
            <a:r>
              <a:rPr sz="1700" spc="80" dirty="0">
                <a:solidFill>
                  <a:srgbClr val="FFFFFF"/>
                </a:solidFill>
                <a:latin typeface="Open Sans"/>
                <a:cs typeface="Open Sans"/>
              </a:rPr>
              <a:t> </a:t>
            </a:r>
            <a:r>
              <a:rPr sz="1700" spc="-25" dirty="0">
                <a:solidFill>
                  <a:srgbClr val="FFFFFF"/>
                </a:solidFill>
                <a:latin typeface="Open Sans"/>
                <a:cs typeface="Open Sans"/>
              </a:rPr>
              <a:t>of </a:t>
            </a:r>
            <a:r>
              <a:rPr sz="1700" dirty="0">
                <a:solidFill>
                  <a:srgbClr val="FFFFFF"/>
                </a:solidFill>
                <a:latin typeface="Open Sans"/>
                <a:cs typeface="Open Sans"/>
              </a:rPr>
              <a:t>fundamental</a:t>
            </a:r>
            <a:r>
              <a:rPr sz="1700" spc="135" dirty="0">
                <a:solidFill>
                  <a:srgbClr val="FFFFFF"/>
                </a:solidFill>
                <a:latin typeface="Open Sans"/>
                <a:cs typeface="Open Sans"/>
              </a:rPr>
              <a:t> </a:t>
            </a:r>
            <a:r>
              <a:rPr sz="1700" dirty="0">
                <a:solidFill>
                  <a:srgbClr val="FFFFFF"/>
                </a:solidFill>
                <a:latin typeface="Open Sans"/>
                <a:cs typeface="Open Sans"/>
              </a:rPr>
              <a:t>human</a:t>
            </a:r>
            <a:r>
              <a:rPr sz="1700" spc="140" dirty="0">
                <a:solidFill>
                  <a:srgbClr val="FFFFFF"/>
                </a:solidFill>
                <a:latin typeface="Open Sans"/>
                <a:cs typeface="Open Sans"/>
              </a:rPr>
              <a:t> </a:t>
            </a:r>
            <a:r>
              <a:rPr sz="1700" spc="-10" dirty="0">
                <a:solidFill>
                  <a:srgbClr val="FFFFFF"/>
                </a:solidFill>
                <a:latin typeface="Open Sans"/>
                <a:cs typeface="Open Sans"/>
              </a:rPr>
              <a:t>rights.</a:t>
            </a:r>
            <a:endParaRPr sz="1700" dirty="0">
              <a:latin typeface="Open Sans"/>
              <a:cs typeface="Open Sans"/>
            </a:endParaRPr>
          </a:p>
          <a:p>
            <a:pPr>
              <a:lnSpc>
                <a:spcPct val="100000"/>
              </a:lnSpc>
              <a:spcBef>
                <a:spcPts val="985"/>
              </a:spcBef>
            </a:pPr>
            <a:endParaRPr sz="1700" dirty="0">
              <a:latin typeface="Open Sans"/>
              <a:cs typeface="Open Sans"/>
            </a:endParaRPr>
          </a:p>
          <a:p>
            <a:pPr marR="213360" algn="r">
              <a:lnSpc>
                <a:spcPct val="100000"/>
              </a:lnSpc>
            </a:pPr>
            <a:r>
              <a:rPr sz="1450" spc="-25" dirty="0">
                <a:solidFill>
                  <a:srgbClr val="683B93"/>
                </a:solidFill>
                <a:latin typeface="Open Sans"/>
                <a:cs typeface="Open Sans"/>
              </a:rPr>
              <a:t>48</a:t>
            </a:r>
            <a:endParaRPr sz="1450" dirty="0">
              <a:latin typeface="Open Sans"/>
              <a:cs typeface="Open Sans"/>
            </a:endParaRPr>
          </a:p>
        </p:txBody>
      </p:sp>
      <p:sp>
        <p:nvSpPr>
          <p:cNvPr id="13" name="object 13"/>
          <p:cNvSpPr txBox="1"/>
          <p:nvPr/>
        </p:nvSpPr>
        <p:spPr>
          <a:xfrm>
            <a:off x="1116898" y="2613309"/>
            <a:ext cx="8606790" cy="3732529"/>
          </a:xfrm>
          <a:prstGeom prst="rect">
            <a:avLst/>
          </a:prstGeom>
        </p:spPr>
        <p:txBody>
          <a:bodyPr vert="horz" wrap="square" lIns="0" tIns="13335" rIns="0" bIns="0" rtlCol="0">
            <a:spAutoFit/>
          </a:bodyPr>
          <a:lstStyle/>
          <a:p>
            <a:pPr marL="13335" marR="1995805" lvl="1">
              <a:lnSpc>
                <a:spcPct val="100000"/>
              </a:lnSpc>
              <a:spcBef>
                <a:spcPts val="105"/>
              </a:spcBef>
              <a:tabLst>
                <a:tab pos="560705" algn="l"/>
              </a:tabLst>
            </a:pPr>
            <a:r>
              <a:rPr lang="en-US" sz="2550" b="1" dirty="0">
                <a:solidFill>
                  <a:srgbClr val="241B54"/>
                </a:solidFill>
                <a:latin typeface="Open Sans"/>
                <a:cs typeface="Open Sans"/>
              </a:rPr>
              <a:t>5.3 </a:t>
            </a:r>
            <a:r>
              <a:rPr sz="2550" b="1" dirty="0">
                <a:solidFill>
                  <a:srgbClr val="241B54"/>
                </a:solidFill>
                <a:latin typeface="Open Sans"/>
                <a:cs typeface="Open Sans"/>
              </a:rPr>
              <a:t>The</a:t>
            </a:r>
            <a:r>
              <a:rPr sz="2550" b="1" spc="165" dirty="0">
                <a:solidFill>
                  <a:srgbClr val="241B54"/>
                </a:solidFill>
                <a:latin typeface="Open Sans"/>
                <a:cs typeface="Open Sans"/>
              </a:rPr>
              <a:t> </a:t>
            </a:r>
            <a:r>
              <a:rPr sz="2550" b="1" dirty="0">
                <a:solidFill>
                  <a:srgbClr val="241B54"/>
                </a:solidFill>
                <a:latin typeface="Open Sans"/>
                <a:cs typeface="Open Sans"/>
              </a:rPr>
              <a:t>Cypherpunks</a:t>
            </a:r>
            <a:r>
              <a:rPr sz="2550" b="1" spc="170" dirty="0">
                <a:solidFill>
                  <a:srgbClr val="241B54"/>
                </a:solidFill>
                <a:latin typeface="Open Sans"/>
                <a:cs typeface="Open Sans"/>
              </a:rPr>
              <a:t> </a:t>
            </a:r>
            <a:r>
              <a:rPr sz="2550" b="1" dirty="0">
                <a:solidFill>
                  <a:srgbClr val="241B54"/>
                </a:solidFill>
                <a:latin typeface="Open Sans"/>
                <a:cs typeface="Open Sans"/>
              </a:rPr>
              <a:t>and</a:t>
            </a:r>
            <a:r>
              <a:rPr sz="2550" b="1" spc="175" dirty="0">
                <a:solidFill>
                  <a:srgbClr val="241B54"/>
                </a:solidFill>
                <a:latin typeface="Open Sans"/>
                <a:cs typeface="Open Sans"/>
              </a:rPr>
              <a:t> </a:t>
            </a:r>
            <a:r>
              <a:rPr sz="2550" b="1" spc="65" dirty="0">
                <a:solidFill>
                  <a:srgbClr val="241B54"/>
                </a:solidFill>
                <a:latin typeface="Open Sans"/>
                <a:cs typeface="Open Sans"/>
              </a:rPr>
              <a:t>the</a:t>
            </a:r>
            <a:r>
              <a:rPr sz="2550" b="1" spc="175" dirty="0">
                <a:solidFill>
                  <a:srgbClr val="241B54"/>
                </a:solidFill>
                <a:latin typeface="Open Sans"/>
                <a:cs typeface="Open Sans"/>
              </a:rPr>
              <a:t> </a:t>
            </a:r>
            <a:r>
              <a:rPr sz="2550" b="1" dirty="0">
                <a:solidFill>
                  <a:srgbClr val="241B54"/>
                </a:solidFill>
                <a:latin typeface="Open Sans"/>
                <a:cs typeface="Open Sans"/>
              </a:rPr>
              <a:t>Quest</a:t>
            </a:r>
            <a:r>
              <a:rPr sz="2550" b="1" spc="170" dirty="0">
                <a:solidFill>
                  <a:srgbClr val="241B54"/>
                </a:solidFill>
                <a:latin typeface="Open Sans"/>
                <a:cs typeface="Open Sans"/>
              </a:rPr>
              <a:t> </a:t>
            </a:r>
            <a:r>
              <a:rPr sz="2550" b="1" dirty="0">
                <a:solidFill>
                  <a:srgbClr val="241B54"/>
                </a:solidFill>
                <a:latin typeface="Open Sans"/>
                <a:cs typeface="Open Sans"/>
              </a:rPr>
              <a:t>for</a:t>
            </a:r>
            <a:r>
              <a:rPr sz="2550" b="1" spc="175" dirty="0">
                <a:solidFill>
                  <a:srgbClr val="241B54"/>
                </a:solidFill>
                <a:latin typeface="Open Sans"/>
                <a:cs typeface="Open Sans"/>
              </a:rPr>
              <a:t> </a:t>
            </a:r>
            <a:r>
              <a:rPr sz="2550" b="1" spc="5" dirty="0">
                <a:solidFill>
                  <a:srgbClr val="241B54"/>
                </a:solidFill>
                <a:latin typeface="Open Sans"/>
                <a:cs typeface="Open Sans"/>
              </a:rPr>
              <a:t>a </a:t>
            </a:r>
            <a:r>
              <a:rPr sz="2550" b="1" spc="50" dirty="0">
                <a:solidFill>
                  <a:srgbClr val="241B54"/>
                </a:solidFill>
                <a:latin typeface="Open Sans"/>
                <a:cs typeface="Open Sans"/>
              </a:rPr>
              <a:t>Decentralized</a:t>
            </a:r>
            <a:r>
              <a:rPr sz="2550" b="1" spc="25" dirty="0">
                <a:solidFill>
                  <a:srgbClr val="241B54"/>
                </a:solidFill>
                <a:latin typeface="Open Sans"/>
                <a:cs typeface="Open Sans"/>
              </a:rPr>
              <a:t> </a:t>
            </a:r>
            <a:r>
              <a:rPr sz="2550" b="1" spc="45" dirty="0">
                <a:solidFill>
                  <a:srgbClr val="241B54"/>
                </a:solidFill>
                <a:latin typeface="Open Sans"/>
                <a:cs typeface="Open Sans"/>
              </a:rPr>
              <a:t>Currency</a:t>
            </a:r>
            <a:endParaRPr sz="2550" dirty="0">
              <a:latin typeface="Open Sans"/>
              <a:cs typeface="Open Sans"/>
            </a:endParaRPr>
          </a:p>
          <a:p>
            <a:pPr lvl="1">
              <a:lnSpc>
                <a:spcPct val="100000"/>
              </a:lnSpc>
              <a:spcBef>
                <a:spcPts val="114"/>
              </a:spcBef>
              <a:buClr>
                <a:srgbClr val="241B54"/>
              </a:buClr>
              <a:buFont typeface="Open Sans"/>
              <a:buAutoNum type="arabicPeriod" startAt="3"/>
            </a:pPr>
            <a:endParaRPr sz="2550" dirty="0">
              <a:latin typeface="Open Sans"/>
              <a:cs typeface="Open Sans"/>
            </a:endParaRPr>
          </a:p>
          <a:p>
            <a:pPr marL="12700" marR="5080">
              <a:lnSpc>
                <a:spcPct val="101800"/>
              </a:lnSpc>
            </a:pPr>
            <a:r>
              <a:rPr sz="1700" dirty="0">
                <a:solidFill>
                  <a:srgbClr val="57585B"/>
                </a:solidFill>
                <a:latin typeface="Open Sans"/>
                <a:cs typeface="Open Sans"/>
              </a:rPr>
              <a:t>We</a:t>
            </a:r>
            <a:r>
              <a:rPr sz="1700" spc="50" dirty="0">
                <a:solidFill>
                  <a:srgbClr val="57585B"/>
                </a:solidFill>
                <a:latin typeface="Open Sans"/>
                <a:cs typeface="Open Sans"/>
              </a:rPr>
              <a:t> </a:t>
            </a:r>
            <a:r>
              <a:rPr lang="en-US" sz="1700" spc="50" dirty="0">
                <a:solidFill>
                  <a:srgbClr val="57585B"/>
                </a:solidFill>
                <a:latin typeface="Open Sans"/>
                <a:cs typeface="Open Sans"/>
              </a:rPr>
              <a:t>have </a:t>
            </a:r>
            <a:r>
              <a:rPr sz="1700" dirty="0">
                <a:solidFill>
                  <a:srgbClr val="57585B"/>
                </a:solidFill>
                <a:latin typeface="Open Sans"/>
                <a:cs typeface="Open Sans"/>
              </a:rPr>
              <a:t>observed</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progressive</a:t>
            </a:r>
            <a:r>
              <a:rPr sz="1700" spc="50" dirty="0">
                <a:solidFill>
                  <a:srgbClr val="57585B"/>
                </a:solidFill>
                <a:latin typeface="Open Sans"/>
                <a:cs typeface="Open Sans"/>
              </a:rPr>
              <a:t> </a:t>
            </a:r>
            <a:r>
              <a:rPr sz="1700" dirty="0">
                <a:solidFill>
                  <a:srgbClr val="57585B"/>
                </a:solidFill>
                <a:latin typeface="Open Sans"/>
                <a:cs typeface="Open Sans"/>
              </a:rPr>
              <a:t>capture</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0" dirty="0">
                <a:solidFill>
                  <a:srgbClr val="57585B"/>
                </a:solidFill>
                <a:latin typeface="Open Sans"/>
                <a:cs typeface="Open Sans"/>
              </a:rPr>
              <a:t> </a:t>
            </a:r>
            <a:r>
              <a:rPr sz="1700" dirty="0">
                <a:solidFill>
                  <a:srgbClr val="57585B"/>
                </a:solidFill>
                <a:latin typeface="Open Sans"/>
                <a:cs typeface="Open Sans"/>
              </a:rPr>
              <a:t>banks</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spc="-10" dirty="0">
                <a:solidFill>
                  <a:srgbClr val="57585B"/>
                </a:solidFill>
                <a:latin typeface="Open Sans"/>
                <a:cs typeface="Open Sans"/>
              </a:rPr>
              <a:t>governments</a:t>
            </a:r>
            <a:r>
              <a:rPr sz="1700" spc="500" dirty="0">
                <a:solidFill>
                  <a:srgbClr val="57585B"/>
                </a:solidFill>
                <a:latin typeface="Open Sans"/>
                <a:cs typeface="Open Sans"/>
              </a:rPr>
              <a:t> </a:t>
            </a:r>
            <a:r>
              <a:rPr sz="1700" dirty="0">
                <a:solidFill>
                  <a:srgbClr val="57585B"/>
                </a:solidFill>
                <a:latin typeface="Open Sans"/>
                <a:cs typeface="Open Sans"/>
              </a:rPr>
              <a:t>throughout</a:t>
            </a:r>
            <a:r>
              <a:rPr sz="1700" spc="60" dirty="0">
                <a:solidFill>
                  <a:srgbClr val="57585B"/>
                </a:solidFill>
                <a:latin typeface="Open Sans"/>
                <a:cs typeface="Open Sans"/>
              </a:rPr>
              <a:t> </a:t>
            </a:r>
            <a:r>
              <a:rPr sz="1700" dirty="0">
                <a:solidFill>
                  <a:srgbClr val="57585B"/>
                </a:solidFill>
                <a:latin typeface="Open Sans"/>
                <a:cs typeface="Open Sans"/>
              </a:rPr>
              <a:t>history,</a:t>
            </a:r>
            <a:r>
              <a:rPr sz="1700" spc="60" dirty="0">
                <a:solidFill>
                  <a:srgbClr val="57585B"/>
                </a:solidFill>
                <a:latin typeface="Open Sans"/>
                <a:cs typeface="Open Sans"/>
              </a:rPr>
              <a:t> </a:t>
            </a:r>
            <a:r>
              <a:rPr sz="1700" dirty="0">
                <a:solidFill>
                  <a:srgbClr val="57585B"/>
                </a:solidFill>
                <a:latin typeface="Open Sans"/>
                <a:cs typeface="Open Sans"/>
              </a:rPr>
              <a:t>leading</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ﬁat</a:t>
            </a:r>
            <a:r>
              <a:rPr sz="1700" spc="60" dirty="0">
                <a:solidFill>
                  <a:srgbClr val="57585B"/>
                </a:solidFill>
                <a:latin typeface="Open Sans"/>
                <a:cs typeface="Open Sans"/>
              </a:rPr>
              <a:t> </a:t>
            </a:r>
            <a:r>
              <a:rPr sz="1700" dirty="0">
                <a:solidFill>
                  <a:srgbClr val="57585B"/>
                </a:solidFill>
                <a:latin typeface="Open Sans"/>
                <a:cs typeface="Open Sans"/>
              </a:rPr>
              <a:t>system</a:t>
            </a:r>
            <a:r>
              <a:rPr sz="1700" spc="65" dirty="0">
                <a:solidFill>
                  <a:srgbClr val="57585B"/>
                </a:solidFill>
                <a:latin typeface="Open Sans"/>
                <a:cs typeface="Open Sans"/>
              </a:rPr>
              <a:t> </a:t>
            </a:r>
            <a:r>
              <a:rPr sz="1700" dirty="0">
                <a:solidFill>
                  <a:srgbClr val="57585B"/>
                </a:solidFill>
                <a:latin typeface="Open Sans"/>
                <a:cs typeface="Open Sans"/>
              </a:rPr>
              <a:t>we</a:t>
            </a:r>
            <a:r>
              <a:rPr sz="1700" spc="60" dirty="0">
                <a:solidFill>
                  <a:srgbClr val="57585B"/>
                </a:solidFill>
                <a:latin typeface="Open Sans"/>
                <a:cs typeface="Open Sans"/>
              </a:rPr>
              <a:t> </a:t>
            </a:r>
            <a:r>
              <a:rPr sz="1700" dirty="0">
                <a:solidFill>
                  <a:srgbClr val="57585B"/>
                </a:solidFill>
                <a:latin typeface="Open Sans"/>
                <a:cs typeface="Open Sans"/>
              </a:rPr>
              <a:t>know</a:t>
            </a:r>
            <a:r>
              <a:rPr sz="1700" spc="60" dirty="0">
                <a:solidFill>
                  <a:srgbClr val="57585B"/>
                </a:solidFill>
                <a:latin typeface="Open Sans"/>
                <a:cs typeface="Open Sans"/>
              </a:rPr>
              <a:t> </a:t>
            </a:r>
            <a:r>
              <a:rPr sz="1700" dirty="0">
                <a:solidFill>
                  <a:srgbClr val="57585B"/>
                </a:solidFill>
                <a:latin typeface="Open Sans"/>
                <a:cs typeface="Open Sans"/>
              </a:rPr>
              <a:t>today</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its</a:t>
            </a:r>
            <a:r>
              <a:rPr sz="1700" spc="60" dirty="0">
                <a:solidFill>
                  <a:srgbClr val="57585B"/>
                </a:solidFill>
                <a:latin typeface="Open Sans"/>
                <a:cs typeface="Open Sans"/>
              </a:rPr>
              <a:t> </a:t>
            </a:r>
            <a:r>
              <a:rPr sz="1700" spc="-10" dirty="0">
                <a:solidFill>
                  <a:srgbClr val="57585B"/>
                </a:solidFill>
                <a:latin typeface="Open Sans"/>
                <a:cs typeface="Open Sans"/>
              </a:rPr>
              <a:t>disastrous </a:t>
            </a:r>
            <a:r>
              <a:rPr sz="1700" dirty="0">
                <a:solidFill>
                  <a:srgbClr val="57585B"/>
                </a:solidFill>
                <a:latin typeface="Open Sans"/>
                <a:cs typeface="Open Sans"/>
              </a:rPr>
              <a:t>consequences</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65" dirty="0">
                <a:solidFill>
                  <a:srgbClr val="57585B"/>
                </a:solidFill>
                <a:latin typeface="Open Sans"/>
                <a:cs typeface="Open Sans"/>
              </a:rPr>
              <a:t> </a:t>
            </a:r>
            <a:r>
              <a:rPr sz="1700" dirty="0">
                <a:solidFill>
                  <a:srgbClr val="57585B"/>
                </a:solidFill>
                <a:latin typeface="Open Sans"/>
                <a:cs typeface="Open Sans"/>
              </a:rPr>
              <a:t>society.</a:t>
            </a:r>
            <a:r>
              <a:rPr sz="1700" spc="65" dirty="0">
                <a:solidFill>
                  <a:srgbClr val="57585B"/>
                </a:solidFill>
                <a:latin typeface="Open Sans"/>
                <a:cs typeface="Open Sans"/>
              </a:rPr>
              <a:t> </a:t>
            </a:r>
            <a:r>
              <a:rPr sz="1700" dirty="0">
                <a:solidFill>
                  <a:srgbClr val="57585B"/>
                </a:solidFill>
                <a:latin typeface="Open Sans"/>
                <a:cs typeface="Open Sans"/>
              </a:rPr>
              <a:t>But</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rise</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new</a:t>
            </a:r>
            <a:r>
              <a:rPr sz="1700" spc="65" dirty="0">
                <a:solidFill>
                  <a:srgbClr val="57585B"/>
                </a:solidFill>
                <a:latin typeface="Open Sans"/>
                <a:cs typeface="Open Sans"/>
              </a:rPr>
              <a:t> </a:t>
            </a:r>
            <a:r>
              <a:rPr sz="1700" dirty="0">
                <a:solidFill>
                  <a:srgbClr val="57585B"/>
                </a:solidFill>
                <a:latin typeface="Open Sans"/>
                <a:cs typeface="Open Sans"/>
              </a:rPr>
              <a:t>technologies</a:t>
            </a:r>
            <a:r>
              <a:rPr sz="1700" spc="65" dirty="0">
                <a:solidFill>
                  <a:srgbClr val="57585B"/>
                </a:solidFill>
                <a:latin typeface="Open Sans"/>
                <a:cs typeface="Open Sans"/>
              </a:rPr>
              <a:t> </a:t>
            </a:r>
            <a:r>
              <a:rPr sz="1700" dirty="0">
                <a:solidFill>
                  <a:srgbClr val="57585B"/>
                </a:solidFill>
                <a:latin typeface="Open Sans"/>
                <a:cs typeface="Open Sans"/>
              </a:rPr>
              <a:t>like</a:t>
            </a:r>
            <a:r>
              <a:rPr sz="1700" spc="65" dirty="0">
                <a:solidFill>
                  <a:srgbClr val="57585B"/>
                </a:solidFill>
                <a:latin typeface="Open Sans"/>
                <a:cs typeface="Open Sans"/>
              </a:rPr>
              <a:t> </a:t>
            </a:r>
            <a:r>
              <a:rPr sz="1700" dirty="0">
                <a:solidFill>
                  <a:srgbClr val="57585B"/>
                </a:solidFill>
                <a:latin typeface="Open Sans"/>
                <a:cs typeface="Open Sans"/>
              </a:rPr>
              <a:t>encryption</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internet</a:t>
            </a:r>
            <a:r>
              <a:rPr sz="1700" spc="70" dirty="0">
                <a:solidFill>
                  <a:srgbClr val="57585B"/>
                </a:solidFill>
                <a:latin typeface="Open Sans"/>
                <a:cs typeface="Open Sans"/>
              </a:rPr>
              <a:t> </a:t>
            </a:r>
            <a:r>
              <a:rPr lang="en-US" sz="1700" spc="70" dirty="0">
                <a:solidFill>
                  <a:srgbClr val="57585B"/>
                </a:solidFill>
                <a:latin typeface="Open Sans"/>
                <a:cs typeface="Open Sans"/>
              </a:rPr>
              <a:t>have </a:t>
            </a:r>
            <a:r>
              <a:rPr sz="1700" dirty="0">
                <a:solidFill>
                  <a:srgbClr val="57585B"/>
                </a:solidFill>
                <a:latin typeface="Open Sans"/>
                <a:cs typeface="Open Sans"/>
              </a:rPr>
              <a:t>allowed</a:t>
            </a:r>
            <a:r>
              <a:rPr sz="1700" spc="70" dirty="0">
                <a:solidFill>
                  <a:srgbClr val="57585B"/>
                </a:solidFill>
                <a:latin typeface="Open Sans"/>
                <a:cs typeface="Open Sans"/>
              </a:rPr>
              <a:t> </a:t>
            </a:r>
            <a:r>
              <a:rPr sz="1700" dirty="0">
                <a:solidFill>
                  <a:srgbClr val="57585B"/>
                </a:solidFill>
                <a:latin typeface="Open Sans"/>
                <a:cs typeface="Open Sans"/>
              </a:rPr>
              <a:t>new</a:t>
            </a:r>
            <a:r>
              <a:rPr sz="1700" spc="70" dirty="0">
                <a:solidFill>
                  <a:srgbClr val="57585B"/>
                </a:solidFill>
                <a:latin typeface="Open Sans"/>
                <a:cs typeface="Open Sans"/>
              </a:rPr>
              <a:t> </a:t>
            </a:r>
            <a:r>
              <a:rPr sz="1700" dirty="0">
                <a:solidFill>
                  <a:srgbClr val="57585B"/>
                </a:solidFill>
                <a:latin typeface="Open Sans"/>
                <a:cs typeface="Open Sans"/>
              </a:rPr>
              <a:t>ideas</a:t>
            </a:r>
            <a:r>
              <a:rPr sz="1700" spc="75" dirty="0">
                <a:solidFill>
                  <a:srgbClr val="57585B"/>
                </a:solidFill>
                <a:latin typeface="Open Sans"/>
                <a:cs typeface="Open Sans"/>
              </a:rPr>
              <a:t> </a:t>
            </a:r>
            <a:r>
              <a:rPr sz="1700" dirty="0">
                <a:solidFill>
                  <a:srgbClr val="57585B"/>
                </a:solidFill>
                <a:latin typeface="Open Sans"/>
                <a:cs typeface="Open Sans"/>
              </a:rPr>
              <a:t>to</a:t>
            </a:r>
            <a:r>
              <a:rPr sz="1700" spc="70" dirty="0">
                <a:solidFill>
                  <a:srgbClr val="57585B"/>
                </a:solidFill>
                <a:latin typeface="Open Sans"/>
                <a:cs typeface="Open Sans"/>
              </a:rPr>
              <a:t> </a:t>
            </a:r>
            <a:r>
              <a:rPr sz="1700" dirty="0">
                <a:solidFill>
                  <a:srgbClr val="57585B"/>
                </a:solidFill>
                <a:latin typeface="Open Sans"/>
                <a:cs typeface="Open Sans"/>
              </a:rPr>
              <a:t>emerge,</a:t>
            </a:r>
            <a:r>
              <a:rPr sz="1700" spc="70" dirty="0">
                <a:solidFill>
                  <a:srgbClr val="57585B"/>
                </a:solidFill>
                <a:latin typeface="Open Sans"/>
                <a:cs typeface="Open Sans"/>
              </a:rPr>
              <a:t> </a:t>
            </a:r>
            <a:r>
              <a:rPr sz="1700" dirty="0">
                <a:solidFill>
                  <a:srgbClr val="57585B"/>
                </a:solidFill>
                <a:latin typeface="Open Sans"/>
                <a:cs typeface="Open Sans"/>
              </a:rPr>
              <a:t>such</a:t>
            </a:r>
            <a:r>
              <a:rPr sz="1700" spc="70" dirty="0">
                <a:solidFill>
                  <a:srgbClr val="57585B"/>
                </a:solidFill>
                <a:latin typeface="Open Sans"/>
                <a:cs typeface="Open Sans"/>
              </a:rPr>
              <a:t> </a:t>
            </a:r>
            <a:r>
              <a:rPr sz="1700" dirty="0">
                <a:solidFill>
                  <a:srgbClr val="57585B"/>
                </a:solidFill>
                <a:latin typeface="Open Sans"/>
                <a:cs typeface="Open Sans"/>
              </a:rPr>
              <a:t>as</a:t>
            </a:r>
            <a:r>
              <a:rPr sz="1700" spc="75" dirty="0">
                <a:solidFill>
                  <a:srgbClr val="57585B"/>
                </a:solidFill>
                <a:latin typeface="Open Sans"/>
                <a:cs typeface="Open Sans"/>
              </a:rPr>
              <a:t> </a:t>
            </a:r>
            <a:r>
              <a:rPr sz="1700" dirty="0">
                <a:solidFill>
                  <a:srgbClr val="57585B"/>
                </a:solidFill>
                <a:latin typeface="Open Sans"/>
                <a:cs typeface="Open Sans"/>
              </a:rPr>
              <a:t>independent</a:t>
            </a:r>
            <a:r>
              <a:rPr sz="1700" spc="70" dirty="0">
                <a:solidFill>
                  <a:srgbClr val="57585B"/>
                </a:solidFill>
                <a:latin typeface="Open Sans"/>
                <a:cs typeface="Open Sans"/>
              </a:rPr>
              <a:t> </a:t>
            </a:r>
            <a:r>
              <a:rPr sz="1700" dirty="0">
                <a:solidFill>
                  <a:srgbClr val="57585B"/>
                </a:solidFill>
                <a:latin typeface="Open Sans"/>
                <a:cs typeface="Open Sans"/>
              </a:rPr>
              <a:t>digital</a:t>
            </a:r>
            <a:r>
              <a:rPr sz="1700" spc="70" dirty="0">
                <a:solidFill>
                  <a:srgbClr val="57585B"/>
                </a:solidFill>
                <a:latin typeface="Open Sans"/>
                <a:cs typeface="Open Sans"/>
              </a:rPr>
              <a:t> </a:t>
            </a:r>
            <a:r>
              <a:rPr sz="1700" dirty="0">
                <a:solidFill>
                  <a:srgbClr val="57585B"/>
                </a:solidFill>
                <a:latin typeface="Open Sans"/>
                <a:cs typeface="Open Sans"/>
              </a:rPr>
              <a:t>money</a:t>
            </a:r>
            <a:r>
              <a:rPr sz="1700" spc="70" dirty="0">
                <a:solidFill>
                  <a:srgbClr val="57585B"/>
                </a:solidFill>
                <a:latin typeface="Open Sans"/>
                <a:cs typeface="Open Sans"/>
              </a:rPr>
              <a:t> </a:t>
            </a:r>
            <a:r>
              <a:rPr lang="en-US" sz="1600" b="0" i="0" dirty="0">
                <a:solidFill>
                  <a:srgbClr val="444746"/>
                </a:solidFill>
                <a:effectLst/>
                <a:latin typeface="Google Sans"/>
              </a:rPr>
              <a:t>—</a:t>
            </a:r>
            <a:r>
              <a:rPr sz="1700" spc="75" dirty="0">
                <a:solidFill>
                  <a:srgbClr val="57585B"/>
                </a:solidFill>
                <a:latin typeface="Open Sans"/>
                <a:cs typeface="Open Sans"/>
              </a:rPr>
              <a:t> </a:t>
            </a:r>
            <a:r>
              <a:rPr sz="1700" spc="-20" dirty="0">
                <a:solidFill>
                  <a:srgbClr val="57585B"/>
                </a:solidFill>
                <a:latin typeface="Open Sans"/>
                <a:cs typeface="Open Sans"/>
              </a:rPr>
              <a:t>free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government</a:t>
            </a:r>
            <a:r>
              <a:rPr sz="1700" spc="65" dirty="0">
                <a:solidFill>
                  <a:srgbClr val="57585B"/>
                </a:solidFill>
                <a:latin typeface="Open Sans"/>
                <a:cs typeface="Open Sans"/>
              </a:rPr>
              <a:t> </a:t>
            </a:r>
            <a:r>
              <a:rPr sz="1700" dirty="0">
                <a:solidFill>
                  <a:srgbClr val="57585B"/>
                </a:solidFill>
                <a:latin typeface="Open Sans"/>
                <a:cs typeface="Open Sans"/>
              </a:rPr>
              <a:t>intervention,</a:t>
            </a:r>
            <a:r>
              <a:rPr sz="1700" spc="65" dirty="0">
                <a:solidFill>
                  <a:srgbClr val="57585B"/>
                </a:solidFill>
                <a:latin typeface="Open Sans"/>
                <a:cs typeface="Open Sans"/>
              </a:rPr>
              <a:t> </a:t>
            </a:r>
            <a:r>
              <a:rPr sz="1700" dirty="0">
                <a:solidFill>
                  <a:srgbClr val="57585B"/>
                </a:solidFill>
                <a:latin typeface="Open Sans"/>
                <a:cs typeface="Open Sans"/>
              </a:rPr>
              <a:t>open</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accessible</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all.</a:t>
            </a:r>
            <a:r>
              <a:rPr sz="1700" spc="60" dirty="0">
                <a:solidFill>
                  <a:srgbClr val="57585B"/>
                </a:solidFill>
                <a:latin typeface="Open Sans"/>
                <a:cs typeface="Open Sans"/>
              </a:rPr>
              <a:t> </a:t>
            </a:r>
            <a:r>
              <a:rPr sz="1700" dirty="0">
                <a:solidFill>
                  <a:srgbClr val="57585B"/>
                </a:solidFill>
                <a:latin typeface="Open Sans"/>
                <a:cs typeface="Open Sans"/>
              </a:rPr>
              <a:t>Let's</a:t>
            </a:r>
            <a:r>
              <a:rPr sz="1700" spc="65" dirty="0">
                <a:solidFill>
                  <a:srgbClr val="57585B"/>
                </a:solidFill>
                <a:latin typeface="Open Sans"/>
                <a:cs typeface="Open Sans"/>
              </a:rPr>
              <a:t> </a:t>
            </a:r>
            <a:r>
              <a:rPr sz="1700" dirty="0">
                <a:solidFill>
                  <a:srgbClr val="57585B"/>
                </a:solidFill>
                <a:latin typeface="Open Sans"/>
                <a:cs typeface="Open Sans"/>
              </a:rPr>
              <a:t>dive</a:t>
            </a:r>
            <a:r>
              <a:rPr sz="1700" spc="65" dirty="0">
                <a:solidFill>
                  <a:srgbClr val="57585B"/>
                </a:solidFill>
                <a:latin typeface="Open Sans"/>
                <a:cs typeface="Open Sans"/>
              </a:rPr>
              <a:t> </a:t>
            </a:r>
            <a:r>
              <a:rPr sz="1700" dirty="0">
                <a:solidFill>
                  <a:srgbClr val="57585B"/>
                </a:solidFill>
                <a:latin typeface="Open Sans"/>
                <a:cs typeface="Open Sans"/>
              </a:rPr>
              <a:t>into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journey</a:t>
            </a:r>
            <a:r>
              <a:rPr sz="1700" spc="6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those</a:t>
            </a:r>
            <a:r>
              <a:rPr sz="1700" spc="75" dirty="0">
                <a:solidFill>
                  <a:srgbClr val="57585B"/>
                </a:solidFill>
                <a:latin typeface="Open Sans"/>
                <a:cs typeface="Open Sans"/>
              </a:rPr>
              <a:t> </a:t>
            </a:r>
            <a:r>
              <a:rPr sz="1700" dirty="0">
                <a:solidFill>
                  <a:srgbClr val="57585B"/>
                </a:solidFill>
                <a:latin typeface="Open Sans"/>
                <a:cs typeface="Open Sans"/>
              </a:rPr>
              <a:t>leading</a:t>
            </a:r>
            <a:r>
              <a:rPr sz="1700" spc="75" dirty="0">
                <a:solidFill>
                  <a:srgbClr val="57585B"/>
                </a:solidFill>
                <a:latin typeface="Open Sans"/>
                <a:cs typeface="Open Sans"/>
              </a:rPr>
              <a:t> </a:t>
            </a:r>
            <a:r>
              <a:rPr sz="1700" dirty="0">
                <a:solidFill>
                  <a:srgbClr val="57585B"/>
                </a:solidFill>
                <a:latin typeface="Open Sans"/>
                <a:cs typeface="Open Sans"/>
              </a:rPr>
              <a:t>this</a:t>
            </a:r>
            <a:r>
              <a:rPr sz="1700" spc="75" dirty="0">
                <a:solidFill>
                  <a:srgbClr val="57585B"/>
                </a:solidFill>
                <a:latin typeface="Open Sans"/>
                <a:cs typeface="Open Sans"/>
              </a:rPr>
              <a:t> </a:t>
            </a:r>
            <a:r>
              <a:rPr sz="1700" dirty="0">
                <a:solidFill>
                  <a:srgbClr val="57585B"/>
                </a:solidFill>
                <a:latin typeface="Open Sans"/>
                <a:cs typeface="Open Sans"/>
              </a:rPr>
              <a:t>revolutionary</a:t>
            </a:r>
            <a:r>
              <a:rPr sz="1700" spc="75" dirty="0">
                <a:solidFill>
                  <a:srgbClr val="57585B"/>
                </a:solidFill>
                <a:latin typeface="Open Sans"/>
                <a:cs typeface="Open Sans"/>
              </a:rPr>
              <a:t> </a:t>
            </a:r>
            <a:r>
              <a:rPr sz="1700" dirty="0">
                <a:solidFill>
                  <a:srgbClr val="57585B"/>
                </a:solidFill>
                <a:latin typeface="Open Sans"/>
                <a:cs typeface="Open Sans"/>
              </a:rPr>
              <a:t>movement:</a:t>
            </a:r>
            <a:r>
              <a:rPr sz="1700" spc="75"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lang="en-US" sz="1700" spc="75" dirty="0">
                <a:solidFill>
                  <a:srgbClr val="57585B"/>
                </a:solidFill>
                <a:latin typeface="Open Sans"/>
                <a:cs typeface="Open Sans"/>
              </a:rPr>
              <a:t>C</a:t>
            </a:r>
            <a:r>
              <a:rPr sz="1700" spc="-10" dirty="0">
                <a:solidFill>
                  <a:srgbClr val="57585B"/>
                </a:solidFill>
                <a:latin typeface="Open Sans"/>
                <a:cs typeface="Open Sans"/>
              </a:rPr>
              <a:t>ypherpunks.</a:t>
            </a:r>
            <a:endParaRPr sz="1700" dirty="0">
              <a:latin typeface="Open Sans"/>
              <a:cs typeface="Open Sans"/>
            </a:endParaRPr>
          </a:p>
          <a:p>
            <a:pPr>
              <a:lnSpc>
                <a:spcPct val="100000"/>
              </a:lnSpc>
              <a:spcBef>
                <a:spcPts val="1630"/>
              </a:spcBef>
            </a:pPr>
            <a:endParaRPr lang="en-US" sz="1700" dirty="0">
              <a:latin typeface="Open Sans"/>
              <a:cs typeface="Open Sans"/>
            </a:endParaRPr>
          </a:p>
          <a:p>
            <a:pPr marL="13335" lvl="2">
              <a:lnSpc>
                <a:spcPct val="100000"/>
              </a:lnSpc>
              <a:spcBef>
                <a:spcPts val="5"/>
              </a:spcBef>
              <a:tabLst>
                <a:tab pos="838835" algn="l"/>
              </a:tabLst>
            </a:pPr>
            <a:r>
              <a:rPr lang="en-US" sz="2550" b="1" dirty="0">
                <a:solidFill>
                  <a:srgbClr val="241B54"/>
                </a:solidFill>
                <a:latin typeface="Open Sans"/>
                <a:cs typeface="Open Sans"/>
              </a:rPr>
              <a:t>5.3.1 </a:t>
            </a:r>
            <a:r>
              <a:rPr sz="2550" b="1" dirty="0">
                <a:solidFill>
                  <a:srgbClr val="241B54"/>
                </a:solidFill>
                <a:latin typeface="Open Sans"/>
                <a:cs typeface="Open Sans"/>
              </a:rPr>
              <a:t>The</a:t>
            </a:r>
            <a:r>
              <a:rPr sz="2550" b="1" spc="135" dirty="0">
                <a:solidFill>
                  <a:srgbClr val="241B54"/>
                </a:solidFill>
                <a:latin typeface="Open Sans"/>
                <a:cs typeface="Open Sans"/>
              </a:rPr>
              <a:t> </a:t>
            </a:r>
            <a:r>
              <a:rPr sz="2550" b="1" spc="-10" dirty="0">
                <a:solidFill>
                  <a:srgbClr val="241B54"/>
                </a:solidFill>
                <a:latin typeface="Open Sans"/>
                <a:cs typeface="Open Sans"/>
              </a:rPr>
              <a:t>Cypherpunks</a:t>
            </a:r>
            <a:endParaRPr sz="2550" dirty="0">
              <a:latin typeface="Open Sans"/>
              <a:cs typeface="Open Sans"/>
            </a:endParaRPr>
          </a:p>
        </p:txBody>
      </p:sp>
      <p:pic>
        <p:nvPicPr>
          <p:cNvPr id="14" name="object 14"/>
          <p:cNvPicPr/>
          <p:nvPr/>
        </p:nvPicPr>
        <p:blipFill>
          <a:blip r:embed="rId7" cstate="print"/>
          <a:stretch>
            <a:fillRect/>
          </a:stretch>
        </p:blipFill>
        <p:spPr>
          <a:xfrm>
            <a:off x="1143514" y="6728946"/>
            <a:ext cx="8643726" cy="1732523"/>
          </a:xfrm>
          <a:prstGeom prst="rect">
            <a:avLst/>
          </a:prstGeom>
        </p:spPr>
      </p:pic>
      <p:sp>
        <p:nvSpPr>
          <p:cNvPr id="15" name="object 15"/>
          <p:cNvSpPr txBox="1"/>
          <p:nvPr/>
        </p:nvSpPr>
        <p:spPr>
          <a:xfrm>
            <a:off x="1116898" y="7168405"/>
            <a:ext cx="8597900" cy="3713479"/>
          </a:xfrm>
          <a:prstGeom prst="rect">
            <a:avLst/>
          </a:prstGeom>
        </p:spPr>
        <p:txBody>
          <a:bodyPr vert="horz" wrap="square" lIns="0" tIns="12065" rIns="0" bIns="0" rtlCol="0">
            <a:spAutoFit/>
          </a:bodyPr>
          <a:lstStyle/>
          <a:p>
            <a:pPr marL="920115" marR="847725" algn="ctr">
              <a:lnSpc>
                <a:spcPct val="101800"/>
              </a:lnSpc>
              <a:spcBef>
                <a:spcPts val="95"/>
              </a:spcBef>
            </a:pPr>
            <a:r>
              <a:rPr sz="1700" dirty="0">
                <a:solidFill>
                  <a:srgbClr val="FFFFFF"/>
                </a:solidFill>
                <a:latin typeface="Open Sans"/>
                <a:cs typeface="Open Sans"/>
              </a:rPr>
              <a:t>The</a:t>
            </a:r>
            <a:r>
              <a:rPr sz="1700" spc="55" dirty="0">
                <a:solidFill>
                  <a:srgbClr val="FFFFFF"/>
                </a:solidFill>
                <a:latin typeface="Open Sans"/>
                <a:cs typeface="Open Sans"/>
              </a:rPr>
              <a:t> </a:t>
            </a:r>
            <a:r>
              <a:rPr sz="1700" dirty="0">
                <a:solidFill>
                  <a:srgbClr val="FFFFFF"/>
                </a:solidFill>
                <a:latin typeface="Open Sans"/>
                <a:cs typeface="Open Sans"/>
              </a:rPr>
              <a:t>computer</a:t>
            </a:r>
            <a:r>
              <a:rPr sz="1700" spc="60" dirty="0">
                <a:solidFill>
                  <a:srgbClr val="FFFFFF"/>
                </a:solidFill>
                <a:latin typeface="Open Sans"/>
                <a:cs typeface="Open Sans"/>
              </a:rPr>
              <a:t> </a:t>
            </a:r>
            <a:r>
              <a:rPr sz="1700" dirty="0">
                <a:solidFill>
                  <a:srgbClr val="FFFFFF"/>
                </a:solidFill>
                <a:latin typeface="Open Sans"/>
                <a:cs typeface="Open Sans"/>
              </a:rPr>
              <a:t>can</a:t>
            </a:r>
            <a:r>
              <a:rPr sz="1700" spc="60" dirty="0">
                <a:solidFill>
                  <a:srgbClr val="FFFFFF"/>
                </a:solidFill>
                <a:latin typeface="Open Sans"/>
                <a:cs typeface="Open Sans"/>
              </a:rPr>
              <a:t> </a:t>
            </a:r>
            <a:r>
              <a:rPr sz="1700" dirty="0">
                <a:solidFill>
                  <a:srgbClr val="FFFFFF"/>
                </a:solidFill>
                <a:latin typeface="Open Sans"/>
                <a:cs typeface="Open Sans"/>
              </a:rPr>
              <a:t>be</a:t>
            </a:r>
            <a:r>
              <a:rPr sz="1700" spc="60" dirty="0">
                <a:solidFill>
                  <a:srgbClr val="FFFFFF"/>
                </a:solidFill>
                <a:latin typeface="Open Sans"/>
                <a:cs typeface="Open Sans"/>
              </a:rPr>
              <a:t> </a:t>
            </a:r>
            <a:r>
              <a:rPr sz="1700" dirty="0">
                <a:solidFill>
                  <a:srgbClr val="FFFFFF"/>
                </a:solidFill>
                <a:latin typeface="Open Sans"/>
                <a:cs typeface="Open Sans"/>
              </a:rPr>
              <a:t>used</a:t>
            </a:r>
            <a:r>
              <a:rPr sz="1700" spc="60" dirty="0">
                <a:solidFill>
                  <a:srgbClr val="FFFFFF"/>
                </a:solidFill>
                <a:latin typeface="Open Sans"/>
                <a:cs typeface="Open Sans"/>
              </a:rPr>
              <a:t> </a:t>
            </a:r>
            <a:r>
              <a:rPr sz="1700" dirty="0">
                <a:solidFill>
                  <a:srgbClr val="FFFFFF"/>
                </a:solidFill>
                <a:latin typeface="Open Sans"/>
                <a:cs typeface="Open Sans"/>
              </a:rPr>
              <a:t>as</a:t>
            </a:r>
            <a:r>
              <a:rPr sz="1700" spc="55" dirty="0">
                <a:solidFill>
                  <a:srgbClr val="FFFFFF"/>
                </a:solidFill>
                <a:latin typeface="Open Sans"/>
                <a:cs typeface="Open Sans"/>
              </a:rPr>
              <a:t> </a:t>
            </a:r>
            <a:r>
              <a:rPr sz="1700" dirty="0">
                <a:solidFill>
                  <a:srgbClr val="FFFFFF"/>
                </a:solidFill>
                <a:latin typeface="Open Sans"/>
                <a:cs typeface="Open Sans"/>
              </a:rPr>
              <a:t>a</a:t>
            </a:r>
            <a:r>
              <a:rPr sz="1700" spc="60" dirty="0">
                <a:solidFill>
                  <a:srgbClr val="FFFFFF"/>
                </a:solidFill>
                <a:latin typeface="Open Sans"/>
                <a:cs typeface="Open Sans"/>
              </a:rPr>
              <a:t> </a:t>
            </a:r>
            <a:r>
              <a:rPr sz="1700" dirty="0">
                <a:solidFill>
                  <a:srgbClr val="FFFFFF"/>
                </a:solidFill>
                <a:latin typeface="Open Sans"/>
                <a:cs typeface="Open Sans"/>
              </a:rPr>
              <a:t>tool</a:t>
            </a:r>
            <a:r>
              <a:rPr sz="1700" spc="55" dirty="0">
                <a:solidFill>
                  <a:srgbClr val="FFFFFF"/>
                </a:solidFill>
                <a:latin typeface="Open Sans"/>
                <a:cs typeface="Open Sans"/>
              </a:rPr>
              <a:t> </a:t>
            </a:r>
            <a:r>
              <a:rPr sz="1700" dirty="0">
                <a:solidFill>
                  <a:srgbClr val="FFFFFF"/>
                </a:solidFill>
                <a:latin typeface="Open Sans"/>
                <a:cs typeface="Open Sans"/>
              </a:rPr>
              <a:t>to</a:t>
            </a:r>
            <a:r>
              <a:rPr sz="1700" spc="60" dirty="0">
                <a:solidFill>
                  <a:srgbClr val="FFFFFF"/>
                </a:solidFill>
                <a:latin typeface="Open Sans"/>
                <a:cs typeface="Open Sans"/>
              </a:rPr>
              <a:t> </a:t>
            </a:r>
            <a:r>
              <a:rPr sz="1700" dirty="0">
                <a:solidFill>
                  <a:srgbClr val="FFFFFF"/>
                </a:solidFill>
                <a:latin typeface="Open Sans"/>
                <a:cs typeface="Open Sans"/>
              </a:rPr>
              <a:t>liberate</a:t>
            </a:r>
            <a:r>
              <a:rPr sz="1700" spc="60" dirty="0">
                <a:solidFill>
                  <a:srgbClr val="FFFFFF"/>
                </a:solidFill>
                <a:latin typeface="Open Sans"/>
                <a:cs typeface="Open Sans"/>
              </a:rPr>
              <a:t> </a:t>
            </a:r>
            <a:r>
              <a:rPr sz="1700" dirty="0">
                <a:solidFill>
                  <a:srgbClr val="FFFFFF"/>
                </a:solidFill>
                <a:latin typeface="Open Sans"/>
                <a:cs typeface="Open Sans"/>
              </a:rPr>
              <a:t>and</a:t>
            </a:r>
            <a:r>
              <a:rPr sz="1700" spc="55" dirty="0">
                <a:solidFill>
                  <a:srgbClr val="FFFFFF"/>
                </a:solidFill>
                <a:latin typeface="Open Sans"/>
                <a:cs typeface="Open Sans"/>
              </a:rPr>
              <a:t> </a:t>
            </a:r>
            <a:r>
              <a:rPr sz="1700" dirty="0">
                <a:solidFill>
                  <a:srgbClr val="FFFFFF"/>
                </a:solidFill>
                <a:latin typeface="Open Sans"/>
                <a:cs typeface="Open Sans"/>
              </a:rPr>
              <a:t>protect</a:t>
            </a:r>
            <a:r>
              <a:rPr sz="1700" spc="60" dirty="0">
                <a:solidFill>
                  <a:srgbClr val="FFFFFF"/>
                </a:solidFill>
                <a:latin typeface="Open Sans"/>
                <a:cs typeface="Open Sans"/>
              </a:rPr>
              <a:t> </a:t>
            </a:r>
            <a:r>
              <a:rPr sz="1700" spc="-10" dirty="0">
                <a:solidFill>
                  <a:srgbClr val="FFFFFF"/>
                </a:solidFill>
                <a:latin typeface="Open Sans"/>
                <a:cs typeface="Open Sans"/>
              </a:rPr>
              <a:t>people, </a:t>
            </a:r>
            <a:r>
              <a:rPr sz="1700" dirty="0">
                <a:solidFill>
                  <a:srgbClr val="FFFFFF"/>
                </a:solidFill>
                <a:latin typeface="Open Sans"/>
                <a:cs typeface="Open Sans"/>
              </a:rPr>
              <a:t>rather</a:t>
            </a:r>
            <a:r>
              <a:rPr sz="1700" spc="45" dirty="0">
                <a:solidFill>
                  <a:srgbClr val="FFFFFF"/>
                </a:solidFill>
                <a:latin typeface="Open Sans"/>
                <a:cs typeface="Open Sans"/>
              </a:rPr>
              <a:t> </a:t>
            </a:r>
            <a:r>
              <a:rPr sz="1700" dirty="0">
                <a:solidFill>
                  <a:srgbClr val="FFFFFF"/>
                </a:solidFill>
                <a:latin typeface="Open Sans"/>
                <a:cs typeface="Open Sans"/>
              </a:rPr>
              <a:t>than</a:t>
            </a:r>
            <a:r>
              <a:rPr sz="1700" spc="45" dirty="0">
                <a:solidFill>
                  <a:srgbClr val="FFFFFF"/>
                </a:solidFill>
                <a:latin typeface="Open Sans"/>
                <a:cs typeface="Open Sans"/>
              </a:rPr>
              <a:t> </a:t>
            </a:r>
            <a:r>
              <a:rPr sz="1700" dirty="0">
                <a:solidFill>
                  <a:srgbClr val="FFFFFF"/>
                </a:solidFill>
                <a:latin typeface="Open Sans"/>
                <a:cs typeface="Open Sans"/>
              </a:rPr>
              <a:t>to</a:t>
            </a:r>
            <a:r>
              <a:rPr sz="1700" spc="45" dirty="0">
                <a:solidFill>
                  <a:srgbClr val="FFFFFF"/>
                </a:solidFill>
                <a:latin typeface="Open Sans"/>
                <a:cs typeface="Open Sans"/>
              </a:rPr>
              <a:t> </a:t>
            </a:r>
            <a:r>
              <a:rPr sz="1700" dirty="0">
                <a:solidFill>
                  <a:srgbClr val="FFFFFF"/>
                </a:solidFill>
                <a:latin typeface="Open Sans"/>
                <a:cs typeface="Open Sans"/>
              </a:rPr>
              <a:t>control</a:t>
            </a:r>
            <a:r>
              <a:rPr sz="1700" spc="50" dirty="0">
                <a:solidFill>
                  <a:srgbClr val="FFFFFF"/>
                </a:solidFill>
                <a:latin typeface="Open Sans"/>
                <a:cs typeface="Open Sans"/>
              </a:rPr>
              <a:t> </a:t>
            </a:r>
            <a:r>
              <a:rPr sz="1700" spc="-20" dirty="0">
                <a:solidFill>
                  <a:srgbClr val="FFFFFF"/>
                </a:solidFill>
                <a:latin typeface="Open Sans"/>
                <a:cs typeface="Open Sans"/>
              </a:rPr>
              <a:t>them</a:t>
            </a:r>
            <a:endParaRPr sz="1700" dirty="0">
              <a:latin typeface="Open Sans"/>
              <a:cs typeface="Open Sans"/>
            </a:endParaRPr>
          </a:p>
          <a:p>
            <a:pPr marL="99060" algn="ctr">
              <a:lnSpc>
                <a:spcPct val="100000"/>
              </a:lnSpc>
              <a:spcBef>
                <a:spcPts val="1330"/>
              </a:spcBef>
            </a:pPr>
            <a:r>
              <a:rPr sz="1750" b="1" dirty="0">
                <a:solidFill>
                  <a:srgbClr val="FAAF40"/>
                </a:solidFill>
                <a:latin typeface="Open Sans"/>
                <a:cs typeface="Open Sans"/>
              </a:rPr>
              <a:t>Hal</a:t>
            </a:r>
            <a:r>
              <a:rPr sz="1750" b="1" spc="65" dirty="0">
                <a:solidFill>
                  <a:srgbClr val="FAAF40"/>
                </a:solidFill>
                <a:latin typeface="Open Sans"/>
                <a:cs typeface="Open Sans"/>
              </a:rPr>
              <a:t> </a:t>
            </a:r>
            <a:r>
              <a:rPr sz="1750" b="1" spc="-10" dirty="0">
                <a:solidFill>
                  <a:srgbClr val="FAAF40"/>
                </a:solidFill>
                <a:latin typeface="Open Sans"/>
                <a:cs typeface="Open Sans"/>
              </a:rPr>
              <a:t>Finney</a:t>
            </a:r>
            <a:endParaRPr sz="1750" dirty="0">
              <a:latin typeface="Open Sans"/>
              <a:cs typeface="Open Sans"/>
            </a:endParaRPr>
          </a:p>
          <a:p>
            <a:pPr>
              <a:lnSpc>
                <a:spcPct val="100000"/>
              </a:lnSpc>
            </a:pPr>
            <a:endParaRPr sz="1750" dirty="0">
              <a:latin typeface="Open Sans"/>
              <a:cs typeface="Open Sans"/>
            </a:endParaRPr>
          </a:p>
          <a:p>
            <a:pPr>
              <a:lnSpc>
                <a:spcPct val="100000"/>
              </a:lnSpc>
              <a:spcBef>
                <a:spcPts val="60"/>
              </a:spcBef>
            </a:pPr>
            <a:endParaRPr sz="1750" dirty="0">
              <a:latin typeface="Open Sans"/>
              <a:cs typeface="Open Sans"/>
            </a:endParaRPr>
          </a:p>
          <a:p>
            <a:pPr marL="12700" marR="88265">
              <a:lnSpc>
                <a:spcPct val="101800"/>
              </a:lnSpc>
              <a:spcBef>
                <a:spcPts val="5"/>
              </a:spcBef>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second</a:t>
            </a:r>
            <a:r>
              <a:rPr sz="1700" spc="55" dirty="0">
                <a:solidFill>
                  <a:srgbClr val="57585B"/>
                </a:solidFill>
                <a:latin typeface="Open Sans"/>
                <a:cs typeface="Open Sans"/>
              </a:rPr>
              <a:t> </a:t>
            </a:r>
            <a:r>
              <a:rPr sz="1700" dirty="0">
                <a:solidFill>
                  <a:srgbClr val="57585B"/>
                </a:solidFill>
                <a:latin typeface="Open Sans"/>
                <a:cs typeface="Open Sans"/>
              </a:rPr>
              <a:t>half</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20th</a:t>
            </a:r>
            <a:r>
              <a:rPr sz="1700" spc="55" dirty="0">
                <a:solidFill>
                  <a:srgbClr val="57585B"/>
                </a:solidFill>
                <a:latin typeface="Open Sans"/>
                <a:cs typeface="Open Sans"/>
              </a:rPr>
              <a:t> </a:t>
            </a:r>
            <a:r>
              <a:rPr sz="1700" dirty="0">
                <a:solidFill>
                  <a:srgbClr val="57585B"/>
                </a:solidFill>
                <a:latin typeface="Open Sans"/>
                <a:cs typeface="Open Sans"/>
              </a:rPr>
              <a:t>century</a:t>
            </a:r>
            <a:r>
              <a:rPr sz="1700" spc="55" dirty="0">
                <a:solidFill>
                  <a:srgbClr val="57585B"/>
                </a:solidFill>
                <a:latin typeface="Open Sans"/>
                <a:cs typeface="Open Sans"/>
              </a:rPr>
              <a:t> </a:t>
            </a:r>
            <a:r>
              <a:rPr sz="1700" dirty="0">
                <a:solidFill>
                  <a:srgbClr val="57585B"/>
                </a:solidFill>
                <a:latin typeface="Open Sans"/>
                <a:cs typeface="Open Sans"/>
              </a:rPr>
              <a:t>saw</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rise</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multiple</a:t>
            </a:r>
            <a:r>
              <a:rPr sz="1700" spc="55" dirty="0">
                <a:solidFill>
                  <a:srgbClr val="57585B"/>
                </a:solidFill>
                <a:latin typeface="Open Sans"/>
                <a:cs typeface="Open Sans"/>
              </a:rPr>
              <a:t> </a:t>
            </a:r>
            <a:r>
              <a:rPr sz="1700" spc="-10" dirty="0">
                <a:solidFill>
                  <a:srgbClr val="57585B"/>
                </a:solidFill>
                <a:latin typeface="Open Sans"/>
                <a:cs typeface="Open Sans"/>
              </a:rPr>
              <a:t>technological </a:t>
            </a:r>
            <a:r>
              <a:rPr sz="1700" dirty="0">
                <a:solidFill>
                  <a:srgbClr val="57585B"/>
                </a:solidFill>
                <a:latin typeface="Open Sans"/>
                <a:cs typeface="Open Sans"/>
              </a:rPr>
              <a:t>breakthroughs,</a:t>
            </a:r>
            <a:r>
              <a:rPr sz="1700" spc="45"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computer</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internet,</a:t>
            </a:r>
            <a:r>
              <a:rPr sz="1700" spc="50" dirty="0">
                <a:solidFill>
                  <a:srgbClr val="57585B"/>
                </a:solidFill>
                <a:latin typeface="Open Sans"/>
                <a:cs typeface="Open Sans"/>
              </a:rPr>
              <a:t> </a:t>
            </a:r>
            <a:r>
              <a:rPr sz="1700" dirty="0">
                <a:solidFill>
                  <a:srgbClr val="57585B"/>
                </a:solidFill>
                <a:latin typeface="Open Sans"/>
                <a:cs typeface="Open Sans"/>
              </a:rPr>
              <a:t>paving</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way</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new</a:t>
            </a:r>
            <a:r>
              <a:rPr sz="1700" spc="50" dirty="0">
                <a:solidFill>
                  <a:srgbClr val="57585B"/>
                </a:solidFill>
                <a:latin typeface="Open Sans"/>
                <a:cs typeface="Open Sans"/>
              </a:rPr>
              <a:t> </a:t>
            </a:r>
            <a:r>
              <a:rPr sz="1700" spc="-10" dirty="0">
                <a:solidFill>
                  <a:srgbClr val="57585B"/>
                </a:solidFill>
                <a:latin typeface="Open Sans"/>
                <a:cs typeface="Open Sans"/>
              </a:rPr>
              <a:t>digital </a:t>
            </a:r>
            <a:r>
              <a:rPr sz="1700" spc="-20" dirty="0">
                <a:solidFill>
                  <a:srgbClr val="57585B"/>
                </a:solidFill>
                <a:latin typeface="Open Sans"/>
                <a:cs typeface="Open Sans"/>
              </a:rPr>
              <a:t>age.</a:t>
            </a:r>
            <a:endParaRPr sz="1700" dirty="0">
              <a:latin typeface="Open Sans"/>
              <a:cs typeface="Open Sans"/>
            </a:endParaRPr>
          </a:p>
          <a:p>
            <a:pPr marL="12700" marR="5080">
              <a:lnSpc>
                <a:spcPct val="101800"/>
              </a:lnSpc>
              <a:spcBef>
                <a:spcPts val="2075"/>
              </a:spcBef>
            </a:pPr>
            <a:r>
              <a:rPr sz="1700" dirty="0">
                <a:solidFill>
                  <a:srgbClr val="57585B"/>
                </a:solidFill>
                <a:latin typeface="Open Sans"/>
                <a:cs typeface="Open Sans"/>
              </a:rPr>
              <a:t>A</a:t>
            </a:r>
            <a:r>
              <a:rPr sz="1700" spc="65" dirty="0">
                <a:solidFill>
                  <a:srgbClr val="57585B"/>
                </a:solidFill>
                <a:latin typeface="Open Sans"/>
                <a:cs typeface="Open Sans"/>
              </a:rPr>
              <a:t> </a:t>
            </a:r>
            <a:r>
              <a:rPr sz="1700" dirty="0">
                <a:solidFill>
                  <a:srgbClr val="57585B"/>
                </a:solidFill>
                <a:latin typeface="Open Sans"/>
                <a:cs typeface="Open Sans"/>
              </a:rPr>
              <a:t>group</a:t>
            </a:r>
            <a:r>
              <a:rPr sz="1700" spc="70"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people</a:t>
            </a:r>
            <a:r>
              <a:rPr sz="1700" spc="70" dirty="0">
                <a:solidFill>
                  <a:srgbClr val="57585B"/>
                </a:solidFill>
                <a:latin typeface="Open Sans"/>
                <a:cs typeface="Open Sans"/>
              </a:rPr>
              <a:t> </a:t>
            </a:r>
            <a:r>
              <a:rPr sz="1700" dirty="0">
                <a:solidFill>
                  <a:srgbClr val="57585B"/>
                </a:solidFill>
                <a:latin typeface="Open Sans"/>
                <a:cs typeface="Open Sans"/>
              </a:rPr>
              <a:t>discovered</a:t>
            </a:r>
            <a:r>
              <a:rPr sz="1700" spc="70" dirty="0">
                <a:solidFill>
                  <a:srgbClr val="57585B"/>
                </a:solidFill>
                <a:latin typeface="Open Sans"/>
                <a:cs typeface="Open Sans"/>
              </a:rPr>
              <a:t> </a:t>
            </a:r>
            <a:r>
              <a:rPr sz="1700" dirty="0">
                <a:solidFill>
                  <a:srgbClr val="57585B"/>
                </a:solidFill>
                <a:latin typeface="Open Sans"/>
                <a:cs typeface="Open Sans"/>
              </a:rPr>
              <a:t>that</a:t>
            </a:r>
            <a:r>
              <a:rPr sz="1700" spc="65" dirty="0">
                <a:solidFill>
                  <a:srgbClr val="57585B"/>
                </a:solidFill>
                <a:latin typeface="Open Sans"/>
                <a:cs typeface="Open Sans"/>
              </a:rPr>
              <a:t> </a:t>
            </a:r>
            <a:r>
              <a:rPr sz="1700" dirty="0">
                <a:solidFill>
                  <a:srgbClr val="57585B"/>
                </a:solidFill>
                <a:latin typeface="Open Sans"/>
                <a:cs typeface="Open Sans"/>
              </a:rPr>
              <a:t>these</a:t>
            </a:r>
            <a:r>
              <a:rPr sz="1700" spc="70" dirty="0">
                <a:solidFill>
                  <a:srgbClr val="57585B"/>
                </a:solidFill>
                <a:latin typeface="Open Sans"/>
                <a:cs typeface="Open Sans"/>
              </a:rPr>
              <a:t> </a:t>
            </a:r>
            <a:r>
              <a:rPr sz="1700" dirty="0">
                <a:solidFill>
                  <a:srgbClr val="57585B"/>
                </a:solidFill>
                <a:latin typeface="Open Sans"/>
                <a:cs typeface="Open Sans"/>
              </a:rPr>
              <a:t>massive</a:t>
            </a:r>
            <a:r>
              <a:rPr sz="1700" spc="65" dirty="0">
                <a:solidFill>
                  <a:srgbClr val="57585B"/>
                </a:solidFill>
                <a:latin typeface="Open Sans"/>
                <a:cs typeface="Open Sans"/>
              </a:rPr>
              <a:t> </a:t>
            </a:r>
            <a:r>
              <a:rPr sz="1700" dirty="0">
                <a:solidFill>
                  <a:srgbClr val="57585B"/>
                </a:solidFill>
                <a:latin typeface="Open Sans"/>
                <a:cs typeface="Open Sans"/>
              </a:rPr>
              <a:t>innovations</a:t>
            </a:r>
            <a:r>
              <a:rPr sz="1700" spc="70" dirty="0">
                <a:solidFill>
                  <a:srgbClr val="57585B"/>
                </a:solidFill>
                <a:latin typeface="Open Sans"/>
                <a:cs typeface="Open Sans"/>
              </a:rPr>
              <a:t> </a:t>
            </a:r>
            <a:r>
              <a:rPr sz="1700" dirty="0">
                <a:solidFill>
                  <a:srgbClr val="57585B"/>
                </a:solidFill>
                <a:latin typeface="Open Sans"/>
                <a:cs typeface="Open Sans"/>
              </a:rPr>
              <a:t>would</a:t>
            </a:r>
            <a:r>
              <a:rPr sz="1700" spc="70" dirty="0">
                <a:solidFill>
                  <a:srgbClr val="57585B"/>
                </a:solidFill>
                <a:latin typeface="Open Sans"/>
                <a:cs typeface="Open Sans"/>
              </a:rPr>
              <a:t> </a:t>
            </a:r>
            <a:r>
              <a:rPr sz="1700" dirty="0">
                <a:solidFill>
                  <a:srgbClr val="57585B"/>
                </a:solidFill>
                <a:latin typeface="Open Sans"/>
                <a:cs typeface="Open Sans"/>
              </a:rPr>
              <a:t>soon</a:t>
            </a:r>
            <a:r>
              <a:rPr sz="1700" spc="65" dirty="0">
                <a:solidFill>
                  <a:srgbClr val="57585B"/>
                </a:solidFill>
                <a:latin typeface="Open Sans"/>
                <a:cs typeface="Open Sans"/>
              </a:rPr>
              <a:t> </a:t>
            </a:r>
            <a:r>
              <a:rPr sz="1700" spc="-10" dirty="0">
                <a:solidFill>
                  <a:srgbClr val="57585B"/>
                </a:solidFill>
                <a:latin typeface="Open Sans"/>
                <a:cs typeface="Open Sans"/>
              </a:rPr>
              <a:t>transform </a:t>
            </a:r>
            <a:r>
              <a:rPr sz="1700" dirty="0">
                <a:solidFill>
                  <a:srgbClr val="57585B"/>
                </a:solidFill>
                <a:latin typeface="Open Sans"/>
                <a:cs typeface="Open Sans"/>
              </a:rPr>
              <a:t>how</a:t>
            </a:r>
            <a:r>
              <a:rPr sz="1700" spc="65" dirty="0">
                <a:solidFill>
                  <a:srgbClr val="57585B"/>
                </a:solidFill>
                <a:latin typeface="Open Sans"/>
                <a:cs typeface="Open Sans"/>
              </a:rPr>
              <a:t> </a:t>
            </a:r>
            <a:r>
              <a:rPr sz="1700" dirty="0">
                <a:solidFill>
                  <a:srgbClr val="57585B"/>
                </a:solidFill>
                <a:latin typeface="Open Sans"/>
                <a:cs typeface="Open Sans"/>
              </a:rPr>
              <a:t>society</a:t>
            </a:r>
            <a:r>
              <a:rPr sz="1700" spc="70" dirty="0">
                <a:solidFill>
                  <a:srgbClr val="57585B"/>
                </a:solidFill>
                <a:latin typeface="Open Sans"/>
                <a:cs typeface="Open Sans"/>
              </a:rPr>
              <a:t> </a:t>
            </a:r>
            <a:r>
              <a:rPr sz="1700" dirty="0">
                <a:solidFill>
                  <a:srgbClr val="57585B"/>
                </a:solidFill>
                <a:latin typeface="Open Sans"/>
                <a:cs typeface="Open Sans"/>
              </a:rPr>
              <a:t>functions.</a:t>
            </a:r>
            <a:r>
              <a:rPr sz="1700" spc="70" dirty="0">
                <a:solidFill>
                  <a:srgbClr val="57585B"/>
                </a:solidFill>
                <a:latin typeface="Open Sans"/>
                <a:cs typeface="Open Sans"/>
              </a:rPr>
              <a:t> </a:t>
            </a:r>
            <a:r>
              <a:rPr sz="1700" dirty="0">
                <a:solidFill>
                  <a:srgbClr val="57585B"/>
                </a:solidFill>
                <a:latin typeface="Open Sans"/>
                <a:cs typeface="Open Sans"/>
              </a:rPr>
              <a:t>They</a:t>
            </a:r>
            <a:r>
              <a:rPr sz="1700" spc="70" dirty="0">
                <a:solidFill>
                  <a:srgbClr val="57585B"/>
                </a:solidFill>
                <a:latin typeface="Open Sans"/>
                <a:cs typeface="Open Sans"/>
              </a:rPr>
              <a:t> </a:t>
            </a:r>
            <a:r>
              <a:rPr sz="1700" dirty="0">
                <a:solidFill>
                  <a:srgbClr val="57585B"/>
                </a:solidFill>
                <a:latin typeface="Open Sans"/>
                <a:cs typeface="Open Sans"/>
              </a:rPr>
              <a:t>foresaw</a:t>
            </a:r>
            <a:r>
              <a:rPr sz="1700" spc="65" dirty="0">
                <a:solidFill>
                  <a:srgbClr val="57585B"/>
                </a:solidFill>
                <a:latin typeface="Open Sans"/>
                <a:cs typeface="Open Sans"/>
              </a:rPr>
              <a:t> </a:t>
            </a:r>
            <a:r>
              <a:rPr sz="1700" dirty="0">
                <a:solidFill>
                  <a:srgbClr val="57585B"/>
                </a:solidFill>
                <a:latin typeface="Open Sans"/>
                <a:cs typeface="Open Sans"/>
              </a:rPr>
              <a:t>both</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potential</a:t>
            </a:r>
            <a:r>
              <a:rPr sz="1700" spc="7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lang="en-US" sz="1700" spc="65" dirty="0">
                <a:solidFill>
                  <a:srgbClr val="57585B"/>
                </a:solidFill>
                <a:latin typeface="Open Sans"/>
                <a:cs typeface="Open Sans"/>
              </a:rPr>
              <a:t>the </a:t>
            </a:r>
            <a:r>
              <a:rPr sz="1700" dirty="0">
                <a:solidFill>
                  <a:srgbClr val="57585B"/>
                </a:solidFill>
                <a:latin typeface="Open Sans"/>
                <a:cs typeface="Open Sans"/>
              </a:rPr>
              <a:t>danger</a:t>
            </a:r>
            <a:r>
              <a:rPr sz="1700" spc="70"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spc="-10" dirty="0">
                <a:solidFill>
                  <a:srgbClr val="57585B"/>
                </a:solidFill>
                <a:latin typeface="Open Sans"/>
                <a:cs typeface="Open Sans"/>
              </a:rPr>
              <a:t>personal </a:t>
            </a:r>
            <a:r>
              <a:rPr sz="1700" dirty="0">
                <a:solidFill>
                  <a:srgbClr val="57585B"/>
                </a:solidFill>
                <a:latin typeface="Open Sans"/>
                <a:cs typeface="Open Sans"/>
              </a:rPr>
              <a:t>computer,</a:t>
            </a:r>
            <a:r>
              <a:rPr sz="1700" spc="50" dirty="0">
                <a:solidFill>
                  <a:srgbClr val="57585B"/>
                </a:solidFill>
                <a:latin typeface="Open Sans"/>
                <a:cs typeface="Open Sans"/>
              </a:rPr>
              <a:t> </a:t>
            </a:r>
            <a:r>
              <a:rPr sz="1700" dirty="0">
                <a:solidFill>
                  <a:srgbClr val="57585B"/>
                </a:solidFill>
                <a:latin typeface="Open Sans"/>
                <a:cs typeface="Open Sans"/>
              </a:rPr>
              <a:t>either</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freedom-enabling</a:t>
            </a:r>
            <a:r>
              <a:rPr sz="1700" spc="50" dirty="0">
                <a:solidFill>
                  <a:srgbClr val="57585B"/>
                </a:solidFill>
                <a:latin typeface="Open Sans"/>
                <a:cs typeface="Open Sans"/>
              </a:rPr>
              <a:t> </a:t>
            </a:r>
            <a:r>
              <a:rPr sz="1700" dirty="0">
                <a:solidFill>
                  <a:srgbClr val="57585B"/>
                </a:solidFill>
                <a:latin typeface="Open Sans"/>
                <a:cs typeface="Open Sans"/>
              </a:rPr>
              <a:t>tool</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empower</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individual</a:t>
            </a:r>
            <a:r>
              <a:rPr sz="1700" spc="50" dirty="0">
                <a:solidFill>
                  <a:srgbClr val="57585B"/>
                </a:solidFill>
                <a:latin typeface="Open Sans"/>
                <a:cs typeface="Open Sans"/>
              </a:rPr>
              <a:t> </a:t>
            </a:r>
            <a:r>
              <a:rPr sz="1700" dirty="0">
                <a:solidFill>
                  <a:srgbClr val="57585B"/>
                </a:solidFill>
                <a:latin typeface="Open Sans"/>
                <a:cs typeface="Open Sans"/>
              </a:rPr>
              <a:t>or</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spc="-20" dirty="0">
                <a:solidFill>
                  <a:srgbClr val="57585B"/>
                </a:solidFill>
                <a:latin typeface="Open Sans"/>
                <a:cs typeface="Open Sans"/>
              </a:rPr>
              <a:t>tool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complete</a:t>
            </a:r>
            <a:r>
              <a:rPr sz="1700" spc="45" dirty="0">
                <a:solidFill>
                  <a:srgbClr val="57585B"/>
                </a:solidFill>
                <a:latin typeface="Open Sans"/>
                <a:cs typeface="Open Sans"/>
              </a:rPr>
              <a:t> </a:t>
            </a:r>
            <a:r>
              <a:rPr sz="1700" dirty="0">
                <a:solidFill>
                  <a:srgbClr val="57585B"/>
                </a:solidFill>
                <a:latin typeface="Open Sans"/>
                <a:cs typeface="Open Sans"/>
              </a:rPr>
              <a:t>control</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spc="-10" dirty="0">
                <a:solidFill>
                  <a:srgbClr val="57585B"/>
                </a:solidFill>
                <a:latin typeface="Open Sans"/>
                <a:cs typeface="Open Sans"/>
              </a:rPr>
              <a:t>surveillance.</a:t>
            </a:r>
            <a:endParaRPr sz="1700" dirty="0">
              <a:latin typeface="Open Sans"/>
              <a:cs typeface="Open Sans"/>
            </a:endParaRPr>
          </a:p>
        </p:txBody>
      </p:sp>
      <p:grpSp>
        <p:nvGrpSpPr>
          <p:cNvPr id="16" name="object 16"/>
          <p:cNvGrpSpPr/>
          <p:nvPr/>
        </p:nvGrpSpPr>
        <p:grpSpPr>
          <a:xfrm>
            <a:off x="1855051" y="6561253"/>
            <a:ext cx="7221220" cy="2095500"/>
            <a:chOff x="1855051" y="6561253"/>
            <a:chExt cx="7221220" cy="2095500"/>
          </a:xfrm>
        </p:grpSpPr>
        <p:sp>
          <p:nvSpPr>
            <p:cNvPr id="17" name="object 17"/>
            <p:cNvSpPr/>
            <p:nvPr/>
          </p:nvSpPr>
          <p:spPr>
            <a:xfrm>
              <a:off x="8441944" y="8266461"/>
              <a:ext cx="634365" cy="389890"/>
            </a:xfrm>
            <a:custGeom>
              <a:avLst/>
              <a:gdLst/>
              <a:ahLst/>
              <a:cxnLst/>
              <a:rect l="l" t="t" r="r" b="b"/>
              <a:pathLst>
                <a:path w="634365" h="389890">
                  <a:moveTo>
                    <a:pt x="287248" y="143624"/>
                  </a:moveTo>
                  <a:lnTo>
                    <a:pt x="279920" y="98234"/>
                  </a:lnTo>
                  <a:lnTo>
                    <a:pt x="259537" y="58801"/>
                  </a:lnTo>
                  <a:lnTo>
                    <a:pt x="228447" y="27711"/>
                  </a:lnTo>
                  <a:lnTo>
                    <a:pt x="189014" y="7327"/>
                  </a:lnTo>
                  <a:lnTo>
                    <a:pt x="143624" y="0"/>
                  </a:lnTo>
                  <a:lnTo>
                    <a:pt x="98221" y="7327"/>
                  </a:lnTo>
                  <a:lnTo>
                    <a:pt x="58801" y="27711"/>
                  </a:lnTo>
                  <a:lnTo>
                    <a:pt x="27711" y="58801"/>
                  </a:lnTo>
                  <a:lnTo>
                    <a:pt x="7315" y="98234"/>
                  </a:lnTo>
                  <a:lnTo>
                    <a:pt x="0" y="143624"/>
                  </a:lnTo>
                  <a:lnTo>
                    <a:pt x="8801" y="193243"/>
                  </a:lnTo>
                  <a:lnTo>
                    <a:pt x="33108" y="235343"/>
                  </a:lnTo>
                  <a:lnTo>
                    <a:pt x="69786" y="266814"/>
                  </a:lnTo>
                  <a:lnTo>
                    <a:pt x="115684" y="284505"/>
                  </a:lnTo>
                  <a:lnTo>
                    <a:pt x="112776" y="301612"/>
                  </a:lnTo>
                  <a:lnTo>
                    <a:pt x="107442" y="317792"/>
                  </a:lnTo>
                  <a:lnTo>
                    <a:pt x="100723" y="332409"/>
                  </a:lnTo>
                  <a:lnTo>
                    <a:pt x="93675" y="344868"/>
                  </a:lnTo>
                  <a:lnTo>
                    <a:pt x="90030" y="353923"/>
                  </a:lnTo>
                  <a:lnTo>
                    <a:pt x="113995" y="389559"/>
                  </a:lnTo>
                  <a:lnTo>
                    <a:pt x="123317" y="389712"/>
                  </a:lnTo>
                  <a:lnTo>
                    <a:pt x="132397" y="386803"/>
                  </a:lnTo>
                  <a:lnTo>
                    <a:pt x="186156" y="350748"/>
                  </a:lnTo>
                  <a:lnTo>
                    <a:pt x="225780" y="308406"/>
                  </a:lnTo>
                  <a:lnTo>
                    <a:pt x="253428" y="263855"/>
                  </a:lnTo>
                  <a:lnTo>
                    <a:pt x="271246" y="221107"/>
                  </a:lnTo>
                  <a:lnTo>
                    <a:pt x="281393" y="184226"/>
                  </a:lnTo>
                  <a:lnTo>
                    <a:pt x="286867" y="154101"/>
                  </a:lnTo>
                  <a:lnTo>
                    <a:pt x="287248" y="143624"/>
                  </a:lnTo>
                  <a:close/>
                </a:path>
                <a:path w="634365" h="389890">
                  <a:moveTo>
                    <a:pt x="633755" y="144805"/>
                  </a:moveTo>
                  <a:lnTo>
                    <a:pt x="626808" y="99352"/>
                  </a:lnTo>
                  <a:lnTo>
                    <a:pt x="606742" y="59766"/>
                  </a:lnTo>
                  <a:lnTo>
                    <a:pt x="575906" y="28409"/>
                  </a:lnTo>
                  <a:lnTo>
                    <a:pt x="536651" y="7696"/>
                  </a:lnTo>
                  <a:lnTo>
                    <a:pt x="491324" y="0"/>
                  </a:lnTo>
                  <a:lnTo>
                    <a:pt x="445858" y="6959"/>
                  </a:lnTo>
                  <a:lnTo>
                    <a:pt x="406273" y="27012"/>
                  </a:lnTo>
                  <a:lnTo>
                    <a:pt x="374929" y="57848"/>
                  </a:lnTo>
                  <a:lnTo>
                    <a:pt x="354215" y="97116"/>
                  </a:lnTo>
                  <a:lnTo>
                    <a:pt x="346519" y="142455"/>
                  </a:lnTo>
                  <a:lnTo>
                    <a:pt x="354914" y="192138"/>
                  </a:lnTo>
                  <a:lnTo>
                    <a:pt x="378879" y="234442"/>
                  </a:lnTo>
                  <a:lnTo>
                    <a:pt x="415290" y="266217"/>
                  </a:lnTo>
                  <a:lnTo>
                    <a:pt x="461048" y="284276"/>
                  </a:lnTo>
                  <a:lnTo>
                    <a:pt x="457987" y="301358"/>
                  </a:lnTo>
                  <a:lnTo>
                    <a:pt x="452526" y="317487"/>
                  </a:lnTo>
                  <a:lnTo>
                    <a:pt x="445693" y="332054"/>
                  </a:lnTo>
                  <a:lnTo>
                    <a:pt x="438531" y="344449"/>
                  </a:lnTo>
                  <a:lnTo>
                    <a:pt x="434809" y="353479"/>
                  </a:lnTo>
                  <a:lnTo>
                    <a:pt x="458482" y="389305"/>
                  </a:lnTo>
                  <a:lnTo>
                    <a:pt x="467804" y="389534"/>
                  </a:lnTo>
                  <a:lnTo>
                    <a:pt x="476923" y="386715"/>
                  </a:lnTo>
                  <a:lnTo>
                    <a:pt x="530974" y="351091"/>
                  </a:lnTo>
                  <a:lnTo>
                    <a:pt x="570941" y="309079"/>
                  </a:lnTo>
                  <a:lnTo>
                    <a:pt x="598957" y="264756"/>
                  </a:lnTo>
                  <a:lnTo>
                    <a:pt x="617131" y="222161"/>
                  </a:lnTo>
                  <a:lnTo>
                    <a:pt x="627570" y="185356"/>
                  </a:lnTo>
                  <a:lnTo>
                    <a:pt x="633285" y="155282"/>
                  </a:lnTo>
                  <a:lnTo>
                    <a:pt x="633755" y="144805"/>
                  </a:lnTo>
                  <a:close/>
                </a:path>
              </a:pathLst>
            </a:custGeom>
            <a:solidFill>
              <a:srgbClr val="673B94"/>
            </a:solidFill>
          </p:spPr>
          <p:txBody>
            <a:bodyPr wrap="square" lIns="0" tIns="0" rIns="0" bIns="0" rtlCol="0"/>
            <a:lstStyle/>
            <a:p>
              <a:endParaRPr/>
            </a:p>
          </p:txBody>
        </p:sp>
        <p:sp>
          <p:nvSpPr>
            <p:cNvPr id="18" name="object 18"/>
            <p:cNvSpPr/>
            <p:nvPr/>
          </p:nvSpPr>
          <p:spPr>
            <a:xfrm>
              <a:off x="1855050" y="6561258"/>
              <a:ext cx="634365" cy="389890"/>
            </a:xfrm>
            <a:custGeom>
              <a:avLst/>
              <a:gdLst/>
              <a:ahLst/>
              <a:cxnLst/>
              <a:rect l="l" t="t" r="r" b="b"/>
              <a:pathLst>
                <a:path w="634364" h="389890">
                  <a:moveTo>
                    <a:pt x="287235" y="142443"/>
                  </a:moveTo>
                  <a:lnTo>
                    <a:pt x="279539" y="97104"/>
                  </a:lnTo>
                  <a:lnTo>
                    <a:pt x="258826" y="57848"/>
                  </a:lnTo>
                  <a:lnTo>
                    <a:pt x="227482" y="27012"/>
                  </a:lnTo>
                  <a:lnTo>
                    <a:pt x="187883" y="6946"/>
                  </a:lnTo>
                  <a:lnTo>
                    <a:pt x="142430" y="0"/>
                  </a:lnTo>
                  <a:lnTo>
                    <a:pt x="97091" y="7696"/>
                  </a:lnTo>
                  <a:lnTo>
                    <a:pt x="57835" y="28409"/>
                  </a:lnTo>
                  <a:lnTo>
                    <a:pt x="27012" y="59753"/>
                  </a:lnTo>
                  <a:lnTo>
                    <a:pt x="6946" y="99352"/>
                  </a:lnTo>
                  <a:lnTo>
                    <a:pt x="0" y="144805"/>
                  </a:lnTo>
                  <a:lnTo>
                    <a:pt x="457" y="155282"/>
                  </a:lnTo>
                  <a:lnTo>
                    <a:pt x="16624" y="222148"/>
                  </a:lnTo>
                  <a:lnTo>
                    <a:pt x="34798" y="264756"/>
                  </a:lnTo>
                  <a:lnTo>
                    <a:pt x="62801" y="309079"/>
                  </a:lnTo>
                  <a:lnTo>
                    <a:pt x="102781" y="351091"/>
                  </a:lnTo>
                  <a:lnTo>
                    <a:pt x="156832" y="386715"/>
                  </a:lnTo>
                  <a:lnTo>
                    <a:pt x="165938" y="389534"/>
                  </a:lnTo>
                  <a:lnTo>
                    <a:pt x="175260" y="389305"/>
                  </a:lnTo>
                  <a:lnTo>
                    <a:pt x="198945" y="353479"/>
                  </a:lnTo>
                  <a:lnTo>
                    <a:pt x="188061" y="332054"/>
                  </a:lnTo>
                  <a:lnTo>
                    <a:pt x="181229" y="317487"/>
                  </a:lnTo>
                  <a:lnTo>
                    <a:pt x="175755" y="301358"/>
                  </a:lnTo>
                  <a:lnTo>
                    <a:pt x="172694" y="284276"/>
                  </a:lnTo>
                  <a:lnTo>
                    <a:pt x="218452" y="266217"/>
                  </a:lnTo>
                  <a:lnTo>
                    <a:pt x="254876" y="234442"/>
                  </a:lnTo>
                  <a:lnTo>
                    <a:pt x="278841" y="192138"/>
                  </a:lnTo>
                  <a:lnTo>
                    <a:pt x="287235" y="142443"/>
                  </a:lnTo>
                  <a:close/>
                </a:path>
                <a:path w="634364" h="389890">
                  <a:moveTo>
                    <a:pt x="633755" y="143624"/>
                  </a:moveTo>
                  <a:lnTo>
                    <a:pt x="626427" y="98221"/>
                  </a:lnTo>
                  <a:lnTo>
                    <a:pt x="606044" y="58801"/>
                  </a:lnTo>
                  <a:lnTo>
                    <a:pt x="574954" y="27711"/>
                  </a:lnTo>
                  <a:lnTo>
                    <a:pt x="535520" y="7327"/>
                  </a:lnTo>
                  <a:lnTo>
                    <a:pt x="490118" y="0"/>
                  </a:lnTo>
                  <a:lnTo>
                    <a:pt x="444728" y="7327"/>
                  </a:lnTo>
                  <a:lnTo>
                    <a:pt x="405307" y="27711"/>
                  </a:lnTo>
                  <a:lnTo>
                    <a:pt x="374218" y="58801"/>
                  </a:lnTo>
                  <a:lnTo>
                    <a:pt x="353822" y="98221"/>
                  </a:lnTo>
                  <a:lnTo>
                    <a:pt x="346506" y="143624"/>
                  </a:lnTo>
                  <a:lnTo>
                    <a:pt x="346887" y="154101"/>
                  </a:lnTo>
                  <a:lnTo>
                    <a:pt x="362496" y="221107"/>
                  </a:lnTo>
                  <a:lnTo>
                    <a:pt x="380314" y="263842"/>
                  </a:lnTo>
                  <a:lnTo>
                    <a:pt x="407962" y="308406"/>
                  </a:lnTo>
                  <a:lnTo>
                    <a:pt x="447598" y="350748"/>
                  </a:lnTo>
                  <a:lnTo>
                    <a:pt x="501345" y="386803"/>
                  </a:lnTo>
                  <a:lnTo>
                    <a:pt x="510438" y="389712"/>
                  </a:lnTo>
                  <a:lnTo>
                    <a:pt x="519760" y="389559"/>
                  </a:lnTo>
                  <a:lnTo>
                    <a:pt x="543725" y="353923"/>
                  </a:lnTo>
                  <a:lnTo>
                    <a:pt x="533019" y="332409"/>
                  </a:lnTo>
                  <a:lnTo>
                    <a:pt x="526313" y="317792"/>
                  </a:lnTo>
                  <a:lnTo>
                    <a:pt x="520979" y="301612"/>
                  </a:lnTo>
                  <a:lnTo>
                    <a:pt x="518058" y="284505"/>
                  </a:lnTo>
                  <a:lnTo>
                    <a:pt x="563956" y="266814"/>
                  </a:lnTo>
                  <a:lnTo>
                    <a:pt x="600633" y="235343"/>
                  </a:lnTo>
                  <a:lnTo>
                    <a:pt x="624941" y="193230"/>
                  </a:lnTo>
                  <a:lnTo>
                    <a:pt x="633755" y="143624"/>
                  </a:lnTo>
                  <a:close/>
                </a:path>
              </a:pathLst>
            </a:custGeom>
            <a:solidFill>
              <a:srgbClr val="241B54"/>
            </a:solidFill>
          </p:spPr>
          <p:txBody>
            <a:bodyPr wrap="square" lIns="0" tIns="0" rIns="0" bIns="0" rtlCol="0"/>
            <a:lstStyle/>
            <a:p>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867916"/>
          </a:xfrm>
          <a:prstGeom prst="rect">
            <a:avLst/>
          </a:prstGeom>
        </p:spPr>
      </p:pic>
      <p:sp>
        <p:nvSpPr>
          <p:cNvPr id="3" name="object 3"/>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5" name="object 5"/>
          <p:cNvPicPr/>
          <p:nvPr/>
        </p:nvPicPr>
        <p:blipFill>
          <a:blip r:embed="rId3" cstate="print"/>
          <a:stretch>
            <a:fillRect/>
          </a:stretch>
        </p:blipFill>
        <p:spPr>
          <a:xfrm>
            <a:off x="17700071" y="593899"/>
            <a:ext cx="1273721" cy="678795"/>
          </a:xfrm>
          <a:prstGeom prst="rect">
            <a:avLst/>
          </a:prstGeom>
        </p:spPr>
      </p:pic>
      <p:pic>
        <p:nvPicPr>
          <p:cNvPr id="6" name="object 6"/>
          <p:cNvPicPr/>
          <p:nvPr/>
        </p:nvPicPr>
        <p:blipFill>
          <a:blip r:embed="rId4" cstate="print"/>
          <a:stretch>
            <a:fillRect/>
          </a:stretch>
        </p:blipFill>
        <p:spPr>
          <a:xfrm>
            <a:off x="18829729" y="10656764"/>
            <a:ext cx="143513" cy="143534"/>
          </a:xfrm>
          <a:prstGeom prst="rect">
            <a:avLst/>
          </a:prstGeom>
        </p:spPr>
      </p:pic>
      <p:sp>
        <p:nvSpPr>
          <p:cNvPr id="7" name="object 7"/>
          <p:cNvSpPr txBox="1"/>
          <p:nvPr/>
        </p:nvSpPr>
        <p:spPr>
          <a:xfrm>
            <a:off x="1124689" y="5472352"/>
            <a:ext cx="8673465" cy="4009687"/>
          </a:xfrm>
          <a:prstGeom prst="rect">
            <a:avLst/>
          </a:prstGeom>
        </p:spPr>
        <p:txBody>
          <a:bodyPr vert="horz" wrap="square" lIns="0" tIns="12065" rIns="0" bIns="0" rtlCol="0">
            <a:spAutoFit/>
          </a:bodyPr>
          <a:lstStyle/>
          <a:p>
            <a:pPr marL="12700" marR="66675">
              <a:lnSpc>
                <a:spcPct val="101800"/>
              </a:lnSpc>
              <a:spcBef>
                <a:spcPts val="95"/>
              </a:spcBef>
            </a:pPr>
            <a:r>
              <a:rPr sz="1700" dirty="0">
                <a:solidFill>
                  <a:srgbClr val="57585B"/>
                </a:solidFill>
                <a:latin typeface="Open Sans"/>
                <a:cs typeface="Open Sans"/>
              </a:rPr>
              <a:t>One</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lang="en-US" sz="1700" spc="65" dirty="0">
                <a:solidFill>
                  <a:srgbClr val="57585B"/>
                </a:solidFill>
                <a:latin typeface="Open Sans"/>
                <a:cs typeface="Open Sans"/>
              </a:rPr>
              <a:t>Cypherpunks </a:t>
            </a:r>
            <a:r>
              <a:rPr sz="1700" dirty="0">
                <a:solidFill>
                  <a:srgbClr val="57585B"/>
                </a:solidFill>
                <a:latin typeface="Open Sans"/>
                <a:cs typeface="Open Sans"/>
              </a:rPr>
              <a:t>most</a:t>
            </a:r>
            <a:r>
              <a:rPr sz="1700" spc="65" dirty="0">
                <a:solidFill>
                  <a:srgbClr val="57585B"/>
                </a:solidFill>
                <a:latin typeface="Open Sans"/>
                <a:cs typeface="Open Sans"/>
              </a:rPr>
              <a:t> </a:t>
            </a:r>
            <a:r>
              <a:rPr sz="1700" dirty="0">
                <a:solidFill>
                  <a:srgbClr val="57585B"/>
                </a:solidFill>
                <a:latin typeface="Open Sans"/>
                <a:cs typeface="Open Sans"/>
              </a:rPr>
              <a:t>notable</a:t>
            </a:r>
            <a:r>
              <a:rPr sz="1700" spc="65" dirty="0">
                <a:solidFill>
                  <a:srgbClr val="57585B"/>
                </a:solidFill>
                <a:latin typeface="Open Sans"/>
                <a:cs typeface="Open Sans"/>
              </a:rPr>
              <a:t> </a:t>
            </a:r>
            <a:r>
              <a:rPr sz="1700" dirty="0">
                <a:solidFill>
                  <a:srgbClr val="57585B"/>
                </a:solidFill>
                <a:latin typeface="Open Sans"/>
                <a:cs typeface="Open Sans"/>
              </a:rPr>
              <a:t>inventions</a:t>
            </a:r>
            <a:r>
              <a:rPr sz="1700" spc="65" dirty="0">
                <a:solidFill>
                  <a:srgbClr val="57585B"/>
                </a:solidFill>
                <a:latin typeface="Open Sans"/>
                <a:cs typeface="Open Sans"/>
              </a:rPr>
              <a:t> </a:t>
            </a:r>
            <a:r>
              <a:rPr sz="1700" dirty="0">
                <a:solidFill>
                  <a:srgbClr val="57585B"/>
                </a:solidFill>
                <a:latin typeface="Open Sans"/>
                <a:cs typeface="Open Sans"/>
              </a:rPr>
              <a:t>was</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creation</a:t>
            </a:r>
            <a:r>
              <a:rPr sz="1700" spc="6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cryptographic</a:t>
            </a:r>
            <a:r>
              <a:rPr sz="1700" spc="70" dirty="0">
                <a:solidFill>
                  <a:srgbClr val="57585B"/>
                </a:solidFill>
                <a:latin typeface="Open Sans"/>
                <a:cs typeface="Open Sans"/>
              </a:rPr>
              <a:t> </a:t>
            </a:r>
            <a:r>
              <a:rPr sz="1700" dirty="0">
                <a:solidFill>
                  <a:srgbClr val="57585B"/>
                </a:solidFill>
                <a:latin typeface="Open Sans"/>
                <a:cs typeface="Open Sans"/>
              </a:rPr>
              <a:t>tools</a:t>
            </a:r>
            <a:r>
              <a:rPr sz="1700" spc="70" dirty="0">
                <a:solidFill>
                  <a:srgbClr val="57585B"/>
                </a:solidFill>
                <a:latin typeface="Open Sans"/>
                <a:cs typeface="Open Sans"/>
              </a:rPr>
              <a:t> </a:t>
            </a:r>
            <a:r>
              <a:rPr sz="1700" dirty="0">
                <a:solidFill>
                  <a:srgbClr val="57585B"/>
                </a:solidFill>
                <a:latin typeface="Open Sans"/>
                <a:cs typeface="Open Sans"/>
              </a:rPr>
              <a:t>and</a:t>
            </a:r>
            <a:r>
              <a:rPr sz="1700" spc="70" dirty="0">
                <a:solidFill>
                  <a:srgbClr val="57585B"/>
                </a:solidFill>
                <a:latin typeface="Open Sans"/>
                <a:cs typeface="Open Sans"/>
              </a:rPr>
              <a:t> </a:t>
            </a:r>
            <a:r>
              <a:rPr sz="1700" dirty="0">
                <a:solidFill>
                  <a:srgbClr val="57585B"/>
                </a:solidFill>
                <a:latin typeface="Open Sans"/>
                <a:cs typeface="Open Sans"/>
              </a:rPr>
              <a:t>protocols.</a:t>
            </a:r>
            <a:r>
              <a:rPr sz="1700" spc="70" dirty="0">
                <a:solidFill>
                  <a:srgbClr val="57585B"/>
                </a:solidFill>
                <a:latin typeface="Open Sans"/>
                <a:cs typeface="Open Sans"/>
              </a:rPr>
              <a:t> </a:t>
            </a: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1991,</a:t>
            </a:r>
            <a:r>
              <a:rPr sz="1700" spc="70" dirty="0">
                <a:solidFill>
                  <a:srgbClr val="57585B"/>
                </a:solidFill>
                <a:latin typeface="Open Sans"/>
                <a:cs typeface="Open Sans"/>
              </a:rPr>
              <a:t> </a:t>
            </a:r>
            <a:r>
              <a:rPr sz="1700" dirty="0">
                <a:solidFill>
                  <a:srgbClr val="57585B"/>
                </a:solidFill>
                <a:latin typeface="Open Sans"/>
                <a:cs typeface="Open Sans"/>
              </a:rPr>
              <a:t>Phil</a:t>
            </a:r>
            <a:r>
              <a:rPr sz="1700" spc="70" dirty="0">
                <a:solidFill>
                  <a:srgbClr val="57585B"/>
                </a:solidFill>
                <a:latin typeface="Open Sans"/>
                <a:cs typeface="Open Sans"/>
              </a:rPr>
              <a:t> </a:t>
            </a:r>
            <a:r>
              <a:rPr sz="1700" dirty="0">
                <a:solidFill>
                  <a:srgbClr val="57585B"/>
                </a:solidFill>
                <a:latin typeface="Open Sans"/>
                <a:cs typeface="Open Sans"/>
              </a:rPr>
              <a:t>Zimmermann</a:t>
            </a:r>
            <a:r>
              <a:rPr sz="1700" spc="70" dirty="0">
                <a:solidFill>
                  <a:srgbClr val="57585B"/>
                </a:solidFill>
                <a:latin typeface="Open Sans"/>
                <a:cs typeface="Open Sans"/>
              </a:rPr>
              <a:t> </a:t>
            </a:r>
            <a:r>
              <a:rPr sz="1700" dirty="0">
                <a:solidFill>
                  <a:srgbClr val="57585B"/>
                </a:solidFill>
                <a:latin typeface="Open Sans"/>
                <a:cs typeface="Open Sans"/>
              </a:rPr>
              <a:t>introduced</a:t>
            </a:r>
            <a:r>
              <a:rPr sz="1700" spc="70" dirty="0">
                <a:solidFill>
                  <a:srgbClr val="57585B"/>
                </a:solidFill>
                <a:latin typeface="Open Sans"/>
                <a:cs typeface="Open Sans"/>
              </a:rPr>
              <a:t> </a:t>
            </a:r>
            <a:r>
              <a:rPr sz="1700" spc="-25" dirty="0">
                <a:solidFill>
                  <a:srgbClr val="57585B"/>
                </a:solidFill>
                <a:latin typeface="Open Sans"/>
                <a:cs typeface="Open Sans"/>
              </a:rPr>
              <a:t>PGP</a:t>
            </a:r>
            <a:r>
              <a:rPr sz="1700" spc="500" dirty="0">
                <a:solidFill>
                  <a:srgbClr val="57585B"/>
                </a:solidFill>
                <a:latin typeface="Open Sans"/>
                <a:cs typeface="Open Sans"/>
              </a:rPr>
              <a:t> </a:t>
            </a:r>
            <a:r>
              <a:rPr sz="1700" dirty="0">
                <a:solidFill>
                  <a:srgbClr val="57585B"/>
                </a:solidFill>
                <a:latin typeface="Open Sans"/>
                <a:cs typeface="Open Sans"/>
              </a:rPr>
              <a:t>(Pretty</a:t>
            </a:r>
            <a:r>
              <a:rPr sz="1700" spc="50" dirty="0">
                <a:solidFill>
                  <a:srgbClr val="57585B"/>
                </a:solidFill>
                <a:latin typeface="Open Sans"/>
                <a:cs typeface="Open Sans"/>
              </a:rPr>
              <a:t> </a:t>
            </a:r>
            <a:r>
              <a:rPr sz="1700" dirty="0">
                <a:solidFill>
                  <a:srgbClr val="57585B"/>
                </a:solidFill>
                <a:latin typeface="Open Sans"/>
                <a:cs typeface="Open Sans"/>
              </a:rPr>
              <a:t>Good</a:t>
            </a:r>
            <a:r>
              <a:rPr sz="1700" spc="50" dirty="0">
                <a:solidFill>
                  <a:srgbClr val="57585B"/>
                </a:solidFill>
                <a:latin typeface="Open Sans"/>
                <a:cs typeface="Open Sans"/>
              </a:rPr>
              <a:t> </a:t>
            </a:r>
            <a:r>
              <a:rPr sz="1700" dirty="0">
                <a:solidFill>
                  <a:srgbClr val="57585B"/>
                </a:solidFill>
                <a:latin typeface="Open Sans"/>
                <a:cs typeface="Open Sans"/>
              </a:rPr>
              <a:t>Privacy),</a:t>
            </a:r>
            <a:r>
              <a:rPr sz="1700" spc="50" dirty="0">
                <a:solidFill>
                  <a:srgbClr val="57585B"/>
                </a:solidFill>
                <a:latin typeface="Open Sans"/>
                <a:cs typeface="Open Sans"/>
              </a:rPr>
              <a:t> </a:t>
            </a:r>
            <a:r>
              <a:rPr sz="1700" dirty="0">
                <a:solidFill>
                  <a:srgbClr val="57585B"/>
                </a:solidFill>
                <a:latin typeface="Open Sans"/>
                <a:cs typeface="Open Sans"/>
              </a:rPr>
              <a:t>email</a:t>
            </a:r>
            <a:r>
              <a:rPr sz="1700" spc="50" dirty="0">
                <a:solidFill>
                  <a:srgbClr val="57585B"/>
                </a:solidFill>
                <a:latin typeface="Open Sans"/>
                <a:cs typeface="Open Sans"/>
              </a:rPr>
              <a:t> </a:t>
            </a:r>
            <a:r>
              <a:rPr sz="1700" dirty="0">
                <a:solidFill>
                  <a:srgbClr val="57585B"/>
                </a:solidFill>
                <a:latin typeface="Open Sans"/>
                <a:cs typeface="Open Sans"/>
              </a:rPr>
              <a:t>encryption</a:t>
            </a:r>
            <a:r>
              <a:rPr sz="1700" spc="50" dirty="0">
                <a:solidFill>
                  <a:srgbClr val="57585B"/>
                </a:solidFill>
                <a:latin typeface="Open Sans"/>
                <a:cs typeface="Open Sans"/>
              </a:rPr>
              <a:t> </a:t>
            </a:r>
            <a:r>
              <a:rPr sz="1700" dirty="0">
                <a:solidFill>
                  <a:srgbClr val="57585B"/>
                </a:solidFill>
                <a:latin typeface="Open Sans"/>
                <a:cs typeface="Open Sans"/>
              </a:rPr>
              <a:t>software</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became</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ﬂagship</a:t>
            </a:r>
            <a:r>
              <a:rPr sz="1700" spc="50" dirty="0">
                <a:solidFill>
                  <a:srgbClr val="57585B"/>
                </a:solidFill>
                <a:latin typeface="Open Sans"/>
                <a:cs typeface="Open Sans"/>
              </a:rPr>
              <a:t> </a:t>
            </a:r>
            <a:r>
              <a:rPr sz="1700" spc="-10" dirty="0">
                <a:solidFill>
                  <a:srgbClr val="57585B"/>
                </a:solidFill>
                <a:latin typeface="Open Sans"/>
                <a:cs typeface="Open Sans"/>
              </a:rPr>
              <a:t>project. </a:t>
            </a:r>
            <a:r>
              <a:rPr sz="1700" dirty="0">
                <a:solidFill>
                  <a:srgbClr val="57585B"/>
                </a:solidFill>
                <a:latin typeface="Open Sans"/>
                <a:cs typeface="Open Sans"/>
              </a:rPr>
              <a:t>PGP</a:t>
            </a:r>
            <a:r>
              <a:rPr sz="1700" spc="65" dirty="0">
                <a:solidFill>
                  <a:srgbClr val="57585B"/>
                </a:solidFill>
                <a:latin typeface="Open Sans"/>
                <a:cs typeface="Open Sans"/>
              </a:rPr>
              <a:t> </a:t>
            </a:r>
            <a:r>
              <a:rPr sz="1700" dirty="0">
                <a:solidFill>
                  <a:srgbClr val="57585B"/>
                </a:solidFill>
                <a:latin typeface="Open Sans"/>
                <a:cs typeface="Open Sans"/>
              </a:rPr>
              <a:t>allowed</a:t>
            </a:r>
            <a:r>
              <a:rPr sz="1700" spc="65" dirty="0">
                <a:solidFill>
                  <a:srgbClr val="57585B"/>
                </a:solidFill>
                <a:latin typeface="Open Sans"/>
                <a:cs typeface="Open Sans"/>
              </a:rPr>
              <a:t> </a:t>
            </a:r>
            <a:r>
              <a:rPr sz="1700" dirty="0">
                <a:solidFill>
                  <a:srgbClr val="57585B"/>
                </a:solidFill>
                <a:latin typeface="Open Sans"/>
                <a:cs typeface="Open Sans"/>
              </a:rPr>
              <a:t>users</a:t>
            </a:r>
            <a:r>
              <a:rPr sz="1700" spc="70"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send</a:t>
            </a:r>
            <a:r>
              <a:rPr sz="1700" spc="65" dirty="0">
                <a:solidFill>
                  <a:srgbClr val="57585B"/>
                </a:solidFill>
                <a:latin typeface="Open Sans"/>
                <a:cs typeface="Open Sans"/>
              </a:rPr>
              <a:t> </a:t>
            </a:r>
            <a:r>
              <a:rPr sz="1700" dirty="0">
                <a:solidFill>
                  <a:srgbClr val="57585B"/>
                </a:solidFill>
                <a:latin typeface="Open Sans"/>
                <a:cs typeface="Open Sans"/>
              </a:rPr>
              <a:t>encrypted</a:t>
            </a:r>
            <a:r>
              <a:rPr sz="1700" spc="70" dirty="0">
                <a:solidFill>
                  <a:srgbClr val="57585B"/>
                </a:solidFill>
                <a:latin typeface="Open Sans"/>
                <a:cs typeface="Open Sans"/>
              </a:rPr>
              <a:t> </a:t>
            </a:r>
            <a:r>
              <a:rPr sz="1700" dirty="0">
                <a:solidFill>
                  <a:srgbClr val="57585B"/>
                </a:solidFill>
                <a:latin typeface="Open Sans"/>
                <a:cs typeface="Open Sans"/>
              </a:rPr>
              <a:t>messages</a:t>
            </a:r>
            <a:r>
              <a:rPr sz="1700" spc="65" dirty="0">
                <a:solidFill>
                  <a:srgbClr val="57585B"/>
                </a:solidFill>
                <a:latin typeface="Open Sans"/>
                <a:cs typeface="Open Sans"/>
              </a:rPr>
              <a:t> </a:t>
            </a:r>
            <a:r>
              <a:rPr sz="1700" dirty="0">
                <a:solidFill>
                  <a:srgbClr val="57585B"/>
                </a:solidFill>
                <a:latin typeface="Open Sans"/>
                <a:cs typeface="Open Sans"/>
              </a:rPr>
              <a:t>over</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internet</a:t>
            </a:r>
            <a:r>
              <a:rPr sz="1700" spc="65" dirty="0">
                <a:solidFill>
                  <a:srgbClr val="57585B"/>
                </a:solidFill>
                <a:latin typeface="Open Sans"/>
                <a:cs typeface="Open Sans"/>
              </a:rPr>
              <a:t> </a:t>
            </a:r>
            <a:r>
              <a:rPr sz="1700" dirty="0">
                <a:solidFill>
                  <a:srgbClr val="57585B"/>
                </a:solidFill>
                <a:latin typeface="Open Sans"/>
                <a:cs typeface="Open Sans"/>
              </a:rPr>
              <a:t>without </a:t>
            </a:r>
            <a:r>
              <a:rPr lang="en-US" sz="1700" dirty="0">
                <a:solidFill>
                  <a:srgbClr val="57585B"/>
                </a:solidFill>
                <a:latin typeface="Open Sans"/>
                <a:cs typeface="Open Sans"/>
              </a:rPr>
              <a:t>anyone except the intended recipient being able to </a:t>
            </a:r>
            <a:r>
              <a:rPr sz="1700" dirty="0">
                <a:solidFill>
                  <a:srgbClr val="57585B"/>
                </a:solidFill>
                <a:latin typeface="Open Sans"/>
                <a:cs typeface="Open Sans"/>
              </a:rPr>
              <a:t>decrypt</a:t>
            </a:r>
            <a:r>
              <a:rPr sz="1700" spc="55" dirty="0">
                <a:solidFill>
                  <a:srgbClr val="57585B"/>
                </a:solidFill>
                <a:latin typeface="Open Sans"/>
                <a:cs typeface="Open Sans"/>
              </a:rPr>
              <a:t> </a:t>
            </a:r>
            <a:r>
              <a:rPr sz="1700" dirty="0">
                <a:solidFill>
                  <a:srgbClr val="57585B"/>
                </a:solidFill>
                <a:latin typeface="Open Sans"/>
                <a:cs typeface="Open Sans"/>
              </a:rPr>
              <a:t>the</a:t>
            </a:r>
            <a:r>
              <a:rPr lang="en-US" sz="1700" dirty="0">
                <a:solidFill>
                  <a:srgbClr val="57585B"/>
                </a:solidFill>
                <a:latin typeface="Open Sans"/>
                <a:cs typeface="Open Sans"/>
              </a:rPr>
              <a:t>m</a:t>
            </a:r>
            <a:r>
              <a:rPr sz="1700" dirty="0">
                <a:solidFill>
                  <a:srgbClr val="57585B"/>
                </a:solidFill>
                <a:latin typeface="Open Sans"/>
                <a:cs typeface="Open Sans"/>
              </a:rPr>
              <a:t>.</a:t>
            </a:r>
            <a:r>
              <a:rPr sz="1700" spc="60" dirty="0">
                <a:solidFill>
                  <a:srgbClr val="57585B"/>
                </a:solidFill>
                <a:latin typeface="Open Sans"/>
                <a:cs typeface="Open Sans"/>
              </a:rPr>
              <a:t> </a:t>
            </a:r>
            <a:r>
              <a:rPr sz="1700" dirty="0">
                <a:solidFill>
                  <a:srgbClr val="57585B"/>
                </a:solidFill>
                <a:latin typeface="Open Sans"/>
                <a:cs typeface="Open Sans"/>
              </a:rPr>
              <a:t>Before</a:t>
            </a:r>
            <a:r>
              <a:rPr sz="1700" spc="60"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any</a:t>
            </a:r>
            <a:r>
              <a:rPr sz="1700" spc="55" dirty="0">
                <a:solidFill>
                  <a:srgbClr val="57585B"/>
                </a:solidFill>
                <a:latin typeface="Open Sans"/>
                <a:cs typeface="Open Sans"/>
              </a:rPr>
              <a:t> </a:t>
            </a:r>
            <a:r>
              <a:rPr sz="1700" spc="-10" dirty="0">
                <a:solidFill>
                  <a:srgbClr val="57585B"/>
                </a:solidFill>
                <a:latin typeface="Open Sans"/>
                <a:cs typeface="Open Sans"/>
              </a:rPr>
              <a:t>message </a:t>
            </a:r>
            <a:r>
              <a:rPr sz="1700" dirty="0">
                <a:solidFill>
                  <a:srgbClr val="57585B"/>
                </a:solidFill>
                <a:latin typeface="Open Sans"/>
                <a:cs typeface="Open Sans"/>
              </a:rPr>
              <a:t>sent</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internet</a:t>
            </a:r>
            <a:r>
              <a:rPr sz="1700" spc="60" dirty="0">
                <a:solidFill>
                  <a:srgbClr val="57585B"/>
                </a:solidFill>
                <a:latin typeface="Open Sans"/>
                <a:cs typeface="Open Sans"/>
              </a:rPr>
              <a:t> </a:t>
            </a:r>
            <a:r>
              <a:rPr sz="1700" dirty="0">
                <a:solidFill>
                  <a:srgbClr val="57585B"/>
                </a:solidFill>
                <a:latin typeface="Open Sans"/>
                <a:cs typeface="Open Sans"/>
              </a:rPr>
              <a:t>could</a:t>
            </a:r>
            <a:r>
              <a:rPr sz="1700" spc="60" dirty="0">
                <a:solidFill>
                  <a:srgbClr val="57585B"/>
                </a:solidFill>
                <a:latin typeface="Open Sans"/>
                <a:cs typeface="Open Sans"/>
              </a:rPr>
              <a:t> </a:t>
            </a:r>
            <a:r>
              <a:rPr sz="1700" dirty="0">
                <a:solidFill>
                  <a:srgbClr val="57585B"/>
                </a:solidFill>
                <a:latin typeface="Open Sans"/>
                <a:cs typeface="Open Sans"/>
              </a:rPr>
              <a:t>be</a:t>
            </a:r>
            <a:r>
              <a:rPr sz="1700" spc="60" dirty="0">
                <a:solidFill>
                  <a:srgbClr val="57585B"/>
                </a:solidFill>
                <a:latin typeface="Open Sans"/>
                <a:cs typeface="Open Sans"/>
              </a:rPr>
              <a:t> </a:t>
            </a:r>
            <a:r>
              <a:rPr sz="1700" dirty="0">
                <a:solidFill>
                  <a:srgbClr val="57585B"/>
                </a:solidFill>
                <a:latin typeface="Open Sans"/>
                <a:cs typeface="Open Sans"/>
              </a:rPr>
              <a:t>intercepted</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read</a:t>
            </a:r>
            <a:r>
              <a:rPr sz="1700" spc="55" dirty="0">
                <a:solidFill>
                  <a:srgbClr val="57585B"/>
                </a:solidFill>
                <a:latin typeface="Open Sans"/>
                <a:cs typeface="Open Sans"/>
              </a:rPr>
              <a:t> </a:t>
            </a:r>
            <a:r>
              <a:rPr sz="1700" dirty="0">
                <a:solidFill>
                  <a:srgbClr val="57585B"/>
                </a:solidFill>
                <a:latin typeface="Open Sans"/>
                <a:cs typeface="Open Sans"/>
              </a:rPr>
              <a:t>by</a:t>
            </a:r>
            <a:r>
              <a:rPr sz="1700" spc="60" dirty="0">
                <a:solidFill>
                  <a:srgbClr val="57585B"/>
                </a:solidFill>
                <a:latin typeface="Open Sans"/>
                <a:cs typeface="Open Sans"/>
              </a:rPr>
              <a:t> </a:t>
            </a:r>
            <a:r>
              <a:rPr sz="1700" dirty="0">
                <a:solidFill>
                  <a:srgbClr val="57585B"/>
                </a:solidFill>
                <a:latin typeface="Open Sans"/>
                <a:cs typeface="Open Sans"/>
              </a:rPr>
              <a:t>others,</a:t>
            </a:r>
            <a:r>
              <a:rPr sz="1700" spc="60" dirty="0">
                <a:solidFill>
                  <a:srgbClr val="57585B"/>
                </a:solidFill>
                <a:latin typeface="Open Sans"/>
                <a:cs typeface="Open Sans"/>
              </a:rPr>
              <a:t> </a:t>
            </a:r>
            <a:r>
              <a:rPr sz="1700" dirty="0">
                <a:solidFill>
                  <a:srgbClr val="57585B"/>
                </a:solidFill>
                <a:latin typeface="Open Sans"/>
                <a:cs typeface="Open Sans"/>
              </a:rPr>
              <a:t>like</a:t>
            </a:r>
            <a:r>
              <a:rPr sz="1700" spc="60" dirty="0">
                <a:solidFill>
                  <a:srgbClr val="57585B"/>
                </a:solidFill>
                <a:latin typeface="Open Sans"/>
                <a:cs typeface="Open Sans"/>
              </a:rPr>
              <a:t> </a:t>
            </a:r>
            <a:r>
              <a:rPr sz="1700" spc="-10" dirty="0">
                <a:solidFill>
                  <a:srgbClr val="57585B"/>
                </a:solidFill>
                <a:latin typeface="Open Sans"/>
                <a:cs typeface="Open Sans"/>
              </a:rPr>
              <a:t>governments.</a:t>
            </a:r>
            <a:endParaRPr sz="1700" dirty="0">
              <a:latin typeface="Open Sans"/>
              <a:cs typeface="Open Sans"/>
            </a:endParaRPr>
          </a:p>
          <a:p>
            <a:pPr marL="12700" marR="5080">
              <a:lnSpc>
                <a:spcPct val="101800"/>
              </a:lnSpc>
              <a:spcBef>
                <a:spcPts val="2075"/>
              </a:spcBef>
            </a:pP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Cypherpunks</a:t>
            </a:r>
            <a:r>
              <a:rPr sz="1700" spc="75" dirty="0">
                <a:solidFill>
                  <a:srgbClr val="57585B"/>
                </a:solidFill>
                <a:latin typeface="Open Sans"/>
                <a:cs typeface="Open Sans"/>
              </a:rPr>
              <a:t> </a:t>
            </a:r>
            <a:r>
              <a:rPr sz="1700" dirty="0">
                <a:solidFill>
                  <a:srgbClr val="57585B"/>
                </a:solidFill>
                <a:latin typeface="Open Sans"/>
                <a:cs typeface="Open Sans"/>
              </a:rPr>
              <a:t>thought</a:t>
            </a:r>
            <a:r>
              <a:rPr sz="1700" spc="80" dirty="0">
                <a:solidFill>
                  <a:srgbClr val="57585B"/>
                </a:solidFill>
                <a:latin typeface="Open Sans"/>
                <a:cs typeface="Open Sans"/>
              </a:rPr>
              <a:t> </a:t>
            </a:r>
            <a:r>
              <a:rPr sz="1700" dirty="0">
                <a:solidFill>
                  <a:srgbClr val="57585B"/>
                </a:solidFill>
                <a:latin typeface="Open Sans"/>
                <a:cs typeface="Open Sans"/>
              </a:rPr>
              <a:t>that</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breakthrough</a:t>
            </a:r>
            <a:r>
              <a:rPr sz="1700" spc="80" dirty="0">
                <a:solidFill>
                  <a:srgbClr val="57585B"/>
                </a:solidFill>
                <a:latin typeface="Open Sans"/>
                <a:cs typeface="Open Sans"/>
              </a:rPr>
              <a:t> </a:t>
            </a:r>
            <a:r>
              <a:rPr sz="1700" dirty="0">
                <a:solidFill>
                  <a:srgbClr val="57585B"/>
                </a:solidFill>
                <a:latin typeface="Open Sans"/>
                <a:cs typeface="Open Sans"/>
              </a:rPr>
              <a:t>of</a:t>
            </a:r>
            <a:r>
              <a:rPr sz="1700" spc="80" dirty="0">
                <a:solidFill>
                  <a:srgbClr val="57585B"/>
                </a:solidFill>
                <a:latin typeface="Open Sans"/>
                <a:cs typeface="Open Sans"/>
              </a:rPr>
              <a:t> </a:t>
            </a:r>
            <a:r>
              <a:rPr sz="1700" dirty="0">
                <a:solidFill>
                  <a:srgbClr val="57585B"/>
                </a:solidFill>
                <a:latin typeface="Open Sans"/>
                <a:cs typeface="Open Sans"/>
              </a:rPr>
              <a:t>encryption,</a:t>
            </a:r>
            <a:r>
              <a:rPr sz="1700" spc="80" dirty="0">
                <a:solidFill>
                  <a:srgbClr val="57585B"/>
                </a:solidFill>
                <a:latin typeface="Open Sans"/>
                <a:cs typeface="Open Sans"/>
              </a:rPr>
              <a:t> </a:t>
            </a:r>
            <a:r>
              <a:rPr sz="1700" dirty="0">
                <a:solidFill>
                  <a:srgbClr val="57585B"/>
                </a:solidFill>
                <a:latin typeface="Open Sans"/>
                <a:cs typeface="Open Sans"/>
              </a:rPr>
              <a:t>along</a:t>
            </a:r>
            <a:r>
              <a:rPr sz="1700" spc="80" dirty="0">
                <a:solidFill>
                  <a:srgbClr val="57585B"/>
                </a:solidFill>
                <a:latin typeface="Open Sans"/>
                <a:cs typeface="Open Sans"/>
              </a:rPr>
              <a:t> </a:t>
            </a:r>
            <a:r>
              <a:rPr sz="1700" dirty="0">
                <a:solidFill>
                  <a:srgbClr val="57585B"/>
                </a:solidFill>
                <a:latin typeface="Open Sans"/>
                <a:cs typeface="Open Sans"/>
              </a:rPr>
              <a:t>with</a:t>
            </a:r>
            <a:r>
              <a:rPr sz="1700" spc="8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internet</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computer,</a:t>
            </a:r>
            <a:r>
              <a:rPr sz="1700" spc="75" dirty="0">
                <a:solidFill>
                  <a:srgbClr val="57585B"/>
                </a:solidFill>
                <a:latin typeface="Open Sans"/>
                <a:cs typeface="Open Sans"/>
              </a:rPr>
              <a:t> </a:t>
            </a:r>
            <a:r>
              <a:rPr sz="1700" dirty="0">
                <a:solidFill>
                  <a:srgbClr val="57585B"/>
                </a:solidFill>
                <a:latin typeface="Open Sans"/>
                <a:cs typeface="Open Sans"/>
              </a:rPr>
              <a:t>provided</a:t>
            </a:r>
            <a:r>
              <a:rPr sz="1700" spc="75" dirty="0">
                <a:solidFill>
                  <a:srgbClr val="57585B"/>
                </a:solidFill>
                <a:latin typeface="Open Sans"/>
                <a:cs typeface="Open Sans"/>
              </a:rPr>
              <a:t> </a:t>
            </a:r>
            <a:r>
              <a:rPr sz="1700" dirty="0">
                <a:solidFill>
                  <a:srgbClr val="57585B"/>
                </a:solidFill>
                <a:latin typeface="Open Sans"/>
                <a:cs typeface="Open Sans"/>
              </a:rPr>
              <a:t>a</a:t>
            </a:r>
            <a:r>
              <a:rPr sz="1700" spc="80" dirty="0">
                <a:solidFill>
                  <a:srgbClr val="57585B"/>
                </a:solidFill>
                <a:latin typeface="Open Sans"/>
                <a:cs typeface="Open Sans"/>
              </a:rPr>
              <a:t> </a:t>
            </a:r>
            <a:r>
              <a:rPr sz="1700" dirty="0">
                <a:solidFill>
                  <a:srgbClr val="57585B"/>
                </a:solidFill>
                <a:latin typeface="Open Sans"/>
                <a:cs typeface="Open Sans"/>
              </a:rPr>
              <a:t>solid</a:t>
            </a:r>
            <a:r>
              <a:rPr sz="1700" spc="75" dirty="0">
                <a:solidFill>
                  <a:srgbClr val="57585B"/>
                </a:solidFill>
                <a:latin typeface="Open Sans"/>
                <a:cs typeface="Open Sans"/>
              </a:rPr>
              <a:t> </a:t>
            </a:r>
            <a:r>
              <a:rPr sz="1700" dirty="0">
                <a:solidFill>
                  <a:srgbClr val="57585B"/>
                </a:solidFill>
                <a:latin typeface="Open Sans"/>
                <a:cs typeface="Open Sans"/>
              </a:rPr>
              <a:t>foundation</a:t>
            </a:r>
            <a:r>
              <a:rPr sz="1700" spc="75" dirty="0">
                <a:solidFill>
                  <a:srgbClr val="57585B"/>
                </a:solidFill>
                <a:latin typeface="Open Sans"/>
                <a:cs typeface="Open Sans"/>
              </a:rPr>
              <a:t> </a:t>
            </a:r>
            <a:r>
              <a:rPr sz="1700" dirty="0">
                <a:solidFill>
                  <a:srgbClr val="57585B"/>
                </a:solidFill>
                <a:latin typeface="Open Sans"/>
                <a:cs typeface="Open Sans"/>
              </a:rPr>
              <a:t>for</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creation</a:t>
            </a:r>
            <a:r>
              <a:rPr sz="1700" spc="7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decentralized</a:t>
            </a:r>
            <a:r>
              <a:rPr sz="1700" spc="75" dirty="0">
                <a:solidFill>
                  <a:srgbClr val="57585B"/>
                </a:solidFill>
                <a:latin typeface="Open Sans"/>
                <a:cs typeface="Open Sans"/>
              </a:rPr>
              <a:t> </a:t>
            </a:r>
            <a:r>
              <a:rPr sz="1700" dirty="0">
                <a:solidFill>
                  <a:srgbClr val="57585B"/>
                </a:solidFill>
                <a:latin typeface="Open Sans"/>
                <a:cs typeface="Open Sans"/>
              </a:rPr>
              <a:t>networks</a:t>
            </a:r>
            <a:r>
              <a:rPr sz="1700" spc="75" dirty="0">
                <a:solidFill>
                  <a:srgbClr val="57585B"/>
                </a:solidFill>
                <a:latin typeface="Open Sans"/>
                <a:cs typeface="Open Sans"/>
              </a:rPr>
              <a:t> </a:t>
            </a:r>
            <a:r>
              <a:rPr sz="1700" dirty="0">
                <a:solidFill>
                  <a:srgbClr val="57585B"/>
                </a:solidFill>
                <a:latin typeface="Open Sans"/>
                <a:cs typeface="Open Sans"/>
              </a:rPr>
              <a:t>in</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digital</a:t>
            </a:r>
            <a:r>
              <a:rPr sz="1700" spc="75" dirty="0">
                <a:solidFill>
                  <a:srgbClr val="57585B"/>
                </a:solidFill>
                <a:latin typeface="Open Sans"/>
                <a:cs typeface="Open Sans"/>
              </a:rPr>
              <a:t> </a:t>
            </a:r>
            <a:r>
              <a:rPr sz="1700" dirty="0">
                <a:solidFill>
                  <a:srgbClr val="57585B"/>
                </a:solidFill>
                <a:latin typeface="Open Sans"/>
                <a:cs typeface="Open Sans"/>
              </a:rPr>
              <a:t>space,</a:t>
            </a:r>
            <a:r>
              <a:rPr sz="1700" spc="80" dirty="0">
                <a:solidFill>
                  <a:srgbClr val="57585B"/>
                </a:solidFill>
                <a:latin typeface="Open Sans"/>
                <a:cs typeface="Open Sans"/>
              </a:rPr>
              <a:t> </a:t>
            </a:r>
            <a:r>
              <a:rPr sz="1700" dirty="0">
                <a:solidFill>
                  <a:srgbClr val="57585B"/>
                </a:solidFill>
                <a:latin typeface="Open Sans"/>
                <a:cs typeface="Open Sans"/>
              </a:rPr>
              <a:t>allowing</a:t>
            </a:r>
            <a:r>
              <a:rPr sz="1700" spc="75" dirty="0">
                <a:solidFill>
                  <a:srgbClr val="57585B"/>
                </a:solidFill>
                <a:latin typeface="Open Sans"/>
                <a:cs typeface="Open Sans"/>
              </a:rPr>
              <a:t> </a:t>
            </a:r>
            <a:r>
              <a:rPr sz="1700" dirty="0">
                <a:solidFill>
                  <a:srgbClr val="57585B"/>
                </a:solidFill>
                <a:latin typeface="Open Sans"/>
                <a:cs typeface="Open Sans"/>
              </a:rPr>
              <a:t>individuals</a:t>
            </a:r>
            <a:r>
              <a:rPr sz="1700" spc="75" dirty="0">
                <a:solidFill>
                  <a:srgbClr val="57585B"/>
                </a:solidFill>
                <a:latin typeface="Open Sans"/>
                <a:cs typeface="Open Sans"/>
              </a:rPr>
              <a:t> </a:t>
            </a:r>
            <a:r>
              <a:rPr sz="1700" dirty="0">
                <a:solidFill>
                  <a:srgbClr val="57585B"/>
                </a:solidFill>
                <a:latin typeface="Open Sans"/>
                <a:cs typeface="Open Sans"/>
              </a:rPr>
              <a:t>to</a:t>
            </a:r>
            <a:r>
              <a:rPr sz="1700" spc="80" dirty="0">
                <a:solidFill>
                  <a:srgbClr val="57585B"/>
                </a:solidFill>
                <a:latin typeface="Open Sans"/>
                <a:cs typeface="Open Sans"/>
              </a:rPr>
              <a:t> </a:t>
            </a:r>
            <a:r>
              <a:rPr sz="1700" dirty="0">
                <a:solidFill>
                  <a:srgbClr val="57585B"/>
                </a:solidFill>
                <a:latin typeface="Open Sans"/>
                <a:cs typeface="Open Sans"/>
              </a:rPr>
              <a:t>communicate</a:t>
            </a:r>
            <a:r>
              <a:rPr sz="1700" spc="75"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transact</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internet</a:t>
            </a:r>
            <a:r>
              <a:rPr sz="1700" spc="60" dirty="0">
                <a:solidFill>
                  <a:srgbClr val="57585B"/>
                </a:solidFill>
                <a:latin typeface="Open Sans"/>
                <a:cs typeface="Open Sans"/>
              </a:rPr>
              <a:t> </a:t>
            </a:r>
            <a:r>
              <a:rPr sz="1700" dirty="0">
                <a:solidFill>
                  <a:srgbClr val="57585B"/>
                </a:solidFill>
                <a:latin typeface="Open Sans"/>
                <a:cs typeface="Open Sans"/>
              </a:rPr>
              <a:t>privately</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without</a:t>
            </a:r>
            <a:r>
              <a:rPr lang="en-US" sz="1700" spc="60" dirty="0">
                <a:solidFill>
                  <a:srgbClr val="57585B"/>
                </a:solidFill>
                <a:latin typeface="Open Sans"/>
                <a:cs typeface="Open Sans"/>
              </a:rPr>
              <a:t> </a:t>
            </a:r>
            <a:r>
              <a:rPr sz="1700" dirty="0">
                <a:solidFill>
                  <a:srgbClr val="57585B"/>
                </a:solidFill>
                <a:latin typeface="Open Sans"/>
                <a:cs typeface="Open Sans"/>
              </a:rPr>
              <a:t>interference</a:t>
            </a:r>
            <a:r>
              <a:rPr sz="1700" spc="65" dirty="0">
                <a:solidFill>
                  <a:srgbClr val="57585B"/>
                </a:solidFill>
                <a:latin typeface="Open Sans"/>
                <a:cs typeface="Open Sans"/>
              </a:rPr>
              <a:t> </a:t>
            </a:r>
            <a:r>
              <a:rPr sz="1700" dirty="0">
                <a:solidFill>
                  <a:srgbClr val="57585B"/>
                </a:solidFill>
                <a:latin typeface="Open Sans"/>
                <a:cs typeface="Open Sans"/>
              </a:rPr>
              <a:t>from</a:t>
            </a:r>
            <a:r>
              <a:rPr sz="1700" spc="60" dirty="0">
                <a:solidFill>
                  <a:srgbClr val="57585B"/>
                </a:solidFill>
                <a:latin typeface="Open Sans"/>
                <a:cs typeface="Open Sans"/>
              </a:rPr>
              <a:t> </a:t>
            </a:r>
            <a:r>
              <a:rPr sz="1700" dirty="0">
                <a:solidFill>
                  <a:srgbClr val="57585B"/>
                </a:solidFill>
                <a:latin typeface="Open Sans"/>
                <a:cs typeface="Open Sans"/>
              </a:rPr>
              <a:t>a</a:t>
            </a:r>
            <a:r>
              <a:rPr sz="1700" spc="65" dirty="0">
                <a:solidFill>
                  <a:srgbClr val="57585B"/>
                </a:solidFill>
                <a:latin typeface="Open Sans"/>
                <a:cs typeface="Open Sans"/>
              </a:rPr>
              <a:t> </a:t>
            </a:r>
            <a:r>
              <a:rPr sz="1700" spc="-10" dirty="0">
                <a:solidFill>
                  <a:srgbClr val="57585B"/>
                </a:solidFill>
                <a:latin typeface="Open Sans"/>
                <a:cs typeface="Open Sans"/>
              </a:rPr>
              <a:t>central authority</a:t>
            </a:r>
            <a:endParaRPr sz="1700" dirty="0">
              <a:latin typeface="Open Sans"/>
              <a:cs typeface="Open Sans"/>
            </a:endParaRPr>
          </a:p>
          <a:p>
            <a:pPr marL="12700" marR="90805">
              <a:lnSpc>
                <a:spcPct val="101800"/>
              </a:lnSpc>
              <a:spcBef>
                <a:spcPts val="2080"/>
              </a:spcBef>
            </a:pP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Cypherpunks</a:t>
            </a:r>
            <a:r>
              <a:rPr sz="1700" spc="45" dirty="0">
                <a:solidFill>
                  <a:srgbClr val="57585B"/>
                </a:solidFill>
                <a:latin typeface="Open Sans"/>
                <a:cs typeface="Open Sans"/>
              </a:rPr>
              <a:t> </a:t>
            </a:r>
            <a:r>
              <a:rPr sz="1700" dirty="0">
                <a:solidFill>
                  <a:srgbClr val="57585B"/>
                </a:solidFill>
                <a:latin typeface="Open Sans"/>
                <a:cs typeface="Open Sans"/>
              </a:rPr>
              <a:t>were</a:t>
            </a:r>
            <a:r>
              <a:rPr sz="1700" spc="45" dirty="0">
                <a:solidFill>
                  <a:srgbClr val="57585B"/>
                </a:solidFill>
                <a:latin typeface="Open Sans"/>
                <a:cs typeface="Open Sans"/>
              </a:rPr>
              <a:t> </a:t>
            </a:r>
            <a:r>
              <a:rPr sz="1700" dirty="0">
                <a:solidFill>
                  <a:srgbClr val="57585B"/>
                </a:solidFill>
                <a:latin typeface="Open Sans"/>
                <a:cs typeface="Open Sans"/>
              </a:rPr>
              <a:t>on</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right</a:t>
            </a:r>
            <a:r>
              <a:rPr sz="1700" spc="45" dirty="0">
                <a:solidFill>
                  <a:srgbClr val="57585B"/>
                </a:solidFill>
                <a:latin typeface="Open Sans"/>
                <a:cs typeface="Open Sans"/>
              </a:rPr>
              <a:t> </a:t>
            </a:r>
            <a:r>
              <a:rPr sz="1700" dirty="0">
                <a:solidFill>
                  <a:srgbClr val="57585B"/>
                </a:solidFill>
                <a:latin typeface="Open Sans"/>
                <a:cs typeface="Open Sans"/>
              </a:rPr>
              <a:t>track</a:t>
            </a:r>
            <a:r>
              <a:rPr sz="1700" spc="50"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foster</a:t>
            </a:r>
            <a:r>
              <a:rPr lang="en-US" sz="1700" dirty="0">
                <a:solidFill>
                  <a:srgbClr val="57585B"/>
                </a:solidFill>
                <a:latin typeface="Open Sans"/>
                <a:cs typeface="Open Sans"/>
              </a:rPr>
              <a:t>ing</a:t>
            </a:r>
            <a:r>
              <a:rPr sz="1700" spc="4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brighter</a:t>
            </a:r>
            <a:r>
              <a:rPr sz="1700" spc="45" dirty="0">
                <a:solidFill>
                  <a:srgbClr val="57585B"/>
                </a:solidFill>
                <a:latin typeface="Open Sans"/>
                <a:cs typeface="Open Sans"/>
              </a:rPr>
              <a:t> </a:t>
            </a:r>
            <a:r>
              <a:rPr sz="1700" dirty="0">
                <a:solidFill>
                  <a:srgbClr val="57585B"/>
                </a:solidFill>
                <a:latin typeface="Open Sans"/>
                <a:cs typeface="Open Sans"/>
              </a:rPr>
              <a:t>future</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spc="-10" dirty="0">
                <a:solidFill>
                  <a:srgbClr val="57585B"/>
                </a:solidFill>
                <a:latin typeface="Open Sans"/>
                <a:cs typeface="Open Sans"/>
              </a:rPr>
              <a:t>humanity, </a:t>
            </a:r>
            <a:r>
              <a:rPr sz="1700" dirty="0">
                <a:solidFill>
                  <a:srgbClr val="57585B"/>
                </a:solidFill>
                <a:latin typeface="Open Sans"/>
                <a:cs typeface="Open Sans"/>
              </a:rPr>
              <a:t>where</a:t>
            </a:r>
            <a:r>
              <a:rPr sz="1700" spc="45" dirty="0">
                <a:solidFill>
                  <a:srgbClr val="57585B"/>
                </a:solidFill>
                <a:latin typeface="Open Sans"/>
                <a:cs typeface="Open Sans"/>
              </a:rPr>
              <a:t> </a:t>
            </a:r>
            <a:r>
              <a:rPr sz="1700" dirty="0">
                <a:solidFill>
                  <a:srgbClr val="57585B"/>
                </a:solidFill>
                <a:latin typeface="Open Sans"/>
                <a:cs typeface="Open Sans"/>
              </a:rPr>
              <a:t>technology</a:t>
            </a:r>
            <a:r>
              <a:rPr sz="1700" spc="50" dirty="0">
                <a:solidFill>
                  <a:srgbClr val="57585B"/>
                </a:solidFill>
                <a:latin typeface="Open Sans"/>
                <a:cs typeface="Open Sans"/>
              </a:rPr>
              <a:t> </a:t>
            </a:r>
            <a:r>
              <a:rPr sz="1700" dirty="0">
                <a:solidFill>
                  <a:srgbClr val="57585B"/>
                </a:solidFill>
                <a:latin typeface="Open Sans"/>
                <a:cs typeface="Open Sans"/>
              </a:rPr>
              <a:t>would</a:t>
            </a:r>
            <a:r>
              <a:rPr sz="1700" spc="50" dirty="0">
                <a:solidFill>
                  <a:srgbClr val="57585B"/>
                </a:solidFill>
                <a:latin typeface="Open Sans"/>
                <a:cs typeface="Open Sans"/>
              </a:rPr>
              <a:t> </a:t>
            </a:r>
            <a:r>
              <a:rPr sz="1700" dirty="0">
                <a:solidFill>
                  <a:srgbClr val="57585B"/>
                </a:solidFill>
                <a:latin typeface="Open Sans"/>
                <a:cs typeface="Open Sans"/>
              </a:rPr>
              <a:t>be</a:t>
            </a:r>
            <a:r>
              <a:rPr sz="1700" spc="50"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tool</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maximize</a:t>
            </a:r>
            <a:r>
              <a:rPr sz="1700" spc="50" dirty="0">
                <a:solidFill>
                  <a:srgbClr val="57585B"/>
                </a:solidFill>
                <a:latin typeface="Open Sans"/>
                <a:cs typeface="Open Sans"/>
              </a:rPr>
              <a:t> </a:t>
            </a:r>
            <a:r>
              <a:rPr sz="1700" dirty="0">
                <a:solidFill>
                  <a:srgbClr val="57585B"/>
                </a:solidFill>
                <a:latin typeface="Open Sans"/>
                <a:cs typeface="Open Sans"/>
              </a:rPr>
              <a:t>freedom</a:t>
            </a:r>
            <a:r>
              <a:rPr sz="1700" spc="50" dirty="0">
                <a:solidFill>
                  <a:srgbClr val="57585B"/>
                </a:solidFill>
                <a:latin typeface="Open Sans"/>
                <a:cs typeface="Open Sans"/>
              </a:rPr>
              <a:t> </a:t>
            </a:r>
            <a:r>
              <a:rPr sz="1700" dirty="0">
                <a:solidFill>
                  <a:srgbClr val="57585B"/>
                </a:solidFill>
                <a:latin typeface="Open Sans"/>
                <a:cs typeface="Open Sans"/>
              </a:rPr>
              <a:t>instead</a:t>
            </a:r>
            <a:r>
              <a:rPr sz="1700" spc="4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control.</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20" dirty="0">
                <a:solidFill>
                  <a:srgbClr val="57585B"/>
                </a:solidFill>
                <a:latin typeface="Open Sans"/>
                <a:cs typeface="Open Sans"/>
              </a:rPr>
              <a:t>only </a:t>
            </a:r>
            <a:r>
              <a:rPr sz="1700" dirty="0">
                <a:solidFill>
                  <a:srgbClr val="57585B"/>
                </a:solidFill>
                <a:latin typeface="Open Sans"/>
                <a:cs typeface="Open Sans"/>
              </a:rPr>
              <a:t>missing</a:t>
            </a:r>
            <a:r>
              <a:rPr sz="1700" spc="65" dirty="0">
                <a:solidFill>
                  <a:srgbClr val="57585B"/>
                </a:solidFill>
                <a:latin typeface="Open Sans"/>
                <a:cs typeface="Open Sans"/>
              </a:rPr>
              <a:t> </a:t>
            </a:r>
            <a:r>
              <a:rPr sz="1700" dirty="0">
                <a:solidFill>
                  <a:srgbClr val="57585B"/>
                </a:solidFill>
                <a:latin typeface="Open Sans"/>
                <a:cs typeface="Open Sans"/>
              </a:rPr>
              <a:t>pieces</a:t>
            </a:r>
            <a:r>
              <a:rPr sz="1700" spc="70" dirty="0">
                <a:solidFill>
                  <a:srgbClr val="57585B"/>
                </a:solidFill>
                <a:latin typeface="Open Sans"/>
                <a:cs typeface="Open Sans"/>
              </a:rPr>
              <a:t> </a:t>
            </a:r>
            <a:r>
              <a:rPr sz="1700" dirty="0">
                <a:solidFill>
                  <a:srgbClr val="57585B"/>
                </a:solidFill>
                <a:latin typeface="Open Sans"/>
                <a:cs typeface="Open Sans"/>
              </a:rPr>
              <a:t>were</a:t>
            </a:r>
            <a:r>
              <a:rPr sz="1700" spc="65" dirty="0">
                <a:solidFill>
                  <a:srgbClr val="57585B"/>
                </a:solidFill>
                <a:latin typeface="Open Sans"/>
                <a:cs typeface="Open Sans"/>
              </a:rPr>
              <a:t> </a:t>
            </a:r>
            <a:r>
              <a:rPr sz="1700" dirty="0">
                <a:solidFill>
                  <a:srgbClr val="57585B"/>
                </a:solidFill>
                <a:latin typeface="Open Sans"/>
                <a:cs typeface="Open Sans"/>
              </a:rPr>
              <a:t>a</a:t>
            </a:r>
            <a:r>
              <a:rPr sz="1700" spc="70" dirty="0">
                <a:solidFill>
                  <a:srgbClr val="57585B"/>
                </a:solidFill>
                <a:latin typeface="Open Sans"/>
                <a:cs typeface="Open Sans"/>
              </a:rPr>
              <a:t> </a:t>
            </a:r>
            <a:r>
              <a:rPr sz="1700" dirty="0">
                <a:solidFill>
                  <a:srgbClr val="57585B"/>
                </a:solidFill>
                <a:latin typeface="Open Sans"/>
                <a:cs typeface="Open Sans"/>
              </a:rPr>
              <a:t>decentralized</a:t>
            </a:r>
            <a:r>
              <a:rPr sz="1700" spc="65" dirty="0">
                <a:solidFill>
                  <a:srgbClr val="57585B"/>
                </a:solidFill>
                <a:latin typeface="Open Sans"/>
                <a:cs typeface="Open Sans"/>
              </a:rPr>
              <a:t> </a:t>
            </a:r>
            <a:r>
              <a:rPr sz="1700" dirty="0">
                <a:solidFill>
                  <a:srgbClr val="57585B"/>
                </a:solidFill>
                <a:latin typeface="Open Sans"/>
                <a:cs typeface="Open Sans"/>
              </a:rPr>
              <a:t>network</a:t>
            </a:r>
            <a:r>
              <a:rPr sz="1700" spc="70" dirty="0">
                <a:solidFill>
                  <a:srgbClr val="57585B"/>
                </a:solidFill>
                <a:latin typeface="Open Sans"/>
                <a:cs typeface="Open Sans"/>
              </a:rPr>
              <a:t> </a:t>
            </a:r>
            <a:r>
              <a:rPr sz="1700" dirty="0">
                <a:solidFill>
                  <a:srgbClr val="57585B"/>
                </a:solidFill>
                <a:latin typeface="Open Sans"/>
                <a:cs typeface="Open Sans"/>
              </a:rPr>
              <a:t>and</a:t>
            </a:r>
            <a:r>
              <a:rPr lang="en-US" sz="1700" dirty="0">
                <a:solidFill>
                  <a:srgbClr val="57585B"/>
                </a:solidFill>
                <a:latin typeface="Open Sans"/>
                <a:cs typeface="Open Sans"/>
              </a:rPr>
              <a:t> a</a:t>
            </a:r>
            <a:r>
              <a:rPr sz="1700" spc="65" dirty="0">
                <a:solidFill>
                  <a:srgbClr val="57585B"/>
                </a:solidFill>
                <a:latin typeface="Open Sans"/>
                <a:cs typeface="Open Sans"/>
              </a:rPr>
              <a:t> </a:t>
            </a:r>
            <a:r>
              <a:rPr sz="1700" dirty="0">
                <a:solidFill>
                  <a:srgbClr val="57585B"/>
                </a:solidFill>
                <a:latin typeface="Open Sans"/>
                <a:cs typeface="Open Sans"/>
              </a:rPr>
              <a:t>digital</a:t>
            </a:r>
            <a:r>
              <a:rPr sz="1700" spc="70" dirty="0">
                <a:solidFill>
                  <a:srgbClr val="57585B"/>
                </a:solidFill>
                <a:latin typeface="Open Sans"/>
                <a:cs typeface="Open Sans"/>
              </a:rPr>
              <a:t> </a:t>
            </a:r>
            <a:r>
              <a:rPr sz="1700" spc="-10" dirty="0">
                <a:solidFill>
                  <a:srgbClr val="57585B"/>
                </a:solidFill>
                <a:latin typeface="Open Sans"/>
                <a:cs typeface="Open Sans"/>
              </a:rPr>
              <a:t>currency.</a:t>
            </a:r>
            <a:endParaRPr sz="1700" dirty="0">
              <a:latin typeface="Open Sans"/>
              <a:cs typeface="Open Sans"/>
            </a:endParaRPr>
          </a:p>
        </p:txBody>
      </p:sp>
      <p:sp>
        <p:nvSpPr>
          <p:cNvPr id="8" name="object 8"/>
          <p:cNvSpPr txBox="1"/>
          <p:nvPr/>
        </p:nvSpPr>
        <p:spPr>
          <a:xfrm>
            <a:off x="5449678" y="2656018"/>
            <a:ext cx="4168775" cy="240030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Key</a:t>
            </a:r>
            <a:r>
              <a:rPr sz="1700" spc="60" dirty="0">
                <a:solidFill>
                  <a:srgbClr val="57585B"/>
                </a:solidFill>
                <a:latin typeface="Open Sans"/>
                <a:cs typeface="Open Sans"/>
              </a:rPr>
              <a:t> </a:t>
            </a:r>
            <a:r>
              <a:rPr sz="1700" dirty="0">
                <a:solidFill>
                  <a:srgbClr val="57585B"/>
                </a:solidFill>
                <a:latin typeface="Open Sans"/>
                <a:cs typeface="Open Sans"/>
              </a:rPr>
              <a:t>ﬁgures</a:t>
            </a:r>
            <a:r>
              <a:rPr sz="1700" spc="65" dirty="0">
                <a:solidFill>
                  <a:srgbClr val="57585B"/>
                </a:solidFill>
                <a:latin typeface="Open Sans"/>
                <a:cs typeface="Open Sans"/>
              </a:rPr>
              <a:t> </a:t>
            </a:r>
            <a:r>
              <a:rPr sz="1700" dirty="0">
                <a:solidFill>
                  <a:srgbClr val="57585B"/>
                </a:solidFill>
                <a:latin typeface="Open Sans"/>
                <a:cs typeface="Open Sans"/>
              </a:rPr>
              <a:t>within</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spc="-10" dirty="0">
                <a:solidFill>
                  <a:srgbClr val="57585B"/>
                </a:solidFill>
                <a:latin typeface="Open Sans"/>
                <a:cs typeface="Open Sans"/>
              </a:rPr>
              <a:t>Cypherpunk </a:t>
            </a:r>
            <a:r>
              <a:rPr sz="1700" dirty="0">
                <a:solidFill>
                  <a:srgbClr val="57585B"/>
                </a:solidFill>
                <a:latin typeface="Open Sans"/>
                <a:cs typeface="Open Sans"/>
              </a:rPr>
              <a:t>movement</a:t>
            </a:r>
            <a:r>
              <a:rPr sz="1700" spc="80" dirty="0">
                <a:solidFill>
                  <a:srgbClr val="57585B"/>
                </a:solidFill>
                <a:latin typeface="Open Sans"/>
                <a:cs typeface="Open Sans"/>
              </a:rPr>
              <a:t> </a:t>
            </a:r>
            <a:r>
              <a:rPr sz="1700" dirty="0">
                <a:solidFill>
                  <a:srgbClr val="57585B"/>
                </a:solidFill>
                <a:latin typeface="Open Sans"/>
                <a:cs typeface="Open Sans"/>
              </a:rPr>
              <a:t>included</a:t>
            </a:r>
            <a:r>
              <a:rPr sz="1700" spc="85" dirty="0">
                <a:solidFill>
                  <a:srgbClr val="57585B"/>
                </a:solidFill>
                <a:latin typeface="Open Sans"/>
                <a:cs typeface="Open Sans"/>
              </a:rPr>
              <a:t> </a:t>
            </a:r>
            <a:r>
              <a:rPr sz="1700" dirty="0">
                <a:solidFill>
                  <a:srgbClr val="57585B"/>
                </a:solidFill>
                <a:latin typeface="Open Sans"/>
                <a:cs typeface="Open Sans"/>
              </a:rPr>
              <a:t>luminaries</a:t>
            </a:r>
            <a:r>
              <a:rPr sz="1700" spc="80" dirty="0">
                <a:solidFill>
                  <a:srgbClr val="57585B"/>
                </a:solidFill>
                <a:latin typeface="Open Sans"/>
                <a:cs typeface="Open Sans"/>
              </a:rPr>
              <a:t> </a:t>
            </a:r>
            <a:r>
              <a:rPr sz="1700" dirty="0">
                <a:solidFill>
                  <a:srgbClr val="57585B"/>
                </a:solidFill>
                <a:latin typeface="Open Sans"/>
                <a:cs typeface="Open Sans"/>
              </a:rPr>
              <a:t>like</a:t>
            </a:r>
            <a:r>
              <a:rPr sz="1700" spc="85" dirty="0">
                <a:solidFill>
                  <a:srgbClr val="57585B"/>
                </a:solidFill>
                <a:latin typeface="Open Sans"/>
                <a:cs typeface="Open Sans"/>
              </a:rPr>
              <a:t> </a:t>
            </a:r>
            <a:r>
              <a:rPr sz="1700" spc="-20" dirty="0">
                <a:solidFill>
                  <a:srgbClr val="57585B"/>
                </a:solidFill>
                <a:latin typeface="Open Sans"/>
                <a:cs typeface="Open Sans"/>
              </a:rPr>
              <a:t>Eric </a:t>
            </a:r>
            <a:r>
              <a:rPr sz="1700" dirty="0">
                <a:solidFill>
                  <a:srgbClr val="57585B"/>
                </a:solidFill>
                <a:latin typeface="Open Sans"/>
                <a:cs typeface="Open Sans"/>
              </a:rPr>
              <a:t>Hughes,</a:t>
            </a:r>
            <a:r>
              <a:rPr sz="1700" spc="55" dirty="0">
                <a:solidFill>
                  <a:srgbClr val="57585B"/>
                </a:solidFill>
                <a:latin typeface="Open Sans"/>
                <a:cs typeface="Open Sans"/>
              </a:rPr>
              <a:t> </a:t>
            </a:r>
            <a:r>
              <a:rPr sz="1700" dirty="0">
                <a:solidFill>
                  <a:srgbClr val="57585B"/>
                </a:solidFill>
                <a:latin typeface="Open Sans"/>
                <a:cs typeface="Open Sans"/>
              </a:rPr>
              <a:t>Timothy</a:t>
            </a:r>
            <a:r>
              <a:rPr sz="1700" spc="55" dirty="0">
                <a:solidFill>
                  <a:srgbClr val="57585B"/>
                </a:solidFill>
                <a:latin typeface="Open Sans"/>
                <a:cs typeface="Open Sans"/>
              </a:rPr>
              <a:t> </a:t>
            </a:r>
            <a:r>
              <a:rPr sz="1700" dirty="0">
                <a:solidFill>
                  <a:srgbClr val="57585B"/>
                </a:solidFill>
                <a:latin typeface="Open Sans"/>
                <a:cs typeface="Open Sans"/>
              </a:rPr>
              <a:t>C.</a:t>
            </a:r>
            <a:r>
              <a:rPr sz="1700" spc="55" dirty="0">
                <a:solidFill>
                  <a:srgbClr val="57585B"/>
                </a:solidFill>
                <a:latin typeface="Open Sans"/>
                <a:cs typeface="Open Sans"/>
              </a:rPr>
              <a:t> </a:t>
            </a:r>
            <a:r>
              <a:rPr sz="1700" dirty="0">
                <a:solidFill>
                  <a:srgbClr val="57585B"/>
                </a:solidFill>
                <a:latin typeface="Open Sans"/>
                <a:cs typeface="Open Sans"/>
              </a:rPr>
              <a:t>May,</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spc="-20" dirty="0">
                <a:solidFill>
                  <a:srgbClr val="57585B"/>
                </a:solidFill>
                <a:latin typeface="Open Sans"/>
                <a:cs typeface="Open Sans"/>
              </a:rPr>
              <a:t>John </a:t>
            </a:r>
            <a:r>
              <a:rPr sz="1700" dirty="0">
                <a:solidFill>
                  <a:srgbClr val="57585B"/>
                </a:solidFill>
                <a:latin typeface="Open Sans"/>
                <a:cs typeface="Open Sans"/>
              </a:rPr>
              <a:t>Gilmore.</a:t>
            </a:r>
            <a:r>
              <a:rPr sz="1700" spc="55"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1992,</a:t>
            </a:r>
            <a:r>
              <a:rPr sz="1700" spc="55" dirty="0">
                <a:solidFill>
                  <a:srgbClr val="57585B"/>
                </a:solidFill>
                <a:latin typeface="Open Sans"/>
                <a:cs typeface="Open Sans"/>
              </a:rPr>
              <a:t> </a:t>
            </a:r>
            <a:r>
              <a:rPr sz="1700" dirty="0">
                <a:solidFill>
                  <a:srgbClr val="57585B"/>
                </a:solidFill>
                <a:latin typeface="Open Sans"/>
                <a:cs typeface="Open Sans"/>
              </a:rPr>
              <a:t>Eric</a:t>
            </a:r>
            <a:r>
              <a:rPr sz="1700" spc="60" dirty="0">
                <a:solidFill>
                  <a:srgbClr val="57585B"/>
                </a:solidFill>
                <a:latin typeface="Open Sans"/>
                <a:cs typeface="Open Sans"/>
              </a:rPr>
              <a:t> </a:t>
            </a:r>
            <a:r>
              <a:rPr sz="1700" dirty="0">
                <a:solidFill>
                  <a:srgbClr val="57585B"/>
                </a:solidFill>
                <a:latin typeface="Open Sans"/>
                <a:cs typeface="Open Sans"/>
              </a:rPr>
              <a:t>Hughes</a:t>
            </a:r>
            <a:r>
              <a:rPr sz="1700" spc="55" dirty="0">
                <a:solidFill>
                  <a:srgbClr val="57585B"/>
                </a:solidFill>
                <a:latin typeface="Open Sans"/>
                <a:cs typeface="Open Sans"/>
              </a:rPr>
              <a:t> </a:t>
            </a:r>
            <a:r>
              <a:rPr sz="1700" dirty="0">
                <a:solidFill>
                  <a:srgbClr val="57585B"/>
                </a:solidFill>
                <a:latin typeface="Open Sans"/>
                <a:cs typeface="Open Sans"/>
              </a:rPr>
              <a:t>penned</a:t>
            </a:r>
            <a:r>
              <a:rPr sz="1700" spc="60" dirty="0">
                <a:solidFill>
                  <a:srgbClr val="57585B"/>
                </a:solidFill>
                <a:latin typeface="Open Sans"/>
                <a:cs typeface="Open Sans"/>
              </a:rPr>
              <a:t> </a:t>
            </a:r>
            <a:r>
              <a:rPr sz="1700" spc="-25" dirty="0">
                <a:solidFill>
                  <a:srgbClr val="57585B"/>
                </a:solidFill>
                <a:latin typeface="Open Sans"/>
                <a:cs typeface="Open Sans"/>
              </a:rPr>
              <a:t>"A </a:t>
            </a:r>
            <a:r>
              <a:rPr sz="1700" dirty="0">
                <a:solidFill>
                  <a:srgbClr val="57585B"/>
                </a:solidFill>
                <a:latin typeface="Open Sans"/>
                <a:cs typeface="Open Sans"/>
              </a:rPr>
              <a:t>Cypherpunk</a:t>
            </a:r>
            <a:r>
              <a:rPr sz="1700" spc="125" dirty="0">
                <a:solidFill>
                  <a:srgbClr val="57585B"/>
                </a:solidFill>
                <a:latin typeface="Open Sans"/>
                <a:cs typeface="Open Sans"/>
              </a:rPr>
              <a:t> </a:t>
            </a:r>
            <a:r>
              <a:rPr sz="1700" dirty="0">
                <a:solidFill>
                  <a:srgbClr val="57585B"/>
                </a:solidFill>
                <a:latin typeface="Open Sans"/>
                <a:cs typeface="Open Sans"/>
              </a:rPr>
              <a:t>Manifesto,”</a:t>
            </a:r>
            <a:r>
              <a:rPr sz="1700" spc="130" dirty="0">
                <a:solidFill>
                  <a:srgbClr val="57585B"/>
                </a:solidFill>
                <a:latin typeface="Open Sans"/>
                <a:cs typeface="Open Sans"/>
              </a:rPr>
              <a:t> </a:t>
            </a:r>
            <a:r>
              <a:rPr sz="1700" dirty="0">
                <a:solidFill>
                  <a:srgbClr val="57585B"/>
                </a:solidFill>
                <a:latin typeface="Open Sans"/>
                <a:cs typeface="Open Sans"/>
              </a:rPr>
              <a:t>outlining</a:t>
            </a:r>
            <a:r>
              <a:rPr sz="1700" spc="13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group's</a:t>
            </a:r>
            <a:r>
              <a:rPr sz="1700" spc="65" dirty="0">
                <a:solidFill>
                  <a:srgbClr val="57585B"/>
                </a:solidFill>
                <a:latin typeface="Open Sans"/>
                <a:cs typeface="Open Sans"/>
              </a:rPr>
              <a:t> </a:t>
            </a:r>
            <a:r>
              <a:rPr sz="1700" dirty="0">
                <a:solidFill>
                  <a:srgbClr val="57585B"/>
                </a:solidFill>
                <a:latin typeface="Open Sans"/>
                <a:cs typeface="Open Sans"/>
              </a:rPr>
              <a:t>principles.</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spc="-10" dirty="0">
                <a:solidFill>
                  <a:srgbClr val="57585B"/>
                </a:solidFill>
                <a:latin typeface="Open Sans"/>
                <a:cs typeface="Open Sans"/>
              </a:rPr>
              <a:t>manifesto </a:t>
            </a:r>
            <a:r>
              <a:rPr sz="1700" dirty="0">
                <a:solidFill>
                  <a:srgbClr val="57585B"/>
                </a:solidFill>
                <a:latin typeface="Open Sans"/>
                <a:cs typeface="Open Sans"/>
              </a:rPr>
              <a:t>emphasized</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importance</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spc="-10" dirty="0">
                <a:solidFill>
                  <a:srgbClr val="57585B"/>
                </a:solidFill>
                <a:latin typeface="Open Sans"/>
                <a:cs typeface="Open Sans"/>
              </a:rPr>
              <a:t>privacy, </a:t>
            </a:r>
            <a:r>
              <a:rPr sz="1700" dirty="0">
                <a:solidFill>
                  <a:srgbClr val="57585B"/>
                </a:solidFill>
                <a:latin typeface="Open Sans"/>
                <a:cs typeface="Open Sans"/>
              </a:rPr>
              <a:t>encryption,</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need</a:t>
            </a:r>
            <a:r>
              <a:rPr sz="1700" spc="65" dirty="0">
                <a:solidFill>
                  <a:srgbClr val="57585B"/>
                </a:solidFill>
                <a:latin typeface="Open Sans"/>
                <a:cs typeface="Open Sans"/>
              </a:rPr>
              <a:t> </a:t>
            </a:r>
            <a:r>
              <a:rPr sz="1700" dirty="0">
                <a:solidFill>
                  <a:srgbClr val="57585B"/>
                </a:solidFill>
                <a:latin typeface="Open Sans"/>
                <a:cs typeface="Open Sans"/>
              </a:rPr>
              <a:t>for</a:t>
            </a:r>
            <a:r>
              <a:rPr sz="1700" spc="70" dirty="0">
                <a:solidFill>
                  <a:srgbClr val="57585B"/>
                </a:solidFill>
                <a:latin typeface="Open Sans"/>
                <a:cs typeface="Open Sans"/>
              </a:rPr>
              <a:t> </a:t>
            </a:r>
            <a:r>
              <a:rPr sz="1700" spc="-10" dirty="0">
                <a:solidFill>
                  <a:srgbClr val="57585B"/>
                </a:solidFill>
                <a:latin typeface="Open Sans"/>
                <a:cs typeface="Open Sans"/>
              </a:rPr>
              <a:t>individuals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take</a:t>
            </a:r>
            <a:r>
              <a:rPr sz="1700" spc="50" dirty="0">
                <a:solidFill>
                  <a:srgbClr val="57585B"/>
                </a:solidFill>
                <a:latin typeface="Open Sans"/>
                <a:cs typeface="Open Sans"/>
              </a:rPr>
              <a:t> </a:t>
            </a:r>
            <a:r>
              <a:rPr sz="1700" dirty="0">
                <a:solidFill>
                  <a:srgbClr val="57585B"/>
                </a:solidFill>
                <a:latin typeface="Open Sans"/>
                <a:cs typeface="Open Sans"/>
              </a:rPr>
              <a:t>control</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their</a:t>
            </a:r>
            <a:r>
              <a:rPr sz="1700" spc="50" dirty="0">
                <a:solidFill>
                  <a:srgbClr val="57585B"/>
                </a:solidFill>
                <a:latin typeface="Open Sans"/>
                <a:cs typeface="Open Sans"/>
              </a:rPr>
              <a:t> </a:t>
            </a:r>
            <a:r>
              <a:rPr sz="1700" dirty="0">
                <a:solidFill>
                  <a:srgbClr val="57585B"/>
                </a:solidFill>
                <a:latin typeface="Open Sans"/>
                <a:cs typeface="Open Sans"/>
              </a:rPr>
              <a:t>digital</a:t>
            </a:r>
            <a:r>
              <a:rPr sz="1700" spc="50" dirty="0">
                <a:solidFill>
                  <a:srgbClr val="57585B"/>
                </a:solidFill>
                <a:latin typeface="Open Sans"/>
                <a:cs typeface="Open Sans"/>
              </a:rPr>
              <a:t> </a:t>
            </a:r>
            <a:r>
              <a:rPr sz="1700" spc="-10" dirty="0">
                <a:solidFill>
                  <a:srgbClr val="57585B"/>
                </a:solidFill>
                <a:latin typeface="Open Sans"/>
                <a:cs typeface="Open Sans"/>
              </a:rPr>
              <a:t>identities.</a:t>
            </a:r>
            <a:endParaRPr sz="1700">
              <a:latin typeface="Open Sans"/>
              <a:cs typeface="Open Sans"/>
            </a:endParaRPr>
          </a:p>
        </p:txBody>
      </p:sp>
      <p:sp>
        <p:nvSpPr>
          <p:cNvPr id="9" name="object 9"/>
          <p:cNvSpPr txBox="1"/>
          <p:nvPr/>
        </p:nvSpPr>
        <p:spPr>
          <a:xfrm>
            <a:off x="10304158" y="2613309"/>
            <a:ext cx="8609965" cy="3401695"/>
          </a:xfrm>
          <a:prstGeom prst="rect">
            <a:avLst/>
          </a:prstGeom>
        </p:spPr>
        <p:txBody>
          <a:bodyPr vert="horz" wrap="square" lIns="0" tIns="13335" rIns="0" bIns="0" rtlCol="0">
            <a:spAutoFit/>
          </a:bodyPr>
          <a:lstStyle/>
          <a:p>
            <a:pPr marL="12700">
              <a:lnSpc>
                <a:spcPct val="100000"/>
              </a:lnSpc>
              <a:spcBef>
                <a:spcPts val="105"/>
              </a:spcBef>
            </a:pPr>
            <a:r>
              <a:rPr sz="2550" b="1" dirty="0">
                <a:solidFill>
                  <a:srgbClr val="241B54"/>
                </a:solidFill>
                <a:latin typeface="Open Sans"/>
                <a:cs typeface="Open Sans"/>
              </a:rPr>
              <a:t>5.3.2</a:t>
            </a:r>
            <a:r>
              <a:rPr sz="2550" b="1" spc="20" dirty="0">
                <a:solidFill>
                  <a:srgbClr val="241B54"/>
                </a:solidFill>
                <a:latin typeface="Open Sans"/>
                <a:cs typeface="Open Sans"/>
              </a:rPr>
              <a:t> </a:t>
            </a:r>
            <a:r>
              <a:rPr sz="2550" b="1" spc="50" dirty="0">
                <a:solidFill>
                  <a:srgbClr val="241B54"/>
                </a:solidFill>
                <a:latin typeface="Open Sans"/>
                <a:cs typeface="Open Sans"/>
              </a:rPr>
              <a:t>Centralized</a:t>
            </a:r>
            <a:r>
              <a:rPr sz="2550" b="1" spc="25" dirty="0">
                <a:solidFill>
                  <a:srgbClr val="241B54"/>
                </a:solidFill>
                <a:latin typeface="Open Sans"/>
                <a:cs typeface="Open Sans"/>
              </a:rPr>
              <a:t> </a:t>
            </a:r>
            <a:r>
              <a:rPr sz="2550" b="1" spc="50" dirty="0">
                <a:solidFill>
                  <a:srgbClr val="241B54"/>
                </a:solidFill>
                <a:latin typeface="Open Sans"/>
                <a:cs typeface="Open Sans"/>
              </a:rPr>
              <a:t>vs</a:t>
            </a:r>
            <a:r>
              <a:rPr lang="en-US" sz="2550" b="1" spc="50" dirty="0">
                <a:solidFill>
                  <a:srgbClr val="241B54"/>
                </a:solidFill>
                <a:latin typeface="Open Sans"/>
                <a:cs typeface="Open Sans"/>
              </a:rPr>
              <a:t>.</a:t>
            </a:r>
            <a:r>
              <a:rPr sz="2550" b="1" spc="25" dirty="0">
                <a:solidFill>
                  <a:srgbClr val="241B54"/>
                </a:solidFill>
                <a:latin typeface="Open Sans"/>
                <a:cs typeface="Open Sans"/>
              </a:rPr>
              <a:t> </a:t>
            </a:r>
            <a:r>
              <a:rPr sz="2550" b="1" spc="50" dirty="0">
                <a:solidFill>
                  <a:srgbClr val="241B54"/>
                </a:solidFill>
                <a:latin typeface="Open Sans"/>
                <a:cs typeface="Open Sans"/>
              </a:rPr>
              <a:t>Decentralized</a:t>
            </a:r>
            <a:r>
              <a:rPr sz="2550" b="1" spc="25" dirty="0">
                <a:solidFill>
                  <a:srgbClr val="241B54"/>
                </a:solidFill>
                <a:latin typeface="Open Sans"/>
                <a:cs typeface="Open Sans"/>
              </a:rPr>
              <a:t> </a:t>
            </a:r>
            <a:r>
              <a:rPr sz="2550" b="1" spc="-10" dirty="0">
                <a:solidFill>
                  <a:srgbClr val="241B54"/>
                </a:solidFill>
                <a:latin typeface="Open Sans"/>
                <a:cs typeface="Open Sans"/>
              </a:rPr>
              <a:t>Systems</a:t>
            </a:r>
            <a:endParaRPr sz="2550" dirty="0">
              <a:latin typeface="Open Sans"/>
              <a:cs typeface="Open Sans"/>
            </a:endParaRPr>
          </a:p>
          <a:p>
            <a:pPr>
              <a:lnSpc>
                <a:spcPct val="100000"/>
              </a:lnSpc>
              <a:spcBef>
                <a:spcPts val="560"/>
              </a:spcBef>
            </a:pPr>
            <a:endParaRPr sz="2550" dirty="0">
              <a:latin typeface="Open Sans"/>
              <a:cs typeface="Open Sans"/>
            </a:endParaRPr>
          </a:p>
          <a:p>
            <a:pPr marL="12700">
              <a:lnSpc>
                <a:spcPct val="100000"/>
              </a:lnSpc>
            </a:pPr>
            <a:r>
              <a:rPr sz="2300" b="1" dirty="0">
                <a:solidFill>
                  <a:srgbClr val="683B93"/>
                </a:solidFill>
                <a:latin typeface="Open Sans"/>
                <a:cs typeface="Open Sans"/>
              </a:rPr>
              <a:t>Centralized</a:t>
            </a:r>
            <a:r>
              <a:rPr sz="2300" b="1" spc="135" dirty="0">
                <a:solidFill>
                  <a:srgbClr val="683B93"/>
                </a:solidFill>
                <a:latin typeface="Open Sans"/>
                <a:cs typeface="Open Sans"/>
              </a:rPr>
              <a:t> </a:t>
            </a:r>
            <a:r>
              <a:rPr sz="2300" b="1" dirty="0">
                <a:solidFill>
                  <a:srgbClr val="683B93"/>
                </a:solidFill>
                <a:latin typeface="Open Sans"/>
                <a:cs typeface="Open Sans"/>
              </a:rPr>
              <a:t>Systems:</a:t>
            </a:r>
            <a:r>
              <a:rPr sz="2300" b="1" spc="140" dirty="0">
                <a:solidFill>
                  <a:srgbClr val="683B93"/>
                </a:solidFill>
                <a:latin typeface="Open Sans"/>
                <a:cs typeface="Open Sans"/>
              </a:rPr>
              <a:t> </a:t>
            </a:r>
            <a:r>
              <a:rPr sz="2300" b="1" dirty="0">
                <a:solidFill>
                  <a:srgbClr val="683B93"/>
                </a:solidFill>
                <a:latin typeface="Open Sans"/>
                <a:cs typeface="Open Sans"/>
              </a:rPr>
              <a:t>One</a:t>
            </a:r>
            <a:r>
              <a:rPr sz="2300" b="1" spc="140" dirty="0">
                <a:solidFill>
                  <a:srgbClr val="683B93"/>
                </a:solidFill>
                <a:latin typeface="Open Sans"/>
                <a:cs typeface="Open Sans"/>
              </a:rPr>
              <a:t> </a:t>
            </a:r>
            <a:r>
              <a:rPr sz="2300" b="1" dirty="0">
                <a:solidFill>
                  <a:srgbClr val="683B93"/>
                </a:solidFill>
                <a:latin typeface="Open Sans"/>
                <a:cs typeface="Open Sans"/>
              </a:rPr>
              <a:t>Ruler,</a:t>
            </a:r>
            <a:r>
              <a:rPr sz="2300" b="1" spc="140" dirty="0">
                <a:solidFill>
                  <a:srgbClr val="683B93"/>
                </a:solidFill>
                <a:latin typeface="Open Sans"/>
                <a:cs typeface="Open Sans"/>
              </a:rPr>
              <a:t> </a:t>
            </a:r>
            <a:r>
              <a:rPr sz="2300" b="1" dirty="0">
                <a:solidFill>
                  <a:srgbClr val="683B93"/>
                </a:solidFill>
                <a:latin typeface="Open Sans"/>
                <a:cs typeface="Open Sans"/>
              </a:rPr>
              <a:t>Many</a:t>
            </a:r>
            <a:r>
              <a:rPr sz="2300" b="1" spc="135" dirty="0">
                <a:solidFill>
                  <a:srgbClr val="683B93"/>
                </a:solidFill>
                <a:latin typeface="Open Sans"/>
                <a:cs typeface="Open Sans"/>
              </a:rPr>
              <a:t> </a:t>
            </a:r>
            <a:r>
              <a:rPr sz="2300" b="1" spc="-10" dirty="0">
                <a:solidFill>
                  <a:srgbClr val="683B93"/>
                </a:solidFill>
                <a:latin typeface="Open Sans"/>
                <a:cs typeface="Open Sans"/>
              </a:rPr>
              <a:t>Problems</a:t>
            </a:r>
            <a:endParaRPr sz="2300" dirty="0">
              <a:latin typeface="Open Sans"/>
              <a:cs typeface="Open Sans"/>
            </a:endParaRPr>
          </a:p>
          <a:p>
            <a:pPr marL="12700" marR="315595">
              <a:lnSpc>
                <a:spcPct val="101800"/>
              </a:lnSpc>
              <a:spcBef>
                <a:spcPts val="1860"/>
              </a:spcBef>
            </a:pP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centralized</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50" dirty="0">
                <a:solidFill>
                  <a:srgbClr val="57585B"/>
                </a:solidFill>
                <a:latin typeface="Open Sans"/>
                <a:cs typeface="Open Sans"/>
              </a:rPr>
              <a:t> </a:t>
            </a:r>
            <a:r>
              <a:rPr sz="1700" dirty="0">
                <a:solidFill>
                  <a:srgbClr val="57585B"/>
                </a:solidFill>
                <a:latin typeface="Open Sans"/>
                <a:cs typeface="Open Sans"/>
              </a:rPr>
              <a:t>everything</a:t>
            </a:r>
            <a:r>
              <a:rPr sz="1700" spc="55" dirty="0">
                <a:solidFill>
                  <a:srgbClr val="57585B"/>
                </a:solidFill>
                <a:latin typeface="Open Sans"/>
                <a:cs typeface="Open Sans"/>
              </a:rPr>
              <a:t> </a:t>
            </a:r>
            <a:r>
              <a:rPr sz="1700" dirty="0">
                <a:solidFill>
                  <a:srgbClr val="57585B"/>
                </a:solidFill>
                <a:latin typeface="Open Sans"/>
                <a:cs typeface="Open Sans"/>
              </a:rPr>
              <a:t>revolves</a:t>
            </a:r>
            <a:r>
              <a:rPr sz="1700" spc="55" dirty="0">
                <a:solidFill>
                  <a:srgbClr val="57585B"/>
                </a:solidFill>
                <a:latin typeface="Open Sans"/>
                <a:cs typeface="Open Sans"/>
              </a:rPr>
              <a:t> </a:t>
            </a:r>
            <a:r>
              <a:rPr sz="1700" dirty="0">
                <a:solidFill>
                  <a:srgbClr val="57585B"/>
                </a:solidFill>
                <a:latin typeface="Open Sans"/>
                <a:cs typeface="Open Sans"/>
              </a:rPr>
              <a:t>around</a:t>
            </a:r>
            <a:r>
              <a:rPr sz="1700" spc="55" dirty="0">
                <a:solidFill>
                  <a:srgbClr val="57585B"/>
                </a:solidFill>
                <a:latin typeface="Open Sans"/>
                <a:cs typeface="Open Sans"/>
              </a:rPr>
              <a:t> </a:t>
            </a:r>
            <a:r>
              <a:rPr sz="1700" dirty="0">
                <a:solidFill>
                  <a:srgbClr val="57585B"/>
                </a:solidFill>
                <a:latin typeface="Open Sans"/>
                <a:cs typeface="Open Sans"/>
              </a:rPr>
              <a:t>one</a:t>
            </a:r>
            <a:r>
              <a:rPr sz="1700" spc="50" dirty="0">
                <a:solidFill>
                  <a:srgbClr val="57585B"/>
                </a:solidFill>
                <a:latin typeface="Open Sans"/>
                <a:cs typeface="Open Sans"/>
              </a:rPr>
              <a:t> </a:t>
            </a:r>
            <a:r>
              <a:rPr sz="1700" dirty="0">
                <a:solidFill>
                  <a:srgbClr val="57585B"/>
                </a:solidFill>
                <a:latin typeface="Open Sans"/>
                <a:cs typeface="Open Sans"/>
              </a:rPr>
              <a:t>main</a:t>
            </a:r>
            <a:r>
              <a:rPr sz="1700" spc="55" dirty="0">
                <a:solidFill>
                  <a:srgbClr val="57585B"/>
                </a:solidFill>
                <a:latin typeface="Open Sans"/>
                <a:cs typeface="Open Sans"/>
              </a:rPr>
              <a:t> </a:t>
            </a:r>
            <a:r>
              <a:rPr sz="1700" dirty="0">
                <a:solidFill>
                  <a:srgbClr val="57585B"/>
                </a:solidFill>
                <a:latin typeface="Open Sans"/>
                <a:cs typeface="Open Sans"/>
              </a:rPr>
              <a:t>authority,</a:t>
            </a:r>
            <a:r>
              <a:rPr sz="1700" spc="55" dirty="0">
                <a:solidFill>
                  <a:srgbClr val="57585B"/>
                </a:solidFill>
                <a:latin typeface="Open Sans"/>
                <a:cs typeface="Open Sans"/>
              </a:rPr>
              <a:t> </a:t>
            </a:r>
            <a:r>
              <a:rPr sz="1700" dirty="0">
                <a:solidFill>
                  <a:srgbClr val="57585B"/>
                </a:solidFill>
                <a:latin typeface="Open Sans"/>
                <a:cs typeface="Open Sans"/>
              </a:rPr>
              <a:t>like</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spc="-20" dirty="0">
                <a:solidFill>
                  <a:srgbClr val="57585B"/>
                </a:solidFill>
                <a:latin typeface="Open Sans"/>
                <a:cs typeface="Open Sans"/>
              </a:rPr>
              <a:t>tall </a:t>
            </a:r>
            <a:r>
              <a:rPr sz="1700" dirty="0">
                <a:solidFill>
                  <a:srgbClr val="57585B"/>
                </a:solidFill>
                <a:latin typeface="Open Sans"/>
                <a:cs typeface="Open Sans"/>
              </a:rPr>
              <a:t>building</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city.</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authority</a:t>
            </a:r>
            <a:r>
              <a:rPr sz="1700" spc="55" dirty="0">
                <a:solidFill>
                  <a:srgbClr val="57585B"/>
                </a:solidFill>
                <a:latin typeface="Open Sans"/>
                <a:cs typeface="Open Sans"/>
              </a:rPr>
              <a:t> </a:t>
            </a:r>
            <a:r>
              <a:rPr sz="1700" dirty="0">
                <a:solidFill>
                  <a:srgbClr val="57585B"/>
                </a:solidFill>
                <a:latin typeface="Open Sans"/>
                <a:cs typeface="Open Sans"/>
              </a:rPr>
              <a:t>controls</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entire</a:t>
            </a:r>
            <a:r>
              <a:rPr sz="1700" spc="50" dirty="0">
                <a:solidFill>
                  <a:srgbClr val="57585B"/>
                </a:solidFill>
                <a:latin typeface="Open Sans"/>
                <a:cs typeface="Open Sans"/>
              </a:rPr>
              <a:t>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works.</a:t>
            </a:r>
            <a:r>
              <a:rPr sz="1700" spc="50" dirty="0">
                <a:solidFill>
                  <a:srgbClr val="57585B"/>
                </a:solidFill>
                <a:latin typeface="Open Sans"/>
                <a:cs typeface="Open Sans"/>
              </a:rPr>
              <a:t> </a:t>
            </a:r>
            <a:r>
              <a:rPr sz="1700" dirty="0">
                <a:solidFill>
                  <a:srgbClr val="57585B"/>
                </a:solidFill>
                <a:latin typeface="Open Sans"/>
                <a:cs typeface="Open Sans"/>
              </a:rPr>
              <a:t>Think</a:t>
            </a:r>
            <a:r>
              <a:rPr sz="1700" spc="5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traditional</a:t>
            </a:r>
            <a:r>
              <a:rPr sz="1700" spc="45" dirty="0">
                <a:solidFill>
                  <a:srgbClr val="57585B"/>
                </a:solidFill>
                <a:latin typeface="Open Sans"/>
                <a:cs typeface="Open Sans"/>
              </a:rPr>
              <a:t> </a:t>
            </a:r>
            <a:r>
              <a:rPr sz="1700" dirty="0">
                <a:solidFill>
                  <a:srgbClr val="57585B"/>
                </a:solidFill>
                <a:latin typeface="Open Sans"/>
                <a:cs typeface="Open Sans"/>
              </a:rPr>
              <a:t>banks</a:t>
            </a:r>
            <a:r>
              <a:rPr sz="1700" spc="45"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dirty="0">
                <a:solidFill>
                  <a:srgbClr val="57585B"/>
                </a:solidFill>
                <a:latin typeface="Open Sans"/>
                <a:cs typeface="Open Sans"/>
              </a:rPr>
              <a:t>an</a:t>
            </a:r>
            <a:r>
              <a:rPr sz="1700" spc="50" dirty="0">
                <a:solidFill>
                  <a:srgbClr val="57585B"/>
                </a:solidFill>
                <a:latin typeface="Open Sans"/>
                <a:cs typeface="Open Sans"/>
              </a:rPr>
              <a:t> </a:t>
            </a:r>
            <a:r>
              <a:rPr sz="1700" dirty="0">
                <a:solidFill>
                  <a:srgbClr val="57585B"/>
                </a:solidFill>
                <a:latin typeface="Open Sans"/>
                <a:cs typeface="Open Sans"/>
              </a:rPr>
              <a:t>example,</a:t>
            </a:r>
            <a:r>
              <a:rPr sz="1700" spc="45" dirty="0">
                <a:solidFill>
                  <a:srgbClr val="57585B"/>
                </a:solidFill>
                <a:latin typeface="Open Sans"/>
                <a:cs typeface="Open Sans"/>
              </a:rPr>
              <a:t> </a:t>
            </a:r>
            <a:r>
              <a:rPr sz="1700" dirty="0">
                <a:solidFill>
                  <a:srgbClr val="57585B"/>
                </a:solidFill>
                <a:latin typeface="Open Sans"/>
                <a:cs typeface="Open Sans"/>
              </a:rPr>
              <a:t>where</a:t>
            </a:r>
            <a:r>
              <a:rPr sz="1700" spc="4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small</a:t>
            </a:r>
            <a:r>
              <a:rPr sz="1700" spc="45" dirty="0">
                <a:solidFill>
                  <a:srgbClr val="57585B"/>
                </a:solidFill>
                <a:latin typeface="Open Sans"/>
                <a:cs typeface="Open Sans"/>
              </a:rPr>
              <a:t> </a:t>
            </a:r>
            <a:r>
              <a:rPr sz="1700" dirty="0">
                <a:solidFill>
                  <a:srgbClr val="57585B"/>
                </a:solidFill>
                <a:latin typeface="Open Sans"/>
                <a:cs typeface="Open Sans"/>
              </a:rPr>
              <a:t>group</a:t>
            </a:r>
            <a:r>
              <a:rPr sz="1700" spc="45" dirty="0">
                <a:solidFill>
                  <a:srgbClr val="57585B"/>
                </a:solidFill>
                <a:latin typeface="Open Sans"/>
                <a:cs typeface="Open Sans"/>
              </a:rPr>
              <a:t> </a:t>
            </a:r>
            <a:r>
              <a:rPr sz="1700" dirty="0">
                <a:solidFill>
                  <a:srgbClr val="57585B"/>
                </a:solidFill>
                <a:latin typeface="Open Sans"/>
                <a:cs typeface="Open Sans"/>
              </a:rPr>
              <a:t>makes</a:t>
            </a:r>
            <a:r>
              <a:rPr sz="1700" spc="50" dirty="0">
                <a:solidFill>
                  <a:srgbClr val="57585B"/>
                </a:solidFill>
                <a:latin typeface="Open Sans"/>
                <a:cs typeface="Open Sans"/>
              </a:rPr>
              <a:t> </a:t>
            </a:r>
            <a:r>
              <a:rPr sz="1700" dirty="0">
                <a:solidFill>
                  <a:srgbClr val="57585B"/>
                </a:solidFill>
                <a:latin typeface="Open Sans"/>
                <a:cs typeface="Open Sans"/>
              </a:rPr>
              <a:t>all</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spc="-10" dirty="0">
                <a:solidFill>
                  <a:srgbClr val="57585B"/>
                </a:solidFill>
                <a:latin typeface="Open Sans"/>
                <a:cs typeface="Open Sans"/>
              </a:rPr>
              <a:t>decisions.</a:t>
            </a:r>
            <a:endParaRPr sz="1700" dirty="0">
              <a:latin typeface="Open Sans"/>
              <a:cs typeface="Open Sans"/>
            </a:endParaRPr>
          </a:p>
          <a:p>
            <a:pPr>
              <a:lnSpc>
                <a:spcPct val="100000"/>
              </a:lnSpc>
              <a:spcBef>
                <a:spcPts val="75"/>
              </a:spcBef>
            </a:pPr>
            <a:endParaRPr sz="1700" dirty="0">
              <a:latin typeface="Open Sans"/>
              <a:cs typeface="Open Sans"/>
            </a:endParaRPr>
          </a:p>
          <a:p>
            <a:pPr marL="504825" marR="5080">
              <a:lnSpc>
                <a:spcPct val="101800"/>
              </a:lnSpc>
              <a:spcBef>
                <a:spcPts val="5"/>
              </a:spcBef>
            </a:pPr>
            <a:r>
              <a:rPr sz="1700" dirty="0">
                <a:solidFill>
                  <a:srgbClr val="57585B"/>
                </a:solidFill>
                <a:latin typeface="Open Sans"/>
                <a:cs typeface="Open Sans"/>
              </a:rPr>
              <a:t>Real-world</a:t>
            </a:r>
            <a:r>
              <a:rPr sz="1700" spc="70" dirty="0">
                <a:solidFill>
                  <a:srgbClr val="57585B"/>
                </a:solidFill>
                <a:latin typeface="Open Sans"/>
                <a:cs typeface="Open Sans"/>
              </a:rPr>
              <a:t> </a:t>
            </a:r>
            <a:r>
              <a:rPr sz="1700" dirty="0">
                <a:solidFill>
                  <a:srgbClr val="57585B"/>
                </a:solidFill>
                <a:latin typeface="Open Sans"/>
                <a:cs typeface="Open Sans"/>
              </a:rPr>
              <a:t>example:</a:t>
            </a:r>
            <a:r>
              <a:rPr sz="1700" spc="70" dirty="0">
                <a:solidFill>
                  <a:srgbClr val="57585B"/>
                </a:solidFill>
                <a:latin typeface="Open Sans"/>
                <a:cs typeface="Open Sans"/>
              </a:rPr>
              <a:t> </a:t>
            </a: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2022,</a:t>
            </a:r>
            <a:r>
              <a:rPr sz="1700" spc="70" dirty="0">
                <a:solidFill>
                  <a:srgbClr val="57585B"/>
                </a:solidFill>
                <a:latin typeface="Open Sans"/>
                <a:cs typeface="Open Sans"/>
              </a:rPr>
              <a:t> </a:t>
            </a:r>
            <a:r>
              <a:rPr sz="1700" dirty="0">
                <a:solidFill>
                  <a:srgbClr val="57585B"/>
                </a:solidFill>
                <a:latin typeface="Open Sans"/>
                <a:cs typeface="Open Sans"/>
              </a:rPr>
              <a:t>during</a:t>
            </a:r>
            <a:r>
              <a:rPr sz="1700" spc="70" dirty="0">
                <a:solidFill>
                  <a:srgbClr val="57585B"/>
                </a:solidFill>
                <a:latin typeface="Open Sans"/>
                <a:cs typeface="Open Sans"/>
              </a:rPr>
              <a:t> </a:t>
            </a:r>
            <a:r>
              <a:rPr sz="1700" dirty="0">
                <a:solidFill>
                  <a:srgbClr val="57585B"/>
                </a:solidFill>
                <a:latin typeface="Open Sans"/>
                <a:cs typeface="Open Sans"/>
              </a:rPr>
              <a:t>peaceful</a:t>
            </a:r>
            <a:r>
              <a:rPr sz="1700" spc="75" dirty="0">
                <a:solidFill>
                  <a:srgbClr val="57585B"/>
                </a:solidFill>
                <a:latin typeface="Open Sans"/>
                <a:cs typeface="Open Sans"/>
              </a:rPr>
              <a:t> </a:t>
            </a:r>
            <a:r>
              <a:rPr sz="1700" dirty="0">
                <a:solidFill>
                  <a:srgbClr val="57585B"/>
                </a:solidFill>
                <a:latin typeface="Open Sans"/>
                <a:cs typeface="Open Sans"/>
              </a:rPr>
              <a:t>protests</a:t>
            </a:r>
            <a:r>
              <a:rPr sz="1700" spc="70" dirty="0">
                <a:solidFill>
                  <a:srgbClr val="57585B"/>
                </a:solidFill>
                <a:latin typeface="Open Sans"/>
                <a:cs typeface="Open Sans"/>
              </a:rPr>
              <a:t> </a:t>
            </a: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Canada,</a:t>
            </a:r>
            <a:r>
              <a:rPr sz="1700" spc="70" dirty="0">
                <a:solidFill>
                  <a:srgbClr val="57585B"/>
                </a:solidFill>
                <a:latin typeface="Open Sans"/>
                <a:cs typeface="Open Sans"/>
              </a:rPr>
              <a:t> </a:t>
            </a:r>
            <a:r>
              <a:rPr sz="1700" dirty="0">
                <a:solidFill>
                  <a:srgbClr val="57585B"/>
                </a:solidFill>
                <a:latin typeface="Open Sans"/>
                <a:cs typeface="Open Sans"/>
              </a:rPr>
              <a:t>banks</a:t>
            </a:r>
            <a:r>
              <a:rPr sz="1700" spc="70" dirty="0">
                <a:solidFill>
                  <a:srgbClr val="57585B"/>
                </a:solidFill>
                <a:latin typeface="Open Sans"/>
                <a:cs typeface="Open Sans"/>
              </a:rPr>
              <a:t> </a:t>
            </a:r>
            <a:r>
              <a:rPr sz="1700" spc="-10" dirty="0">
                <a:solidFill>
                  <a:srgbClr val="57585B"/>
                </a:solidFill>
                <a:latin typeface="Open Sans"/>
                <a:cs typeface="Open Sans"/>
              </a:rPr>
              <a:t>froze </a:t>
            </a:r>
            <a:r>
              <a:rPr sz="1700" dirty="0">
                <a:solidFill>
                  <a:srgbClr val="57585B"/>
                </a:solidFill>
                <a:latin typeface="Open Sans"/>
                <a:cs typeface="Open Sans"/>
              </a:rPr>
              <a:t>protestors'</a:t>
            </a:r>
            <a:r>
              <a:rPr sz="1700" spc="55" dirty="0">
                <a:solidFill>
                  <a:srgbClr val="57585B"/>
                </a:solidFill>
                <a:latin typeface="Open Sans"/>
                <a:cs typeface="Open Sans"/>
              </a:rPr>
              <a:t> </a:t>
            </a:r>
            <a:r>
              <a:rPr sz="1700" dirty="0">
                <a:solidFill>
                  <a:srgbClr val="57585B"/>
                </a:solidFill>
                <a:latin typeface="Open Sans"/>
                <a:cs typeface="Open Sans"/>
              </a:rPr>
              <a:t>accounts,</a:t>
            </a:r>
            <a:r>
              <a:rPr sz="1700" spc="55" dirty="0">
                <a:solidFill>
                  <a:srgbClr val="57585B"/>
                </a:solidFill>
                <a:latin typeface="Open Sans"/>
                <a:cs typeface="Open Sans"/>
              </a:rPr>
              <a:t> </a:t>
            </a:r>
            <a:r>
              <a:rPr sz="1700" dirty="0">
                <a:solidFill>
                  <a:srgbClr val="57585B"/>
                </a:solidFill>
                <a:latin typeface="Open Sans"/>
                <a:cs typeface="Open Sans"/>
              </a:rPr>
              <a:t>showing</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central</a:t>
            </a:r>
            <a:r>
              <a:rPr sz="1700" spc="55" dirty="0">
                <a:solidFill>
                  <a:srgbClr val="57585B"/>
                </a:solidFill>
                <a:latin typeface="Open Sans"/>
                <a:cs typeface="Open Sans"/>
              </a:rPr>
              <a:t> </a:t>
            </a:r>
            <a:r>
              <a:rPr sz="1700" dirty="0">
                <a:solidFill>
                  <a:srgbClr val="57585B"/>
                </a:solidFill>
                <a:latin typeface="Open Sans"/>
                <a:cs typeface="Open Sans"/>
              </a:rPr>
              <a:t>authority</a:t>
            </a:r>
            <a:r>
              <a:rPr sz="1700" spc="55" dirty="0">
                <a:solidFill>
                  <a:srgbClr val="57585B"/>
                </a:solidFill>
                <a:latin typeface="Open Sans"/>
                <a:cs typeface="Open Sans"/>
              </a:rPr>
              <a:t> </a:t>
            </a:r>
            <a:r>
              <a:rPr sz="1700" dirty="0">
                <a:solidFill>
                  <a:srgbClr val="57585B"/>
                </a:solidFill>
                <a:latin typeface="Open Sans"/>
                <a:cs typeface="Open Sans"/>
              </a:rPr>
              <a:t>could</a:t>
            </a:r>
            <a:r>
              <a:rPr sz="1700" spc="60" dirty="0">
                <a:solidFill>
                  <a:srgbClr val="57585B"/>
                </a:solidFill>
                <a:latin typeface="Open Sans"/>
                <a:cs typeface="Open Sans"/>
              </a:rPr>
              <a:t> </a:t>
            </a:r>
            <a:r>
              <a:rPr sz="1700" dirty="0">
                <a:solidFill>
                  <a:srgbClr val="57585B"/>
                </a:solidFill>
                <a:latin typeface="Open Sans"/>
                <a:cs typeface="Open Sans"/>
              </a:rPr>
              <a:t>step</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spc="-10" dirty="0">
                <a:solidFill>
                  <a:srgbClr val="57585B"/>
                </a:solidFill>
                <a:latin typeface="Open Sans"/>
                <a:cs typeface="Open Sans"/>
              </a:rPr>
              <a:t>control </a:t>
            </a:r>
            <a:r>
              <a:rPr sz="1700" dirty="0">
                <a:solidFill>
                  <a:srgbClr val="57585B"/>
                </a:solidFill>
                <a:latin typeface="Open Sans"/>
                <a:cs typeface="Open Sans"/>
              </a:rPr>
              <a:t>ﬁnancial</a:t>
            </a:r>
            <a:r>
              <a:rPr sz="1700" spc="85" dirty="0">
                <a:solidFill>
                  <a:srgbClr val="57585B"/>
                </a:solidFill>
                <a:latin typeface="Open Sans"/>
                <a:cs typeface="Open Sans"/>
              </a:rPr>
              <a:t> </a:t>
            </a:r>
            <a:r>
              <a:rPr sz="1700" spc="-10" dirty="0">
                <a:solidFill>
                  <a:srgbClr val="57585B"/>
                </a:solidFill>
                <a:latin typeface="Open Sans"/>
                <a:cs typeface="Open Sans"/>
              </a:rPr>
              <a:t>access.</a:t>
            </a:r>
            <a:endParaRPr sz="1700" dirty="0">
              <a:latin typeface="Open Sans"/>
              <a:cs typeface="Open Sans"/>
            </a:endParaRPr>
          </a:p>
        </p:txBody>
      </p:sp>
      <p:pic>
        <p:nvPicPr>
          <p:cNvPr id="10" name="object 10"/>
          <p:cNvPicPr/>
          <p:nvPr/>
        </p:nvPicPr>
        <p:blipFill>
          <a:blip r:embed="rId5" cstate="print"/>
          <a:stretch>
            <a:fillRect/>
          </a:stretch>
        </p:blipFill>
        <p:spPr>
          <a:xfrm>
            <a:off x="1129599" y="2573743"/>
            <a:ext cx="2075444" cy="1922402"/>
          </a:xfrm>
          <a:prstGeom prst="rect">
            <a:avLst/>
          </a:prstGeom>
        </p:spPr>
      </p:pic>
      <p:sp>
        <p:nvSpPr>
          <p:cNvPr id="11" name="object 11"/>
          <p:cNvSpPr txBox="1"/>
          <p:nvPr/>
        </p:nvSpPr>
        <p:spPr>
          <a:xfrm>
            <a:off x="3432242" y="3170234"/>
            <a:ext cx="1540510" cy="1344930"/>
          </a:xfrm>
          <a:prstGeom prst="rect">
            <a:avLst/>
          </a:prstGeom>
        </p:spPr>
        <p:txBody>
          <a:bodyPr vert="horz" wrap="square" lIns="0" tIns="12065" rIns="0" bIns="0" rtlCol="0">
            <a:spAutoFit/>
          </a:bodyPr>
          <a:lstStyle/>
          <a:p>
            <a:pPr marL="12700" marR="5080">
              <a:lnSpc>
                <a:spcPct val="101800"/>
              </a:lnSpc>
              <a:spcBef>
                <a:spcPts val="95"/>
              </a:spcBef>
            </a:pPr>
            <a:r>
              <a:rPr sz="1700" b="1" spc="55" dirty="0">
                <a:solidFill>
                  <a:srgbClr val="241B54"/>
                </a:solidFill>
                <a:latin typeface="Open Sans"/>
                <a:cs typeface="Open Sans"/>
              </a:rPr>
              <a:t>Watch</a:t>
            </a:r>
            <a:r>
              <a:rPr sz="1700" b="1" spc="15" dirty="0">
                <a:solidFill>
                  <a:srgbClr val="241B54"/>
                </a:solidFill>
                <a:latin typeface="Open Sans"/>
                <a:cs typeface="Open Sans"/>
              </a:rPr>
              <a:t> </a:t>
            </a:r>
            <a:r>
              <a:rPr sz="1700" b="1" spc="-20" dirty="0">
                <a:solidFill>
                  <a:srgbClr val="241B54"/>
                </a:solidFill>
                <a:latin typeface="Open Sans"/>
                <a:cs typeface="Open Sans"/>
              </a:rPr>
              <a:t>this </a:t>
            </a:r>
            <a:r>
              <a:rPr sz="1700" b="1" dirty="0">
                <a:solidFill>
                  <a:srgbClr val="241B54"/>
                </a:solidFill>
                <a:latin typeface="Open Sans"/>
                <a:cs typeface="Open Sans"/>
              </a:rPr>
              <a:t>video</a:t>
            </a:r>
            <a:r>
              <a:rPr sz="1700" b="1" spc="204" dirty="0">
                <a:solidFill>
                  <a:srgbClr val="241B54"/>
                </a:solidFill>
                <a:latin typeface="Open Sans"/>
                <a:cs typeface="Open Sans"/>
              </a:rPr>
              <a:t> </a:t>
            </a:r>
            <a:r>
              <a:rPr sz="1700" b="1" spc="-25" dirty="0">
                <a:solidFill>
                  <a:srgbClr val="241B54"/>
                </a:solidFill>
                <a:latin typeface="Open Sans"/>
                <a:cs typeface="Open Sans"/>
              </a:rPr>
              <a:t>and </a:t>
            </a:r>
            <a:r>
              <a:rPr sz="1700" b="1" dirty="0">
                <a:solidFill>
                  <a:srgbClr val="241B54"/>
                </a:solidFill>
                <a:latin typeface="Open Sans"/>
                <a:cs typeface="Open Sans"/>
              </a:rPr>
              <a:t>discover</a:t>
            </a:r>
            <a:r>
              <a:rPr sz="1700" b="1" spc="310" dirty="0">
                <a:solidFill>
                  <a:srgbClr val="241B54"/>
                </a:solidFill>
                <a:latin typeface="Open Sans"/>
                <a:cs typeface="Open Sans"/>
              </a:rPr>
              <a:t> </a:t>
            </a:r>
            <a:r>
              <a:rPr sz="1700" b="1" spc="35" dirty="0">
                <a:solidFill>
                  <a:srgbClr val="241B54"/>
                </a:solidFill>
                <a:latin typeface="Open Sans"/>
                <a:cs typeface="Open Sans"/>
              </a:rPr>
              <a:t>the </a:t>
            </a:r>
            <a:r>
              <a:rPr sz="1700" b="1" spc="50" dirty="0">
                <a:solidFill>
                  <a:srgbClr val="241B54"/>
                </a:solidFill>
                <a:latin typeface="Open Sans"/>
                <a:cs typeface="Open Sans"/>
              </a:rPr>
              <a:t>story</a:t>
            </a:r>
            <a:r>
              <a:rPr sz="1700" b="1" spc="40" dirty="0">
                <a:solidFill>
                  <a:srgbClr val="241B54"/>
                </a:solidFill>
                <a:latin typeface="Open Sans"/>
                <a:cs typeface="Open Sans"/>
              </a:rPr>
              <a:t> </a:t>
            </a:r>
            <a:r>
              <a:rPr sz="1700" b="1" dirty="0">
                <a:solidFill>
                  <a:srgbClr val="241B54"/>
                </a:solidFill>
                <a:latin typeface="Open Sans"/>
                <a:cs typeface="Open Sans"/>
              </a:rPr>
              <a:t>of</a:t>
            </a:r>
            <a:r>
              <a:rPr sz="1700" b="1" spc="45" dirty="0">
                <a:solidFill>
                  <a:srgbClr val="241B54"/>
                </a:solidFill>
                <a:latin typeface="Open Sans"/>
                <a:cs typeface="Open Sans"/>
              </a:rPr>
              <a:t> </a:t>
            </a:r>
            <a:r>
              <a:rPr sz="1700" b="1" spc="35" dirty="0">
                <a:solidFill>
                  <a:srgbClr val="241B54"/>
                </a:solidFill>
                <a:latin typeface="Open Sans"/>
                <a:cs typeface="Open Sans"/>
              </a:rPr>
              <a:t>the </a:t>
            </a:r>
            <a:r>
              <a:rPr sz="1700" b="1" spc="-10" dirty="0">
                <a:solidFill>
                  <a:srgbClr val="241B54"/>
                </a:solidFill>
                <a:latin typeface="Open Sans"/>
                <a:cs typeface="Open Sans"/>
              </a:rPr>
              <a:t>Cypherpunks!</a:t>
            </a:r>
            <a:endParaRPr sz="1700">
              <a:latin typeface="Open Sans"/>
              <a:cs typeface="Open Sans"/>
            </a:endParaRPr>
          </a:p>
        </p:txBody>
      </p:sp>
      <p:sp>
        <p:nvSpPr>
          <p:cNvPr id="12" name="object 12"/>
          <p:cNvSpPr/>
          <p:nvPr/>
        </p:nvSpPr>
        <p:spPr>
          <a:xfrm>
            <a:off x="3671258" y="2672453"/>
            <a:ext cx="240029" cy="325120"/>
          </a:xfrm>
          <a:custGeom>
            <a:avLst/>
            <a:gdLst/>
            <a:ahLst/>
            <a:cxnLst/>
            <a:rect l="l" t="t" r="r" b="b"/>
            <a:pathLst>
              <a:path w="240029" h="325119">
                <a:moveTo>
                  <a:pt x="119786" y="0"/>
                </a:moveTo>
                <a:lnTo>
                  <a:pt x="73161" y="9413"/>
                </a:lnTo>
                <a:lnTo>
                  <a:pt x="35085" y="35085"/>
                </a:lnTo>
                <a:lnTo>
                  <a:pt x="9413" y="73161"/>
                </a:lnTo>
                <a:lnTo>
                  <a:pt x="0" y="119786"/>
                </a:lnTo>
                <a:lnTo>
                  <a:pt x="319" y="128532"/>
                </a:lnTo>
                <a:lnTo>
                  <a:pt x="16389" y="192995"/>
                </a:lnTo>
                <a:lnTo>
                  <a:pt x="38598" y="238664"/>
                </a:lnTo>
                <a:lnTo>
                  <a:pt x="75017" y="284067"/>
                </a:lnTo>
                <a:lnTo>
                  <a:pt x="129147" y="322618"/>
                </a:lnTo>
                <a:lnTo>
                  <a:pt x="136728" y="325039"/>
                </a:lnTo>
                <a:lnTo>
                  <a:pt x="144506" y="324912"/>
                </a:lnTo>
                <a:lnTo>
                  <a:pt x="151871" y="322369"/>
                </a:lnTo>
                <a:lnTo>
                  <a:pt x="158215" y="317540"/>
                </a:lnTo>
                <a:lnTo>
                  <a:pt x="162788" y="310786"/>
                </a:lnTo>
                <a:lnTo>
                  <a:pt x="164908" y="303117"/>
                </a:lnTo>
                <a:lnTo>
                  <a:pt x="164487" y="295183"/>
                </a:lnTo>
                <a:lnTo>
                  <a:pt x="161440" y="287635"/>
                </a:lnTo>
                <a:lnTo>
                  <a:pt x="155565" y="277242"/>
                </a:lnTo>
                <a:lnTo>
                  <a:pt x="149969" y="265046"/>
                </a:lnTo>
                <a:lnTo>
                  <a:pt x="145519" y="251559"/>
                </a:lnTo>
                <a:lnTo>
                  <a:pt x="143084" y="237291"/>
                </a:lnTo>
                <a:lnTo>
                  <a:pt x="181365" y="222541"/>
                </a:lnTo>
                <a:lnTo>
                  <a:pt x="211955" y="196295"/>
                </a:lnTo>
                <a:lnTo>
                  <a:pt x="232232" y="161170"/>
                </a:lnTo>
                <a:lnTo>
                  <a:pt x="239573" y="119786"/>
                </a:lnTo>
                <a:lnTo>
                  <a:pt x="230160" y="73161"/>
                </a:lnTo>
                <a:lnTo>
                  <a:pt x="204488" y="35085"/>
                </a:lnTo>
                <a:lnTo>
                  <a:pt x="166412" y="9413"/>
                </a:lnTo>
                <a:lnTo>
                  <a:pt x="119786" y="0"/>
                </a:lnTo>
                <a:close/>
              </a:path>
            </a:pathLst>
          </a:custGeom>
          <a:solidFill>
            <a:srgbClr val="241B54"/>
          </a:solidFill>
        </p:spPr>
        <p:txBody>
          <a:bodyPr wrap="square" lIns="0" tIns="0" rIns="0" bIns="0" rtlCol="0"/>
          <a:lstStyle/>
          <a:p>
            <a:endParaRPr/>
          </a:p>
        </p:txBody>
      </p:sp>
      <p:sp>
        <p:nvSpPr>
          <p:cNvPr id="13" name="object 13"/>
          <p:cNvSpPr/>
          <p:nvPr/>
        </p:nvSpPr>
        <p:spPr>
          <a:xfrm>
            <a:off x="3382255" y="2672454"/>
            <a:ext cx="240029" cy="325120"/>
          </a:xfrm>
          <a:custGeom>
            <a:avLst/>
            <a:gdLst/>
            <a:ahLst/>
            <a:cxnLst/>
            <a:rect l="l" t="t" r="r" b="b"/>
            <a:pathLst>
              <a:path w="240029" h="325119">
                <a:moveTo>
                  <a:pt x="118802" y="0"/>
                </a:moveTo>
                <a:lnTo>
                  <a:pt x="72254" y="9797"/>
                </a:lnTo>
                <a:lnTo>
                  <a:pt x="34389" y="35781"/>
                </a:lnTo>
                <a:lnTo>
                  <a:pt x="9030" y="74068"/>
                </a:lnTo>
                <a:lnTo>
                  <a:pt x="0" y="120771"/>
                </a:lnTo>
                <a:lnTo>
                  <a:pt x="389" y="129514"/>
                </a:lnTo>
                <a:lnTo>
                  <a:pt x="16988" y="193840"/>
                </a:lnTo>
                <a:lnTo>
                  <a:pt x="39574" y="239325"/>
                </a:lnTo>
                <a:lnTo>
                  <a:pt x="76367" y="284428"/>
                </a:lnTo>
                <a:lnTo>
                  <a:pt x="130812" y="322534"/>
                </a:lnTo>
                <a:lnTo>
                  <a:pt x="138407" y="324891"/>
                </a:lnTo>
                <a:lnTo>
                  <a:pt x="146181" y="324700"/>
                </a:lnTo>
                <a:lnTo>
                  <a:pt x="153527" y="322097"/>
                </a:lnTo>
                <a:lnTo>
                  <a:pt x="159838" y="317215"/>
                </a:lnTo>
                <a:lnTo>
                  <a:pt x="164353" y="310425"/>
                </a:lnTo>
                <a:lnTo>
                  <a:pt x="166411" y="302739"/>
                </a:lnTo>
                <a:lnTo>
                  <a:pt x="165928" y="294810"/>
                </a:lnTo>
                <a:lnTo>
                  <a:pt x="162822" y="287289"/>
                </a:lnTo>
                <a:lnTo>
                  <a:pt x="156855" y="276944"/>
                </a:lnTo>
                <a:lnTo>
                  <a:pt x="151157" y="264794"/>
                </a:lnTo>
                <a:lnTo>
                  <a:pt x="146598" y="251342"/>
                </a:lnTo>
                <a:lnTo>
                  <a:pt x="144047" y="237092"/>
                </a:lnTo>
                <a:lnTo>
                  <a:pt x="182204" y="222030"/>
                </a:lnTo>
                <a:lnTo>
                  <a:pt x="212577" y="195534"/>
                </a:lnTo>
                <a:lnTo>
                  <a:pt x="232563" y="160245"/>
                </a:lnTo>
                <a:lnTo>
                  <a:pt x="239563" y="118802"/>
                </a:lnTo>
                <a:lnTo>
                  <a:pt x="229767" y="72254"/>
                </a:lnTo>
                <a:lnTo>
                  <a:pt x="203786" y="34389"/>
                </a:lnTo>
                <a:lnTo>
                  <a:pt x="165504" y="9030"/>
                </a:lnTo>
                <a:lnTo>
                  <a:pt x="118802" y="0"/>
                </a:lnTo>
                <a:close/>
              </a:path>
            </a:pathLst>
          </a:custGeom>
          <a:solidFill>
            <a:srgbClr val="241B54"/>
          </a:solidFill>
        </p:spPr>
        <p:txBody>
          <a:bodyPr wrap="square" lIns="0" tIns="0" rIns="0" bIns="0" rtlCol="0"/>
          <a:lstStyle/>
          <a:p>
            <a:endParaRPr/>
          </a:p>
        </p:txBody>
      </p:sp>
      <p:sp>
        <p:nvSpPr>
          <p:cNvPr id="14" name="object 14"/>
          <p:cNvSpPr/>
          <p:nvPr/>
        </p:nvSpPr>
        <p:spPr>
          <a:xfrm>
            <a:off x="1142635" y="4954781"/>
            <a:ext cx="3932554" cy="104775"/>
          </a:xfrm>
          <a:custGeom>
            <a:avLst/>
            <a:gdLst/>
            <a:ahLst/>
            <a:cxnLst/>
            <a:rect l="l" t="t" r="r" b="b"/>
            <a:pathLst>
              <a:path w="3932554" h="104775">
                <a:moveTo>
                  <a:pt x="3932382" y="0"/>
                </a:moveTo>
                <a:lnTo>
                  <a:pt x="0" y="0"/>
                </a:lnTo>
                <a:lnTo>
                  <a:pt x="0" y="104300"/>
                </a:lnTo>
                <a:lnTo>
                  <a:pt x="3932382" y="104300"/>
                </a:lnTo>
                <a:lnTo>
                  <a:pt x="3932382" y="0"/>
                </a:lnTo>
                <a:close/>
              </a:path>
            </a:pathLst>
          </a:custGeom>
          <a:solidFill>
            <a:srgbClr val="241B54"/>
          </a:solidFill>
        </p:spPr>
        <p:txBody>
          <a:bodyPr wrap="square" lIns="0" tIns="0" rIns="0" bIns="0" rtlCol="0"/>
          <a:lstStyle/>
          <a:p>
            <a:endParaRPr/>
          </a:p>
        </p:txBody>
      </p:sp>
      <p:pic>
        <p:nvPicPr>
          <p:cNvPr id="15" name="object 15"/>
          <p:cNvPicPr/>
          <p:nvPr/>
        </p:nvPicPr>
        <p:blipFill>
          <a:blip r:embed="rId6" cstate="print"/>
          <a:stretch>
            <a:fillRect/>
          </a:stretch>
        </p:blipFill>
        <p:spPr>
          <a:xfrm>
            <a:off x="10322023" y="5249442"/>
            <a:ext cx="344296" cy="344979"/>
          </a:xfrm>
          <a:prstGeom prst="rect">
            <a:avLst/>
          </a:prstGeom>
        </p:spPr>
      </p:pic>
      <p:grpSp>
        <p:nvGrpSpPr>
          <p:cNvPr id="16" name="object 16"/>
          <p:cNvGrpSpPr/>
          <p:nvPr/>
        </p:nvGrpSpPr>
        <p:grpSpPr>
          <a:xfrm>
            <a:off x="10325344" y="6100723"/>
            <a:ext cx="8656320" cy="2733675"/>
            <a:chOff x="10325344" y="6100723"/>
            <a:chExt cx="8656320" cy="2733675"/>
          </a:xfrm>
        </p:grpSpPr>
        <p:pic>
          <p:nvPicPr>
            <p:cNvPr id="17" name="object 17"/>
            <p:cNvPicPr/>
            <p:nvPr/>
          </p:nvPicPr>
          <p:blipFill>
            <a:blip r:embed="rId7" cstate="print"/>
            <a:stretch>
              <a:fillRect/>
            </a:stretch>
          </p:blipFill>
          <p:spPr>
            <a:xfrm>
              <a:off x="10332930" y="6108317"/>
              <a:ext cx="8641076" cy="2718157"/>
            </a:xfrm>
            <a:prstGeom prst="rect">
              <a:avLst/>
            </a:prstGeom>
          </p:spPr>
        </p:pic>
        <p:sp>
          <p:nvSpPr>
            <p:cNvPr id="18" name="object 18"/>
            <p:cNvSpPr/>
            <p:nvPr/>
          </p:nvSpPr>
          <p:spPr>
            <a:xfrm>
              <a:off x="10332935" y="6108314"/>
              <a:ext cx="8641080" cy="2718435"/>
            </a:xfrm>
            <a:custGeom>
              <a:avLst/>
              <a:gdLst/>
              <a:ahLst/>
              <a:cxnLst/>
              <a:rect l="l" t="t" r="r" b="b"/>
              <a:pathLst>
                <a:path w="8641080" h="2718434">
                  <a:moveTo>
                    <a:pt x="8531373" y="2718168"/>
                  </a:moveTo>
                  <a:lnTo>
                    <a:pt x="109692" y="2718168"/>
                  </a:lnTo>
                  <a:lnTo>
                    <a:pt x="66994" y="2709548"/>
                  </a:lnTo>
                  <a:lnTo>
                    <a:pt x="32127" y="2686041"/>
                  </a:lnTo>
                  <a:lnTo>
                    <a:pt x="8619" y="2651174"/>
                  </a:lnTo>
                  <a:lnTo>
                    <a:pt x="0" y="2608475"/>
                  </a:lnTo>
                  <a:lnTo>
                    <a:pt x="0" y="109692"/>
                  </a:lnTo>
                  <a:lnTo>
                    <a:pt x="8619" y="66994"/>
                  </a:lnTo>
                  <a:lnTo>
                    <a:pt x="32127" y="32127"/>
                  </a:lnTo>
                  <a:lnTo>
                    <a:pt x="66994" y="8619"/>
                  </a:lnTo>
                  <a:lnTo>
                    <a:pt x="109692" y="0"/>
                  </a:lnTo>
                  <a:lnTo>
                    <a:pt x="8531373" y="0"/>
                  </a:lnTo>
                  <a:lnTo>
                    <a:pt x="8574072" y="8619"/>
                  </a:lnTo>
                  <a:lnTo>
                    <a:pt x="8608939" y="32127"/>
                  </a:lnTo>
                  <a:lnTo>
                    <a:pt x="8632446" y="66994"/>
                  </a:lnTo>
                  <a:lnTo>
                    <a:pt x="8641066" y="109692"/>
                  </a:lnTo>
                  <a:lnTo>
                    <a:pt x="8641066" y="2608475"/>
                  </a:lnTo>
                  <a:lnTo>
                    <a:pt x="8632446" y="2651174"/>
                  </a:lnTo>
                  <a:lnTo>
                    <a:pt x="8608939" y="2686041"/>
                  </a:lnTo>
                  <a:lnTo>
                    <a:pt x="8574072" y="2709548"/>
                  </a:lnTo>
                  <a:lnTo>
                    <a:pt x="8531373" y="2718168"/>
                  </a:lnTo>
                  <a:close/>
                </a:path>
              </a:pathLst>
            </a:custGeom>
            <a:ln w="15182">
              <a:solidFill>
                <a:srgbClr val="603990"/>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10459576" y="6200911"/>
              <a:ext cx="3799831" cy="2532969"/>
            </a:xfrm>
            <a:prstGeom prst="rect">
              <a:avLst/>
            </a:prstGeom>
          </p:spPr>
        </p:pic>
        <p:pic>
          <p:nvPicPr>
            <p:cNvPr id="20" name="object 20"/>
            <p:cNvPicPr/>
            <p:nvPr/>
          </p:nvPicPr>
          <p:blipFill>
            <a:blip r:embed="rId9" cstate="print"/>
            <a:stretch>
              <a:fillRect/>
            </a:stretch>
          </p:blipFill>
          <p:spPr>
            <a:xfrm>
              <a:off x="14364222" y="6200911"/>
              <a:ext cx="4483137" cy="2532972"/>
            </a:xfrm>
            <a:prstGeom prst="rect">
              <a:avLst/>
            </a:prstGeom>
          </p:spPr>
        </p:pic>
      </p:grpSp>
      <p:sp>
        <p:nvSpPr>
          <p:cNvPr id="21" name="object 21"/>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49</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867916"/>
          </a:xfrm>
          <a:prstGeom prst="rect">
            <a:avLst/>
          </a:prstGeom>
        </p:spPr>
      </p:pic>
      <p:sp>
        <p:nvSpPr>
          <p:cNvPr id="3" name="object 3"/>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5" name="object 5"/>
          <p:cNvPicPr/>
          <p:nvPr/>
        </p:nvPicPr>
        <p:blipFill>
          <a:blip r:embed="rId3" cstate="print"/>
          <a:stretch>
            <a:fillRect/>
          </a:stretch>
        </p:blipFill>
        <p:spPr>
          <a:xfrm>
            <a:off x="17700071" y="593899"/>
            <a:ext cx="1273721" cy="678795"/>
          </a:xfrm>
          <a:prstGeom prst="rect">
            <a:avLst/>
          </a:prstGeom>
        </p:spPr>
      </p:pic>
      <p:pic>
        <p:nvPicPr>
          <p:cNvPr id="6" name="object 6"/>
          <p:cNvPicPr/>
          <p:nvPr/>
        </p:nvPicPr>
        <p:blipFill>
          <a:blip r:embed="rId4" cstate="print"/>
          <a:stretch>
            <a:fillRect/>
          </a:stretch>
        </p:blipFill>
        <p:spPr>
          <a:xfrm>
            <a:off x="18829729" y="10656764"/>
            <a:ext cx="143513" cy="143534"/>
          </a:xfrm>
          <a:prstGeom prst="rect">
            <a:avLst/>
          </a:prstGeom>
        </p:spPr>
      </p:pic>
      <p:pic>
        <p:nvPicPr>
          <p:cNvPr id="7" name="object 7"/>
          <p:cNvPicPr/>
          <p:nvPr/>
        </p:nvPicPr>
        <p:blipFill>
          <a:blip r:embed="rId5" cstate="print"/>
          <a:stretch>
            <a:fillRect/>
          </a:stretch>
        </p:blipFill>
        <p:spPr>
          <a:xfrm>
            <a:off x="1143320" y="3174531"/>
            <a:ext cx="344304" cy="344975"/>
          </a:xfrm>
          <a:prstGeom prst="rect">
            <a:avLst/>
          </a:prstGeom>
        </p:spPr>
      </p:pic>
      <p:pic>
        <p:nvPicPr>
          <p:cNvPr id="8" name="object 8"/>
          <p:cNvPicPr/>
          <p:nvPr/>
        </p:nvPicPr>
        <p:blipFill>
          <a:blip r:embed="rId6" cstate="print"/>
          <a:stretch>
            <a:fillRect/>
          </a:stretch>
        </p:blipFill>
        <p:spPr>
          <a:xfrm>
            <a:off x="10293240" y="7262690"/>
            <a:ext cx="344296" cy="344986"/>
          </a:xfrm>
          <a:prstGeom prst="rect">
            <a:avLst/>
          </a:prstGeom>
        </p:spPr>
      </p:pic>
      <p:pic>
        <p:nvPicPr>
          <p:cNvPr id="9" name="object 9"/>
          <p:cNvPicPr/>
          <p:nvPr/>
        </p:nvPicPr>
        <p:blipFill>
          <a:blip r:embed="rId7" cstate="print"/>
          <a:stretch>
            <a:fillRect/>
          </a:stretch>
        </p:blipFill>
        <p:spPr>
          <a:xfrm>
            <a:off x="10293240" y="7937695"/>
            <a:ext cx="344296" cy="344971"/>
          </a:xfrm>
          <a:prstGeom prst="rect">
            <a:avLst/>
          </a:prstGeom>
        </p:spPr>
      </p:pic>
      <p:pic>
        <p:nvPicPr>
          <p:cNvPr id="10" name="object 10"/>
          <p:cNvPicPr/>
          <p:nvPr/>
        </p:nvPicPr>
        <p:blipFill>
          <a:blip r:embed="rId8" cstate="print"/>
          <a:stretch>
            <a:fillRect/>
          </a:stretch>
        </p:blipFill>
        <p:spPr>
          <a:xfrm>
            <a:off x="10293240" y="8623392"/>
            <a:ext cx="344296" cy="344981"/>
          </a:xfrm>
          <a:prstGeom prst="rect">
            <a:avLst/>
          </a:prstGeom>
        </p:spPr>
      </p:pic>
      <p:pic>
        <p:nvPicPr>
          <p:cNvPr id="11" name="object 11"/>
          <p:cNvPicPr/>
          <p:nvPr/>
        </p:nvPicPr>
        <p:blipFill>
          <a:blip r:embed="rId9" cstate="print"/>
          <a:stretch>
            <a:fillRect/>
          </a:stretch>
        </p:blipFill>
        <p:spPr>
          <a:xfrm>
            <a:off x="10293240" y="9263739"/>
            <a:ext cx="344296" cy="344971"/>
          </a:xfrm>
          <a:prstGeom prst="rect">
            <a:avLst/>
          </a:prstGeom>
        </p:spPr>
      </p:pic>
      <p:sp>
        <p:nvSpPr>
          <p:cNvPr id="12" name="object 12"/>
          <p:cNvSpPr txBox="1"/>
          <p:nvPr/>
        </p:nvSpPr>
        <p:spPr>
          <a:xfrm>
            <a:off x="10278830" y="6607272"/>
            <a:ext cx="8646795" cy="3849370"/>
          </a:xfrm>
          <a:prstGeom prst="rect">
            <a:avLst/>
          </a:prstGeom>
        </p:spPr>
        <p:txBody>
          <a:bodyPr vert="horz" wrap="square" lIns="0" tIns="13335" rIns="0" bIns="0" rtlCol="0">
            <a:spAutoFit/>
          </a:bodyPr>
          <a:lstStyle/>
          <a:p>
            <a:pPr marL="12700">
              <a:lnSpc>
                <a:spcPct val="100000"/>
              </a:lnSpc>
              <a:spcBef>
                <a:spcPts val="105"/>
              </a:spcBef>
            </a:pPr>
            <a:r>
              <a:rPr sz="2300" b="1" dirty="0">
                <a:solidFill>
                  <a:srgbClr val="683B93"/>
                </a:solidFill>
                <a:latin typeface="Open Sans"/>
                <a:cs typeface="Open Sans"/>
              </a:rPr>
              <a:t>Beneﬁts</a:t>
            </a:r>
            <a:r>
              <a:rPr sz="2300" b="1" spc="190" dirty="0">
                <a:solidFill>
                  <a:srgbClr val="683B93"/>
                </a:solidFill>
                <a:latin typeface="Open Sans"/>
                <a:cs typeface="Open Sans"/>
              </a:rPr>
              <a:t> </a:t>
            </a:r>
            <a:r>
              <a:rPr sz="2300" b="1" dirty="0">
                <a:solidFill>
                  <a:srgbClr val="683B93"/>
                </a:solidFill>
                <a:latin typeface="Open Sans"/>
                <a:cs typeface="Open Sans"/>
              </a:rPr>
              <a:t>of</a:t>
            </a:r>
            <a:r>
              <a:rPr sz="2300" b="1" spc="190" dirty="0">
                <a:solidFill>
                  <a:srgbClr val="683B93"/>
                </a:solidFill>
                <a:latin typeface="Open Sans"/>
                <a:cs typeface="Open Sans"/>
              </a:rPr>
              <a:t> </a:t>
            </a:r>
            <a:r>
              <a:rPr sz="2300" b="1" dirty="0">
                <a:solidFill>
                  <a:srgbClr val="683B93"/>
                </a:solidFill>
                <a:latin typeface="Open Sans"/>
                <a:cs typeface="Open Sans"/>
              </a:rPr>
              <a:t>Decentralized</a:t>
            </a:r>
            <a:r>
              <a:rPr sz="2300" b="1" spc="190" dirty="0">
                <a:solidFill>
                  <a:srgbClr val="683B93"/>
                </a:solidFill>
                <a:latin typeface="Open Sans"/>
                <a:cs typeface="Open Sans"/>
              </a:rPr>
              <a:t> </a:t>
            </a:r>
            <a:r>
              <a:rPr sz="2300" b="1" spc="-10" dirty="0">
                <a:solidFill>
                  <a:srgbClr val="683B93"/>
                </a:solidFill>
                <a:latin typeface="Open Sans"/>
                <a:cs typeface="Open Sans"/>
              </a:rPr>
              <a:t>Systems:</a:t>
            </a:r>
            <a:endParaRPr sz="2300" dirty="0">
              <a:latin typeface="Open Sans"/>
              <a:cs typeface="Open Sans"/>
            </a:endParaRPr>
          </a:p>
          <a:p>
            <a:pPr marL="501015" marR="466725">
              <a:lnSpc>
                <a:spcPct val="101800"/>
              </a:lnSpc>
              <a:spcBef>
                <a:spcPts val="1980"/>
              </a:spcBef>
            </a:pPr>
            <a:r>
              <a:rPr sz="1700" dirty="0">
                <a:solidFill>
                  <a:srgbClr val="57585B"/>
                </a:solidFill>
                <a:latin typeface="Open Sans"/>
                <a:cs typeface="Open Sans"/>
              </a:rPr>
              <a:t>Enhanced</a:t>
            </a:r>
            <a:r>
              <a:rPr sz="1700" spc="75" dirty="0">
                <a:solidFill>
                  <a:srgbClr val="57585B"/>
                </a:solidFill>
                <a:latin typeface="Open Sans"/>
                <a:cs typeface="Open Sans"/>
              </a:rPr>
              <a:t> </a:t>
            </a:r>
            <a:r>
              <a:rPr sz="1700" dirty="0">
                <a:solidFill>
                  <a:srgbClr val="57585B"/>
                </a:solidFill>
                <a:latin typeface="Open Sans"/>
                <a:cs typeface="Open Sans"/>
              </a:rPr>
              <a:t>resilience</a:t>
            </a:r>
            <a:r>
              <a:rPr sz="1700" spc="80"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reliability:</a:t>
            </a:r>
            <a:r>
              <a:rPr sz="1700" spc="80" dirty="0">
                <a:solidFill>
                  <a:srgbClr val="57585B"/>
                </a:solidFill>
                <a:latin typeface="Open Sans"/>
                <a:cs typeface="Open Sans"/>
              </a:rPr>
              <a:t> </a:t>
            </a:r>
            <a:r>
              <a:rPr sz="1700" dirty="0">
                <a:solidFill>
                  <a:srgbClr val="57585B"/>
                </a:solidFill>
                <a:latin typeface="Open Sans"/>
                <a:cs typeface="Open Sans"/>
              </a:rPr>
              <a:t>There</a:t>
            </a:r>
            <a:r>
              <a:rPr sz="1700" spc="75" dirty="0">
                <a:solidFill>
                  <a:srgbClr val="57585B"/>
                </a:solidFill>
                <a:latin typeface="Open Sans"/>
                <a:cs typeface="Open Sans"/>
              </a:rPr>
              <a:t> </a:t>
            </a:r>
            <a:r>
              <a:rPr sz="1700" dirty="0">
                <a:solidFill>
                  <a:srgbClr val="57585B"/>
                </a:solidFill>
                <a:latin typeface="Open Sans"/>
                <a:cs typeface="Open Sans"/>
              </a:rPr>
              <a:t>is</a:t>
            </a:r>
            <a:r>
              <a:rPr sz="1700" spc="80" dirty="0">
                <a:solidFill>
                  <a:srgbClr val="57585B"/>
                </a:solidFill>
                <a:latin typeface="Open Sans"/>
                <a:cs typeface="Open Sans"/>
              </a:rPr>
              <a:t> </a:t>
            </a:r>
            <a:r>
              <a:rPr sz="1700" dirty="0">
                <a:solidFill>
                  <a:srgbClr val="57585B"/>
                </a:solidFill>
                <a:latin typeface="Open Sans"/>
                <a:cs typeface="Open Sans"/>
              </a:rPr>
              <a:t>no</a:t>
            </a:r>
            <a:r>
              <a:rPr sz="1700" spc="75" dirty="0">
                <a:solidFill>
                  <a:srgbClr val="57585B"/>
                </a:solidFill>
                <a:latin typeface="Open Sans"/>
                <a:cs typeface="Open Sans"/>
              </a:rPr>
              <a:t> </a:t>
            </a:r>
            <a:r>
              <a:rPr sz="1700" dirty="0">
                <a:solidFill>
                  <a:srgbClr val="57585B"/>
                </a:solidFill>
                <a:latin typeface="Open Sans"/>
                <a:cs typeface="Open Sans"/>
              </a:rPr>
              <a:t>single</a:t>
            </a:r>
            <a:r>
              <a:rPr sz="1700" spc="80" dirty="0">
                <a:solidFill>
                  <a:srgbClr val="57585B"/>
                </a:solidFill>
                <a:latin typeface="Open Sans"/>
                <a:cs typeface="Open Sans"/>
              </a:rPr>
              <a:t> </a:t>
            </a:r>
            <a:r>
              <a:rPr sz="1700" dirty="0">
                <a:solidFill>
                  <a:srgbClr val="57585B"/>
                </a:solidFill>
                <a:latin typeface="Open Sans"/>
                <a:cs typeface="Open Sans"/>
              </a:rPr>
              <a:t>point</a:t>
            </a:r>
            <a:r>
              <a:rPr sz="1700" spc="75" dirty="0">
                <a:solidFill>
                  <a:srgbClr val="57585B"/>
                </a:solidFill>
                <a:latin typeface="Open Sans"/>
                <a:cs typeface="Open Sans"/>
              </a:rPr>
              <a:t> </a:t>
            </a:r>
            <a:r>
              <a:rPr sz="1700" dirty="0">
                <a:solidFill>
                  <a:srgbClr val="57585B"/>
                </a:solidFill>
                <a:latin typeface="Open Sans"/>
                <a:cs typeface="Open Sans"/>
              </a:rPr>
              <a:t>of</a:t>
            </a:r>
            <a:r>
              <a:rPr sz="1700" spc="80" dirty="0">
                <a:solidFill>
                  <a:srgbClr val="57585B"/>
                </a:solidFill>
                <a:latin typeface="Open Sans"/>
                <a:cs typeface="Open Sans"/>
              </a:rPr>
              <a:t> </a:t>
            </a:r>
            <a:r>
              <a:rPr sz="1700" dirty="0">
                <a:solidFill>
                  <a:srgbClr val="57585B"/>
                </a:solidFill>
                <a:latin typeface="Open Sans"/>
                <a:cs typeface="Open Sans"/>
              </a:rPr>
              <a:t>failure,</a:t>
            </a:r>
            <a:r>
              <a:rPr sz="1700" spc="75" dirty="0">
                <a:solidFill>
                  <a:srgbClr val="57585B"/>
                </a:solidFill>
                <a:latin typeface="Open Sans"/>
                <a:cs typeface="Open Sans"/>
              </a:rPr>
              <a:t> </a:t>
            </a:r>
            <a:r>
              <a:rPr sz="1700" spc="-10" dirty="0">
                <a:solidFill>
                  <a:srgbClr val="57585B"/>
                </a:solidFill>
                <a:latin typeface="Open Sans"/>
                <a:cs typeface="Open Sans"/>
              </a:rPr>
              <a:t>which </a:t>
            </a:r>
            <a:r>
              <a:rPr sz="1700" dirty="0">
                <a:solidFill>
                  <a:srgbClr val="57585B"/>
                </a:solidFill>
                <a:latin typeface="Open Sans"/>
                <a:cs typeface="Open Sans"/>
              </a:rPr>
              <a:t>makes</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system</a:t>
            </a:r>
            <a:r>
              <a:rPr sz="1700" spc="40" dirty="0">
                <a:solidFill>
                  <a:srgbClr val="57585B"/>
                </a:solidFill>
                <a:latin typeface="Open Sans"/>
                <a:cs typeface="Open Sans"/>
              </a:rPr>
              <a:t> </a:t>
            </a:r>
            <a:r>
              <a:rPr sz="1700" dirty="0">
                <a:solidFill>
                  <a:srgbClr val="57585B"/>
                </a:solidFill>
                <a:latin typeface="Open Sans"/>
                <a:cs typeface="Open Sans"/>
              </a:rPr>
              <a:t>strong,</a:t>
            </a:r>
            <a:r>
              <a:rPr sz="1700" spc="45" dirty="0">
                <a:solidFill>
                  <a:srgbClr val="57585B"/>
                </a:solidFill>
                <a:latin typeface="Open Sans"/>
                <a:cs typeface="Open Sans"/>
              </a:rPr>
              <a:t> </a:t>
            </a:r>
            <a:r>
              <a:rPr sz="1700" dirty="0">
                <a:solidFill>
                  <a:srgbClr val="57585B"/>
                </a:solidFill>
                <a:latin typeface="Open Sans"/>
                <a:cs typeface="Open Sans"/>
              </a:rPr>
              <a:t>even</a:t>
            </a:r>
            <a:r>
              <a:rPr sz="1700" spc="40" dirty="0">
                <a:solidFill>
                  <a:srgbClr val="57585B"/>
                </a:solidFill>
                <a:latin typeface="Open Sans"/>
                <a:cs typeface="Open Sans"/>
              </a:rPr>
              <a:t> </a:t>
            </a:r>
            <a:r>
              <a:rPr sz="1700" dirty="0">
                <a:solidFill>
                  <a:srgbClr val="57585B"/>
                </a:solidFill>
                <a:latin typeface="Open Sans"/>
                <a:cs typeface="Open Sans"/>
              </a:rPr>
              <a:t>if</a:t>
            </a:r>
            <a:r>
              <a:rPr sz="1700" spc="40" dirty="0">
                <a:solidFill>
                  <a:srgbClr val="57585B"/>
                </a:solidFill>
                <a:latin typeface="Open Sans"/>
                <a:cs typeface="Open Sans"/>
              </a:rPr>
              <a:t> </a:t>
            </a:r>
            <a:r>
              <a:rPr sz="1700" dirty="0">
                <a:solidFill>
                  <a:srgbClr val="57585B"/>
                </a:solidFill>
                <a:latin typeface="Open Sans"/>
                <a:cs typeface="Open Sans"/>
              </a:rPr>
              <a:t>there</a:t>
            </a:r>
            <a:r>
              <a:rPr sz="1700" spc="45" dirty="0">
                <a:solidFill>
                  <a:srgbClr val="57585B"/>
                </a:solidFill>
                <a:latin typeface="Open Sans"/>
                <a:cs typeface="Open Sans"/>
              </a:rPr>
              <a:t> </a:t>
            </a:r>
            <a:r>
              <a:rPr sz="1700" dirty="0">
                <a:solidFill>
                  <a:srgbClr val="57585B"/>
                </a:solidFill>
                <a:latin typeface="Open Sans"/>
                <a:cs typeface="Open Sans"/>
              </a:rPr>
              <a:t>are</a:t>
            </a:r>
            <a:r>
              <a:rPr sz="1700" spc="40" dirty="0">
                <a:solidFill>
                  <a:srgbClr val="57585B"/>
                </a:solidFill>
                <a:latin typeface="Open Sans"/>
                <a:cs typeface="Open Sans"/>
              </a:rPr>
              <a:t> </a:t>
            </a:r>
            <a:r>
              <a:rPr sz="1700" dirty="0">
                <a:solidFill>
                  <a:srgbClr val="57585B"/>
                </a:solidFill>
                <a:latin typeface="Open Sans"/>
                <a:cs typeface="Open Sans"/>
              </a:rPr>
              <a:t>some</a:t>
            </a:r>
            <a:r>
              <a:rPr sz="1700" spc="40" dirty="0">
                <a:solidFill>
                  <a:srgbClr val="57585B"/>
                </a:solidFill>
                <a:latin typeface="Open Sans"/>
                <a:cs typeface="Open Sans"/>
              </a:rPr>
              <a:t> </a:t>
            </a:r>
            <a:r>
              <a:rPr sz="1700" spc="-10" dirty="0">
                <a:solidFill>
                  <a:srgbClr val="57585B"/>
                </a:solidFill>
                <a:latin typeface="Open Sans"/>
                <a:cs typeface="Open Sans"/>
              </a:rPr>
              <a:t>issues.</a:t>
            </a:r>
            <a:endParaRPr sz="1700" dirty="0">
              <a:latin typeface="Open Sans"/>
              <a:cs typeface="Open Sans"/>
            </a:endParaRPr>
          </a:p>
          <a:p>
            <a:pPr marL="501015" marR="5080">
              <a:lnSpc>
                <a:spcPct val="101800"/>
              </a:lnSpc>
              <a:spcBef>
                <a:spcPts val="1160"/>
              </a:spcBef>
            </a:pPr>
            <a:r>
              <a:rPr sz="1700" dirty="0">
                <a:solidFill>
                  <a:srgbClr val="57585B"/>
                </a:solidFill>
                <a:latin typeface="Open Sans"/>
                <a:cs typeface="Open Sans"/>
              </a:rPr>
              <a:t>Increased</a:t>
            </a:r>
            <a:r>
              <a:rPr sz="1700" spc="90" dirty="0">
                <a:solidFill>
                  <a:srgbClr val="57585B"/>
                </a:solidFill>
                <a:latin typeface="Open Sans"/>
                <a:cs typeface="Open Sans"/>
              </a:rPr>
              <a:t> </a:t>
            </a:r>
            <a:r>
              <a:rPr sz="1700" dirty="0">
                <a:solidFill>
                  <a:srgbClr val="57585B"/>
                </a:solidFill>
                <a:latin typeface="Open Sans"/>
                <a:cs typeface="Open Sans"/>
              </a:rPr>
              <a:t>security:</a:t>
            </a:r>
            <a:r>
              <a:rPr sz="1700" spc="95" dirty="0">
                <a:solidFill>
                  <a:srgbClr val="57585B"/>
                </a:solidFill>
                <a:latin typeface="Open Sans"/>
                <a:cs typeface="Open Sans"/>
              </a:rPr>
              <a:t> </a:t>
            </a:r>
            <a:r>
              <a:rPr sz="1700" dirty="0">
                <a:solidFill>
                  <a:srgbClr val="57585B"/>
                </a:solidFill>
                <a:latin typeface="Open Sans"/>
                <a:cs typeface="Open Sans"/>
              </a:rPr>
              <a:t>With</a:t>
            </a:r>
            <a:r>
              <a:rPr sz="1700" spc="95" dirty="0">
                <a:solidFill>
                  <a:srgbClr val="57585B"/>
                </a:solidFill>
                <a:latin typeface="Open Sans"/>
                <a:cs typeface="Open Sans"/>
              </a:rPr>
              <a:t> </a:t>
            </a:r>
            <a:r>
              <a:rPr sz="1700" dirty="0">
                <a:solidFill>
                  <a:srgbClr val="57585B"/>
                </a:solidFill>
                <a:latin typeface="Open Sans"/>
                <a:cs typeface="Open Sans"/>
              </a:rPr>
              <a:t>the</a:t>
            </a:r>
            <a:r>
              <a:rPr sz="1700" spc="95" dirty="0">
                <a:solidFill>
                  <a:srgbClr val="57585B"/>
                </a:solidFill>
                <a:latin typeface="Open Sans"/>
                <a:cs typeface="Open Sans"/>
              </a:rPr>
              <a:t> </a:t>
            </a:r>
            <a:r>
              <a:rPr sz="1700" dirty="0">
                <a:solidFill>
                  <a:srgbClr val="57585B"/>
                </a:solidFill>
                <a:latin typeface="Open Sans"/>
                <a:cs typeface="Open Sans"/>
              </a:rPr>
              <a:t>right</a:t>
            </a:r>
            <a:r>
              <a:rPr sz="1700" spc="95" dirty="0">
                <a:solidFill>
                  <a:srgbClr val="57585B"/>
                </a:solidFill>
                <a:latin typeface="Open Sans"/>
                <a:cs typeface="Open Sans"/>
              </a:rPr>
              <a:t> </a:t>
            </a:r>
            <a:r>
              <a:rPr sz="1700" dirty="0">
                <a:solidFill>
                  <a:srgbClr val="57585B"/>
                </a:solidFill>
                <a:latin typeface="Open Sans"/>
                <a:cs typeface="Open Sans"/>
              </a:rPr>
              <a:t>encryption/protection,</a:t>
            </a:r>
            <a:r>
              <a:rPr sz="1700" spc="95" dirty="0">
                <a:solidFill>
                  <a:srgbClr val="57585B"/>
                </a:solidFill>
                <a:latin typeface="Open Sans"/>
                <a:cs typeface="Open Sans"/>
              </a:rPr>
              <a:t> </a:t>
            </a:r>
            <a:r>
              <a:rPr sz="1700" dirty="0">
                <a:solidFill>
                  <a:srgbClr val="57585B"/>
                </a:solidFill>
                <a:latin typeface="Open Sans"/>
                <a:cs typeface="Open Sans"/>
              </a:rPr>
              <a:t>a</a:t>
            </a:r>
            <a:r>
              <a:rPr sz="1700" spc="95" dirty="0">
                <a:solidFill>
                  <a:srgbClr val="57585B"/>
                </a:solidFill>
                <a:latin typeface="Open Sans"/>
                <a:cs typeface="Open Sans"/>
              </a:rPr>
              <a:t> </a:t>
            </a:r>
            <a:r>
              <a:rPr sz="1700" dirty="0">
                <a:solidFill>
                  <a:srgbClr val="57585B"/>
                </a:solidFill>
                <a:latin typeface="Open Sans"/>
                <a:cs typeface="Open Sans"/>
              </a:rPr>
              <a:t>decentralized</a:t>
            </a:r>
            <a:r>
              <a:rPr sz="1700" spc="95" dirty="0">
                <a:solidFill>
                  <a:srgbClr val="57585B"/>
                </a:solidFill>
                <a:latin typeface="Open Sans"/>
                <a:cs typeface="Open Sans"/>
              </a:rPr>
              <a:t> </a:t>
            </a:r>
            <a:r>
              <a:rPr sz="1700" spc="-10" dirty="0">
                <a:solidFill>
                  <a:srgbClr val="57585B"/>
                </a:solidFill>
                <a:latin typeface="Open Sans"/>
                <a:cs typeface="Open Sans"/>
              </a:rPr>
              <a:t>system </a:t>
            </a:r>
            <a:r>
              <a:rPr sz="1700" dirty="0">
                <a:solidFill>
                  <a:srgbClr val="57585B"/>
                </a:solidFill>
                <a:latin typeface="Open Sans"/>
                <a:cs typeface="Open Sans"/>
              </a:rPr>
              <a:t>is</a:t>
            </a:r>
            <a:r>
              <a:rPr sz="1700" spc="40" dirty="0">
                <a:solidFill>
                  <a:srgbClr val="57585B"/>
                </a:solidFill>
                <a:latin typeface="Open Sans"/>
                <a:cs typeface="Open Sans"/>
              </a:rPr>
              <a:t> </a:t>
            </a:r>
            <a:r>
              <a:rPr sz="1700" dirty="0">
                <a:solidFill>
                  <a:srgbClr val="57585B"/>
                </a:solidFill>
                <a:latin typeface="Open Sans"/>
                <a:cs typeface="Open Sans"/>
              </a:rPr>
              <a:t>better</a:t>
            </a:r>
            <a:r>
              <a:rPr sz="1700" spc="40" dirty="0">
                <a:solidFill>
                  <a:srgbClr val="57585B"/>
                </a:solidFill>
                <a:latin typeface="Open Sans"/>
                <a:cs typeface="Open Sans"/>
              </a:rPr>
              <a:t> </a:t>
            </a:r>
            <a:r>
              <a:rPr sz="1700" dirty="0">
                <a:solidFill>
                  <a:srgbClr val="57585B"/>
                </a:solidFill>
                <a:latin typeface="Open Sans"/>
                <a:cs typeface="Open Sans"/>
              </a:rPr>
              <a:t>at</a:t>
            </a:r>
            <a:r>
              <a:rPr sz="1700" spc="40" dirty="0">
                <a:solidFill>
                  <a:srgbClr val="57585B"/>
                </a:solidFill>
                <a:latin typeface="Open Sans"/>
                <a:cs typeface="Open Sans"/>
              </a:rPr>
              <a:t> </a:t>
            </a:r>
            <a:r>
              <a:rPr sz="1700" dirty="0">
                <a:solidFill>
                  <a:srgbClr val="57585B"/>
                </a:solidFill>
                <a:latin typeface="Open Sans"/>
                <a:cs typeface="Open Sans"/>
              </a:rPr>
              <a:t>resisting</a:t>
            </a:r>
            <a:r>
              <a:rPr sz="1700" spc="40" dirty="0">
                <a:solidFill>
                  <a:srgbClr val="57585B"/>
                </a:solidFill>
                <a:latin typeface="Open Sans"/>
                <a:cs typeface="Open Sans"/>
              </a:rPr>
              <a:t> </a:t>
            </a:r>
            <a:r>
              <a:rPr sz="1700" dirty="0">
                <a:solidFill>
                  <a:srgbClr val="57585B"/>
                </a:solidFill>
                <a:latin typeface="Open Sans"/>
                <a:cs typeface="Open Sans"/>
              </a:rPr>
              <a:t>control</a:t>
            </a:r>
            <a:r>
              <a:rPr sz="1700" spc="40" dirty="0">
                <a:solidFill>
                  <a:srgbClr val="57585B"/>
                </a:solidFill>
                <a:latin typeface="Open Sans"/>
                <a:cs typeface="Open Sans"/>
              </a:rPr>
              <a:t> </a:t>
            </a:r>
            <a:r>
              <a:rPr sz="1700" dirty="0">
                <a:solidFill>
                  <a:srgbClr val="57585B"/>
                </a:solidFill>
                <a:latin typeface="Open Sans"/>
                <a:cs typeface="Open Sans"/>
              </a:rPr>
              <a:t>from</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single</a:t>
            </a:r>
            <a:r>
              <a:rPr sz="1700" spc="40" dirty="0">
                <a:solidFill>
                  <a:srgbClr val="57585B"/>
                </a:solidFill>
                <a:latin typeface="Open Sans"/>
                <a:cs typeface="Open Sans"/>
              </a:rPr>
              <a:t> </a:t>
            </a:r>
            <a:r>
              <a:rPr sz="1700" spc="-10" dirty="0">
                <a:solidFill>
                  <a:srgbClr val="57585B"/>
                </a:solidFill>
                <a:latin typeface="Open Sans"/>
                <a:cs typeface="Open Sans"/>
              </a:rPr>
              <a:t>authority.</a:t>
            </a:r>
            <a:endParaRPr sz="1700" dirty="0">
              <a:latin typeface="Open Sans"/>
              <a:cs typeface="Open Sans"/>
            </a:endParaRPr>
          </a:p>
          <a:p>
            <a:pPr marL="501015" marR="449580">
              <a:lnSpc>
                <a:spcPct val="101800"/>
              </a:lnSpc>
              <a:spcBef>
                <a:spcPts val="1245"/>
              </a:spcBef>
            </a:pPr>
            <a:r>
              <a:rPr sz="1700" dirty="0">
                <a:solidFill>
                  <a:srgbClr val="57585B"/>
                </a:solidFill>
                <a:latin typeface="Open Sans"/>
                <a:cs typeface="Open Sans"/>
              </a:rPr>
              <a:t>Greater</a:t>
            </a:r>
            <a:r>
              <a:rPr sz="1700" spc="45" dirty="0">
                <a:solidFill>
                  <a:srgbClr val="57585B"/>
                </a:solidFill>
                <a:latin typeface="Open Sans"/>
                <a:cs typeface="Open Sans"/>
              </a:rPr>
              <a:t> </a:t>
            </a:r>
            <a:r>
              <a:rPr lang="en-US" sz="1700" spc="45" dirty="0">
                <a:solidFill>
                  <a:srgbClr val="57585B"/>
                </a:solidFill>
                <a:latin typeface="Open Sans"/>
                <a:cs typeface="Open Sans"/>
              </a:rPr>
              <a:t>s</a:t>
            </a:r>
            <a:r>
              <a:rPr sz="1700" dirty="0">
                <a:solidFill>
                  <a:srgbClr val="57585B"/>
                </a:solidFill>
                <a:latin typeface="Open Sans"/>
                <a:cs typeface="Open Sans"/>
              </a:rPr>
              <a:t>overeignty:</a:t>
            </a:r>
            <a:r>
              <a:rPr sz="1700" spc="45" dirty="0">
                <a:solidFill>
                  <a:srgbClr val="57585B"/>
                </a:solidFill>
                <a:latin typeface="Open Sans"/>
                <a:cs typeface="Open Sans"/>
              </a:rPr>
              <a:t> </a:t>
            </a:r>
            <a:r>
              <a:rPr sz="1700" dirty="0">
                <a:solidFill>
                  <a:srgbClr val="57585B"/>
                </a:solidFill>
                <a:latin typeface="Open Sans"/>
                <a:cs typeface="Open Sans"/>
              </a:rPr>
              <a:t>People</a:t>
            </a:r>
            <a:r>
              <a:rPr sz="1700" spc="45" dirty="0">
                <a:solidFill>
                  <a:srgbClr val="57585B"/>
                </a:solidFill>
                <a:latin typeface="Open Sans"/>
                <a:cs typeface="Open Sans"/>
              </a:rPr>
              <a:t> </a:t>
            </a:r>
            <a:r>
              <a:rPr sz="1700" dirty="0">
                <a:solidFill>
                  <a:srgbClr val="57585B"/>
                </a:solidFill>
                <a:latin typeface="Open Sans"/>
                <a:cs typeface="Open Sans"/>
              </a:rPr>
              <a:t>have</a:t>
            </a:r>
            <a:r>
              <a:rPr sz="1700" spc="45" dirty="0">
                <a:solidFill>
                  <a:srgbClr val="57585B"/>
                </a:solidFill>
                <a:latin typeface="Open Sans"/>
                <a:cs typeface="Open Sans"/>
              </a:rPr>
              <a:t> </a:t>
            </a:r>
            <a:r>
              <a:rPr sz="1700" dirty="0">
                <a:solidFill>
                  <a:srgbClr val="57585B"/>
                </a:solidFill>
                <a:latin typeface="Open Sans"/>
                <a:cs typeface="Open Sans"/>
              </a:rPr>
              <a:t>more</a:t>
            </a:r>
            <a:r>
              <a:rPr sz="1700" spc="45" dirty="0">
                <a:solidFill>
                  <a:srgbClr val="57585B"/>
                </a:solidFill>
                <a:latin typeface="Open Sans"/>
                <a:cs typeface="Open Sans"/>
              </a:rPr>
              <a:t> </a:t>
            </a:r>
            <a:r>
              <a:rPr sz="1700" dirty="0">
                <a:solidFill>
                  <a:srgbClr val="57585B"/>
                </a:solidFill>
                <a:latin typeface="Open Sans"/>
                <a:cs typeface="Open Sans"/>
              </a:rPr>
              <a:t>control</a:t>
            </a:r>
            <a:r>
              <a:rPr sz="1700" spc="45" dirty="0">
                <a:solidFill>
                  <a:srgbClr val="57585B"/>
                </a:solidFill>
                <a:latin typeface="Open Sans"/>
                <a:cs typeface="Open Sans"/>
              </a:rPr>
              <a:t> </a:t>
            </a:r>
            <a:r>
              <a:rPr sz="1700" dirty="0">
                <a:solidFill>
                  <a:srgbClr val="57585B"/>
                </a:solidFill>
                <a:latin typeface="Open Sans"/>
                <a:cs typeface="Open Sans"/>
              </a:rPr>
              <a:t>over</a:t>
            </a:r>
            <a:r>
              <a:rPr sz="1700" spc="45" dirty="0">
                <a:solidFill>
                  <a:srgbClr val="57585B"/>
                </a:solidFill>
                <a:latin typeface="Open Sans"/>
                <a:cs typeface="Open Sans"/>
              </a:rPr>
              <a:t> </a:t>
            </a:r>
            <a:r>
              <a:rPr sz="1700" dirty="0">
                <a:solidFill>
                  <a:srgbClr val="57585B"/>
                </a:solidFill>
                <a:latin typeface="Open Sans"/>
                <a:cs typeface="Open Sans"/>
              </a:rPr>
              <a:t>their</a:t>
            </a:r>
            <a:r>
              <a:rPr sz="1700" spc="45" dirty="0">
                <a:solidFill>
                  <a:srgbClr val="57585B"/>
                </a:solidFill>
                <a:latin typeface="Open Sans"/>
                <a:cs typeface="Open Sans"/>
              </a:rPr>
              <a:t> </a:t>
            </a:r>
            <a:r>
              <a:rPr sz="1700" dirty="0">
                <a:solidFill>
                  <a:srgbClr val="57585B"/>
                </a:solidFill>
                <a:latin typeface="Open Sans"/>
                <a:cs typeface="Open Sans"/>
              </a:rPr>
              <a:t>money,</a:t>
            </a:r>
            <a:r>
              <a:rPr sz="1700" spc="45" dirty="0">
                <a:solidFill>
                  <a:srgbClr val="57585B"/>
                </a:solidFill>
                <a:latin typeface="Open Sans"/>
                <a:cs typeface="Open Sans"/>
              </a:rPr>
              <a:t> </a:t>
            </a:r>
            <a:r>
              <a:rPr sz="1700" dirty="0">
                <a:solidFill>
                  <a:srgbClr val="57585B"/>
                </a:solidFill>
                <a:latin typeface="Open Sans"/>
                <a:cs typeface="Open Sans"/>
              </a:rPr>
              <a:t>data,</a:t>
            </a:r>
            <a:r>
              <a:rPr sz="1700" spc="45" dirty="0">
                <a:solidFill>
                  <a:srgbClr val="57585B"/>
                </a:solidFill>
                <a:latin typeface="Open Sans"/>
                <a:cs typeface="Open Sans"/>
              </a:rPr>
              <a:t> </a:t>
            </a:r>
            <a:r>
              <a:rPr sz="1700" spc="-25" dirty="0">
                <a:solidFill>
                  <a:srgbClr val="57585B"/>
                </a:solidFill>
                <a:latin typeface="Open Sans"/>
                <a:cs typeface="Open Sans"/>
              </a:rPr>
              <a:t>and </a:t>
            </a:r>
            <a:r>
              <a:rPr sz="1700" spc="-10" dirty="0">
                <a:solidFill>
                  <a:srgbClr val="57585B"/>
                </a:solidFill>
                <a:latin typeface="Open Sans"/>
                <a:cs typeface="Open Sans"/>
              </a:rPr>
              <a:t>decisions.</a:t>
            </a:r>
            <a:endParaRPr sz="1700" dirty="0">
              <a:latin typeface="Open Sans"/>
              <a:cs typeface="Open Sans"/>
            </a:endParaRPr>
          </a:p>
          <a:p>
            <a:pPr marL="501015" marR="626110">
              <a:lnSpc>
                <a:spcPct val="101800"/>
              </a:lnSpc>
              <a:spcBef>
                <a:spcPts val="890"/>
              </a:spcBef>
            </a:pPr>
            <a:r>
              <a:rPr sz="1700" dirty="0">
                <a:solidFill>
                  <a:srgbClr val="57585B"/>
                </a:solidFill>
                <a:latin typeface="Open Sans"/>
                <a:cs typeface="Open Sans"/>
              </a:rPr>
              <a:t>Improved</a:t>
            </a:r>
            <a:r>
              <a:rPr sz="1700" spc="50" dirty="0">
                <a:solidFill>
                  <a:srgbClr val="57585B"/>
                </a:solidFill>
                <a:latin typeface="Open Sans"/>
                <a:cs typeface="Open Sans"/>
              </a:rPr>
              <a:t> </a:t>
            </a:r>
            <a:r>
              <a:rPr sz="1700" dirty="0">
                <a:solidFill>
                  <a:srgbClr val="57585B"/>
                </a:solidFill>
                <a:latin typeface="Open Sans"/>
                <a:cs typeface="Open Sans"/>
              </a:rPr>
              <a:t>transparency:</a:t>
            </a:r>
            <a:r>
              <a:rPr sz="1700" spc="50" dirty="0">
                <a:solidFill>
                  <a:srgbClr val="57585B"/>
                </a:solidFill>
                <a:latin typeface="Open Sans"/>
                <a:cs typeface="Open Sans"/>
              </a:rPr>
              <a:t> </a:t>
            </a:r>
            <a:r>
              <a:rPr sz="1700" dirty="0">
                <a:solidFill>
                  <a:srgbClr val="57585B"/>
                </a:solidFill>
                <a:latin typeface="Open Sans"/>
                <a:cs typeface="Open Sans"/>
              </a:rPr>
              <a:t>Everyone</a:t>
            </a:r>
            <a:r>
              <a:rPr sz="1700" spc="55" dirty="0">
                <a:solidFill>
                  <a:srgbClr val="57585B"/>
                </a:solidFill>
                <a:latin typeface="Open Sans"/>
                <a:cs typeface="Open Sans"/>
              </a:rPr>
              <a:t> </a:t>
            </a:r>
            <a:r>
              <a:rPr sz="1700" dirty="0">
                <a:solidFill>
                  <a:srgbClr val="57585B"/>
                </a:solidFill>
                <a:latin typeface="Open Sans"/>
                <a:cs typeface="Open Sans"/>
              </a:rPr>
              <a:t>sees</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same</a:t>
            </a:r>
            <a:r>
              <a:rPr sz="1700" spc="55" dirty="0">
                <a:solidFill>
                  <a:srgbClr val="57585B"/>
                </a:solidFill>
                <a:latin typeface="Open Sans"/>
                <a:cs typeface="Open Sans"/>
              </a:rPr>
              <a:t> </a:t>
            </a:r>
            <a:r>
              <a:rPr sz="1700" dirty="0">
                <a:solidFill>
                  <a:srgbClr val="57585B"/>
                </a:solidFill>
                <a:latin typeface="Open Sans"/>
                <a:cs typeface="Open Sans"/>
              </a:rPr>
              <a:t>information,</a:t>
            </a:r>
            <a:r>
              <a:rPr sz="1700" spc="50" dirty="0">
                <a:solidFill>
                  <a:srgbClr val="57585B"/>
                </a:solidFill>
                <a:latin typeface="Open Sans"/>
                <a:cs typeface="Open Sans"/>
              </a:rPr>
              <a:t> </a:t>
            </a:r>
            <a:r>
              <a:rPr sz="1700" dirty="0">
                <a:solidFill>
                  <a:srgbClr val="57585B"/>
                </a:solidFill>
                <a:latin typeface="Open Sans"/>
                <a:cs typeface="Open Sans"/>
              </a:rPr>
              <a:t>making</a:t>
            </a:r>
            <a:r>
              <a:rPr sz="1700" spc="5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system</a:t>
            </a:r>
            <a:r>
              <a:rPr sz="1700" spc="30" dirty="0">
                <a:solidFill>
                  <a:srgbClr val="57585B"/>
                </a:solidFill>
                <a:latin typeface="Open Sans"/>
                <a:cs typeface="Open Sans"/>
              </a:rPr>
              <a:t> </a:t>
            </a:r>
            <a:r>
              <a:rPr sz="1700" dirty="0">
                <a:solidFill>
                  <a:srgbClr val="57585B"/>
                </a:solidFill>
                <a:latin typeface="Open Sans"/>
                <a:cs typeface="Open Sans"/>
              </a:rPr>
              <a:t>more</a:t>
            </a:r>
            <a:r>
              <a:rPr sz="1700" spc="35" dirty="0">
                <a:solidFill>
                  <a:srgbClr val="57585B"/>
                </a:solidFill>
                <a:latin typeface="Open Sans"/>
                <a:cs typeface="Open Sans"/>
              </a:rPr>
              <a:t> </a:t>
            </a:r>
            <a:r>
              <a:rPr sz="1700" spc="-10" dirty="0">
                <a:solidFill>
                  <a:srgbClr val="57585B"/>
                </a:solidFill>
                <a:latin typeface="Open Sans"/>
                <a:cs typeface="Open Sans"/>
              </a:rPr>
              <a:t>trustworthy.</a:t>
            </a:r>
            <a:endParaRPr sz="1700" dirty="0">
              <a:latin typeface="Open Sans"/>
              <a:cs typeface="Open Sans"/>
            </a:endParaRPr>
          </a:p>
          <a:p>
            <a:pPr marL="501015" marR="151765">
              <a:lnSpc>
                <a:spcPct val="101800"/>
              </a:lnSpc>
              <a:spcBef>
                <a:spcPts val="1290"/>
              </a:spcBef>
            </a:pPr>
            <a:r>
              <a:rPr sz="1700" dirty="0">
                <a:solidFill>
                  <a:srgbClr val="57585B"/>
                </a:solidFill>
                <a:latin typeface="Open Sans"/>
                <a:cs typeface="Open Sans"/>
              </a:rPr>
              <a:t>Permissionless</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limitless</a:t>
            </a:r>
            <a:r>
              <a:rPr sz="1700" spc="45" dirty="0">
                <a:solidFill>
                  <a:srgbClr val="57585B"/>
                </a:solidFill>
                <a:latin typeface="Open Sans"/>
                <a:cs typeface="Open Sans"/>
              </a:rPr>
              <a:t> </a:t>
            </a:r>
            <a:r>
              <a:rPr sz="1700" dirty="0">
                <a:solidFill>
                  <a:srgbClr val="57585B"/>
                </a:solidFill>
                <a:latin typeface="Open Sans"/>
                <a:cs typeface="Open Sans"/>
              </a:rPr>
              <a:t>nature:</a:t>
            </a:r>
            <a:r>
              <a:rPr sz="1700" spc="50" dirty="0">
                <a:solidFill>
                  <a:srgbClr val="57585B"/>
                </a:solidFill>
                <a:latin typeface="Open Sans"/>
                <a:cs typeface="Open Sans"/>
              </a:rPr>
              <a:t> </a:t>
            </a:r>
            <a:r>
              <a:rPr sz="1700" dirty="0">
                <a:solidFill>
                  <a:srgbClr val="57585B"/>
                </a:solidFill>
                <a:latin typeface="Open Sans"/>
                <a:cs typeface="Open Sans"/>
              </a:rPr>
              <a:t>Anyone</a:t>
            </a:r>
            <a:r>
              <a:rPr sz="1700" spc="45" dirty="0">
                <a:solidFill>
                  <a:srgbClr val="57585B"/>
                </a:solidFill>
                <a:latin typeface="Open Sans"/>
                <a:cs typeface="Open Sans"/>
              </a:rPr>
              <a:t> </a:t>
            </a:r>
            <a:r>
              <a:rPr sz="1700" dirty="0">
                <a:solidFill>
                  <a:srgbClr val="57585B"/>
                </a:solidFill>
                <a:latin typeface="Open Sans"/>
                <a:cs typeface="Open Sans"/>
              </a:rPr>
              <a:t>can</a:t>
            </a:r>
            <a:r>
              <a:rPr sz="1700" spc="50" dirty="0">
                <a:solidFill>
                  <a:srgbClr val="57585B"/>
                </a:solidFill>
                <a:latin typeface="Open Sans"/>
                <a:cs typeface="Open Sans"/>
              </a:rPr>
              <a:t> </a:t>
            </a:r>
            <a:r>
              <a:rPr sz="1700" dirty="0">
                <a:solidFill>
                  <a:srgbClr val="57585B"/>
                </a:solidFill>
                <a:latin typeface="Open Sans"/>
                <a:cs typeface="Open Sans"/>
              </a:rPr>
              <a:t>join</a:t>
            </a:r>
            <a:r>
              <a:rPr sz="1700" spc="50" dirty="0">
                <a:solidFill>
                  <a:srgbClr val="57585B"/>
                </a:solidFill>
                <a:latin typeface="Open Sans"/>
                <a:cs typeface="Open Sans"/>
              </a:rPr>
              <a:t> </a:t>
            </a:r>
            <a:r>
              <a:rPr sz="1700" dirty="0">
                <a:solidFill>
                  <a:srgbClr val="57585B"/>
                </a:solidFill>
                <a:latin typeface="Open Sans"/>
                <a:cs typeface="Open Sans"/>
              </a:rPr>
              <a:t>or</a:t>
            </a:r>
            <a:r>
              <a:rPr sz="1700" spc="45" dirty="0">
                <a:solidFill>
                  <a:srgbClr val="57585B"/>
                </a:solidFill>
                <a:latin typeface="Open Sans"/>
                <a:cs typeface="Open Sans"/>
              </a:rPr>
              <a:t> </a:t>
            </a:r>
            <a:r>
              <a:rPr sz="1700" dirty="0">
                <a:solidFill>
                  <a:srgbClr val="57585B"/>
                </a:solidFill>
                <a:latin typeface="Open Sans"/>
                <a:cs typeface="Open Sans"/>
              </a:rPr>
              <a:t>take</a:t>
            </a:r>
            <a:r>
              <a:rPr sz="1700" spc="50" dirty="0">
                <a:solidFill>
                  <a:srgbClr val="57585B"/>
                </a:solidFill>
                <a:latin typeface="Open Sans"/>
                <a:cs typeface="Open Sans"/>
              </a:rPr>
              <a:t> </a:t>
            </a:r>
            <a:r>
              <a:rPr sz="1700" dirty="0">
                <a:solidFill>
                  <a:srgbClr val="57585B"/>
                </a:solidFill>
                <a:latin typeface="Open Sans"/>
                <a:cs typeface="Open Sans"/>
              </a:rPr>
              <a:t>part,</a:t>
            </a:r>
            <a:r>
              <a:rPr sz="1700" spc="45" dirty="0">
                <a:solidFill>
                  <a:srgbClr val="57585B"/>
                </a:solidFill>
                <a:latin typeface="Open Sans"/>
                <a:cs typeface="Open Sans"/>
              </a:rPr>
              <a:t> </a:t>
            </a:r>
            <a:r>
              <a:rPr sz="1700" dirty="0">
                <a:solidFill>
                  <a:srgbClr val="57585B"/>
                </a:solidFill>
                <a:latin typeface="Open Sans"/>
                <a:cs typeface="Open Sans"/>
              </a:rPr>
              <a:t>making</a:t>
            </a:r>
            <a:r>
              <a:rPr sz="1700" spc="50" dirty="0">
                <a:solidFill>
                  <a:srgbClr val="57585B"/>
                </a:solidFill>
                <a:latin typeface="Open Sans"/>
                <a:cs typeface="Open Sans"/>
              </a:rPr>
              <a:t> </a:t>
            </a:r>
            <a:r>
              <a:rPr sz="1700" dirty="0">
                <a:solidFill>
                  <a:srgbClr val="57585B"/>
                </a:solidFill>
                <a:latin typeface="Open Sans"/>
                <a:cs typeface="Open Sans"/>
              </a:rPr>
              <a:t>it</a:t>
            </a:r>
            <a:r>
              <a:rPr sz="1700" spc="45" dirty="0">
                <a:solidFill>
                  <a:srgbClr val="57585B"/>
                </a:solidFill>
                <a:latin typeface="Open Sans"/>
                <a:cs typeface="Open Sans"/>
              </a:rPr>
              <a:t> </a:t>
            </a:r>
            <a:r>
              <a:rPr sz="1700" spc="-25" dirty="0">
                <a:solidFill>
                  <a:srgbClr val="57585B"/>
                </a:solidFill>
                <a:latin typeface="Open Sans"/>
                <a:cs typeface="Open Sans"/>
              </a:rPr>
              <a:t>an </a:t>
            </a:r>
            <a:r>
              <a:rPr sz="1700" dirty="0">
                <a:solidFill>
                  <a:srgbClr val="57585B"/>
                </a:solidFill>
                <a:latin typeface="Open Sans"/>
                <a:cs typeface="Open Sans"/>
              </a:rPr>
              <a:t>inclusive</a:t>
            </a:r>
            <a:r>
              <a:rPr sz="1700" spc="90" dirty="0">
                <a:solidFill>
                  <a:srgbClr val="57585B"/>
                </a:solidFill>
                <a:latin typeface="Open Sans"/>
                <a:cs typeface="Open Sans"/>
              </a:rPr>
              <a:t> </a:t>
            </a:r>
            <a:r>
              <a:rPr sz="1700" dirty="0">
                <a:solidFill>
                  <a:srgbClr val="57585B"/>
                </a:solidFill>
                <a:latin typeface="Open Sans"/>
                <a:cs typeface="Open Sans"/>
              </a:rPr>
              <a:t>ﬁnancial</a:t>
            </a:r>
            <a:r>
              <a:rPr sz="1700" spc="95" dirty="0">
                <a:solidFill>
                  <a:srgbClr val="57585B"/>
                </a:solidFill>
                <a:latin typeface="Open Sans"/>
                <a:cs typeface="Open Sans"/>
              </a:rPr>
              <a:t> </a:t>
            </a:r>
            <a:r>
              <a:rPr sz="1700" spc="-10" dirty="0">
                <a:solidFill>
                  <a:srgbClr val="57585B"/>
                </a:solidFill>
                <a:latin typeface="Open Sans"/>
                <a:cs typeface="Open Sans"/>
              </a:rPr>
              <a:t>system.</a:t>
            </a:r>
            <a:endParaRPr sz="1700" dirty="0">
              <a:latin typeface="Open Sans"/>
              <a:cs typeface="Open Sans"/>
            </a:endParaRPr>
          </a:p>
        </p:txBody>
      </p:sp>
      <p:pic>
        <p:nvPicPr>
          <p:cNvPr id="13" name="object 13"/>
          <p:cNvPicPr/>
          <p:nvPr/>
        </p:nvPicPr>
        <p:blipFill>
          <a:blip r:embed="rId10" cstate="print"/>
          <a:stretch>
            <a:fillRect/>
          </a:stretch>
        </p:blipFill>
        <p:spPr>
          <a:xfrm>
            <a:off x="10293240" y="9955236"/>
            <a:ext cx="344296" cy="344981"/>
          </a:xfrm>
          <a:prstGeom prst="rect">
            <a:avLst/>
          </a:prstGeom>
        </p:spPr>
      </p:pic>
      <p:sp>
        <p:nvSpPr>
          <p:cNvPr id="14" name="object 14"/>
          <p:cNvSpPr txBox="1"/>
          <p:nvPr/>
        </p:nvSpPr>
        <p:spPr>
          <a:xfrm>
            <a:off x="10811588" y="2529583"/>
            <a:ext cx="7929880" cy="817244"/>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Real-world</a:t>
            </a:r>
            <a:r>
              <a:rPr sz="1700" spc="50" dirty="0">
                <a:solidFill>
                  <a:srgbClr val="57585B"/>
                </a:solidFill>
                <a:latin typeface="Open Sans"/>
                <a:cs typeface="Open Sans"/>
              </a:rPr>
              <a:t> </a:t>
            </a:r>
            <a:r>
              <a:rPr sz="1700" dirty="0">
                <a:solidFill>
                  <a:srgbClr val="57585B"/>
                </a:solidFill>
                <a:latin typeface="Open Sans"/>
                <a:cs typeface="Open Sans"/>
              </a:rPr>
              <a:t>example:</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Tor</a:t>
            </a:r>
            <a:r>
              <a:rPr sz="1700" spc="55" dirty="0">
                <a:solidFill>
                  <a:srgbClr val="57585B"/>
                </a:solidFill>
                <a:latin typeface="Open Sans"/>
                <a:cs typeface="Open Sans"/>
              </a:rPr>
              <a:t> </a:t>
            </a:r>
            <a:r>
              <a:rPr sz="1700" dirty="0">
                <a:solidFill>
                  <a:srgbClr val="57585B"/>
                </a:solidFill>
                <a:latin typeface="Open Sans"/>
                <a:cs typeface="Open Sans"/>
              </a:rPr>
              <a:t>network</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its</a:t>
            </a:r>
            <a:r>
              <a:rPr sz="1700" spc="55" dirty="0">
                <a:solidFill>
                  <a:srgbClr val="57585B"/>
                </a:solidFill>
                <a:latin typeface="Open Sans"/>
                <a:cs typeface="Open Sans"/>
              </a:rPr>
              <a:t> </a:t>
            </a:r>
            <a:r>
              <a:rPr sz="1700" dirty="0">
                <a:solidFill>
                  <a:srgbClr val="57585B"/>
                </a:solidFill>
                <a:latin typeface="Open Sans"/>
                <a:cs typeface="Open Sans"/>
              </a:rPr>
              <a:t>browser</a:t>
            </a:r>
            <a:r>
              <a:rPr sz="1700" spc="55" dirty="0">
                <a:solidFill>
                  <a:srgbClr val="57585B"/>
                </a:solidFill>
                <a:latin typeface="Open Sans"/>
                <a:cs typeface="Open Sans"/>
              </a:rPr>
              <a:t> </a:t>
            </a:r>
            <a:r>
              <a:rPr sz="1700" dirty="0">
                <a:solidFill>
                  <a:srgbClr val="57585B"/>
                </a:solidFill>
                <a:latin typeface="Open Sans"/>
                <a:cs typeface="Open Sans"/>
              </a:rPr>
              <a:t>create</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spc="-10" dirty="0">
                <a:solidFill>
                  <a:srgbClr val="57585B"/>
                </a:solidFill>
                <a:latin typeface="Open Sans"/>
                <a:cs typeface="Open Sans"/>
              </a:rPr>
              <a:t>decentralized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where</a:t>
            </a:r>
            <a:r>
              <a:rPr sz="1700" spc="60" dirty="0">
                <a:solidFill>
                  <a:srgbClr val="57585B"/>
                </a:solidFill>
                <a:latin typeface="Open Sans"/>
                <a:cs typeface="Open Sans"/>
              </a:rPr>
              <a:t> </a:t>
            </a:r>
            <a:r>
              <a:rPr sz="1700" dirty="0">
                <a:solidFill>
                  <a:srgbClr val="57585B"/>
                </a:solidFill>
                <a:latin typeface="Open Sans"/>
                <a:cs typeface="Open Sans"/>
              </a:rPr>
              <a:t>people</a:t>
            </a:r>
            <a:r>
              <a:rPr sz="1700" spc="55" dirty="0">
                <a:solidFill>
                  <a:srgbClr val="57585B"/>
                </a:solidFill>
                <a:latin typeface="Open Sans"/>
                <a:cs typeface="Open Sans"/>
              </a:rPr>
              <a:t> </a:t>
            </a:r>
            <a:r>
              <a:rPr sz="1700" dirty="0">
                <a:solidFill>
                  <a:srgbClr val="57585B"/>
                </a:solidFill>
                <a:latin typeface="Open Sans"/>
                <a:cs typeface="Open Sans"/>
              </a:rPr>
              <a:t>can</a:t>
            </a:r>
            <a:r>
              <a:rPr sz="1700" spc="60" dirty="0">
                <a:solidFill>
                  <a:srgbClr val="57585B"/>
                </a:solidFill>
                <a:latin typeface="Open Sans"/>
                <a:cs typeface="Open Sans"/>
              </a:rPr>
              <a:t> </a:t>
            </a:r>
            <a:r>
              <a:rPr sz="1700" dirty="0">
                <a:solidFill>
                  <a:srgbClr val="57585B"/>
                </a:solidFill>
                <a:latin typeface="Open Sans"/>
                <a:cs typeface="Open Sans"/>
              </a:rPr>
              <a:t>stay</a:t>
            </a:r>
            <a:r>
              <a:rPr sz="1700" spc="55" dirty="0">
                <a:solidFill>
                  <a:srgbClr val="57585B"/>
                </a:solidFill>
                <a:latin typeface="Open Sans"/>
                <a:cs typeface="Open Sans"/>
              </a:rPr>
              <a:t> </a:t>
            </a:r>
            <a:r>
              <a:rPr sz="1700" dirty="0">
                <a:solidFill>
                  <a:srgbClr val="57585B"/>
                </a:solidFill>
                <a:latin typeface="Open Sans"/>
                <a:cs typeface="Open Sans"/>
              </a:rPr>
              <a:t>anonymous</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internet</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network</a:t>
            </a:r>
            <a:r>
              <a:rPr sz="1700" spc="60" dirty="0">
                <a:solidFill>
                  <a:srgbClr val="57585B"/>
                </a:solidFill>
                <a:latin typeface="Open Sans"/>
                <a:cs typeface="Open Sans"/>
              </a:rPr>
              <a:t> </a:t>
            </a:r>
            <a:r>
              <a:rPr sz="1700" spc="-25" dirty="0">
                <a:solidFill>
                  <a:srgbClr val="57585B"/>
                </a:solidFill>
                <a:latin typeface="Open Sans"/>
                <a:cs typeface="Open Sans"/>
              </a:rPr>
              <a:t>is </a:t>
            </a:r>
            <a:r>
              <a:rPr sz="1700" dirty="0">
                <a:solidFill>
                  <a:srgbClr val="57585B"/>
                </a:solidFill>
                <a:latin typeface="Open Sans"/>
                <a:cs typeface="Open Sans"/>
              </a:rPr>
              <a:t>diﬃcult</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stop</a:t>
            </a:r>
            <a:r>
              <a:rPr sz="1700" spc="50" dirty="0">
                <a:solidFill>
                  <a:srgbClr val="57585B"/>
                </a:solidFill>
                <a:latin typeface="Open Sans"/>
                <a:cs typeface="Open Sans"/>
              </a:rPr>
              <a:t> </a:t>
            </a:r>
            <a:r>
              <a:rPr sz="1700" dirty="0">
                <a:solidFill>
                  <a:srgbClr val="57585B"/>
                </a:solidFill>
                <a:latin typeface="Open Sans"/>
                <a:cs typeface="Open Sans"/>
              </a:rPr>
              <a:t>or</a:t>
            </a:r>
            <a:r>
              <a:rPr sz="1700" spc="50" dirty="0">
                <a:solidFill>
                  <a:srgbClr val="57585B"/>
                </a:solidFill>
                <a:latin typeface="Open Sans"/>
                <a:cs typeface="Open Sans"/>
              </a:rPr>
              <a:t> </a:t>
            </a:r>
            <a:r>
              <a:rPr sz="1700" spc="-10" dirty="0">
                <a:solidFill>
                  <a:srgbClr val="57585B"/>
                </a:solidFill>
                <a:latin typeface="Open Sans"/>
                <a:cs typeface="Open Sans"/>
              </a:rPr>
              <a:t>censor.</a:t>
            </a:r>
            <a:endParaRPr sz="1700">
              <a:latin typeface="Open Sans"/>
              <a:cs typeface="Open Sans"/>
            </a:endParaRPr>
          </a:p>
        </p:txBody>
      </p:sp>
      <p:pic>
        <p:nvPicPr>
          <p:cNvPr id="15" name="object 15"/>
          <p:cNvPicPr/>
          <p:nvPr/>
        </p:nvPicPr>
        <p:blipFill>
          <a:blip r:embed="rId11" cstate="print"/>
          <a:stretch>
            <a:fillRect/>
          </a:stretch>
        </p:blipFill>
        <p:spPr>
          <a:xfrm>
            <a:off x="10337107" y="2581314"/>
            <a:ext cx="344291" cy="344981"/>
          </a:xfrm>
          <a:prstGeom prst="rect">
            <a:avLst/>
          </a:prstGeom>
        </p:spPr>
      </p:pic>
      <p:pic>
        <p:nvPicPr>
          <p:cNvPr id="16" name="object 16"/>
          <p:cNvPicPr/>
          <p:nvPr/>
        </p:nvPicPr>
        <p:blipFill>
          <a:blip r:embed="rId12" cstate="print"/>
          <a:stretch>
            <a:fillRect/>
          </a:stretch>
        </p:blipFill>
        <p:spPr>
          <a:xfrm>
            <a:off x="1143320" y="3827391"/>
            <a:ext cx="344304" cy="344984"/>
          </a:xfrm>
          <a:prstGeom prst="rect">
            <a:avLst/>
          </a:prstGeom>
        </p:spPr>
      </p:pic>
      <p:pic>
        <p:nvPicPr>
          <p:cNvPr id="17" name="object 17"/>
          <p:cNvPicPr/>
          <p:nvPr/>
        </p:nvPicPr>
        <p:blipFill>
          <a:blip r:embed="rId13" cstate="print"/>
          <a:stretch>
            <a:fillRect/>
          </a:stretch>
        </p:blipFill>
        <p:spPr>
          <a:xfrm>
            <a:off x="1143320" y="4480261"/>
            <a:ext cx="344304" cy="344981"/>
          </a:xfrm>
          <a:prstGeom prst="rect">
            <a:avLst/>
          </a:prstGeom>
        </p:spPr>
      </p:pic>
      <p:pic>
        <p:nvPicPr>
          <p:cNvPr id="18" name="object 18"/>
          <p:cNvPicPr/>
          <p:nvPr/>
        </p:nvPicPr>
        <p:blipFill>
          <a:blip r:embed="rId14" cstate="print"/>
          <a:stretch>
            <a:fillRect/>
          </a:stretch>
        </p:blipFill>
        <p:spPr>
          <a:xfrm>
            <a:off x="1143320" y="5133121"/>
            <a:ext cx="344304" cy="344981"/>
          </a:xfrm>
          <a:prstGeom prst="rect">
            <a:avLst/>
          </a:prstGeom>
        </p:spPr>
      </p:pic>
      <p:pic>
        <p:nvPicPr>
          <p:cNvPr id="19" name="object 19"/>
          <p:cNvPicPr/>
          <p:nvPr/>
        </p:nvPicPr>
        <p:blipFill>
          <a:blip r:embed="rId14" cstate="print"/>
          <a:stretch>
            <a:fillRect/>
          </a:stretch>
        </p:blipFill>
        <p:spPr>
          <a:xfrm>
            <a:off x="1143321" y="5785991"/>
            <a:ext cx="344304" cy="344981"/>
          </a:xfrm>
          <a:prstGeom prst="rect">
            <a:avLst/>
          </a:prstGeom>
        </p:spPr>
      </p:pic>
      <p:pic>
        <p:nvPicPr>
          <p:cNvPr id="20" name="object 20"/>
          <p:cNvPicPr/>
          <p:nvPr/>
        </p:nvPicPr>
        <p:blipFill>
          <a:blip r:embed="rId15" cstate="print"/>
          <a:stretch>
            <a:fillRect/>
          </a:stretch>
        </p:blipFill>
        <p:spPr>
          <a:xfrm>
            <a:off x="1143320" y="6438862"/>
            <a:ext cx="344304" cy="344971"/>
          </a:xfrm>
          <a:prstGeom prst="rect">
            <a:avLst/>
          </a:prstGeom>
        </p:spPr>
      </p:pic>
      <p:pic>
        <p:nvPicPr>
          <p:cNvPr id="21" name="object 21"/>
          <p:cNvPicPr/>
          <p:nvPr/>
        </p:nvPicPr>
        <p:blipFill>
          <a:blip r:embed="rId16" cstate="print"/>
          <a:stretch>
            <a:fillRect/>
          </a:stretch>
        </p:blipFill>
        <p:spPr>
          <a:xfrm>
            <a:off x="1143320" y="7091721"/>
            <a:ext cx="344304" cy="344975"/>
          </a:xfrm>
          <a:prstGeom prst="rect">
            <a:avLst/>
          </a:prstGeom>
        </p:spPr>
      </p:pic>
      <p:sp>
        <p:nvSpPr>
          <p:cNvPr id="22" name="object 22"/>
          <p:cNvSpPr txBox="1">
            <a:spLocks noGrp="1"/>
          </p:cNvSpPr>
          <p:nvPr>
            <p:ph sz="half" idx="2"/>
          </p:nvPr>
        </p:nvSpPr>
        <p:spPr>
          <a:prstGeom prst="rect">
            <a:avLst/>
          </a:prstGeom>
        </p:spPr>
        <p:txBody>
          <a:bodyPr vert="horz" wrap="square" lIns="0" tIns="13335" rIns="0" bIns="0" rtlCol="0">
            <a:spAutoFit/>
          </a:bodyPr>
          <a:lstStyle/>
          <a:p>
            <a:pPr marL="12700">
              <a:lnSpc>
                <a:spcPct val="100000"/>
              </a:lnSpc>
              <a:spcBef>
                <a:spcPts val="105"/>
              </a:spcBef>
            </a:pPr>
            <a:r>
              <a:rPr dirty="0"/>
              <a:t>Problems</a:t>
            </a:r>
            <a:r>
              <a:rPr spc="130" dirty="0"/>
              <a:t> </a:t>
            </a:r>
            <a:r>
              <a:rPr spc="55" dirty="0"/>
              <a:t>with</a:t>
            </a:r>
            <a:r>
              <a:rPr spc="130" dirty="0"/>
              <a:t> </a:t>
            </a:r>
            <a:r>
              <a:rPr dirty="0"/>
              <a:t>Centralized</a:t>
            </a:r>
            <a:r>
              <a:rPr spc="135" dirty="0"/>
              <a:t> </a:t>
            </a:r>
            <a:r>
              <a:rPr spc="-10" dirty="0"/>
              <a:t>Systems:</a:t>
            </a:r>
          </a:p>
          <a:p>
            <a:pPr marL="501015" marR="94615">
              <a:lnSpc>
                <a:spcPct val="101800"/>
              </a:lnSpc>
              <a:spcBef>
                <a:spcPts val="1980"/>
              </a:spcBef>
            </a:pPr>
            <a:r>
              <a:rPr sz="1700" b="0" dirty="0">
                <a:solidFill>
                  <a:srgbClr val="57585B"/>
                </a:solidFill>
                <a:latin typeface="Open Sans"/>
                <a:cs typeface="Open Sans"/>
              </a:rPr>
              <a:t>Central</a:t>
            </a:r>
            <a:r>
              <a:rPr sz="1700" b="0" spc="50" dirty="0">
                <a:solidFill>
                  <a:srgbClr val="57585B"/>
                </a:solidFill>
                <a:latin typeface="Open Sans"/>
                <a:cs typeface="Open Sans"/>
              </a:rPr>
              <a:t> </a:t>
            </a:r>
            <a:r>
              <a:rPr sz="1700" b="0" dirty="0">
                <a:solidFill>
                  <a:srgbClr val="57585B"/>
                </a:solidFill>
                <a:latin typeface="Open Sans"/>
                <a:cs typeface="Open Sans"/>
              </a:rPr>
              <a:t>point</a:t>
            </a:r>
            <a:r>
              <a:rPr sz="1700" b="0" spc="55" dirty="0">
                <a:solidFill>
                  <a:srgbClr val="57585B"/>
                </a:solidFill>
                <a:latin typeface="Open Sans"/>
                <a:cs typeface="Open Sans"/>
              </a:rPr>
              <a:t> </a:t>
            </a:r>
            <a:r>
              <a:rPr sz="1700" b="0" dirty="0">
                <a:solidFill>
                  <a:srgbClr val="57585B"/>
                </a:solidFill>
                <a:latin typeface="Open Sans"/>
                <a:cs typeface="Open Sans"/>
              </a:rPr>
              <a:t>of</a:t>
            </a:r>
            <a:r>
              <a:rPr sz="1700" b="0" spc="55" dirty="0">
                <a:solidFill>
                  <a:srgbClr val="57585B"/>
                </a:solidFill>
                <a:latin typeface="Open Sans"/>
                <a:cs typeface="Open Sans"/>
              </a:rPr>
              <a:t> </a:t>
            </a:r>
            <a:r>
              <a:rPr sz="1700" b="0" dirty="0">
                <a:solidFill>
                  <a:srgbClr val="57585B"/>
                </a:solidFill>
                <a:latin typeface="Open Sans"/>
                <a:cs typeface="Open Sans"/>
              </a:rPr>
              <a:t>failure:</a:t>
            </a:r>
            <a:r>
              <a:rPr sz="1700" b="0" spc="55" dirty="0">
                <a:solidFill>
                  <a:srgbClr val="57585B"/>
                </a:solidFill>
                <a:latin typeface="Open Sans"/>
                <a:cs typeface="Open Sans"/>
              </a:rPr>
              <a:t> </a:t>
            </a:r>
            <a:r>
              <a:rPr sz="1700" b="0" dirty="0">
                <a:solidFill>
                  <a:srgbClr val="57585B"/>
                </a:solidFill>
                <a:latin typeface="Open Sans"/>
                <a:cs typeface="Open Sans"/>
              </a:rPr>
              <a:t>If</a:t>
            </a:r>
            <a:r>
              <a:rPr sz="1700" b="0" spc="55" dirty="0">
                <a:solidFill>
                  <a:srgbClr val="57585B"/>
                </a:solidFill>
                <a:latin typeface="Open Sans"/>
                <a:cs typeface="Open Sans"/>
              </a:rPr>
              <a:t> </a:t>
            </a:r>
            <a:r>
              <a:rPr sz="1700" b="0" dirty="0">
                <a:solidFill>
                  <a:srgbClr val="57585B"/>
                </a:solidFill>
                <a:latin typeface="Open Sans"/>
                <a:cs typeface="Open Sans"/>
              </a:rPr>
              <a:t>something</a:t>
            </a:r>
            <a:r>
              <a:rPr sz="1700" b="0" spc="55" dirty="0">
                <a:solidFill>
                  <a:srgbClr val="57585B"/>
                </a:solidFill>
                <a:latin typeface="Open Sans"/>
                <a:cs typeface="Open Sans"/>
              </a:rPr>
              <a:t> </a:t>
            </a:r>
            <a:r>
              <a:rPr sz="1700" b="0" dirty="0">
                <a:solidFill>
                  <a:srgbClr val="57585B"/>
                </a:solidFill>
                <a:latin typeface="Open Sans"/>
                <a:cs typeface="Open Sans"/>
              </a:rPr>
              <a:t>goes</a:t>
            </a:r>
            <a:r>
              <a:rPr sz="1700" b="0" spc="55" dirty="0">
                <a:solidFill>
                  <a:srgbClr val="57585B"/>
                </a:solidFill>
                <a:latin typeface="Open Sans"/>
                <a:cs typeface="Open Sans"/>
              </a:rPr>
              <a:t> </a:t>
            </a:r>
            <a:r>
              <a:rPr sz="1700" b="0" dirty="0">
                <a:solidFill>
                  <a:srgbClr val="57585B"/>
                </a:solidFill>
                <a:latin typeface="Open Sans"/>
                <a:cs typeface="Open Sans"/>
              </a:rPr>
              <a:t>wrong</a:t>
            </a:r>
            <a:r>
              <a:rPr sz="1700" b="0" spc="50" dirty="0">
                <a:solidFill>
                  <a:srgbClr val="57585B"/>
                </a:solidFill>
                <a:latin typeface="Open Sans"/>
                <a:cs typeface="Open Sans"/>
              </a:rPr>
              <a:t> </a:t>
            </a:r>
            <a:r>
              <a:rPr sz="1700" b="0" dirty="0">
                <a:solidFill>
                  <a:srgbClr val="57585B"/>
                </a:solidFill>
                <a:latin typeface="Open Sans"/>
                <a:cs typeface="Open Sans"/>
              </a:rPr>
              <a:t>with</a:t>
            </a:r>
            <a:r>
              <a:rPr sz="1700" b="0" spc="55" dirty="0">
                <a:solidFill>
                  <a:srgbClr val="57585B"/>
                </a:solidFill>
                <a:latin typeface="Open Sans"/>
                <a:cs typeface="Open Sans"/>
              </a:rPr>
              <a:t> </a:t>
            </a:r>
            <a:r>
              <a:rPr sz="1700" b="0" dirty="0">
                <a:solidFill>
                  <a:srgbClr val="57585B"/>
                </a:solidFill>
                <a:latin typeface="Open Sans"/>
                <a:cs typeface="Open Sans"/>
              </a:rPr>
              <a:t>the</a:t>
            </a:r>
            <a:r>
              <a:rPr sz="1700" b="0" spc="55" dirty="0">
                <a:solidFill>
                  <a:srgbClr val="57585B"/>
                </a:solidFill>
                <a:latin typeface="Open Sans"/>
                <a:cs typeface="Open Sans"/>
              </a:rPr>
              <a:t> </a:t>
            </a:r>
            <a:r>
              <a:rPr sz="1700" b="0" dirty="0">
                <a:solidFill>
                  <a:srgbClr val="57585B"/>
                </a:solidFill>
                <a:latin typeface="Open Sans"/>
                <a:cs typeface="Open Sans"/>
              </a:rPr>
              <a:t>central</a:t>
            </a:r>
            <a:r>
              <a:rPr sz="1700" b="0" spc="55" dirty="0">
                <a:solidFill>
                  <a:srgbClr val="57585B"/>
                </a:solidFill>
                <a:latin typeface="Open Sans"/>
                <a:cs typeface="Open Sans"/>
              </a:rPr>
              <a:t> </a:t>
            </a:r>
            <a:r>
              <a:rPr sz="1700" b="0" dirty="0">
                <a:solidFill>
                  <a:srgbClr val="57585B"/>
                </a:solidFill>
                <a:latin typeface="Open Sans"/>
                <a:cs typeface="Open Sans"/>
              </a:rPr>
              <a:t>authority,</a:t>
            </a:r>
            <a:r>
              <a:rPr sz="1700" b="0" spc="55" dirty="0">
                <a:solidFill>
                  <a:srgbClr val="57585B"/>
                </a:solidFill>
                <a:latin typeface="Open Sans"/>
                <a:cs typeface="Open Sans"/>
              </a:rPr>
              <a:t> </a:t>
            </a:r>
            <a:r>
              <a:rPr sz="1700" b="0" spc="-25" dirty="0">
                <a:solidFill>
                  <a:srgbClr val="57585B"/>
                </a:solidFill>
                <a:latin typeface="Open Sans"/>
                <a:cs typeface="Open Sans"/>
              </a:rPr>
              <a:t>the </a:t>
            </a:r>
            <a:r>
              <a:rPr sz="1700" b="0" dirty="0">
                <a:solidFill>
                  <a:srgbClr val="57585B"/>
                </a:solidFill>
                <a:latin typeface="Open Sans"/>
                <a:cs typeface="Open Sans"/>
              </a:rPr>
              <a:t>whole</a:t>
            </a:r>
            <a:r>
              <a:rPr sz="1700" b="0" spc="45" dirty="0">
                <a:solidFill>
                  <a:srgbClr val="57585B"/>
                </a:solidFill>
                <a:latin typeface="Open Sans"/>
                <a:cs typeface="Open Sans"/>
              </a:rPr>
              <a:t> </a:t>
            </a:r>
            <a:r>
              <a:rPr sz="1700" b="0" dirty="0">
                <a:solidFill>
                  <a:srgbClr val="57585B"/>
                </a:solidFill>
                <a:latin typeface="Open Sans"/>
                <a:cs typeface="Open Sans"/>
              </a:rPr>
              <a:t>system</a:t>
            </a:r>
            <a:r>
              <a:rPr sz="1700" b="0" spc="50" dirty="0">
                <a:solidFill>
                  <a:srgbClr val="57585B"/>
                </a:solidFill>
                <a:latin typeface="Open Sans"/>
                <a:cs typeface="Open Sans"/>
              </a:rPr>
              <a:t> </a:t>
            </a:r>
            <a:r>
              <a:rPr sz="1700" b="0" dirty="0">
                <a:solidFill>
                  <a:srgbClr val="57585B"/>
                </a:solidFill>
                <a:latin typeface="Open Sans"/>
                <a:cs typeface="Open Sans"/>
              </a:rPr>
              <a:t>can</a:t>
            </a:r>
            <a:r>
              <a:rPr sz="1700" b="0" spc="50" dirty="0">
                <a:solidFill>
                  <a:srgbClr val="57585B"/>
                </a:solidFill>
                <a:latin typeface="Open Sans"/>
                <a:cs typeface="Open Sans"/>
              </a:rPr>
              <a:t> </a:t>
            </a:r>
            <a:r>
              <a:rPr sz="1700" b="0" spc="-10" dirty="0">
                <a:solidFill>
                  <a:srgbClr val="57585B"/>
                </a:solidFill>
                <a:latin typeface="Open Sans"/>
                <a:cs typeface="Open Sans"/>
              </a:rPr>
              <a:t>collapse.</a:t>
            </a:r>
            <a:endParaRPr sz="1700">
              <a:latin typeface="Open Sans"/>
              <a:cs typeface="Open Sans"/>
            </a:endParaRPr>
          </a:p>
          <a:p>
            <a:pPr marL="501015" marR="294640">
              <a:lnSpc>
                <a:spcPct val="101800"/>
              </a:lnSpc>
              <a:spcBef>
                <a:spcPts val="990"/>
              </a:spcBef>
            </a:pPr>
            <a:r>
              <a:rPr sz="1700" b="0" dirty="0">
                <a:solidFill>
                  <a:srgbClr val="57585B"/>
                </a:solidFill>
                <a:latin typeface="Open Sans"/>
                <a:cs typeface="Open Sans"/>
              </a:rPr>
              <a:t>Control:</a:t>
            </a:r>
            <a:r>
              <a:rPr sz="1700" b="0" spc="45" dirty="0">
                <a:solidFill>
                  <a:srgbClr val="57585B"/>
                </a:solidFill>
                <a:latin typeface="Open Sans"/>
                <a:cs typeface="Open Sans"/>
              </a:rPr>
              <a:t> </a:t>
            </a:r>
            <a:r>
              <a:rPr sz="1700" b="0" dirty="0">
                <a:solidFill>
                  <a:srgbClr val="57585B"/>
                </a:solidFill>
                <a:latin typeface="Open Sans"/>
                <a:cs typeface="Open Sans"/>
              </a:rPr>
              <a:t>A</a:t>
            </a:r>
            <a:r>
              <a:rPr sz="1700" b="0" spc="45" dirty="0">
                <a:solidFill>
                  <a:srgbClr val="57585B"/>
                </a:solidFill>
                <a:latin typeface="Open Sans"/>
                <a:cs typeface="Open Sans"/>
              </a:rPr>
              <a:t> </a:t>
            </a:r>
            <a:r>
              <a:rPr sz="1700" b="0" dirty="0">
                <a:solidFill>
                  <a:srgbClr val="57585B"/>
                </a:solidFill>
                <a:latin typeface="Open Sans"/>
                <a:cs typeface="Open Sans"/>
              </a:rPr>
              <a:t>small</a:t>
            </a:r>
            <a:r>
              <a:rPr sz="1700" b="0" spc="45" dirty="0">
                <a:solidFill>
                  <a:srgbClr val="57585B"/>
                </a:solidFill>
                <a:latin typeface="Open Sans"/>
                <a:cs typeface="Open Sans"/>
              </a:rPr>
              <a:t> </a:t>
            </a:r>
            <a:r>
              <a:rPr sz="1700" b="0" dirty="0">
                <a:solidFill>
                  <a:srgbClr val="57585B"/>
                </a:solidFill>
                <a:latin typeface="Open Sans"/>
                <a:cs typeface="Open Sans"/>
              </a:rPr>
              <a:t>group</a:t>
            </a:r>
            <a:r>
              <a:rPr sz="1700" b="0" spc="45" dirty="0">
                <a:solidFill>
                  <a:srgbClr val="57585B"/>
                </a:solidFill>
                <a:latin typeface="Open Sans"/>
                <a:cs typeface="Open Sans"/>
              </a:rPr>
              <a:t> </a:t>
            </a:r>
            <a:r>
              <a:rPr sz="1700" b="0" dirty="0">
                <a:solidFill>
                  <a:srgbClr val="57585B"/>
                </a:solidFill>
                <a:latin typeface="Open Sans"/>
                <a:cs typeface="Open Sans"/>
              </a:rPr>
              <a:t>at</a:t>
            </a:r>
            <a:r>
              <a:rPr sz="1700" b="0" spc="45" dirty="0">
                <a:solidFill>
                  <a:srgbClr val="57585B"/>
                </a:solidFill>
                <a:latin typeface="Open Sans"/>
                <a:cs typeface="Open Sans"/>
              </a:rPr>
              <a:t> </a:t>
            </a:r>
            <a:r>
              <a:rPr sz="1700" b="0" dirty="0">
                <a:solidFill>
                  <a:srgbClr val="57585B"/>
                </a:solidFill>
                <a:latin typeface="Open Sans"/>
                <a:cs typeface="Open Sans"/>
              </a:rPr>
              <a:t>the</a:t>
            </a:r>
            <a:r>
              <a:rPr sz="1700" b="0" spc="45" dirty="0">
                <a:solidFill>
                  <a:srgbClr val="57585B"/>
                </a:solidFill>
                <a:latin typeface="Open Sans"/>
                <a:cs typeface="Open Sans"/>
              </a:rPr>
              <a:t> </a:t>
            </a:r>
            <a:r>
              <a:rPr sz="1700" b="0" dirty="0">
                <a:solidFill>
                  <a:srgbClr val="57585B"/>
                </a:solidFill>
                <a:latin typeface="Open Sans"/>
                <a:cs typeface="Open Sans"/>
              </a:rPr>
              <a:t>top</a:t>
            </a:r>
            <a:r>
              <a:rPr sz="1700" b="0" spc="50" dirty="0">
                <a:solidFill>
                  <a:srgbClr val="57585B"/>
                </a:solidFill>
                <a:latin typeface="Open Sans"/>
                <a:cs typeface="Open Sans"/>
              </a:rPr>
              <a:t> </a:t>
            </a:r>
            <a:r>
              <a:rPr sz="1700" b="0" dirty="0">
                <a:solidFill>
                  <a:srgbClr val="57585B"/>
                </a:solidFill>
                <a:latin typeface="Open Sans"/>
                <a:cs typeface="Open Sans"/>
              </a:rPr>
              <a:t>has</a:t>
            </a:r>
            <a:r>
              <a:rPr sz="1700" b="0" spc="45" dirty="0">
                <a:solidFill>
                  <a:srgbClr val="57585B"/>
                </a:solidFill>
                <a:latin typeface="Open Sans"/>
                <a:cs typeface="Open Sans"/>
              </a:rPr>
              <a:t> </a:t>
            </a:r>
            <a:r>
              <a:rPr sz="1700" b="0" dirty="0">
                <a:solidFill>
                  <a:srgbClr val="57585B"/>
                </a:solidFill>
                <a:latin typeface="Open Sans"/>
                <a:cs typeface="Open Sans"/>
              </a:rPr>
              <a:t>all</a:t>
            </a:r>
            <a:r>
              <a:rPr sz="1700" b="0" spc="45" dirty="0">
                <a:solidFill>
                  <a:srgbClr val="57585B"/>
                </a:solidFill>
                <a:latin typeface="Open Sans"/>
                <a:cs typeface="Open Sans"/>
              </a:rPr>
              <a:t> </a:t>
            </a:r>
            <a:r>
              <a:rPr sz="1700" b="0" dirty="0">
                <a:solidFill>
                  <a:srgbClr val="57585B"/>
                </a:solidFill>
                <a:latin typeface="Open Sans"/>
                <a:cs typeface="Open Sans"/>
              </a:rPr>
              <a:t>the</a:t>
            </a:r>
            <a:r>
              <a:rPr sz="1700" b="0" spc="45" dirty="0">
                <a:solidFill>
                  <a:srgbClr val="57585B"/>
                </a:solidFill>
                <a:latin typeface="Open Sans"/>
                <a:cs typeface="Open Sans"/>
              </a:rPr>
              <a:t> </a:t>
            </a:r>
            <a:r>
              <a:rPr sz="1700" b="0" dirty="0">
                <a:solidFill>
                  <a:srgbClr val="57585B"/>
                </a:solidFill>
                <a:latin typeface="Open Sans"/>
                <a:cs typeface="Open Sans"/>
              </a:rPr>
              <a:t>control</a:t>
            </a:r>
            <a:r>
              <a:rPr sz="1700" b="0" spc="45" dirty="0">
                <a:solidFill>
                  <a:srgbClr val="57585B"/>
                </a:solidFill>
                <a:latin typeface="Open Sans"/>
                <a:cs typeface="Open Sans"/>
              </a:rPr>
              <a:t> </a:t>
            </a:r>
            <a:r>
              <a:rPr sz="1700" b="0" dirty="0">
                <a:solidFill>
                  <a:srgbClr val="57585B"/>
                </a:solidFill>
                <a:latin typeface="Open Sans"/>
                <a:cs typeface="Open Sans"/>
              </a:rPr>
              <a:t>and</a:t>
            </a:r>
            <a:r>
              <a:rPr sz="1700" b="0" spc="45" dirty="0">
                <a:solidFill>
                  <a:srgbClr val="57585B"/>
                </a:solidFill>
                <a:latin typeface="Open Sans"/>
                <a:cs typeface="Open Sans"/>
              </a:rPr>
              <a:t> </a:t>
            </a:r>
            <a:r>
              <a:rPr sz="1700" b="0" dirty="0">
                <a:solidFill>
                  <a:srgbClr val="57585B"/>
                </a:solidFill>
                <a:latin typeface="Open Sans"/>
                <a:cs typeface="Open Sans"/>
              </a:rPr>
              <a:t>power,</a:t>
            </a:r>
            <a:r>
              <a:rPr sz="1700" b="0" spc="45" dirty="0">
                <a:solidFill>
                  <a:srgbClr val="57585B"/>
                </a:solidFill>
                <a:latin typeface="Open Sans"/>
                <a:cs typeface="Open Sans"/>
              </a:rPr>
              <a:t> </a:t>
            </a:r>
            <a:r>
              <a:rPr sz="1700" b="0" dirty="0">
                <a:solidFill>
                  <a:srgbClr val="57585B"/>
                </a:solidFill>
                <a:latin typeface="Open Sans"/>
                <a:cs typeface="Open Sans"/>
              </a:rPr>
              <a:t>often</a:t>
            </a:r>
            <a:r>
              <a:rPr sz="1700" b="0" spc="50" dirty="0">
                <a:solidFill>
                  <a:srgbClr val="57585B"/>
                </a:solidFill>
                <a:latin typeface="Open Sans"/>
                <a:cs typeface="Open Sans"/>
              </a:rPr>
              <a:t> </a:t>
            </a:r>
            <a:r>
              <a:rPr sz="1700" b="0" spc="-10" dirty="0">
                <a:solidFill>
                  <a:srgbClr val="57585B"/>
                </a:solidFill>
                <a:latin typeface="Open Sans"/>
                <a:cs typeface="Open Sans"/>
              </a:rPr>
              <a:t>making </a:t>
            </a:r>
            <a:r>
              <a:rPr sz="1700" b="0" dirty="0">
                <a:solidFill>
                  <a:srgbClr val="57585B"/>
                </a:solidFill>
                <a:latin typeface="Open Sans"/>
                <a:cs typeface="Open Sans"/>
              </a:rPr>
              <a:t>decisions</a:t>
            </a:r>
            <a:r>
              <a:rPr sz="1700" b="0" spc="60" dirty="0">
                <a:solidFill>
                  <a:srgbClr val="57585B"/>
                </a:solidFill>
                <a:latin typeface="Open Sans"/>
                <a:cs typeface="Open Sans"/>
              </a:rPr>
              <a:t> </a:t>
            </a:r>
            <a:r>
              <a:rPr sz="1700" b="0" dirty="0">
                <a:solidFill>
                  <a:srgbClr val="57585B"/>
                </a:solidFill>
                <a:latin typeface="Open Sans"/>
                <a:cs typeface="Open Sans"/>
              </a:rPr>
              <a:t>that</a:t>
            </a:r>
            <a:r>
              <a:rPr sz="1700" b="0" spc="65" dirty="0">
                <a:solidFill>
                  <a:srgbClr val="57585B"/>
                </a:solidFill>
                <a:latin typeface="Open Sans"/>
                <a:cs typeface="Open Sans"/>
              </a:rPr>
              <a:t> </a:t>
            </a:r>
            <a:r>
              <a:rPr sz="1700" b="0" dirty="0">
                <a:solidFill>
                  <a:srgbClr val="57585B"/>
                </a:solidFill>
                <a:latin typeface="Open Sans"/>
                <a:cs typeface="Open Sans"/>
              </a:rPr>
              <a:t>beneﬁt</a:t>
            </a:r>
            <a:r>
              <a:rPr sz="1700" b="0" spc="65" dirty="0">
                <a:solidFill>
                  <a:srgbClr val="57585B"/>
                </a:solidFill>
                <a:latin typeface="Open Sans"/>
                <a:cs typeface="Open Sans"/>
              </a:rPr>
              <a:t> </a:t>
            </a:r>
            <a:r>
              <a:rPr sz="1700" b="0" dirty="0">
                <a:solidFill>
                  <a:srgbClr val="57585B"/>
                </a:solidFill>
                <a:latin typeface="Open Sans"/>
                <a:cs typeface="Open Sans"/>
              </a:rPr>
              <a:t>them</a:t>
            </a:r>
            <a:r>
              <a:rPr sz="1700" b="0" spc="65" dirty="0">
                <a:solidFill>
                  <a:srgbClr val="57585B"/>
                </a:solidFill>
                <a:latin typeface="Open Sans"/>
                <a:cs typeface="Open Sans"/>
              </a:rPr>
              <a:t> </a:t>
            </a:r>
            <a:r>
              <a:rPr sz="1700" b="0" dirty="0">
                <a:solidFill>
                  <a:srgbClr val="57585B"/>
                </a:solidFill>
                <a:latin typeface="Open Sans"/>
                <a:cs typeface="Open Sans"/>
              </a:rPr>
              <a:t>more</a:t>
            </a:r>
            <a:r>
              <a:rPr sz="1700" b="0" spc="65" dirty="0">
                <a:solidFill>
                  <a:srgbClr val="57585B"/>
                </a:solidFill>
                <a:latin typeface="Open Sans"/>
                <a:cs typeface="Open Sans"/>
              </a:rPr>
              <a:t> </a:t>
            </a:r>
            <a:r>
              <a:rPr sz="1700" b="0" dirty="0">
                <a:solidFill>
                  <a:srgbClr val="57585B"/>
                </a:solidFill>
                <a:latin typeface="Open Sans"/>
                <a:cs typeface="Open Sans"/>
              </a:rPr>
              <a:t>than</a:t>
            </a:r>
            <a:r>
              <a:rPr sz="1700" b="0" spc="65" dirty="0">
                <a:solidFill>
                  <a:srgbClr val="57585B"/>
                </a:solidFill>
                <a:latin typeface="Open Sans"/>
                <a:cs typeface="Open Sans"/>
              </a:rPr>
              <a:t> </a:t>
            </a:r>
            <a:r>
              <a:rPr sz="1700" b="0" dirty="0">
                <a:solidFill>
                  <a:srgbClr val="57585B"/>
                </a:solidFill>
                <a:latin typeface="Open Sans"/>
                <a:cs typeface="Open Sans"/>
              </a:rPr>
              <a:t>everyone</a:t>
            </a:r>
            <a:r>
              <a:rPr sz="1700" b="0" spc="65" dirty="0">
                <a:solidFill>
                  <a:srgbClr val="57585B"/>
                </a:solidFill>
                <a:latin typeface="Open Sans"/>
                <a:cs typeface="Open Sans"/>
              </a:rPr>
              <a:t> </a:t>
            </a:r>
            <a:r>
              <a:rPr sz="1700" b="0" spc="-10" dirty="0">
                <a:solidFill>
                  <a:srgbClr val="57585B"/>
                </a:solidFill>
                <a:latin typeface="Open Sans"/>
                <a:cs typeface="Open Sans"/>
              </a:rPr>
              <a:t>else.</a:t>
            </a:r>
            <a:endParaRPr sz="1700">
              <a:latin typeface="Open Sans"/>
              <a:cs typeface="Open Sans"/>
            </a:endParaRPr>
          </a:p>
          <a:p>
            <a:pPr marL="501015" marR="302895">
              <a:lnSpc>
                <a:spcPct val="101800"/>
              </a:lnSpc>
              <a:spcBef>
                <a:spcPts val="985"/>
              </a:spcBef>
            </a:pPr>
            <a:r>
              <a:rPr sz="1700" b="0" dirty="0">
                <a:solidFill>
                  <a:srgbClr val="57585B"/>
                </a:solidFill>
                <a:latin typeface="Open Sans"/>
                <a:cs typeface="Open Sans"/>
              </a:rPr>
              <a:t>Ineﬃciency</a:t>
            </a:r>
            <a:r>
              <a:rPr sz="1700" b="0" spc="50" dirty="0">
                <a:solidFill>
                  <a:srgbClr val="57585B"/>
                </a:solidFill>
                <a:latin typeface="Open Sans"/>
                <a:cs typeface="Open Sans"/>
              </a:rPr>
              <a:t> </a:t>
            </a:r>
            <a:r>
              <a:rPr sz="1700" b="0" dirty="0">
                <a:solidFill>
                  <a:srgbClr val="57585B"/>
                </a:solidFill>
                <a:latin typeface="Open Sans"/>
                <a:cs typeface="Open Sans"/>
              </a:rPr>
              <a:t>and</a:t>
            </a:r>
            <a:r>
              <a:rPr sz="1700" b="0" spc="50" dirty="0">
                <a:solidFill>
                  <a:srgbClr val="57585B"/>
                </a:solidFill>
                <a:latin typeface="Open Sans"/>
                <a:cs typeface="Open Sans"/>
              </a:rPr>
              <a:t> </a:t>
            </a:r>
            <a:r>
              <a:rPr sz="1700" b="0" dirty="0">
                <a:solidFill>
                  <a:srgbClr val="57585B"/>
                </a:solidFill>
                <a:latin typeface="Open Sans"/>
                <a:cs typeface="Open Sans"/>
              </a:rPr>
              <a:t>intermediaries:</a:t>
            </a:r>
            <a:r>
              <a:rPr sz="1700" b="0" spc="50" dirty="0">
                <a:solidFill>
                  <a:srgbClr val="57585B"/>
                </a:solidFill>
                <a:latin typeface="Open Sans"/>
                <a:cs typeface="Open Sans"/>
              </a:rPr>
              <a:t> </a:t>
            </a:r>
            <a:r>
              <a:rPr sz="1700" b="0" dirty="0">
                <a:solidFill>
                  <a:srgbClr val="57585B"/>
                </a:solidFill>
                <a:latin typeface="Open Sans"/>
                <a:cs typeface="Open Sans"/>
              </a:rPr>
              <a:t>Like</a:t>
            </a:r>
            <a:r>
              <a:rPr sz="1700" b="0" spc="50" dirty="0">
                <a:solidFill>
                  <a:srgbClr val="57585B"/>
                </a:solidFill>
                <a:latin typeface="Open Sans"/>
                <a:cs typeface="Open Sans"/>
              </a:rPr>
              <a:t> </a:t>
            </a:r>
            <a:r>
              <a:rPr sz="1700" b="0" dirty="0">
                <a:solidFill>
                  <a:srgbClr val="57585B"/>
                </a:solidFill>
                <a:latin typeface="Open Sans"/>
                <a:cs typeface="Open Sans"/>
              </a:rPr>
              <a:t>traﬃc</a:t>
            </a:r>
            <a:r>
              <a:rPr sz="1700" b="0" spc="50" dirty="0">
                <a:solidFill>
                  <a:srgbClr val="57585B"/>
                </a:solidFill>
                <a:latin typeface="Open Sans"/>
                <a:cs typeface="Open Sans"/>
              </a:rPr>
              <a:t> </a:t>
            </a:r>
            <a:r>
              <a:rPr sz="1700" b="0" dirty="0">
                <a:solidFill>
                  <a:srgbClr val="57585B"/>
                </a:solidFill>
                <a:latin typeface="Open Sans"/>
                <a:cs typeface="Open Sans"/>
              </a:rPr>
              <a:t>jams</a:t>
            </a:r>
            <a:r>
              <a:rPr sz="1700" b="0" spc="50" dirty="0">
                <a:solidFill>
                  <a:srgbClr val="57585B"/>
                </a:solidFill>
                <a:latin typeface="Open Sans"/>
                <a:cs typeface="Open Sans"/>
              </a:rPr>
              <a:t> </a:t>
            </a:r>
            <a:r>
              <a:rPr sz="1700" b="0" dirty="0">
                <a:solidFill>
                  <a:srgbClr val="57585B"/>
                </a:solidFill>
                <a:latin typeface="Open Sans"/>
                <a:cs typeface="Open Sans"/>
              </a:rPr>
              <a:t>in</a:t>
            </a:r>
            <a:r>
              <a:rPr sz="1700" b="0" spc="50" dirty="0">
                <a:solidFill>
                  <a:srgbClr val="57585B"/>
                </a:solidFill>
                <a:latin typeface="Open Sans"/>
                <a:cs typeface="Open Sans"/>
              </a:rPr>
              <a:t> </a:t>
            </a:r>
            <a:r>
              <a:rPr sz="1700" b="0" dirty="0">
                <a:solidFill>
                  <a:srgbClr val="57585B"/>
                </a:solidFill>
                <a:latin typeface="Open Sans"/>
                <a:cs typeface="Open Sans"/>
              </a:rPr>
              <a:t>a</a:t>
            </a:r>
            <a:r>
              <a:rPr sz="1700" b="0" spc="50" dirty="0">
                <a:solidFill>
                  <a:srgbClr val="57585B"/>
                </a:solidFill>
                <a:latin typeface="Open Sans"/>
                <a:cs typeface="Open Sans"/>
              </a:rPr>
              <a:t> </a:t>
            </a:r>
            <a:r>
              <a:rPr sz="1700" b="0" dirty="0">
                <a:solidFill>
                  <a:srgbClr val="57585B"/>
                </a:solidFill>
                <a:latin typeface="Open Sans"/>
                <a:cs typeface="Open Sans"/>
              </a:rPr>
              <a:t>city,</a:t>
            </a:r>
            <a:r>
              <a:rPr sz="1700" b="0" spc="50" dirty="0">
                <a:solidFill>
                  <a:srgbClr val="57585B"/>
                </a:solidFill>
                <a:latin typeface="Open Sans"/>
                <a:cs typeface="Open Sans"/>
              </a:rPr>
              <a:t> </a:t>
            </a:r>
            <a:r>
              <a:rPr sz="1700" b="0" dirty="0">
                <a:solidFill>
                  <a:srgbClr val="57585B"/>
                </a:solidFill>
                <a:latin typeface="Open Sans"/>
                <a:cs typeface="Open Sans"/>
              </a:rPr>
              <a:t>centralized</a:t>
            </a:r>
            <a:r>
              <a:rPr sz="1700" b="0" spc="50" dirty="0">
                <a:solidFill>
                  <a:srgbClr val="57585B"/>
                </a:solidFill>
                <a:latin typeface="Open Sans"/>
                <a:cs typeface="Open Sans"/>
              </a:rPr>
              <a:t> </a:t>
            </a:r>
            <a:r>
              <a:rPr sz="1700" b="0" spc="-10" dirty="0">
                <a:solidFill>
                  <a:srgbClr val="57585B"/>
                </a:solidFill>
                <a:latin typeface="Open Sans"/>
                <a:cs typeface="Open Sans"/>
              </a:rPr>
              <a:t>systems </a:t>
            </a:r>
            <a:r>
              <a:rPr sz="1700" b="0" dirty="0">
                <a:solidFill>
                  <a:srgbClr val="57585B"/>
                </a:solidFill>
                <a:latin typeface="Open Sans"/>
                <a:cs typeface="Open Sans"/>
              </a:rPr>
              <a:t>can</a:t>
            </a:r>
            <a:r>
              <a:rPr sz="1700" b="0" spc="60" dirty="0">
                <a:solidFill>
                  <a:srgbClr val="57585B"/>
                </a:solidFill>
                <a:latin typeface="Open Sans"/>
                <a:cs typeface="Open Sans"/>
              </a:rPr>
              <a:t> </a:t>
            </a:r>
            <a:r>
              <a:rPr sz="1700" b="0" dirty="0">
                <a:solidFill>
                  <a:srgbClr val="57585B"/>
                </a:solidFill>
                <a:latin typeface="Open Sans"/>
                <a:cs typeface="Open Sans"/>
              </a:rPr>
              <a:t>become</a:t>
            </a:r>
            <a:r>
              <a:rPr sz="1700" b="0" spc="65" dirty="0">
                <a:solidFill>
                  <a:srgbClr val="57585B"/>
                </a:solidFill>
                <a:latin typeface="Open Sans"/>
                <a:cs typeface="Open Sans"/>
              </a:rPr>
              <a:t> </a:t>
            </a:r>
            <a:r>
              <a:rPr sz="1700" b="0" dirty="0">
                <a:solidFill>
                  <a:srgbClr val="57585B"/>
                </a:solidFill>
                <a:latin typeface="Open Sans"/>
                <a:cs typeface="Open Sans"/>
              </a:rPr>
              <a:t>slow</a:t>
            </a:r>
            <a:r>
              <a:rPr sz="1700" b="0" spc="65" dirty="0">
                <a:solidFill>
                  <a:srgbClr val="57585B"/>
                </a:solidFill>
                <a:latin typeface="Open Sans"/>
                <a:cs typeface="Open Sans"/>
              </a:rPr>
              <a:t> </a:t>
            </a:r>
            <a:r>
              <a:rPr sz="1700" b="0" dirty="0">
                <a:solidFill>
                  <a:srgbClr val="57585B"/>
                </a:solidFill>
                <a:latin typeface="Open Sans"/>
                <a:cs typeface="Open Sans"/>
              </a:rPr>
              <a:t>and</a:t>
            </a:r>
            <a:r>
              <a:rPr sz="1700" b="0" spc="65" dirty="0">
                <a:solidFill>
                  <a:srgbClr val="57585B"/>
                </a:solidFill>
                <a:latin typeface="Open Sans"/>
                <a:cs typeface="Open Sans"/>
              </a:rPr>
              <a:t> </a:t>
            </a:r>
            <a:r>
              <a:rPr sz="1700" b="0" dirty="0">
                <a:solidFill>
                  <a:srgbClr val="57585B"/>
                </a:solidFill>
                <a:latin typeface="Open Sans"/>
                <a:cs typeface="Open Sans"/>
              </a:rPr>
              <a:t>expensive</a:t>
            </a:r>
            <a:r>
              <a:rPr sz="1700" b="0" spc="65" dirty="0">
                <a:solidFill>
                  <a:srgbClr val="57585B"/>
                </a:solidFill>
                <a:latin typeface="Open Sans"/>
                <a:cs typeface="Open Sans"/>
              </a:rPr>
              <a:t> </a:t>
            </a:r>
            <a:r>
              <a:rPr sz="1700" b="0" dirty="0">
                <a:solidFill>
                  <a:srgbClr val="57585B"/>
                </a:solidFill>
                <a:latin typeface="Open Sans"/>
                <a:cs typeface="Open Sans"/>
              </a:rPr>
              <a:t>because</a:t>
            </a:r>
            <a:r>
              <a:rPr sz="1700" b="0" spc="65" dirty="0">
                <a:solidFill>
                  <a:srgbClr val="57585B"/>
                </a:solidFill>
                <a:latin typeface="Open Sans"/>
                <a:cs typeface="Open Sans"/>
              </a:rPr>
              <a:t> </a:t>
            </a:r>
            <a:r>
              <a:rPr sz="1700" b="0" dirty="0">
                <a:solidFill>
                  <a:srgbClr val="57585B"/>
                </a:solidFill>
                <a:latin typeface="Open Sans"/>
                <a:cs typeface="Open Sans"/>
              </a:rPr>
              <a:t>of</a:t>
            </a:r>
            <a:r>
              <a:rPr sz="1700" b="0" spc="65" dirty="0">
                <a:solidFill>
                  <a:srgbClr val="57585B"/>
                </a:solidFill>
                <a:latin typeface="Open Sans"/>
                <a:cs typeface="Open Sans"/>
              </a:rPr>
              <a:t> </a:t>
            </a:r>
            <a:r>
              <a:rPr sz="1700" b="0" dirty="0">
                <a:solidFill>
                  <a:srgbClr val="57585B"/>
                </a:solidFill>
                <a:latin typeface="Open Sans"/>
                <a:cs typeface="Open Sans"/>
              </a:rPr>
              <a:t>unnecessary</a:t>
            </a:r>
            <a:r>
              <a:rPr sz="1700" b="0" spc="60" dirty="0">
                <a:solidFill>
                  <a:srgbClr val="57585B"/>
                </a:solidFill>
                <a:latin typeface="Open Sans"/>
                <a:cs typeface="Open Sans"/>
              </a:rPr>
              <a:t> </a:t>
            </a:r>
            <a:r>
              <a:rPr sz="1700" b="0" spc="-10" dirty="0">
                <a:solidFill>
                  <a:srgbClr val="57585B"/>
                </a:solidFill>
                <a:latin typeface="Open Sans"/>
                <a:cs typeface="Open Sans"/>
              </a:rPr>
              <a:t>middlemen.</a:t>
            </a:r>
            <a:endParaRPr sz="1700">
              <a:latin typeface="Open Sans"/>
              <a:cs typeface="Open Sans"/>
            </a:endParaRPr>
          </a:p>
          <a:p>
            <a:pPr marL="501015" marR="5080">
              <a:lnSpc>
                <a:spcPct val="101800"/>
              </a:lnSpc>
              <a:spcBef>
                <a:spcPts val="985"/>
              </a:spcBef>
            </a:pPr>
            <a:r>
              <a:rPr sz="1700" b="0" dirty="0">
                <a:solidFill>
                  <a:srgbClr val="57585B"/>
                </a:solidFill>
                <a:latin typeface="Open Sans"/>
                <a:cs typeface="Open Sans"/>
              </a:rPr>
              <a:t>Lack</a:t>
            </a:r>
            <a:r>
              <a:rPr sz="1700" b="0" spc="50" dirty="0">
                <a:solidFill>
                  <a:srgbClr val="57585B"/>
                </a:solidFill>
                <a:latin typeface="Open Sans"/>
                <a:cs typeface="Open Sans"/>
              </a:rPr>
              <a:t> </a:t>
            </a:r>
            <a:r>
              <a:rPr sz="1700" b="0" dirty="0">
                <a:solidFill>
                  <a:srgbClr val="57585B"/>
                </a:solidFill>
                <a:latin typeface="Open Sans"/>
                <a:cs typeface="Open Sans"/>
              </a:rPr>
              <a:t>of</a:t>
            </a:r>
            <a:r>
              <a:rPr sz="1700" b="0" spc="50" dirty="0">
                <a:solidFill>
                  <a:srgbClr val="57585B"/>
                </a:solidFill>
                <a:latin typeface="Open Sans"/>
                <a:cs typeface="Open Sans"/>
              </a:rPr>
              <a:t> </a:t>
            </a:r>
            <a:r>
              <a:rPr sz="1700" b="0" dirty="0">
                <a:solidFill>
                  <a:srgbClr val="57585B"/>
                </a:solidFill>
                <a:latin typeface="Open Sans"/>
                <a:cs typeface="Open Sans"/>
              </a:rPr>
              <a:t>autonomy:</a:t>
            </a:r>
            <a:r>
              <a:rPr sz="1700" b="0" spc="50" dirty="0">
                <a:solidFill>
                  <a:srgbClr val="57585B"/>
                </a:solidFill>
                <a:latin typeface="Open Sans"/>
                <a:cs typeface="Open Sans"/>
              </a:rPr>
              <a:t> </a:t>
            </a:r>
            <a:r>
              <a:rPr sz="1700" b="0" dirty="0">
                <a:solidFill>
                  <a:srgbClr val="57585B"/>
                </a:solidFill>
                <a:latin typeface="Open Sans"/>
                <a:cs typeface="Open Sans"/>
              </a:rPr>
              <a:t>People</a:t>
            </a:r>
            <a:r>
              <a:rPr sz="1700" b="0" spc="50" dirty="0">
                <a:solidFill>
                  <a:srgbClr val="57585B"/>
                </a:solidFill>
                <a:latin typeface="Open Sans"/>
                <a:cs typeface="Open Sans"/>
              </a:rPr>
              <a:t> </a:t>
            </a:r>
            <a:r>
              <a:rPr sz="1700" b="0" dirty="0">
                <a:solidFill>
                  <a:srgbClr val="57585B"/>
                </a:solidFill>
                <a:latin typeface="Open Sans"/>
                <a:cs typeface="Open Sans"/>
              </a:rPr>
              <a:t>might</a:t>
            </a:r>
            <a:r>
              <a:rPr sz="1700" b="0" spc="55" dirty="0">
                <a:solidFill>
                  <a:srgbClr val="57585B"/>
                </a:solidFill>
                <a:latin typeface="Open Sans"/>
                <a:cs typeface="Open Sans"/>
              </a:rPr>
              <a:t> </a:t>
            </a:r>
            <a:r>
              <a:rPr sz="1700" b="0" dirty="0">
                <a:solidFill>
                  <a:srgbClr val="57585B"/>
                </a:solidFill>
                <a:latin typeface="Open Sans"/>
                <a:cs typeface="Open Sans"/>
              </a:rPr>
              <a:t>not</a:t>
            </a:r>
            <a:r>
              <a:rPr sz="1700" b="0" spc="50" dirty="0">
                <a:solidFill>
                  <a:srgbClr val="57585B"/>
                </a:solidFill>
                <a:latin typeface="Open Sans"/>
                <a:cs typeface="Open Sans"/>
              </a:rPr>
              <a:t> </a:t>
            </a:r>
            <a:r>
              <a:rPr sz="1700" b="0" dirty="0">
                <a:solidFill>
                  <a:srgbClr val="57585B"/>
                </a:solidFill>
                <a:latin typeface="Open Sans"/>
                <a:cs typeface="Open Sans"/>
              </a:rPr>
              <a:t>get</a:t>
            </a:r>
            <a:r>
              <a:rPr sz="1700" b="0" spc="50" dirty="0">
                <a:solidFill>
                  <a:srgbClr val="57585B"/>
                </a:solidFill>
                <a:latin typeface="Open Sans"/>
                <a:cs typeface="Open Sans"/>
              </a:rPr>
              <a:t> </a:t>
            </a:r>
            <a:r>
              <a:rPr sz="1700" b="0" dirty="0">
                <a:solidFill>
                  <a:srgbClr val="57585B"/>
                </a:solidFill>
                <a:latin typeface="Open Sans"/>
                <a:cs typeface="Open Sans"/>
              </a:rPr>
              <a:t>to</a:t>
            </a:r>
            <a:r>
              <a:rPr sz="1700" b="0" spc="50" dirty="0">
                <a:solidFill>
                  <a:srgbClr val="57585B"/>
                </a:solidFill>
                <a:latin typeface="Open Sans"/>
                <a:cs typeface="Open Sans"/>
              </a:rPr>
              <a:t> </a:t>
            </a:r>
            <a:r>
              <a:rPr sz="1700" b="0" dirty="0">
                <a:solidFill>
                  <a:srgbClr val="57585B"/>
                </a:solidFill>
                <a:latin typeface="Open Sans"/>
                <a:cs typeface="Open Sans"/>
              </a:rPr>
              <a:t>make</a:t>
            </a:r>
            <a:r>
              <a:rPr sz="1700" b="0" spc="55" dirty="0">
                <a:solidFill>
                  <a:srgbClr val="57585B"/>
                </a:solidFill>
                <a:latin typeface="Open Sans"/>
                <a:cs typeface="Open Sans"/>
              </a:rPr>
              <a:t> </a:t>
            </a:r>
            <a:r>
              <a:rPr sz="1700" b="0" dirty="0">
                <a:solidFill>
                  <a:srgbClr val="57585B"/>
                </a:solidFill>
                <a:latin typeface="Open Sans"/>
                <a:cs typeface="Open Sans"/>
              </a:rPr>
              <a:t>their</a:t>
            </a:r>
            <a:r>
              <a:rPr sz="1700" b="0" spc="50" dirty="0">
                <a:solidFill>
                  <a:srgbClr val="57585B"/>
                </a:solidFill>
                <a:latin typeface="Open Sans"/>
                <a:cs typeface="Open Sans"/>
              </a:rPr>
              <a:t> </a:t>
            </a:r>
            <a:r>
              <a:rPr sz="1700" b="0" dirty="0">
                <a:solidFill>
                  <a:srgbClr val="57585B"/>
                </a:solidFill>
                <a:latin typeface="Open Sans"/>
                <a:cs typeface="Open Sans"/>
              </a:rPr>
              <a:t>own</a:t>
            </a:r>
            <a:r>
              <a:rPr sz="1700" b="0" spc="50" dirty="0">
                <a:solidFill>
                  <a:srgbClr val="57585B"/>
                </a:solidFill>
                <a:latin typeface="Open Sans"/>
                <a:cs typeface="Open Sans"/>
              </a:rPr>
              <a:t> </a:t>
            </a:r>
            <a:r>
              <a:rPr sz="1700" b="0" dirty="0">
                <a:solidFill>
                  <a:srgbClr val="57585B"/>
                </a:solidFill>
                <a:latin typeface="Open Sans"/>
                <a:cs typeface="Open Sans"/>
              </a:rPr>
              <a:t>ﬁnancial</a:t>
            </a:r>
            <a:r>
              <a:rPr sz="1700" b="0" spc="50" dirty="0">
                <a:solidFill>
                  <a:srgbClr val="57585B"/>
                </a:solidFill>
                <a:latin typeface="Open Sans"/>
                <a:cs typeface="Open Sans"/>
              </a:rPr>
              <a:t> </a:t>
            </a:r>
            <a:r>
              <a:rPr sz="1700" b="0" dirty="0">
                <a:solidFill>
                  <a:srgbClr val="57585B"/>
                </a:solidFill>
                <a:latin typeface="Open Sans"/>
                <a:cs typeface="Open Sans"/>
              </a:rPr>
              <a:t>choices;</a:t>
            </a:r>
            <a:r>
              <a:rPr sz="1700" b="0" spc="55" dirty="0">
                <a:solidFill>
                  <a:srgbClr val="57585B"/>
                </a:solidFill>
                <a:latin typeface="Open Sans"/>
                <a:cs typeface="Open Sans"/>
              </a:rPr>
              <a:t> </a:t>
            </a:r>
            <a:r>
              <a:rPr sz="1700" b="0" spc="-20" dirty="0">
                <a:solidFill>
                  <a:srgbClr val="57585B"/>
                </a:solidFill>
                <a:latin typeface="Open Sans"/>
                <a:cs typeface="Open Sans"/>
              </a:rPr>
              <a:t>it's </a:t>
            </a:r>
            <a:r>
              <a:rPr sz="1700" b="0" dirty="0">
                <a:solidFill>
                  <a:srgbClr val="57585B"/>
                </a:solidFill>
                <a:latin typeface="Open Sans"/>
                <a:cs typeface="Open Sans"/>
              </a:rPr>
              <a:t>all</a:t>
            </a:r>
            <a:r>
              <a:rPr sz="1700" b="0" spc="55" dirty="0">
                <a:solidFill>
                  <a:srgbClr val="57585B"/>
                </a:solidFill>
                <a:latin typeface="Open Sans"/>
                <a:cs typeface="Open Sans"/>
              </a:rPr>
              <a:t> </a:t>
            </a:r>
            <a:r>
              <a:rPr sz="1700" b="0" dirty="0">
                <a:solidFill>
                  <a:srgbClr val="57585B"/>
                </a:solidFill>
                <a:latin typeface="Open Sans"/>
                <a:cs typeface="Open Sans"/>
              </a:rPr>
              <a:t>decided</a:t>
            </a:r>
            <a:r>
              <a:rPr sz="1700" b="0" spc="60" dirty="0">
                <a:solidFill>
                  <a:srgbClr val="57585B"/>
                </a:solidFill>
                <a:latin typeface="Open Sans"/>
                <a:cs typeface="Open Sans"/>
              </a:rPr>
              <a:t> </a:t>
            </a:r>
            <a:r>
              <a:rPr sz="1700" b="0" dirty="0">
                <a:solidFill>
                  <a:srgbClr val="57585B"/>
                </a:solidFill>
                <a:latin typeface="Open Sans"/>
                <a:cs typeface="Open Sans"/>
              </a:rPr>
              <a:t>by</a:t>
            </a:r>
            <a:r>
              <a:rPr sz="1700" b="0" spc="60" dirty="0">
                <a:solidFill>
                  <a:srgbClr val="57585B"/>
                </a:solidFill>
                <a:latin typeface="Open Sans"/>
                <a:cs typeface="Open Sans"/>
              </a:rPr>
              <a:t> </a:t>
            </a:r>
            <a:r>
              <a:rPr sz="1700" b="0" dirty="0">
                <a:solidFill>
                  <a:srgbClr val="57585B"/>
                </a:solidFill>
                <a:latin typeface="Open Sans"/>
                <a:cs typeface="Open Sans"/>
              </a:rPr>
              <a:t>the</a:t>
            </a:r>
            <a:r>
              <a:rPr sz="1700" b="0" spc="60" dirty="0">
                <a:solidFill>
                  <a:srgbClr val="57585B"/>
                </a:solidFill>
                <a:latin typeface="Open Sans"/>
                <a:cs typeface="Open Sans"/>
              </a:rPr>
              <a:t> </a:t>
            </a:r>
            <a:r>
              <a:rPr sz="1700" b="0" dirty="0">
                <a:solidFill>
                  <a:srgbClr val="57585B"/>
                </a:solidFill>
                <a:latin typeface="Open Sans"/>
                <a:cs typeface="Open Sans"/>
              </a:rPr>
              <a:t>top</a:t>
            </a:r>
            <a:r>
              <a:rPr sz="1700" b="0" spc="60" dirty="0">
                <a:solidFill>
                  <a:srgbClr val="57585B"/>
                </a:solidFill>
                <a:latin typeface="Open Sans"/>
                <a:cs typeface="Open Sans"/>
              </a:rPr>
              <a:t> </a:t>
            </a:r>
            <a:r>
              <a:rPr sz="1700" b="0" spc="-10" dirty="0">
                <a:solidFill>
                  <a:srgbClr val="57585B"/>
                </a:solidFill>
                <a:latin typeface="Open Sans"/>
                <a:cs typeface="Open Sans"/>
              </a:rPr>
              <a:t>authority.</a:t>
            </a:r>
            <a:endParaRPr sz="1700">
              <a:latin typeface="Open Sans"/>
              <a:cs typeface="Open Sans"/>
            </a:endParaRPr>
          </a:p>
          <a:p>
            <a:pPr marL="501015" marR="454659">
              <a:lnSpc>
                <a:spcPct val="101800"/>
              </a:lnSpc>
              <a:spcBef>
                <a:spcPts val="985"/>
              </a:spcBef>
            </a:pPr>
            <a:r>
              <a:rPr sz="1700" b="0" dirty="0">
                <a:solidFill>
                  <a:srgbClr val="57585B"/>
                </a:solidFill>
                <a:latin typeface="Open Sans"/>
                <a:cs typeface="Open Sans"/>
              </a:rPr>
              <a:t>Censorship</a:t>
            </a:r>
            <a:r>
              <a:rPr sz="1700" b="0" spc="55" dirty="0">
                <a:solidFill>
                  <a:srgbClr val="57585B"/>
                </a:solidFill>
                <a:latin typeface="Open Sans"/>
                <a:cs typeface="Open Sans"/>
              </a:rPr>
              <a:t> </a:t>
            </a:r>
            <a:r>
              <a:rPr sz="1700" b="0" dirty="0">
                <a:solidFill>
                  <a:srgbClr val="57585B"/>
                </a:solidFill>
                <a:latin typeface="Open Sans"/>
                <a:cs typeface="Open Sans"/>
              </a:rPr>
              <a:t>and</a:t>
            </a:r>
            <a:r>
              <a:rPr sz="1700" b="0" spc="55" dirty="0">
                <a:solidFill>
                  <a:srgbClr val="57585B"/>
                </a:solidFill>
                <a:latin typeface="Open Sans"/>
                <a:cs typeface="Open Sans"/>
              </a:rPr>
              <a:t> </a:t>
            </a:r>
            <a:r>
              <a:rPr sz="1700" b="0" dirty="0">
                <a:solidFill>
                  <a:srgbClr val="57585B"/>
                </a:solidFill>
                <a:latin typeface="Open Sans"/>
                <a:cs typeface="Open Sans"/>
              </a:rPr>
              <a:t>restriction:</a:t>
            </a:r>
            <a:r>
              <a:rPr sz="1700" b="0" spc="55" dirty="0">
                <a:solidFill>
                  <a:srgbClr val="57585B"/>
                </a:solidFill>
                <a:latin typeface="Open Sans"/>
                <a:cs typeface="Open Sans"/>
              </a:rPr>
              <a:t> </a:t>
            </a:r>
            <a:r>
              <a:rPr sz="1700" b="0" dirty="0">
                <a:solidFill>
                  <a:srgbClr val="57585B"/>
                </a:solidFill>
                <a:latin typeface="Open Sans"/>
                <a:cs typeface="Open Sans"/>
              </a:rPr>
              <a:t>Just</a:t>
            </a:r>
            <a:r>
              <a:rPr sz="1700" b="0" spc="60" dirty="0">
                <a:solidFill>
                  <a:srgbClr val="57585B"/>
                </a:solidFill>
                <a:latin typeface="Open Sans"/>
                <a:cs typeface="Open Sans"/>
              </a:rPr>
              <a:t> </a:t>
            </a:r>
            <a:r>
              <a:rPr sz="1700" b="0" dirty="0">
                <a:solidFill>
                  <a:srgbClr val="57585B"/>
                </a:solidFill>
                <a:latin typeface="Open Sans"/>
                <a:cs typeface="Open Sans"/>
              </a:rPr>
              <a:t>like</a:t>
            </a:r>
            <a:r>
              <a:rPr sz="1700" b="0" spc="55" dirty="0">
                <a:solidFill>
                  <a:srgbClr val="57585B"/>
                </a:solidFill>
                <a:latin typeface="Open Sans"/>
                <a:cs typeface="Open Sans"/>
              </a:rPr>
              <a:t> </a:t>
            </a:r>
            <a:r>
              <a:rPr sz="1700" b="0" dirty="0">
                <a:solidFill>
                  <a:srgbClr val="57585B"/>
                </a:solidFill>
                <a:latin typeface="Open Sans"/>
                <a:cs typeface="Open Sans"/>
              </a:rPr>
              <a:t>some</a:t>
            </a:r>
            <a:r>
              <a:rPr sz="1700" b="0" spc="55" dirty="0">
                <a:solidFill>
                  <a:srgbClr val="57585B"/>
                </a:solidFill>
                <a:latin typeface="Open Sans"/>
                <a:cs typeface="Open Sans"/>
              </a:rPr>
              <a:t> </a:t>
            </a:r>
            <a:r>
              <a:rPr sz="1700" b="0" dirty="0">
                <a:solidFill>
                  <a:srgbClr val="57585B"/>
                </a:solidFill>
                <a:latin typeface="Open Sans"/>
                <a:cs typeface="Open Sans"/>
              </a:rPr>
              <a:t>parts</a:t>
            </a:r>
            <a:r>
              <a:rPr sz="1700" b="0" spc="60" dirty="0">
                <a:solidFill>
                  <a:srgbClr val="57585B"/>
                </a:solidFill>
                <a:latin typeface="Open Sans"/>
                <a:cs typeface="Open Sans"/>
              </a:rPr>
              <a:t> </a:t>
            </a:r>
            <a:r>
              <a:rPr sz="1700" b="0" dirty="0">
                <a:solidFill>
                  <a:srgbClr val="57585B"/>
                </a:solidFill>
                <a:latin typeface="Open Sans"/>
                <a:cs typeface="Open Sans"/>
              </a:rPr>
              <a:t>of</a:t>
            </a:r>
            <a:r>
              <a:rPr sz="1700" b="0" spc="55" dirty="0">
                <a:solidFill>
                  <a:srgbClr val="57585B"/>
                </a:solidFill>
                <a:latin typeface="Open Sans"/>
                <a:cs typeface="Open Sans"/>
              </a:rPr>
              <a:t> </a:t>
            </a:r>
            <a:r>
              <a:rPr sz="1700" b="0" dirty="0">
                <a:solidFill>
                  <a:srgbClr val="57585B"/>
                </a:solidFill>
                <a:latin typeface="Open Sans"/>
                <a:cs typeface="Open Sans"/>
              </a:rPr>
              <a:t>a</a:t>
            </a:r>
            <a:r>
              <a:rPr sz="1700" b="0" spc="55" dirty="0">
                <a:solidFill>
                  <a:srgbClr val="57585B"/>
                </a:solidFill>
                <a:latin typeface="Open Sans"/>
                <a:cs typeface="Open Sans"/>
              </a:rPr>
              <a:t> </a:t>
            </a:r>
            <a:r>
              <a:rPr sz="1700" b="0" dirty="0">
                <a:solidFill>
                  <a:srgbClr val="57585B"/>
                </a:solidFill>
                <a:latin typeface="Open Sans"/>
                <a:cs typeface="Open Sans"/>
              </a:rPr>
              <a:t>city</a:t>
            </a:r>
            <a:r>
              <a:rPr sz="1700" b="0" spc="60" dirty="0">
                <a:solidFill>
                  <a:srgbClr val="57585B"/>
                </a:solidFill>
                <a:latin typeface="Open Sans"/>
                <a:cs typeface="Open Sans"/>
              </a:rPr>
              <a:t> </a:t>
            </a:r>
            <a:r>
              <a:rPr sz="1700" b="0" dirty="0">
                <a:solidFill>
                  <a:srgbClr val="57585B"/>
                </a:solidFill>
                <a:latin typeface="Open Sans"/>
                <a:cs typeface="Open Sans"/>
              </a:rPr>
              <a:t>can</a:t>
            </a:r>
            <a:r>
              <a:rPr sz="1700" b="0" spc="55" dirty="0">
                <a:solidFill>
                  <a:srgbClr val="57585B"/>
                </a:solidFill>
                <a:latin typeface="Open Sans"/>
                <a:cs typeface="Open Sans"/>
              </a:rPr>
              <a:t> </a:t>
            </a:r>
            <a:r>
              <a:rPr sz="1700" b="0" dirty="0">
                <a:solidFill>
                  <a:srgbClr val="57585B"/>
                </a:solidFill>
                <a:latin typeface="Open Sans"/>
                <a:cs typeface="Open Sans"/>
              </a:rPr>
              <a:t>be</a:t>
            </a:r>
            <a:r>
              <a:rPr sz="1700" b="0" spc="55" dirty="0">
                <a:solidFill>
                  <a:srgbClr val="57585B"/>
                </a:solidFill>
                <a:latin typeface="Open Sans"/>
                <a:cs typeface="Open Sans"/>
              </a:rPr>
              <a:t> </a:t>
            </a:r>
            <a:r>
              <a:rPr sz="1700" b="0" dirty="0">
                <a:solidFill>
                  <a:srgbClr val="57585B"/>
                </a:solidFill>
                <a:latin typeface="Open Sans"/>
                <a:cs typeface="Open Sans"/>
              </a:rPr>
              <a:t>blocked</a:t>
            </a:r>
            <a:r>
              <a:rPr sz="1700" b="0" spc="60" dirty="0">
                <a:solidFill>
                  <a:srgbClr val="57585B"/>
                </a:solidFill>
                <a:latin typeface="Open Sans"/>
                <a:cs typeface="Open Sans"/>
              </a:rPr>
              <a:t> </a:t>
            </a:r>
            <a:r>
              <a:rPr sz="1700" b="0" spc="-25" dirty="0">
                <a:solidFill>
                  <a:srgbClr val="57585B"/>
                </a:solidFill>
                <a:latin typeface="Open Sans"/>
                <a:cs typeface="Open Sans"/>
              </a:rPr>
              <a:t>oﬀ, </a:t>
            </a:r>
            <a:r>
              <a:rPr sz="1700" b="0" dirty="0">
                <a:solidFill>
                  <a:srgbClr val="57585B"/>
                </a:solidFill>
                <a:latin typeface="Open Sans"/>
                <a:cs typeface="Open Sans"/>
              </a:rPr>
              <a:t>centralized</a:t>
            </a:r>
            <a:r>
              <a:rPr sz="1700" b="0" spc="50" dirty="0">
                <a:solidFill>
                  <a:srgbClr val="57585B"/>
                </a:solidFill>
                <a:latin typeface="Open Sans"/>
                <a:cs typeface="Open Sans"/>
              </a:rPr>
              <a:t> </a:t>
            </a:r>
            <a:r>
              <a:rPr sz="1700" b="0" dirty="0">
                <a:solidFill>
                  <a:srgbClr val="57585B"/>
                </a:solidFill>
                <a:latin typeface="Open Sans"/>
                <a:cs typeface="Open Sans"/>
              </a:rPr>
              <a:t>systems</a:t>
            </a:r>
            <a:r>
              <a:rPr sz="1700" b="0" spc="55" dirty="0">
                <a:solidFill>
                  <a:srgbClr val="57585B"/>
                </a:solidFill>
                <a:latin typeface="Open Sans"/>
                <a:cs typeface="Open Sans"/>
              </a:rPr>
              <a:t> </a:t>
            </a:r>
            <a:r>
              <a:rPr sz="1700" b="0" dirty="0">
                <a:solidFill>
                  <a:srgbClr val="57585B"/>
                </a:solidFill>
                <a:latin typeface="Open Sans"/>
                <a:cs typeface="Open Sans"/>
              </a:rPr>
              <a:t>may</a:t>
            </a:r>
            <a:r>
              <a:rPr sz="1700" b="0" spc="55" dirty="0">
                <a:solidFill>
                  <a:srgbClr val="57585B"/>
                </a:solidFill>
                <a:latin typeface="Open Sans"/>
                <a:cs typeface="Open Sans"/>
              </a:rPr>
              <a:t> </a:t>
            </a:r>
            <a:r>
              <a:rPr sz="1700" b="0" dirty="0">
                <a:solidFill>
                  <a:srgbClr val="57585B"/>
                </a:solidFill>
                <a:latin typeface="Open Sans"/>
                <a:cs typeface="Open Sans"/>
              </a:rPr>
              <a:t>block</a:t>
            </a:r>
            <a:r>
              <a:rPr sz="1700" b="0" spc="55" dirty="0">
                <a:solidFill>
                  <a:srgbClr val="57585B"/>
                </a:solidFill>
                <a:latin typeface="Open Sans"/>
                <a:cs typeface="Open Sans"/>
              </a:rPr>
              <a:t> </a:t>
            </a:r>
            <a:r>
              <a:rPr sz="1700" b="0" dirty="0">
                <a:solidFill>
                  <a:srgbClr val="57585B"/>
                </a:solidFill>
                <a:latin typeface="Open Sans"/>
                <a:cs typeface="Open Sans"/>
              </a:rPr>
              <a:t>or</a:t>
            </a:r>
            <a:r>
              <a:rPr sz="1700" b="0" spc="55" dirty="0">
                <a:solidFill>
                  <a:srgbClr val="57585B"/>
                </a:solidFill>
                <a:latin typeface="Open Sans"/>
                <a:cs typeface="Open Sans"/>
              </a:rPr>
              <a:t> </a:t>
            </a:r>
            <a:r>
              <a:rPr sz="1700" b="0" dirty="0">
                <a:solidFill>
                  <a:srgbClr val="57585B"/>
                </a:solidFill>
                <a:latin typeface="Open Sans"/>
                <a:cs typeface="Open Sans"/>
              </a:rPr>
              <a:t>limit</a:t>
            </a:r>
            <a:r>
              <a:rPr sz="1700" b="0" spc="55" dirty="0">
                <a:solidFill>
                  <a:srgbClr val="57585B"/>
                </a:solidFill>
                <a:latin typeface="Open Sans"/>
                <a:cs typeface="Open Sans"/>
              </a:rPr>
              <a:t> </a:t>
            </a:r>
            <a:r>
              <a:rPr sz="1700" b="0" dirty="0">
                <a:solidFill>
                  <a:srgbClr val="57585B"/>
                </a:solidFill>
                <a:latin typeface="Open Sans"/>
                <a:cs typeface="Open Sans"/>
              </a:rPr>
              <a:t>access</a:t>
            </a:r>
            <a:r>
              <a:rPr sz="1700" b="0" spc="55" dirty="0">
                <a:solidFill>
                  <a:srgbClr val="57585B"/>
                </a:solidFill>
                <a:latin typeface="Open Sans"/>
                <a:cs typeface="Open Sans"/>
              </a:rPr>
              <a:t> </a:t>
            </a:r>
            <a:r>
              <a:rPr sz="1700" b="0" dirty="0">
                <a:solidFill>
                  <a:srgbClr val="57585B"/>
                </a:solidFill>
                <a:latin typeface="Open Sans"/>
                <a:cs typeface="Open Sans"/>
              </a:rPr>
              <a:t>to</a:t>
            </a:r>
            <a:r>
              <a:rPr sz="1700" b="0" spc="55" dirty="0">
                <a:solidFill>
                  <a:srgbClr val="57585B"/>
                </a:solidFill>
                <a:latin typeface="Open Sans"/>
                <a:cs typeface="Open Sans"/>
              </a:rPr>
              <a:t> </a:t>
            </a:r>
            <a:r>
              <a:rPr sz="1700" b="0" dirty="0">
                <a:solidFill>
                  <a:srgbClr val="57585B"/>
                </a:solidFill>
                <a:latin typeface="Open Sans"/>
                <a:cs typeface="Open Sans"/>
              </a:rPr>
              <a:t>certain</a:t>
            </a:r>
            <a:r>
              <a:rPr sz="1700" b="0" spc="55" dirty="0">
                <a:solidFill>
                  <a:srgbClr val="57585B"/>
                </a:solidFill>
                <a:latin typeface="Open Sans"/>
                <a:cs typeface="Open Sans"/>
              </a:rPr>
              <a:t> </a:t>
            </a:r>
            <a:r>
              <a:rPr sz="1700" b="0" dirty="0">
                <a:solidFill>
                  <a:srgbClr val="57585B"/>
                </a:solidFill>
                <a:latin typeface="Open Sans"/>
                <a:cs typeface="Open Sans"/>
              </a:rPr>
              <a:t>ﬁnancial</a:t>
            </a:r>
            <a:r>
              <a:rPr sz="1700" b="0" spc="50" dirty="0">
                <a:solidFill>
                  <a:srgbClr val="57585B"/>
                </a:solidFill>
                <a:latin typeface="Open Sans"/>
                <a:cs typeface="Open Sans"/>
              </a:rPr>
              <a:t> </a:t>
            </a:r>
            <a:r>
              <a:rPr sz="1700" b="0" spc="-10" dirty="0">
                <a:solidFill>
                  <a:srgbClr val="57585B"/>
                </a:solidFill>
                <a:latin typeface="Open Sans"/>
                <a:cs typeface="Open Sans"/>
              </a:rPr>
              <a:t>resources.</a:t>
            </a:r>
            <a:endParaRPr sz="1700">
              <a:latin typeface="Open Sans"/>
              <a:cs typeface="Open Sans"/>
            </a:endParaRPr>
          </a:p>
          <a:p>
            <a:pPr marL="501015" marR="610870">
              <a:lnSpc>
                <a:spcPct val="101800"/>
              </a:lnSpc>
              <a:spcBef>
                <a:spcPts val="990"/>
              </a:spcBef>
            </a:pPr>
            <a:r>
              <a:rPr sz="1700" b="0" dirty="0">
                <a:solidFill>
                  <a:srgbClr val="57585B"/>
                </a:solidFill>
                <a:latin typeface="Open Sans"/>
                <a:cs typeface="Open Sans"/>
              </a:rPr>
              <a:t>Scaling</a:t>
            </a:r>
            <a:r>
              <a:rPr sz="1700" b="0" spc="75" dirty="0">
                <a:solidFill>
                  <a:srgbClr val="57585B"/>
                </a:solidFill>
                <a:latin typeface="Open Sans"/>
                <a:cs typeface="Open Sans"/>
              </a:rPr>
              <a:t> </a:t>
            </a:r>
            <a:r>
              <a:rPr sz="1700" b="0" dirty="0">
                <a:solidFill>
                  <a:srgbClr val="57585B"/>
                </a:solidFill>
                <a:latin typeface="Open Sans"/>
                <a:cs typeface="Open Sans"/>
              </a:rPr>
              <a:t>challenges:</a:t>
            </a:r>
            <a:r>
              <a:rPr sz="1700" b="0" spc="75" dirty="0">
                <a:solidFill>
                  <a:srgbClr val="57585B"/>
                </a:solidFill>
                <a:latin typeface="Open Sans"/>
                <a:cs typeface="Open Sans"/>
              </a:rPr>
              <a:t> </a:t>
            </a:r>
            <a:r>
              <a:rPr sz="1700" b="0" dirty="0">
                <a:solidFill>
                  <a:srgbClr val="57585B"/>
                </a:solidFill>
                <a:latin typeface="Open Sans"/>
                <a:cs typeface="Open Sans"/>
              </a:rPr>
              <a:t>When</a:t>
            </a:r>
            <a:r>
              <a:rPr sz="1700" b="0" spc="75" dirty="0">
                <a:solidFill>
                  <a:srgbClr val="57585B"/>
                </a:solidFill>
                <a:latin typeface="Open Sans"/>
                <a:cs typeface="Open Sans"/>
              </a:rPr>
              <a:t> </a:t>
            </a:r>
            <a:r>
              <a:rPr sz="1700" b="0" dirty="0">
                <a:solidFill>
                  <a:srgbClr val="57585B"/>
                </a:solidFill>
                <a:latin typeface="Open Sans"/>
                <a:cs typeface="Open Sans"/>
              </a:rPr>
              <a:t>more</a:t>
            </a:r>
            <a:r>
              <a:rPr sz="1700" b="0" spc="75" dirty="0">
                <a:solidFill>
                  <a:srgbClr val="57585B"/>
                </a:solidFill>
                <a:latin typeface="Open Sans"/>
                <a:cs typeface="Open Sans"/>
              </a:rPr>
              <a:t> </a:t>
            </a:r>
            <a:r>
              <a:rPr sz="1700" b="0" dirty="0">
                <a:solidFill>
                  <a:srgbClr val="57585B"/>
                </a:solidFill>
                <a:latin typeface="Open Sans"/>
                <a:cs typeface="Open Sans"/>
              </a:rPr>
              <a:t>people</a:t>
            </a:r>
            <a:r>
              <a:rPr sz="1700" b="0" spc="75" dirty="0">
                <a:solidFill>
                  <a:srgbClr val="57585B"/>
                </a:solidFill>
                <a:latin typeface="Open Sans"/>
                <a:cs typeface="Open Sans"/>
              </a:rPr>
              <a:t> </a:t>
            </a:r>
            <a:r>
              <a:rPr sz="1700" b="0" dirty="0">
                <a:solidFill>
                  <a:srgbClr val="57585B"/>
                </a:solidFill>
                <a:latin typeface="Open Sans"/>
                <a:cs typeface="Open Sans"/>
              </a:rPr>
              <a:t>need</a:t>
            </a:r>
            <a:r>
              <a:rPr sz="1700" b="0" spc="75" dirty="0">
                <a:solidFill>
                  <a:srgbClr val="57585B"/>
                </a:solidFill>
                <a:latin typeface="Open Sans"/>
                <a:cs typeface="Open Sans"/>
              </a:rPr>
              <a:t> </a:t>
            </a:r>
            <a:r>
              <a:rPr sz="1700" b="0" dirty="0">
                <a:solidFill>
                  <a:srgbClr val="57585B"/>
                </a:solidFill>
                <a:latin typeface="Open Sans"/>
                <a:cs typeface="Open Sans"/>
              </a:rPr>
              <a:t>ﬁnancial</a:t>
            </a:r>
            <a:r>
              <a:rPr sz="1700" b="0" spc="75" dirty="0">
                <a:solidFill>
                  <a:srgbClr val="57585B"/>
                </a:solidFill>
                <a:latin typeface="Open Sans"/>
                <a:cs typeface="Open Sans"/>
              </a:rPr>
              <a:t> </a:t>
            </a:r>
            <a:r>
              <a:rPr sz="1700" b="0" dirty="0">
                <a:solidFill>
                  <a:srgbClr val="57585B"/>
                </a:solidFill>
                <a:latin typeface="Open Sans"/>
                <a:cs typeface="Open Sans"/>
              </a:rPr>
              <a:t>services,</a:t>
            </a:r>
            <a:r>
              <a:rPr sz="1700" b="0" spc="75" dirty="0">
                <a:solidFill>
                  <a:srgbClr val="57585B"/>
                </a:solidFill>
                <a:latin typeface="Open Sans"/>
                <a:cs typeface="Open Sans"/>
              </a:rPr>
              <a:t> </a:t>
            </a:r>
            <a:r>
              <a:rPr sz="1700" b="0" spc="-10" dirty="0">
                <a:solidFill>
                  <a:srgbClr val="57585B"/>
                </a:solidFill>
                <a:latin typeface="Open Sans"/>
                <a:cs typeface="Open Sans"/>
              </a:rPr>
              <a:t>centralized </a:t>
            </a:r>
            <a:r>
              <a:rPr sz="1700" b="0" dirty="0">
                <a:solidFill>
                  <a:srgbClr val="57585B"/>
                </a:solidFill>
                <a:latin typeface="Open Sans"/>
                <a:cs typeface="Open Sans"/>
              </a:rPr>
              <a:t>systems</a:t>
            </a:r>
            <a:r>
              <a:rPr sz="1700" b="0" spc="40" dirty="0">
                <a:solidFill>
                  <a:srgbClr val="57585B"/>
                </a:solidFill>
                <a:latin typeface="Open Sans"/>
                <a:cs typeface="Open Sans"/>
              </a:rPr>
              <a:t> </a:t>
            </a:r>
            <a:r>
              <a:rPr sz="1700" b="0" dirty="0">
                <a:solidFill>
                  <a:srgbClr val="57585B"/>
                </a:solidFill>
                <a:latin typeface="Open Sans"/>
                <a:cs typeface="Open Sans"/>
              </a:rPr>
              <a:t>may</a:t>
            </a:r>
            <a:r>
              <a:rPr sz="1700" b="0" spc="45" dirty="0">
                <a:solidFill>
                  <a:srgbClr val="57585B"/>
                </a:solidFill>
                <a:latin typeface="Open Sans"/>
                <a:cs typeface="Open Sans"/>
              </a:rPr>
              <a:t> </a:t>
            </a:r>
            <a:r>
              <a:rPr sz="1700" b="0" dirty="0">
                <a:solidFill>
                  <a:srgbClr val="57585B"/>
                </a:solidFill>
                <a:latin typeface="Open Sans"/>
                <a:cs typeface="Open Sans"/>
              </a:rPr>
              <a:t>struggle</a:t>
            </a:r>
            <a:r>
              <a:rPr sz="1700" b="0" spc="40" dirty="0">
                <a:solidFill>
                  <a:srgbClr val="57585B"/>
                </a:solidFill>
                <a:latin typeface="Open Sans"/>
                <a:cs typeface="Open Sans"/>
              </a:rPr>
              <a:t> </a:t>
            </a:r>
            <a:r>
              <a:rPr sz="1700" b="0" dirty="0">
                <a:solidFill>
                  <a:srgbClr val="57585B"/>
                </a:solidFill>
                <a:latin typeface="Open Sans"/>
                <a:cs typeface="Open Sans"/>
              </a:rPr>
              <a:t>to</a:t>
            </a:r>
            <a:r>
              <a:rPr sz="1700" b="0" spc="45" dirty="0">
                <a:solidFill>
                  <a:srgbClr val="57585B"/>
                </a:solidFill>
                <a:latin typeface="Open Sans"/>
                <a:cs typeface="Open Sans"/>
              </a:rPr>
              <a:t> </a:t>
            </a:r>
            <a:r>
              <a:rPr sz="1700" b="0" dirty="0">
                <a:solidFill>
                  <a:srgbClr val="57585B"/>
                </a:solidFill>
                <a:latin typeface="Open Sans"/>
                <a:cs typeface="Open Sans"/>
              </a:rPr>
              <a:t>keep</a:t>
            </a:r>
            <a:r>
              <a:rPr sz="1700" b="0" spc="45" dirty="0">
                <a:solidFill>
                  <a:srgbClr val="57585B"/>
                </a:solidFill>
                <a:latin typeface="Open Sans"/>
                <a:cs typeface="Open Sans"/>
              </a:rPr>
              <a:t> </a:t>
            </a:r>
            <a:r>
              <a:rPr sz="1700" b="0" spc="-25" dirty="0">
                <a:solidFill>
                  <a:srgbClr val="57585B"/>
                </a:solidFill>
                <a:latin typeface="Open Sans"/>
                <a:cs typeface="Open Sans"/>
              </a:rPr>
              <a:t>up.</a:t>
            </a:r>
            <a:endParaRPr sz="1700">
              <a:latin typeface="Open Sans"/>
              <a:cs typeface="Open Sans"/>
            </a:endParaRPr>
          </a:p>
          <a:p>
            <a:pPr marL="501015" marR="126364">
              <a:lnSpc>
                <a:spcPct val="101800"/>
              </a:lnSpc>
              <a:spcBef>
                <a:spcPts val="985"/>
              </a:spcBef>
            </a:pPr>
            <a:r>
              <a:rPr sz="1700" b="0" dirty="0">
                <a:solidFill>
                  <a:srgbClr val="57585B"/>
                </a:solidFill>
                <a:latin typeface="Open Sans"/>
                <a:cs typeface="Open Sans"/>
              </a:rPr>
              <a:t>Security</a:t>
            </a:r>
            <a:r>
              <a:rPr sz="1700" b="0" spc="50" dirty="0">
                <a:solidFill>
                  <a:srgbClr val="57585B"/>
                </a:solidFill>
                <a:latin typeface="Open Sans"/>
                <a:cs typeface="Open Sans"/>
              </a:rPr>
              <a:t> </a:t>
            </a:r>
            <a:r>
              <a:rPr sz="1700" b="0" dirty="0">
                <a:solidFill>
                  <a:srgbClr val="57585B"/>
                </a:solidFill>
                <a:latin typeface="Open Sans"/>
                <a:cs typeface="Open Sans"/>
              </a:rPr>
              <a:t>risks:</a:t>
            </a:r>
            <a:r>
              <a:rPr sz="1700" b="0" spc="55" dirty="0">
                <a:solidFill>
                  <a:srgbClr val="57585B"/>
                </a:solidFill>
                <a:latin typeface="Open Sans"/>
                <a:cs typeface="Open Sans"/>
              </a:rPr>
              <a:t> </a:t>
            </a:r>
            <a:r>
              <a:rPr sz="1700" b="0" dirty="0">
                <a:solidFill>
                  <a:srgbClr val="57585B"/>
                </a:solidFill>
                <a:latin typeface="Open Sans"/>
                <a:cs typeface="Open Sans"/>
              </a:rPr>
              <a:t>Problems</a:t>
            </a:r>
            <a:r>
              <a:rPr sz="1700" b="0" spc="50" dirty="0">
                <a:solidFill>
                  <a:srgbClr val="57585B"/>
                </a:solidFill>
                <a:latin typeface="Open Sans"/>
                <a:cs typeface="Open Sans"/>
              </a:rPr>
              <a:t> </a:t>
            </a:r>
            <a:r>
              <a:rPr sz="1700" b="0" dirty="0">
                <a:solidFill>
                  <a:srgbClr val="57585B"/>
                </a:solidFill>
                <a:latin typeface="Open Sans"/>
                <a:cs typeface="Open Sans"/>
              </a:rPr>
              <a:t>with</a:t>
            </a:r>
            <a:r>
              <a:rPr sz="1700" b="0" spc="55" dirty="0">
                <a:solidFill>
                  <a:srgbClr val="57585B"/>
                </a:solidFill>
                <a:latin typeface="Open Sans"/>
                <a:cs typeface="Open Sans"/>
              </a:rPr>
              <a:t> </a:t>
            </a:r>
            <a:r>
              <a:rPr sz="1700" b="0" dirty="0">
                <a:solidFill>
                  <a:srgbClr val="57585B"/>
                </a:solidFill>
                <a:latin typeface="Open Sans"/>
                <a:cs typeface="Open Sans"/>
              </a:rPr>
              <a:t>the</a:t>
            </a:r>
            <a:r>
              <a:rPr sz="1700" b="0" spc="50" dirty="0">
                <a:solidFill>
                  <a:srgbClr val="57585B"/>
                </a:solidFill>
                <a:latin typeface="Open Sans"/>
                <a:cs typeface="Open Sans"/>
              </a:rPr>
              <a:t> </a:t>
            </a:r>
            <a:r>
              <a:rPr sz="1700" b="0" dirty="0">
                <a:solidFill>
                  <a:srgbClr val="57585B"/>
                </a:solidFill>
                <a:latin typeface="Open Sans"/>
                <a:cs typeface="Open Sans"/>
              </a:rPr>
              <a:t>central</a:t>
            </a:r>
            <a:r>
              <a:rPr sz="1700" b="0" spc="55" dirty="0">
                <a:solidFill>
                  <a:srgbClr val="57585B"/>
                </a:solidFill>
                <a:latin typeface="Open Sans"/>
                <a:cs typeface="Open Sans"/>
              </a:rPr>
              <a:t> </a:t>
            </a:r>
            <a:r>
              <a:rPr sz="1700" b="0" dirty="0">
                <a:solidFill>
                  <a:srgbClr val="57585B"/>
                </a:solidFill>
                <a:latin typeface="Open Sans"/>
                <a:cs typeface="Open Sans"/>
              </a:rPr>
              <a:t>authority</a:t>
            </a:r>
            <a:r>
              <a:rPr sz="1700" b="0" spc="50" dirty="0">
                <a:solidFill>
                  <a:srgbClr val="57585B"/>
                </a:solidFill>
                <a:latin typeface="Open Sans"/>
                <a:cs typeface="Open Sans"/>
              </a:rPr>
              <a:t> </a:t>
            </a:r>
            <a:r>
              <a:rPr sz="1700" b="0" dirty="0">
                <a:solidFill>
                  <a:srgbClr val="57585B"/>
                </a:solidFill>
                <a:latin typeface="Open Sans"/>
                <a:cs typeface="Open Sans"/>
              </a:rPr>
              <a:t>can</a:t>
            </a:r>
            <a:r>
              <a:rPr sz="1700" b="0" spc="55" dirty="0">
                <a:solidFill>
                  <a:srgbClr val="57585B"/>
                </a:solidFill>
                <a:latin typeface="Open Sans"/>
                <a:cs typeface="Open Sans"/>
              </a:rPr>
              <a:t> </a:t>
            </a:r>
            <a:r>
              <a:rPr sz="1700" b="0" dirty="0">
                <a:solidFill>
                  <a:srgbClr val="57585B"/>
                </a:solidFill>
                <a:latin typeface="Open Sans"/>
                <a:cs typeface="Open Sans"/>
              </a:rPr>
              <a:t>put</a:t>
            </a:r>
            <a:r>
              <a:rPr sz="1700" b="0" spc="50" dirty="0">
                <a:solidFill>
                  <a:srgbClr val="57585B"/>
                </a:solidFill>
                <a:latin typeface="Open Sans"/>
                <a:cs typeface="Open Sans"/>
              </a:rPr>
              <a:t> </a:t>
            </a:r>
            <a:r>
              <a:rPr sz="1700" b="0" dirty="0">
                <a:solidFill>
                  <a:srgbClr val="57585B"/>
                </a:solidFill>
                <a:latin typeface="Open Sans"/>
                <a:cs typeface="Open Sans"/>
              </a:rPr>
              <a:t>the</a:t>
            </a:r>
            <a:r>
              <a:rPr sz="1700" b="0" spc="55" dirty="0">
                <a:solidFill>
                  <a:srgbClr val="57585B"/>
                </a:solidFill>
                <a:latin typeface="Open Sans"/>
                <a:cs typeface="Open Sans"/>
              </a:rPr>
              <a:t> </a:t>
            </a:r>
            <a:r>
              <a:rPr sz="1700" b="0" dirty="0">
                <a:solidFill>
                  <a:srgbClr val="57585B"/>
                </a:solidFill>
                <a:latin typeface="Open Sans"/>
                <a:cs typeface="Open Sans"/>
              </a:rPr>
              <a:t>whole</a:t>
            </a:r>
            <a:r>
              <a:rPr sz="1700" b="0" spc="55" dirty="0">
                <a:solidFill>
                  <a:srgbClr val="57585B"/>
                </a:solidFill>
                <a:latin typeface="Open Sans"/>
                <a:cs typeface="Open Sans"/>
              </a:rPr>
              <a:t> </a:t>
            </a:r>
            <a:r>
              <a:rPr sz="1700" b="0" dirty="0">
                <a:solidFill>
                  <a:srgbClr val="57585B"/>
                </a:solidFill>
                <a:latin typeface="Open Sans"/>
                <a:cs typeface="Open Sans"/>
              </a:rPr>
              <a:t>system</a:t>
            </a:r>
            <a:r>
              <a:rPr sz="1700" b="0" spc="50" dirty="0">
                <a:solidFill>
                  <a:srgbClr val="57585B"/>
                </a:solidFill>
                <a:latin typeface="Open Sans"/>
                <a:cs typeface="Open Sans"/>
              </a:rPr>
              <a:t> </a:t>
            </a:r>
            <a:r>
              <a:rPr sz="1700" b="0" spc="-25" dirty="0">
                <a:solidFill>
                  <a:srgbClr val="57585B"/>
                </a:solidFill>
                <a:latin typeface="Open Sans"/>
                <a:cs typeface="Open Sans"/>
              </a:rPr>
              <a:t>at </a:t>
            </a:r>
            <a:r>
              <a:rPr sz="1700" b="0" dirty="0">
                <a:solidFill>
                  <a:srgbClr val="57585B"/>
                </a:solidFill>
                <a:latin typeface="Open Sans"/>
                <a:cs typeface="Open Sans"/>
              </a:rPr>
              <a:t>risk</a:t>
            </a:r>
            <a:r>
              <a:rPr sz="1700" b="0" spc="35" dirty="0">
                <a:solidFill>
                  <a:srgbClr val="57585B"/>
                </a:solidFill>
                <a:latin typeface="Open Sans"/>
                <a:cs typeface="Open Sans"/>
              </a:rPr>
              <a:t> </a:t>
            </a:r>
            <a:r>
              <a:rPr sz="1700" b="0" dirty="0">
                <a:solidFill>
                  <a:srgbClr val="57585B"/>
                </a:solidFill>
                <a:latin typeface="Open Sans"/>
                <a:cs typeface="Open Sans"/>
              </a:rPr>
              <a:t>of</a:t>
            </a:r>
            <a:r>
              <a:rPr sz="1700" b="0" spc="35" dirty="0">
                <a:solidFill>
                  <a:srgbClr val="57585B"/>
                </a:solidFill>
                <a:latin typeface="Open Sans"/>
                <a:cs typeface="Open Sans"/>
              </a:rPr>
              <a:t> </a:t>
            </a:r>
            <a:r>
              <a:rPr sz="1700" b="0" spc="-10" dirty="0">
                <a:solidFill>
                  <a:srgbClr val="57585B"/>
                </a:solidFill>
                <a:latin typeface="Open Sans"/>
                <a:cs typeface="Open Sans"/>
              </a:rPr>
              <a:t>cyberattacks.</a:t>
            </a:r>
            <a:endParaRPr sz="1700">
              <a:latin typeface="Open Sans"/>
              <a:cs typeface="Open Sans"/>
            </a:endParaRPr>
          </a:p>
          <a:p>
            <a:pPr marL="501015" marR="198120">
              <a:lnSpc>
                <a:spcPct val="101800"/>
              </a:lnSpc>
              <a:spcBef>
                <a:spcPts val="985"/>
              </a:spcBef>
            </a:pPr>
            <a:r>
              <a:rPr sz="1700" b="0" dirty="0">
                <a:solidFill>
                  <a:srgbClr val="57585B"/>
                </a:solidFill>
                <a:latin typeface="Open Sans"/>
                <a:cs typeface="Open Sans"/>
              </a:rPr>
              <a:t>Lack</a:t>
            </a:r>
            <a:r>
              <a:rPr sz="1700" b="0" spc="50" dirty="0">
                <a:solidFill>
                  <a:srgbClr val="57585B"/>
                </a:solidFill>
                <a:latin typeface="Open Sans"/>
                <a:cs typeface="Open Sans"/>
              </a:rPr>
              <a:t> </a:t>
            </a:r>
            <a:r>
              <a:rPr sz="1700" b="0" dirty="0">
                <a:solidFill>
                  <a:srgbClr val="57585B"/>
                </a:solidFill>
                <a:latin typeface="Open Sans"/>
                <a:cs typeface="Open Sans"/>
              </a:rPr>
              <a:t>of</a:t>
            </a:r>
            <a:r>
              <a:rPr sz="1700" b="0" spc="55" dirty="0">
                <a:solidFill>
                  <a:srgbClr val="57585B"/>
                </a:solidFill>
                <a:latin typeface="Open Sans"/>
                <a:cs typeface="Open Sans"/>
              </a:rPr>
              <a:t> </a:t>
            </a:r>
            <a:r>
              <a:rPr sz="1700" b="0" dirty="0">
                <a:solidFill>
                  <a:srgbClr val="57585B"/>
                </a:solidFill>
                <a:latin typeface="Open Sans"/>
                <a:cs typeface="Open Sans"/>
              </a:rPr>
              <a:t>transparency</a:t>
            </a:r>
            <a:r>
              <a:rPr sz="1700" b="0" spc="50" dirty="0">
                <a:solidFill>
                  <a:srgbClr val="57585B"/>
                </a:solidFill>
                <a:latin typeface="Open Sans"/>
                <a:cs typeface="Open Sans"/>
              </a:rPr>
              <a:t> </a:t>
            </a:r>
            <a:r>
              <a:rPr sz="1700" b="0" dirty="0">
                <a:solidFill>
                  <a:srgbClr val="57585B"/>
                </a:solidFill>
                <a:latin typeface="Open Sans"/>
                <a:cs typeface="Open Sans"/>
              </a:rPr>
              <a:t>and</a:t>
            </a:r>
            <a:r>
              <a:rPr sz="1700" b="0" spc="55" dirty="0">
                <a:solidFill>
                  <a:srgbClr val="57585B"/>
                </a:solidFill>
                <a:latin typeface="Open Sans"/>
                <a:cs typeface="Open Sans"/>
              </a:rPr>
              <a:t> </a:t>
            </a:r>
            <a:r>
              <a:rPr sz="1700" b="0" dirty="0">
                <a:solidFill>
                  <a:srgbClr val="57585B"/>
                </a:solidFill>
                <a:latin typeface="Open Sans"/>
                <a:cs typeface="Open Sans"/>
              </a:rPr>
              <a:t>trust:</a:t>
            </a:r>
            <a:r>
              <a:rPr sz="1700" b="0" spc="55" dirty="0">
                <a:solidFill>
                  <a:srgbClr val="57585B"/>
                </a:solidFill>
                <a:latin typeface="Open Sans"/>
                <a:cs typeface="Open Sans"/>
              </a:rPr>
              <a:t> </a:t>
            </a:r>
            <a:r>
              <a:rPr sz="1700" b="0" dirty="0">
                <a:solidFill>
                  <a:srgbClr val="57585B"/>
                </a:solidFill>
                <a:latin typeface="Open Sans"/>
                <a:cs typeface="Open Sans"/>
              </a:rPr>
              <a:t>The</a:t>
            </a:r>
            <a:r>
              <a:rPr sz="1700" b="0" spc="50" dirty="0">
                <a:solidFill>
                  <a:srgbClr val="57585B"/>
                </a:solidFill>
                <a:latin typeface="Open Sans"/>
                <a:cs typeface="Open Sans"/>
              </a:rPr>
              <a:t> </a:t>
            </a:r>
            <a:r>
              <a:rPr sz="1700" b="0" dirty="0">
                <a:solidFill>
                  <a:srgbClr val="57585B"/>
                </a:solidFill>
                <a:latin typeface="Open Sans"/>
                <a:cs typeface="Open Sans"/>
              </a:rPr>
              <a:t>inner</a:t>
            </a:r>
            <a:r>
              <a:rPr sz="1700" b="0" spc="55" dirty="0">
                <a:solidFill>
                  <a:srgbClr val="57585B"/>
                </a:solidFill>
                <a:latin typeface="Open Sans"/>
                <a:cs typeface="Open Sans"/>
              </a:rPr>
              <a:t> </a:t>
            </a:r>
            <a:r>
              <a:rPr sz="1700" b="0" dirty="0">
                <a:solidFill>
                  <a:srgbClr val="57585B"/>
                </a:solidFill>
                <a:latin typeface="Open Sans"/>
                <a:cs typeface="Open Sans"/>
              </a:rPr>
              <a:t>workings</a:t>
            </a:r>
            <a:r>
              <a:rPr sz="1700" b="0" spc="50" dirty="0">
                <a:solidFill>
                  <a:srgbClr val="57585B"/>
                </a:solidFill>
                <a:latin typeface="Open Sans"/>
                <a:cs typeface="Open Sans"/>
              </a:rPr>
              <a:t> </a:t>
            </a:r>
            <a:r>
              <a:rPr sz="1700" b="0" dirty="0">
                <a:solidFill>
                  <a:srgbClr val="57585B"/>
                </a:solidFill>
                <a:latin typeface="Open Sans"/>
                <a:cs typeface="Open Sans"/>
              </a:rPr>
              <a:t>of</a:t>
            </a:r>
            <a:r>
              <a:rPr sz="1700" b="0" spc="55" dirty="0">
                <a:solidFill>
                  <a:srgbClr val="57585B"/>
                </a:solidFill>
                <a:latin typeface="Open Sans"/>
                <a:cs typeface="Open Sans"/>
              </a:rPr>
              <a:t> </a:t>
            </a:r>
            <a:r>
              <a:rPr sz="1700" b="0" dirty="0">
                <a:solidFill>
                  <a:srgbClr val="57585B"/>
                </a:solidFill>
                <a:latin typeface="Open Sans"/>
                <a:cs typeface="Open Sans"/>
              </a:rPr>
              <a:t>centralized</a:t>
            </a:r>
            <a:r>
              <a:rPr sz="1700" b="0" spc="55" dirty="0">
                <a:solidFill>
                  <a:srgbClr val="57585B"/>
                </a:solidFill>
                <a:latin typeface="Open Sans"/>
                <a:cs typeface="Open Sans"/>
              </a:rPr>
              <a:t> </a:t>
            </a:r>
            <a:r>
              <a:rPr sz="1700" b="0" dirty="0">
                <a:solidFill>
                  <a:srgbClr val="57585B"/>
                </a:solidFill>
                <a:latin typeface="Open Sans"/>
                <a:cs typeface="Open Sans"/>
              </a:rPr>
              <a:t>systems</a:t>
            </a:r>
            <a:r>
              <a:rPr sz="1700" b="0" spc="50" dirty="0">
                <a:solidFill>
                  <a:srgbClr val="57585B"/>
                </a:solidFill>
                <a:latin typeface="Open Sans"/>
                <a:cs typeface="Open Sans"/>
              </a:rPr>
              <a:t> </a:t>
            </a:r>
            <a:r>
              <a:rPr sz="1700" b="0" spc="-25" dirty="0">
                <a:solidFill>
                  <a:srgbClr val="57585B"/>
                </a:solidFill>
                <a:latin typeface="Open Sans"/>
                <a:cs typeface="Open Sans"/>
              </a:rPr>
              <a:t>can </a:t>
            </a:r>
            <a:r>
              <a:rPr sz="1700" b="0" dirty="0">
                <a:solidFill>
                  <a:srgbClr val="57585B"/>
                </a:solidFill>
                <a:latin typeface="Open Sans"/>
                <a:cs typeface="Open Sans"/>
              </a:rPr>
              <a:t>be</a:t>
            </a:r>
            <a:r>
              <a:rPr sz="1700" b="0" spc="55" dirty="0">
                <a:solidFill>
                  <a:srgbClr val="57585B"/>
                </a:solidFill>
                <a:latin typeface="Open Sans"/>
                <a:cs typeface="Open Sans"/>
              </a:rPr>
              <a:t> </a:t>
            </a:r>
            <a:r>
              <a:rPr sz="1700" b="0" dirty="0">
                <a:solidFill>
                  <a:srgbClr val="57585B"/>
                </a:solidFill>
                <a:latin typeface="Open Sans"/>
                <a:cs typeface="Open Sans"/>
              </a:rPr>
              <a:t>hard</a:t>
            </a:r>
            <a:r>
              <a:rPr sz="1700" b="0" spc="55" dirty="0">
                <a:solidFill>
                  <a:srgbClr val="57585B"/>
                </a:solidFill>
                <a:latin typeface="Open Sans"/>
                <a:cs typeface="Open Sans"/>
              </a:rPr>
              <a:t> </a:t>
            </a:r>
            <a:r>
              <a:rPr sz="1700" b="0" dirty="0">
                <a:solidFill>
                  <a:srgbClr val="57585B"/>
                </a:solidFill>
                <a:latin typeface="Open Sans"/>
                <a:cs typeface="Open Sans"/>
              </a:rPr>
              <a:t>to</a:t>
            </a:r>
            <a:r>
              <a:rPr sz="1700" b="0" spc="55" dirty="0">
                <a:solidFill>
                  <a:srgbClr val="57585B"/>
                </a:solidFill>
                <a:latin typeface="Open Sans"/>
                <a:cs typeface="Open Sans"/>
              </a:rPr>
              <a:t> </a:t>
            </a:r>
            <a:r>
              <a:rPr sz="1700" b="0" dirty="0">
                <a:solidFill>
                  <a:srgbClr val="57585B"/>
                </a:solidFill>
                <a:latin typeface="Open Sans"/>
                <a:cs typeface="Open Sans"/>
              </a:rPr>
              <a:t>understand,</a:t>
            </a:r>
            <a:r>
              <a:rPr sz="1700" b="0" spc="55" dirty="0">
                <a:solidFill>
                  <a:srgbClr val="57585B"/>
                </a:solidFill>
                <a:latin typeface="Open Sans"/>
                <a:cs typeface="Open Sans"/>
              </a:rPr>
              <a:t> </a:t>
            </a:r>
            <a:r>
              <a:rPr sz="1700" b="0" dirty="0">
                <a:solidFill>
                  <a:srgbClr val="57585B"/>
                </a:solidFill>
                <a:latin typeface="Open Sans"/>
                <a:cs typeface="Open Sans"/>
              </a:rPr>
              <a:t>making</a:t>
            </a:r>
            <a:r>
              <a:rPr sz="1700" b="0" spc="55" dirty="0">
                <a:solidFill>
                  <a:srgbClr val="57585B"/>
                </a:solidFill>
                <a:latin typeface="Open Sans"/>
                <a:cs typeface="Open Sans"/>
              </a:rPr>
              <a:t> </a:t>
            </a:r>
            <a:r>
              <a:rPr sz="1700" b="0" dirty="0">
                <a:solidFill>
                  <a:srgbClr val="57585B"/>
                </a:solidFill>
                <a:latin typeface="Open Sans"/>
                <a:cs typeface="Open Sans"/>
              </a:rPr>
              <a:t>it</a:t>
            </a:r>
            <a:r>
              <a:rPr sz="1700" b="0" spc="55" dirty="0">
                <a:solidFill>
                  <a:srgbClr val="57585B"/>
                </a:solidFill>
                <a:latin typeface="Open Sans"/>
                <a:cs typeface="Open Sans"/>
              </a:rPr>
              <a:t> </a:t>
            </a:r>
            <a:r>
              <a:rPr sz="1700" b="0" dirty="0">
                <a:solidFill>
                  <a:srgbClr val="57585B"/>
                </a:solidFill>
                <a:latin typeface="Open Sans"/>
                <a:cs typeface="Open Sans"/>
              </a:rPr>
              <a:t>tough</a:t>
            </a:r>
            <a:r>
              <a:rPr sz="1700" b="0" spc="55" dirty="0">
                <a:solidFill>
                  <a:srgbClr val="57585B"/>
                </a:solidFill>
                <a:latin typeface="Open Sans"/>
                <a:cs typeface="Open Sans"/>
              </a:rPr>
              <a:t> </a:t>
            </a:r>
            <a:r>
              <a:rPr sz="1700" b="0" dirty="0">
                <a:solidFill>
                  <a:srgbClr val="57585B"/>
                </a:solidFill>
                <a:latin typeface="Open Sans"/>
                <a:cs typeface="Open Sans"/>
              </a:rPr>
              <a:t>for</a:t>
            </a:r>
            <a:r>
              <a:rPr sz="1700" b="0" spc="60" dirty="0">
                <a:solidFill>
                  <a:srgbClr val="57585B"/>
                </a:solidFill>
                <a:latin typeface="Open Sans"/>
                <a:cs typeface="Open Sans"/>
              </a:rPr>
              <a:t> </a:t>
            </a:r>
            <a:r>
              <a:rPr sz="1700" b="0" dirty="0">
                <a:solidFill>
                  <a:srgbClr val="57585B"/>
                </a:solidFill>
                <a:latin typeface="Open Sans"/>
                <a:cs typeface="Open Sans"/>
              </a:rPr>
              <a:t>people</a:t>
            </a:r>
            <a:r>
              <a:rPr sz="1700" b="0" spc="55" dirty="0">
                <a:solidFill>
                  <a:srgbClr val="57585B"/>
                </a:solidFill>
                <a:latin typeface="Open Sans"/>
                <a:cs typeface="Open Sans"/>
              </a:rPr>
              <a:t> </a:t>
            </a:r>
            <a:r>
              <a:rPr sz="1700" b="0" dirty="0">
                <a:solidFill>
                  <a:srgbClr val="57585B"/>
                </a:solidFill>
                <a:latin typeface="Open Sans"/>
                <a:cs typeface="Open Sans"/>
              </a:rPr>
              <a:t>to</a:t>
            </a:r>
            <a:r>
              <a:rPr sz="1700" b="0" spc="55" dirty="0">
                <a:solidFill>
                  <a:srgbClr val="57585B"/>
                </a:solidFill>
                <a:latin typeface="Open Sans"/>
                <a:cs typeface="Open Sans"/>
              </a:rPr>
              <a:t> </a:t>
            </a:r>
            <a:r>
              <a:rPr sz="1700" b="0" dirty="0">
                <a:solidFill>
                  <a:srgbClr val="57585B"/>
                </a:solidFill>
                <a:latin typeface="Open Sans"/>
                <a:cs typeface="Open Sans"/>
              </a:rPr>
              <a:t>trust</a:t>
            </a:r>
            <a:r>
              <a:rPr sz="1700" b="0" spc="55" dirty="0">
                <a:solidFill>
                  <a:srgbClr val="57585B"/>
                </a:solidFill>
                <a:latin typeface="Open Sans"/>
                <a:cs typeface="Open Sans"/>
              </a:rPr>
              <a:t> </a:t>
            </a:r>
            <a:r>
              <a:rPr sz="1700" b="0" spc="-10" dirty="0">
                <a:solidFill>
                  <a:srgbClr val="57585B"/>
                </a:solidFill>
                <a:latin typeface="Open Sans"/>
                <a:cs typeface="Open Sans"/>
              </a:rPr>
              <a:t>them.</a:t>
            </a:r>
            <a:endParaRPr sz="1700">
              <a:latin typeface="Open Sans"/>
              <a:cs typeface="Open Sans"/>
            </a:endParaRPr>
          </a:p>
          <a:p>
            <a:pPr>
              <a:lnSpc>
                <a:spcPct val="100000"/>
              </a:lnSpc>
              <a:spcBef>
                <a:spcPts val="60"/>
              </a:spcBef>
            </a:pPr>
            <a:endParaRPr sz="1700">
              <a:latin typeface="Open Sans"/>
              <a:cs typeface="Open Sans"/>
            </a:endParaRPr>
          </a:p>
          <a:p>
            <a:pPr marL="12700">
              <a:lnSpc>
                <a:spcPct val="100000"/>
              </a:lnSpc>
              <a:spcBef>
                <a:spcPts val="5"/>
              </a:spcBef>
            </a:pPr>
            <a:r>
              <a:rPr dirty="0"/>
              <a:t>Decentralized</a:t>
            </a:r>
            <a:r>
              <a:rPr spc="145" dirty="0"/>
              <a:t> </a:t>
            </a:r>
            <a:r>
              <a:rPr dirty="0"/>
              <a:t>Systems:</a:t>
            </a:r>
            <a:r>
              <a:rPr spc="150" dirty="0"/>
              <a:t> </a:t>
            </a:r>
            <a:r>
              <a:rPr dirty="0"/>
              <a:t>Power</a:t>
            </a:r>
            <a:r>
              <a:rPr spc="150" dirty="0"/>
              <a:t> </a:t>
            </a:r>
            <a:r>
              <a:rPr dirty="0"/>
              <a:t>to</a:t>
            </a:r>
            <a:r>
              <a:rPr spc="150" dirty="0"/>
              <a:t> </a:t>
            </a:r>
            <a:r>
              <a:rPr dirty="0"/>
              <a:t>the</a:t>
            </a:r>
            <a:r>
              <a:rPr spc="150" dirty="0"/>
              <a:t> </a:t>
            </a:r>
            <a:r>
              <a:rPr spc="-10" dirty="0"/>
              <a:t>People</a:t>
            </a:r>
          </a:p>
          <a:p>
            <a:pPr marL="24765" marR="167640">
              <a:lnSpc>
                <a:spcPct val="101800"/>
              </a:lnSpc>
              <a:spcBef>
                <a:spcPts val="1939"/>
              </a:spcBef>
            </a:pPr>
            <a:r>
              <a:rPr sz="1700" b="0" dirty="0">
                <a:solidFill>
                  <a:srgbClr val="57585B"/>
                </a:solidFill>
                <a:latin typeface="Open Sans"/>
                <a:cs typeface="Open Sans"/>
              </a:rPr>
              <a:t>Now,</a:t>
            </a:r>
            <a:r>
              <a:rPr sz="1700" b="0" spc="50" dirty="0">
                <a:solidFill>
                  <a:srgbClr val="57585B"/>
                </a:solidFill>
                <a:latin typeface="Open Sans"/>
                <a:cs typeface="Open Sans"/>
              </a:rPr>
              <a:t> </a:t>
            </a:r>
            <a:r>
              <a:rPr sz="1700" b="0" dirty="0">
                <a:solidFill>
                  <a:srgbClr val="57585B"/>
                </a:solidFill>
                <a:latin typeface="Open Sans"/>
                <a:cs typeface="Open Sans"/>
              </a:rPr>
              <a:t>think</a:t>
            </a:r>
            <a:r>
              <a:rPr sz="1700" b="0" spc="50" dirty="0">
                <a:solidFill>
                  <a:srgbClr val="57585B"/>
                </a:solidFill>
                <a:latin typeface="Open Sans"/>
                <a:cs typeface="Open Sans"/>
              </a:rPr>
              <a:t> </a:t>
            </a:r>
            <a:r>
              <a:rPr sz="1700" b="0" dirty="0">
                <a:solidFill>
                  <a:srgbClr val="57585B"/>
                </a:solidFill>
                <a:latin typeface="Open Sans"/>
                <a:cs typeface="Open Sans"/>
              </a:rPr>
              <a:t>of</a:t>
            </a:r>
            <a:r>
              <a:rPr sz="1700" b="0" spc="55" dirty="0">
                <a:solidFill>
                  <a:srgbClr val="57585B"/>
                </a:solidFill>
                <a:latin typeface="Open Sans"/>
                <a:cs typeface="Open Sans"/>
              </a:rPr>
              <a:t> </a:t>
            </a:r>
            <a:r>
              <a:rPr sz="1700" b="0" dirty="0">
                <a:solidFill>
                  <a:srgbClr val="57585B"/>
                </a:solidFill>
                <a:latin typeface="Open Sans"/>
                <a:cs typeface="Open Sans"/>
              </a:rPr>
              <a:t>a</a:t>
            </a:r>
            <a:r>
              <a:rPr sz="1700" b="0" spc="50" dirty="0">
                <a:solidFill>
                  <a:srgbClr val="57585B"/>
                </a:solidFill>
                <a:latin typeface="Open Sans"/>
                <a:cs typeface="Open Sans"/>
              </a:rPr>
              <a:t> </a:t>
            </a:r>
            <a:r>
              <a:rPr sz="1700" b="0" dirty="0">
                <a:solidFill>
                  <a:srgbClr val="57585B"/>
                </a:solidFill>
                <a:latin typeface="Open Sans"/>
                <a:cs typeface="Open Sans"/>
              </a:rPr>
              <a:t>decentralized</a:t>
            </a:r>
            <a:r>
              <a:rPr sz="1700" b="0" spc="55" dirty="0">
                <a:solidFill>
                  <a:srgbClr val="57585B"/>
                </a:solidFill>
                <a:latin typeface="Open Sans"/>
                <a:cs typeface="Open Sans"/>
              </a:rPr>
              <a:t> </a:t>
            </a:r>
            <a:r>
              <a:rPr sz="1700" b="0" dirty="0">
                <a:solidFill>
                  <a:srgbClr val="57585B"/>
                </a:solidFill>
                <a:latin typeface="Open Sans"/>
                <a:cs typeface="Open Sans"/>
              </a:rPr>
              <a:t>system</a:t>
            </a:r>
            <a:r>
              <a:rPr sz="1700" b="0" spc="50" dirty="0">
                <a:solidFill>
                  <a:srgbClr val="57585B"/>
                </a:solidFill>
                <a:latin typeface="Open Sans"/>
                <a:cs typeface="Open Sans"/>
              </a:rPr>
              <a:t> </a:t>
            </a:r>
            <a:r>
              <a:rPr sz="1700" b="0" dirty="0">
                <a:solidFill>
                  <a:srgbClr val="57585B"/>
                </a:solidFill>
                <a:latin typeface="Open Sans"/>
                <a:cs typeface="Open Sans"/>
              </a:rPr>
              <a:t>like</a:t>
            </a:r>
            <a:r>
              <a:rPr sz="1700" b="0" spc="55" dirty="0">
                <a:solidFill>
                  <a:srgbClr val="57585B"/>
                </a:solidFill>
                <a:latin typeface="Open Sans"/>
                <a:cs typeface="Open Sans"/>
              </a:rPr>
              <a:t> </a:t>
            </a:r>
            <a:r>
              <a:rPr sz="1700" b="0" dirty="0">
                <a:solidFill>
                  <a:srgbClr val="57585B"/>
                </a:solidFill>
                <a:latin typeface="Open Sans"/>
                <a:cs typeface="Open Sans"/>
              </a:rPr>
              <a:t>a</a:t>
            </a:r>
            <a:r>
              <a:rPr sz="1700" b="0" spc="50" dirty="0">
                <a:solidFill>
                  <a:srgbClr val="57585B"/>
                </a:solidFill>
                <a:latin typeface="Open Sans"/>
                <a:cs typeface="Open Sans"/>
              </a:rPr>
              <a:t> </a:t>
            </a:r>
            <a:r>
              <a:rPr sz="1700" b="0" dirty="0">
                <a:solidFill>
                  <a:srgbClr val="57585B"/>
                </a:solidFill>
                <a:latin typeface="Open Sans"/>
                <a:cs typeface="Open Sans"/>
              </a:rPr>
              <a:t>big</a:t>
            </a:r>
            <a:r>
              <a:rPr sz="1700" b="0" spc="55" dirty="0">
                <a:solidFill>
                  <a:srgbClr val="57585B"/>
                </a:solidFill>
                <a:latin typeface="Open Sans"/>
                <a:cs typeface="Open Sans"/>
              </a:rPr>
              <a:t> </a:t>
            </a:r>
            <a:r>
              <a:rPr sz="1700" b="0" dirty="0">
                <a:solidFill>
                  <a:srgbClr val="57585B"/>
                </a:solidFill>
                <a:latin typeface="Open Sans"/>
                <a:cs typeface="Open Sans"/>
              </a:rPr>
              <a:t>forest.</a:t>
            </a:r>
            <a:r>
              <a:rPr sz="1700" b="0" spc="50" dirty="0">
                <a:solidFill>
                  <a:srgbClr val="57585B"/>
                </a:solidFill>
                <a:latin typeface="Open Sans"/>
                <a:cs typeface="Open Sans"/>
              </a:rPr>
              <a:t> </a:t>
            </a:r>
            <a:r>
              <a:rPr sz="1700" b="0" dirty="0">
                <a:solidFill>
                  <a:srgbClr val="57585B"/>
                </a:solidFill>
                <a:latin typeface="Open Sans"/>
                <a:cs typeface="Open Sans"/>
              </a:rPr>
              <a:t>Each</a:t>
            </a:r>
            <a:r>
              <a:rPr sz="1700" b="0" spc="55" dirty="0">
                <a:solidFill>
                  <a:srgbClr val="57585B"/>
                </a:solidFill>
                <a:latin typeface="Open Sans"/>
                <a:cs typeface="Open Sans"/>
              </a:rPr>
              <a:t> </a:t>
            </a:r>
            <a:r>
              <a:rPr sz="1700" b="0" dirty="0">
                <a:solidFill>
                  <a:srgbClr val="57585B"/>
                </a:solidFill>
                <a:latin typeface="Open Sans"/>
                <a:cs typeface="Open Sans"/>
              </a:rPr>
              <a:t>tree</a:t>
            </a:r>
            <a:r>
              <a:rPr sz="1700" b="0" spc="50" dirty="0">
                <a:solidFill>
                  <a:srgbClr val="57585B"/>
                </a:solidFill>
                <a:latin typeface="Open Sans"/>
                <a:cs typeface="Open Sans"/>
              </a:rPr>
              <a:t> </a:t>
            </a:r>
            <a:r>
              <a:rPr sz="1700" b="0" dirty="0">
                <a:solidFill>
                  <a:srgbClr val="57585B"/>
                </a:solidFill>
                <a:latin typeface="Open Sans"/>
                <a:cs typeface="Open Sans"/>
              </a:rPr>
              <a:t>represents</a:t>
            </a:r>
            <a:r>
              <a:rPr sz="1700" b="0" spc="55" dirty="0">
                <a:solidFill>
                  <a:srgbClr val="57585B"/>
                </a:solidFill>
                <a:latin typeface="Open Sans"/>
                <a:cs typeface="Open Sans"/>
              </a:rPr>
              <a:t> </a:t>
            </a:r>
            <a:r>
              <a:rPr sz="1700" b="0" spc="-50" dirty="0">
                <a:solidFill>
                  <a:srgbClr val="57585B"/>
                </a:solidFill>
                <a:latin typeface="Open Sans"/>
                <a:cs typeface="Open Sans"/>
              </a:rPr>
              <a:t>a </a:t>
            </a:r>
            <a:r>
              <a:rPr sz="1700" b="0" dirty="0">
                <a:solidFill>
                  <a:srgbClr val="57585B"/>
                </a:solidFill>
                <a:latin typeface="Open Sans"/>
                <a:cs typeface="Open Sans"/>
              </a:rPr>
              <a:t>separate</a:t>
            </a:r>
            <a:r>
              <a:rPr sz="1700" b="0" spc="45" dirty="0">
                <a:solidFill>
                  <a:srgbClr val="57585B"/>
                </a:solidFill>
                <a:latin typeface="Open Sans"/>
                <a:cs typeface="Open Sans"/>
              </a:rPr>
              <a:t> </a:t>
            </a:r>
            <a:r>
              <a:rPr sz="1700" b="0" dirty="0">
                <a:solidFill>
                  <a:srgbClr val="57585B"/>
                </a:solidFill>
                <a:latin typeface="Open Sans"/>
                <a:cs typeface="Open Sans"/>
              </a:rPr>
              <a:t>part,</a:t>
            </a:r>
            <a:r>
              <a:rPr sz="1700" b="0" spc="50" dirty="0">
                <a:solidFill>
                  <a:srgbClr val="57585B"/>
                </a:solidFill>
                <a:latin typeface="Open Sans"/>
                <a:cs typeface="Open Sans"/>
              </a:rPr>
              <a:t> </a:t>
            </a:r>
            <a:r>
              <a:rPr sz="1700" b="0" dirty="0">
                <a:solidFill>
                  <a:srgbClr val="57585B"/>
                </a:solidFill>
                <a:latin typeface="Open Sans"/>
                <a:cs typeface="Open Sans"/>
              </a:rPr>
              <a:t>and</a:t>
            </a:r>
            <a:r>
              <a:rPr sz="1700" b="0" spc="45" dirty="0">
                <a:solidFill>
                  <a:srgbClr val="57585B"/>
                </a:solidFill>
                <a:latin typeface="Open Sans"/>
                <a:cs typeface="Open Sans"/>
              </a:rPr>
              <a:t> </a:t>
            </a:r>
            <a:r>
              <a:rPr sz="1700" b="0" dirty="0">
                <a:solidFill>
                  <a:srgbClr val="57585B"/>
                </a:solidFill>
                <a:latin typeface="Open Sans"/>
                <a:cs typeface="Open Sans"/>
              </a:rPr>
              <a:t>the</a:t>
            </a:r>
            <a:r>
              <a:rPr sz="1700" b="0" spc="50" dirty="0">
                <a:solidFill>
                  <a:srgbClr val="57585B"/>
                </a:solidFill>
                <a:latin typeface="Open Sans"/>
                <a:cs typeface="Open Sans"/>
              </a:rPr>
              <a:t> </a:t>
            </a:r>
            <a:r>
              <a:rPr sz="1700" b="0" dirty="0">
                <a:solidFill>
                  <a:srgbClr val="57585B"/>
                </a:solidFill>
                <a:latin typeface="Open Sans"/>
                <a:cs typeface="Open Sans"/>
              </a:rPr>
              <a:t>whole</a:t>
            </a:r>
            <a:r>
              <a:rPr sz="1700" b="0" spc="45" dirty="0">
                <a:solidFill>
                  <a:srgbClr val="57585B"/>
                </a:solidFill>
                <a:latin typeface="Open Sans"/>
                <a:cs typeface="Open Sans"/>
              </a:rPr>
              <a:t> </a:t>
            </a:r>
            <a:r>
              <a:rPr sz="1700" b="0" dirty="0">
                <a:solidFill>
                  <a:srgbClr val="57585B"/>
                </a:solidFill>
                <a:latin typeface="Open Sans"/>
                <a:cs typeface="Open Sans"/>
              </a:rPr>
              <a:t>forest</a:t>
            </a:r>
            <a:r>
              <a:rPr sz="1700" b="0" spc="50" dirty="0">
                <a:solidFill>
                  <a:srgbClr val="57585B"/>
                </a:solidFill>
                <a:latin typeface="Open Sans"/>
                <a:cs typeface="Open Sans"/>
              </a:rPr>
              <a:t> </a:t>
            </a:r>
            <a:r>
              <a:rPr sz="1700" b="0" dirty="0">
                <a:solidFill>
                  <a:srgbClr val="57585B"/>
                </a:solidFill>
                <a:latin typeface="Open Sans"/>
                <a:cs typeface="Open Sans"/>
              </a:rPr>
              <a:t>represents</a:t>
            </a:r>
            <a:r>
              <a:rPr sz="1700" b="0" spc="45" dirty="0">
                <a:solidFill>
                  <a:srgbClr val="57585B"/>
                </a:solidFill>
                <a:latin typeface="Open Sans"/>
                <a:cs typeface="Open Sans"/>
              </a:rPr>
              <a:t> </a:t>
            </a:r>
            <a:r>
              <a:rPr sz="1700" b="0" dirty="0">
                <a:solidFill>
                  <a:srgbClr val="57585B"/>
                </a:solidFill>
                <a:latin typeface="Open Sans"/>
                <a:cs typeface="Open Sans"/>
              </a:rPr>
              <a:t>the</a:t>
            </a:r>
            <a:r>
              <a:rPr sz="1700" b="0" spc="50" dirty="0">
                <a:solidFill>
                  <a:srgbClr val="57585B"/>
                </a:solidFill>
                <a:latin typeface="Open Sans"/>
                <a:cs typeface="Open Sans"/>
              </a:rPr>
              <a:t> </a:t>
            </a:r>
            <a:r>
              <a:rPr sz="1700" b="0" dirty="0">
                <a:solidFill>
                  <a:srgbClr val="57585B"/>
                </a:solidFill>
                <a:latin typeface="Open Sans"/>
                <a:cs typeface="Open Sans"/>
              </a:rPr>
              <a:t>entire</a:t>
            </a:r>
            <a:r>
              <a:rPr sz="1700" b="0" spc="45" dirty="0">
                <a:solidFill>
                  <a:srgbClr val="57585B"/>
                </a:solidFill>
                <a:latin typeface="Open Sans"/>
                <a:cs typeface="Open Sans"/>
              </a:rPr>
              <a:t> </a:t>
            </a:r>
            <a:r>
              <a:rPr sz="1700" b="0" dirty="0">
                <a:solidFill>
                  <a:srgbClr val="57585B"/>
                </a:solidFill>
                <a:latin typeface="Open Sans"/>
                <a:cs typeface="Open Sans"/>
              </a:rPr>
              <a:t>system.</a:t>
            </a:r>
            <a:r>
              <a:rPr sz="1700" b="0" spc="50" dirty="0">
                <a:solidFill>
                  <a:srgbClr val="57585B"/>
                </a:solidFill>
                <a:latin typeface="Open Sans"/>
                <a:cs typeface="Open Sans"/>
              </a:rPr>
              <a:t> </a:t>
            </a:r>
            <a:r>
              <a:rPr sz="1700" b="0" dirty="0">
                <a:solidFill>
                  <a:srgbClr val="57585B"/>
                </a:solidFill>
                <a:latin typeface="Open Sans"/>
                <a:cs typeface="Open Sans"/>
              </a:rPr>
              <a:t>Unlike</a:t>
            </a:r>
            <a:r>
              <a:rPr sz="1700" b="0" spc="45" dirty="0">
                <a:solidFill>
                  <a:srgbClr val="57585B"/>
                </a:solidFill>
                <a:latin typeface="Open Sans"/>
                <a:cs typeface="Open Sans"/>
              </a:rPr>
              <a:t> </a:t>
            </a:r>
            <a:r>
              <a:rPr sz="1700" b="0" dirty="0">
                <a:solidFill>
                  <a:srgbClr val="57585B"/>
                </a:solidFill>
                <a:latin typeface="Open Sans"/>
                <a:cs typeface="Open Sans"/>
              </a:rPr>
              <a:t>a</a:t>
            </a:r>
            <a:r>
              <a:rPr sz="1700" b="0" spc="50" dirty="0">
                <a:solidFill>
                  <a:srgbClr val="57585B"/>
                </a:solidFill>
                <a:latin typeface="Open Sans"/>
                <a:cs typeface="Open Sans"/>
              </a:rPr>
              <a:t> </a:t>
            </a:r>
            <a:r>
              <a:rPr sz="1700" b="0" dirty="0">
                <a:solidFill>
                  <a:srgbClr val="57585B"/>
                </a:solidFill>
                <a:latin typeface="Open Sans"/>
                <a:cs typeface="Open Sans"/>
              </a:rPr>
              <a:t>city</a:t>
            </a:r>
            <a:r>
              <a:rPr sz="1700" b="0" spc="45" dirty="0">
                <a:solidFill>
                  <a:srgbClr val="57585B"/>
                </a:solidFill>
                <a:latin typeface="Open Sans"/>
                <a:cs typeface="Open Sans"/>
              </a:rPr>
              <a:t> </a:t>
            </a:r>
            <a:r>
              <a:rPr sz="1700" b="0" spc="-20" dirty="0">
                <a:solidFill>
                  <a:srgbClr val="57585B"/>
                </a:solidFill>
                <a:latin typeface="Open Sans"/>
                <a:cs typeface="Open Sans"/>
              </a:rPr>
              <a:t>with </a:t>
            </a:r>
            <a:r>
              <a:rPr sz="1700" b="0" dirty="0">
                <a:solidFill>
                  <a:srgbClr val="57585B"/>
                </a:solidFill>
                <a:latin typeface="Open Sans"/>
                <a:cs typeface="Open Sans"/>
              </a:rPr>
              <a:t>a</a:t>
            </a:r>
            <a:r>
              <a:rPr sz="1700" b="0" spc="55" dirty="0">
                <a:solidFill>
                  <a:srgbClr val="57585B"/>
                </a:solidFill>
                <a:latin typeface="Open Sans"/>
                <a:cs typeface="Open Sans"/>
              </a:rPr>
              <a:t> </a:t>
            </a:r>
            <a:r>
              <a:rPr sz="1700" b="0" dirty="0">
                <a:solidFill>
                  <a:srgbClr val="57585B"/>
                </a:solidFill>
                <a:latin typeface="Open Sans"/>
                <a:cs typeface="Open Sans"/>
              </a:rPr>
              <a:t>single</a:t>
            </a:r>
            <a:r>
              <a:rPr sz="1700" b="0" spc="60" dirty="0">
                <a:solidFill>
                  <a:srgbClr val="57585B"/>
                </a:solidFill>
                <a:latin typeface="Open Sans"/>
                <a:cs typeface="Open Sans"/>
              </a:rPr>
              <a:t> </a:t>
            </a:r>
            <a:r>
              <a:rPr sz="1700" b="0" dirty="0">
                <a:solidFill>
                  <a:srgbClr val="57585B"/>
                </a:solidFill>
                <a:latin typeface="Open Sans"/>
                <a:cs typeface="Open Sans"/>
              </a:rPr>
              <a:t>central</a:t>
            </a:r>
            <a:r>
              <a:rPr sz="1700" b="0" spc="60" dirty="0">
                <a:solidFill>
                  <a:srgbClr val="57585B"/>
                </a:solidFill>
                <a:latin typeface="Open Sans"/>
                <a:cs typeface="Open Sans"/>
              </a:rPr>
              <a:t> </a:t>
            </a:r>
            <a:r>
              <a:rPr sz="1700" b="0" dirty="0">
                <a:solidFill>
                  <a:srgbClr val="57585B"/>
                </a:solidFill>
                <a:latin typeface="Open Sans"/>
                <a:cs typeface="Open Sans"/>
              </a:rPr>
              <a:t>point,</a:t>
            </a:r>
            <a:r>
              <a:rPr sz="1700" b="0" spc="60" dirty="0">
                <a:solidFill>
                  <a:srgbClr val="57585B"/>
                </a:solidFill>
                <a:latin typeface="Open Sans"/>
                <a:cs typeface="Open Sans"/>
              </a:rPr>
              <a:t> </a:t>
            </a:r>
            <a:r>
              <a:rPr sz="1700" b="0" dirty="0">
                <a:solidFill>
                  <a:srgbClr val="57585B"/>
                </a:solidFill>
                <a:latin typeface="Open Sans"/>
                <a:cs typeface="Open Sans"/>
              </a:rPr>
              <a:t>a</a:t>
            </a:r>
            <a:r>
              <a:rPr sz="1700" b="0" spc="60" dirty="0">
                <a:solidFill>
                  <a:srgbClr val="57585B"/>
                </a:solidFill>
                <a:latin typeface="Open Sans"/>
                <a:cs typeface="Open Sans"/>
              </a:rPr>
              <a:t> </a:t>
            </a:r>
            <a:r>
              <a:rPr sz="1700" b="0" dirty="0">
                <a:solidFill>
                  <a:srgbClr val="57585B"/>
                </a:solidFill>
                <a:latin typeface="Open Sans"/>
                <a:cs typeface="Open Sans"/>
              </a:rPr>
              <a:t>decentralized</a:t>
            </a:r>
            <a:r>
              <a:rPr sz="1700" b="0" spc="60" dirty="0">
                <a:solidFill>
                  <a:srgbClr val="57585B"/>
                </a:solidFill>
                <a:latin typeface="Open Sans"/>
                <a:cs typeface="Open Sans"/>
              </a:rPr>
              <a:t> </a:t>
            </a:r>
            <a:r>
              <a:rPr sz="1700" b="0" dirty="0">
                <a:solidFill>
                  <a:srgbClr val="57585B"/>
                </a:solidFill>
                <a:latin typeface="Open Sans"/>
                <a:cs typeface="Open Sans"/>
              </a:rPr>
              <a:t>system</a:t>
            </a:r>
            <a:r>
              <a:rPr sz="1700" b="0" spc="60" dirty="0">
                <a:solidFill>
                  <a:srgbClr val="57585B"/>
                </a:solidFill>
                <a:latin typeface="Open Sans"/>
                <a:cs typeface="Open Sans"/>
              </a:rPr>
              <a:t> </a:t>
            </a:r>
            <a:r>
              <a:rPr sz="1700" b="0" dirty="0">
                <a:solidFill>
                  <a:srgbClr val="57585B"/>
                </a:solidFill>
                <a:latin typeface="Open Sans"/>
                <a:cs typeface="Open Sans"/>
              </a:rPr>
              <a:t>is</a:t>
            </a:r>
            <a:r>
              <a:rPr sz="1700" b="0" spc="60" dirty="0">
                <a:solidFill>
                  <a:srgbClr val="57585B"/>
                </a:solidFill>
                <a:latin typeface="Open Sans"/>
                <a:cs typeface="Open Sans"/>
              </a:rPr>
              <a:t> </a:t>
            </a:r>
            <a:r>
              <a:rPr sz="1700" b="0" dirty="0">
                <a:solidFill>
                  <a:srgbClr val="57585B"/>
                </a:solidFill>
                <a:latin typeface="Open Sans"/>
                <a:cs typeface="Open Sans"/>
              </a:rPr>
              <a:t>more</a:t>
            </a:r>
            <a:r>
              <a:rPr sz="1700" b="0" spc="60" dirty="0">
                <a:solidFill>
                  <a:srgbClr val="57585B"/>
                </a:solidFill>
                <a:latin typeface="Open Sans"/>
                <a:cs typeface="Open Sans"/>
              </a:rPr>
              <a:t> </a:t>
            </a:r>
            <a:r>
              <a:rPr sz="1700" b="0" dirty="0">
                <a:solidFill>
                  <a:srgbClr val="57585B"/>
                </a:solidFill>
                <a:latin typeface="Open Sans"/>
                <a:cs typeface="Open Sans"/>
              </a:rPr>
              <a:t>like</a:t>
            </a:r>
            <a:r>
              <a:rPr sz="1700" b="0" spc="60" dirty="0">
                <a:solidFill>
                  <a:srgbClr val="57585B"/>
                </a:solidFill>
                <a:latin typeface="Open Sans"/>
                <a:cs typeface="Open Sans"/>
              </a:rPr>
              <a:t> </a:t>
            </a:r>
            <a:r>
              <a:rPr sz="1700" b="0" dirty="0">
                <a:solidFill>
                  <a:srgbClr val="57585B"/>
                </a:solidFill>
                <a:latin typeface="Open Sans"/>
                <a:cs typeface="Open Sans"/>
              </a:rPr>
              <a:t>a</a:t>
            </a:r>
            <a:r>
              <a:rPr sz="1700" b="0" spc="60" dirty="0">
                <a:solidFill>
                  <a:srgbClr val="57585B"/>
                </a:solidFill>
                <a:latin typeface="Open Sans"/>
                <a:cs typeface="Open Sans"/>
              </a:rPr>
              <a:t> </a:t>
            </a:r>
            <a:r>
              <a:rPr sz="1700" b="0" dirty="0">
                <a:solidFill>
                  <a:srgbClr val="57585B"/>
                </a:solidFill>
                <a:latin typeface="Open Sans"/>
                <a:cs typeface="Open Sans"/>
              </a:rPr>
              <a:t>resilient</a:t>
            </a:r>
            <a:r>
              <a:rPr sz="1700" b="0" spc="60" dirty="0">
                <a:solidFill>
                  <a:srgbClr val="57585B"/>
                </a:solidFill>
                <a:latin typeface="Open Sans"/>
                <a:cs typeface="Open Sans"/>
              </a:rPr>
              <a:t> </a:t>
            </a:r>
            <a:r>
              <a:rPr sz="1700" b="0" dirty="0">
                <a:solidFill>
                  <a:srgbClr val="57585B"/>
                </a:solidFill>
                <a:latin typeface="Open Sans"/>
                <a:cs typeface="Open Sans"/>
              </a:rPr>
              <a:t>forest</a:t>
            </a:r>
            <a:r>
              <a:rPr sz="1700" b="0" spc="60" dirty="0">
                <a:solidFill>
                  <a:srgbClr val="57585B"/>
                </a:solidFill>
                <a:latin typeface="Open Sans"/>
                <a:cs typeface="Open Sans"/>
              </a:rPr>
              <a:t> </a:t>
            </a:r>
            <a:r>
              <a:rPr sz="1700" b="0" dirty="0">
                <a:solidFill>
                  <a:srgbClr val="57585B"/>
                </a:solidFill>
                <a:latin typeface="Open Sans"/>
                <a:cs typeface="Open Sans"/>
              </a:rPr>
              <a:t>that</a:t>
            </a:r>
            <a:r>
              <a:rPr sz="1700" b="0" spc="60" dirty="0">
                <a:solidFill>
                  <a:srgbClr val="57585B"/>
                </a:solidFill>
                <a:latin typeface="Open Sans"/>
                <a:cs typeface="Open Sans"/>
              </a:rPr>
              <a:t> </a:t>
            </a:r>
            <a:r>
              <a:rPr sz="1700" b="0" spc="-25" dirty="0">
                <a:solidFill>
                  <a:srgbClr val="57585B"/>
                </a:solidFill>
                <a:latin typeface="Open Sans"/>
                <a:cs typeface="Open Sans"/>
              </a:rPr>
              <a:t>can </a:t>
            </a:r>
            <a:r>
              <a:rPr sz="1700" b="0" dirty="0">
                <a:solidFill>
                  <a:srgbClr val="57585B"/>
                </a:solidFill>
                <a:latin typeface="Open Sans"/>
                <a:cs typeface="Open Sans"/>
              </a:rPr>
              <a:t>keep</a:t>
            </a:r>
            <a:r>
              <a:rPr sz="1700" b="0" spc="50" dirty="0">
                <a:solidFill>
                  <a:srgbClr val="57585B"/>
                </a:solidFill>
                <a:latin typeface="Open Sans"/>
                <a:cs typeface="Open Sans"/>
              </a:rPr>
              <a:t> </a:t>
            </a:r>
            <a:r>
              <a:rPr sz="1700" b="0" dirty="0">
                <a:solidFill>
                  <a:srgbClr val="57585B"/>
                </a:solidFill>
                <a:latin typeface="Open Sans"/>
                <a:cs typeface="Open Sans"/>
              </a:rPr>
              <a:t>going</a:t>
            </a:r>
            <a:r>
              <a:rPr sz="1700" b="0" spc="50" dirty="0">
                <a:solidFill>
                  <a:srgbClr val="57585B"/>
                </a:solidFill>
                <a:latin typeface="Open Sans"/>
                <a:cs typeface="Open Sans"/>
              </a:rPr>
              <a:t> </a:t>
            </a:r>
            <a:r>
              <a:rPr sz="1700" b="0" dirty="0">
                <a:solidFill>
                  <a:srgbClr val="57585B"/>
                </a:solidFill>
                <a:latin typeface="Open Sans"/>
                <a:cs typeface="Open Sans"/>
              </a:rPr>
              <a:t>even</a:t>
            </a:r>
            <a:r>
              <a:rPr sz="1700" b="0" spc="50" dirty="0">
                <a:solidFill>
                  <a:srgbClr val="57585B"/>
                </a:solidFill>
                <a:latin typeface="Open Sans"/>
                <a:cs typeface="Open Sans"/>
              </a:rPr>
              <a:t> </a:t>
            </a:r>
            <a:r>
              <a:rPr sz="1700" b="0" dirty="0">
                <a:solidFill>
                  <a:srgbClr val="57585B"/>
                </a:solidFill>
                <a:latin typeface="Open Sans"/>
                <a:cs typeface="Open Sans"/>
              </a:rPr>
              <a:t>if</a:t>
            </a:r>
            <a:r>
              <a:rPr sz="1700" b="0" spc="50" dirty="0">
                <a:solidFill>
                  <a:srgbClr val="57585B"/>
                </a:solidFill>
                <a:latin typeface="Open Sans"/>
                <a:cs typeface="Open Sans"/>
              </a:rPr>
              <a:t> </a:t>
            </a:r>
            <a:r>
              <a:rPr sz="1700" b="0" dirty="0">
                <a:solidFill>
                  <a:srgbClr val="57585B"/>
                </a:solidFill>
                <a:latin typeface="Open Sans"/>
                <a:cs typeface="Open Sans"/>
              </a:rPr>
              <a:t>one</a:t>
            </a:r>
            <a:r>
              <a:rPr sz="1700" b="0" spc="50" dirty="0">
                <a:solidFill>
                  <a:srgbClr val="57585B"/>
                </a:solidFill>
                <a:latin typeface="Open Sans"/>
                <a:cs typeface="Open Sans"/>
              </a:rPr>
              <a:t> </a:t>
            </a:r>
            <a:r>
              <a:rPr sz="1700" b="0" dirty="0">
                <a:solidFill>
                  <a:srgbClr val="57585B"/>
                </a:solidFill>
                <a:latin typeface="Open Sans"/>
                <a:cs typeface="Open Sans"/>
              </a:rPr>
              <a:t>part</a:t>
            </a:r>
            <a:r>
              <a:rPr sz="1700" b="0" spc="50" dirty="0">
                <a:solidFill>
                  <a:srgbClr val="57585B"/>
                </a:solidFill>
                <a:latin typeface="Open Sans"/>
                <a:cs typeface="Open Sans"/>
              </a:rPr>
              <a:t> </a:t>
            </a:r>
            <a:r>
              <a:rPr sz="1700" b="0" dirty="0">
                <a:solidFill>
                  <a:srgbClr val="57585B"/>
                </a:solidFill>
                <a:latin typeface="Open Sans"/>
                <a:cs typeface="Open Sans"/>
              </a:rPr>
              <a:t>faces</a:t>
            </a:r>
            <a:r>
              <a:rPr sz="1700" b="0" spc="55" dirty="0">
                <a:solidFill>
                  <a:srgbClr val="57585B"/>
                </a:solidFill>
                <a:latin typeface="Open Sans"/>
                <a:cs typeface="Open Sans"/>
              </a:rPr>
              <a:t> </a:t>
            </a:r>
            <a:r>
              <a:rPr sz="1700" b="0" spc="-10" dirty="0">
                <a:solidFill>
                  <a:srgbClr val="57585B"/>
                </a:solidFill>
                <a:latin typeface="Open Sans"/>
                <a:cs typeface="Open Sans"/>
              </a:rPr>
              <a:t>problems.</a:t>
            </a:r>
            <a:endParaRPr sz="1700">
              <a:latin typeface="Open Sans"/>
              <a:cs typeface="Open Sans"/>
            </a:endParaRPr>
          </a:p>
        </p:txBody>
      </p:sp>
      <p:pic>
        <p:nvPicPr>
          <p:cNvPr id="23" name="object 23"/>
          <p:cNvPicPr/>
          <p:nvPr/>
        </p:nvPicPr>
        <p:blipFill>
          <a:blip r:embed="rId17" cstate="print"/>
          <a:stretch>
            <a:fillRect/>
          </a:stretch>
        </p:blipFill>
        <p:spPr>
          <a:xfrm>
            <a:off x="1143320" y="7744591"/>
            <a:ext cx="344304" cy="344979"/>
          </a:xfrm>
          <a:prstGeom prst="rect">
            <a:avLst/>
          </a:prstGeom>
        </p:spPr>
      </p:pic>
      <p:grpSp>
        <p:nvGrpSpPr>
          <p:cNvPr id="24" name="object 24"/>
          <p:cNvGrpSpPr/>
          <p:nvPr/>
        </p:nvGrpSpPr>
        <p:grpSpPr>
          <a:xfrm>
            <a:off x="10323758" y="3613504"/>
            <a:ext cx="8677275" cy="2742565"/>
            <a:chOff x="10323758" y="3613504"/>
            <a:chExt cx="8677275" cy="2742565"/>
          </a:xfrm>
        </p:grpSpPr>
        <p:pic>
          <p:nvPicPr>
            <p:cNvPr id="25" name="object 25"/>
            <p:cNvPicPr/>
            <p:nvPr/>
          </p:nvPicPr>
          <p:blipFill>
            <a:blip r:embed="rId18" cstate="print"/>
            <a:stretch>
              <a:fillRect/>
            </a:stretch>
          </p:blipFill>
          <p:spPr>
            <a:xfrm>
              <a:off x="10332931" y="3622685"/>
              <a:ext cx="8658898" cy="2723770"/>
            </a:xfrm>
            <a:prstGeom prst="rect">
              <a:avLst/>
            </a:prstGeom>
          </p:spPr>
        </p:pic>
        <p:sp>
          <p:nvSpPr>
            <p:cNvPr id="26" name="object 26"/>
            <p:cNvSpPr/>
            <p:nvPr/>
          </p:nvSpPr>
          <p:spPr>
            <a:xfrm>
              <a:off x="10332931" y="3622677"/>
              <a:ext cx="8659495" cy="2724150"/>
            </a:xfrm>
            <a:custGeom>
              <a:avLst/>
              <a:gdLst/>
              <a:ahLst/>
              <a:cxnLst/>
              <a:rect l="l" t="t" r="r" b="b"/>
              <a:pathLst>
                <a:path w="8659494" h="2724150">
                  <a:moveTo>
                    <a:pt x="8548975" y="2723780"/>
                  </a:moveTo>
                  <a:lnTo>
                    <a:pt x="109923" y="2723780"/>
                  </a:lnTo>
                  <a:lnTo>
                    <a:pt x="67135" y="2715142"/>
                  </a:lnTo>
                  <a:lnTo>
                    <a:pt x="32195" y="2691585"/>
                  </a:lnTo>
                  <a:lnTo>
                    <a:pt x="8638" y="2656645"/>
                  </a:lnTo>
                  <a:lnTo>
                    <a:pt x="0" y="2613857"/>
                  </a:lnTo>
                  <a:lnTo>
                    <a:pt x="0" y="109923"/>
                  </a:lnTo>
                  <a:lnTo>
                    <a:pt x="8638" y="67135"/>
                  </a:lnTo>
                  <a:lnTo>
                    <a:pt x="32195" y="32195"/>
                  </a:lnTo>
                  <a:lnTo>
                    <a:pt x="67135" y="8638"/>
                  </a:lnTo>
                  <a:lnTo>
                    <a:pt x="109923" y="0"/>
                  </a:lnTo>
                  <a:lnTo>
                    <a:pt x="8548975" y="0"/>
                  </a:lnTo>
                  <a:lnTo>
                    <a:pt x="8591762" y="8638"/>
                  </a:lnTo>
                  <a:lnTo>
                    <a:pt x="8626703" y="32195"/>
                  </a:lnTo>
                  <a:lnTo>
                    <a:pt x="8650260" y="67135"/>
                  </a:lnTo>
                  <a:lnTo>
                    <a:pt x="8658898" y="109923"/>
                  </a:lnTo>
                  <a:lnTo>
                    <a:pt x="8658898" y="2613857"/>
                  </a:lnTo>
                  <a:lnTo>
                    <a:pt x="8650260" y="2656645"/>
                  </a:lnTo>
                  <a:lnTo>
                    <a:pt x="8626703" y="2691585"/>
                  </a:lnTo>
                  <a:lnTo>
                    <a:pt x="8591762" y="2715142"/>
                  </a:lnTo>
                  <a:lnTo>
                    <a:pt x="8548975" y="2723780"/>
                  </a:lnTo>
                  <a:close/>
                </a:path>
              </a:pathLst>
            </a:custGeom>
            <a:ln w="18344">
              <a:solidFill>
                <a:srgbClr val="603990"/>
              </a:solidFill>
            </a:ln>
          </p:spPr>
          <p:txBody>
            <a:bodyPr wrap="square" lIns="0" tIns="0" rIns="0" bIns="0" rtlCol="0"/>
            <a:lstStyle/>
            <a:p>
              <a:endParaRPr/>
            </a:p>
          </p:txBody>
        </p:sp>
        <p:pic>
          <p:nvPicPr>
            <p:cNvPr id="27" name="object 27"/>
            <p:cNvPicPr/>
            <p:nvPr/>
          </p:nvPicPr>
          <p:blipFill>
            <a:blip r:embed="rId19" cstate="print"/>
            <a:stretch>
              <a:fillRect/>
            </a:stretch>
          </p:blipFill>
          <p:spPr>
            <a:xfrm>
              <a:off x="15057248" y="3715478"/>
              <a:ext cx="3807674" cy="2538189"/>
            </a:xfrm>
            <a:prstGeom prst="rect">
              <a:avLst/>
            </a:prstGeom>
          </p:spPr>
        </p:pic>
        <p:pic>
          <p:nvPicPr>
            <p:cNvPr id="28" name="object 28"/>
            <p:cNvPicPr/>
            <p:nvPr/>
          </p:nvPicPr>
          <p:blipFill>
            <a:blip r:embed="rId20" cstate="print"/>
            <a:stretch>
              <a:fillRect/>
            </a:stretch>
          </p:blipFill>
          <p:spPr>
            <a:xfrm>
              <a:off x="10459838" y="3715478"/>
              <a:ext cx="4492376" cy="2538194"/>
            </a:xfrm>
            <a:prstGeom prst="rect">
              <a:avLst/>
            </a:prstGeom>
          </p:spPr>
        </p:pic>
      </p:grpSp>
      <p:sp>
        <p:nvSpPr>
          <p:cNvPr id="29" name="object 29"/>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50</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pic>
        <p:nvPicPr>
          <p:cNvPr id="6" name="object 6"/>
          <p:cNvPicPr/>
          <p:nvPr/>
        </p:nvPicPr>
        <p:blipFill>
          <a:blip r:embed="rId4" cstate="print"/>
          <a:stretch>
            <a:fillRect/>
          </a:stretch>
        </p:blipFill>
        <p:spPr>
          <a:xfrm>
            <a:off x="1143320" y="2581314"/>
            <a:ext cx="344304" cy="344981"/>
          </a:xfrm>
          <a:prstGeom prst="rect">
            <a:avLst/>
          </a:prstGeom>
        </p:spPr>
      </p:pic>
      <p:pic>
        <p:nvPicPr>
          <p:cNvPr id="7" name="object 7"/>
          <p:cNvPicPr/>
          <p:nvPr/>
        </p:nvPicPr>
        <p:blipFill>
          <a:blip r:embed="rId5" cstate="print"/>
          <a:stretch>
            <a:fillRect/>
          </a:stretch>
        </p:blipFill>
        <p:spPr>
          <a:xfrm>
            <a:off x="1143321" y="3176657"/>
            <a:ext cx="344304" cy="344981"/>
          </a:xfrm>
          <a:prstGeom prst="rect">
            <a:avLst/>
          </a:prstGeom>
        </p:spPr>
      </p:pic>
      <p:sp>
        <p:nvSpPr>
          <p:cNvPr id="8" name="object 8"/>
          <p:cNvSpPr txBox="1"/>
          <p:nvPr/>
        </p:nvSpPr>
        <p:spPr>
          <a:xfrm>
            <a:off x="1127695" y="2581937"/>
            <a:ext cx="8629650" cy="8044382"/>
          </a:xfrm>
          <a:prstGeom prst="rect">
            <a:avLst/>
          </a:prstGeom>
        </p:spPr>
        <p:txBody>
          <a:bodyPr vert="horz" wrap="square" lIns="0" tIns="16510" rIns="0" bIns="0" rtlCol="0">
            <a:spAutoFit/>
          </a:bodyPr>
          <a:lstStyle/>
          <a:p>
            <a:pPr marL="502284">
              <a:lnSpc>
                <a:spcPct val="100000"/>
              </a:lnSpc>
              <a:spcBef>
                <a:spcPts val="130"/>
              </a:spcBef>
            </a:pPr>
            <a:r>
              <a:rPr sz="1700" dirty="0">
                <a:solidFill>
                  <a:srgbClr val="57585B"/>
                </a:solidFill>
                <a:latin typeface="Open Sans"/>
                <a:cs typeface="Open Sans"/>
              </a:rPr>
              <a:t>Equal</a:t>
            </a:r>
            <a:r>
              <a:rPr sz="1700" spc="50" dirty="0">
                <a:solidFill>
                  <a:srgbClr val="57585B"/>
                </a:solidFill>
                <a:latin typeface="Open Sans"/>
                <a:cs typeface="Open Sans"/>
              </a:rPr>
              <a:t> </a:t>
            </a:r>
            <a:r>
              <a:rPr sz="1700" dirty="0">
                <a:solidFill>
                  <a:srgbClr val="57585B"/>
                </a:solidFill>
                <a:latin typeface="Open Sans"/>
                <a:cs typeface="Open Sans"/>
              </a:rPr>
              <a:t>opportunities:</a:t>
            </a:r>
            <a:r>
              <a:rPr sz="1700" spc="50" dirty="0">
                <a:solidFill>
                  <a:srgbClr val="57585B"/>
                </a:solidFill>
                <a:latin typeface="Open Sans"/>
                <a:cs typeface="Open Sans"/>
              </a:rPr>
              <a:t> </a:t>
            </a:r>
            <a:r>
              <a:rPr sz="1700" dirty="0">
                <a:solidFill>
                  <a:srgbClr val="57585B"/>
                </a:solidFill>
                <a:latin typeface="Open Sans"/>
                <a:cs typeface="Open Sans"/>
              </a:rPr>
              <a:t>Everyone</a:t>
            </a:r>
            <a:r>
              <a:rPr sz="1700" spc="55" dirty="0">
                <a:solidFill>
                  <a:srgbClr val="57585B"/>
                </a:solidFill>
                <a:latin typeface="Open Sans"/>
                <a:cs typeface="Open Sans"/>
              </a:rPr>
              <a:t> </a:t>
            </a:r>
            <a:r>
              <a:rPr sz="1700" dirty="0">
                <a:solidFill>
                  <a:srgbClr val="57585B"/>
                </a:solidFill>
                <a:latin typeface="Open Sans"/>
                <a:cs typeface="Open Sans"/>
              </a:rPr>
              <a:t>has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fair</a:t>
            </a:r>
            <a:r>
              <a:rPr sz="1700" spc="50" dirty="0">
                <a:solidFill>
                  <a:srgbClr val="57585B"/>
                </a:solidFill>
                <a:latin typeface="Open Sans"/>
                <a:cs typeface="Open Sans"/>
              </a:rPr>
              <a:t> </a:t>
            </a:r>
            <a:r>
              <a:rPr sz="1700" dirty="0">
                <a:solidFill>
                  <a:srgbClr val="57585B"/>
                </a:solidFill>
                <a:latin typeface="Open Sans"/>
                <a:cs typeface="Open Sans"/>
              </a:rPr>
              <a:t>chance</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contribute</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have</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spc="-20" dirty="0">
                <a:solidFill>
                  <a:srgbClr val="57585B"/>
                </a:solidFill>
                <a:latin typeface="Open Sans"/>
                <a:cs typeface="Open Sans"/>
              </a:rPr>
              <a:t>say.</a:t>
            </a:r>
            <a:endParaRPr sz="1700" dirty="0">
              <a:latin typeface="Open Sans"/>
              <a:cs typeface="Open Sans"/>
            </a:endParaRPr>
          </a:p>
          <a:p>
            <a:pPr marL="502284" marR="245745">
              <a:lnSpc>
                <a:spcPct val="101800"/>
              </a:lnSpc>
              <a:spcBef>
                <a:spcPts val="2200"/>
              </a:spcBef>
            </a:pPr>
            <a:r>
              <a:rPr sz="1700" dirty="0">
                <a:solidFill>
                  <a:srgbClr val="57585B"/>
                </a:solidFill>
                <a:latin typeface="Open Sans"/>
                <a:cs typeface="Open Sans"/>
              </a:rPr>
              <a:t>Enhanced</a:t>
            </a:r>
            <a:r>
              <a:rPr sz="1700" spc="70" dirty="0">
                <a:solidFill>
                  <a:srgbClr val="57585B"/>
                </a:solidFill>
                <a:latin typeface="Open Sans"/>
                <a:cs typeface="Open Sans"/>
              </a:rPr>
              <a:t> </a:t>
            </a:r>
            <a:r>
              <a:rPr lang="en-US" sz="1700" spc="70" dirty="0">
                <a:solidFill>
                  <a:srgbClr val="57585B"/>
                </a:solidFill>
                <a:latin typeface="Open Sans"/>
                <a:cs typeface="Open Sans"/>
              </a:rPr>
              <a:t>p</a:t>
            </a:r>
            <a:r>
              <a:rPr sz="1700" dirty="0">
                <a:solidFill>
                  <a:srgbClr val="57585B"/>
                </a:solidFill>
                <a:latin typeface="Open Sans"/>
                <a:cs typeface="Open Sans"/>
              </a:rPr>
              <a:t>rivacy:</a:t>
            </a:r>
            <a:r>
              <a:rPr sz="1700" spc="75" dirty="0">
                <a:solidFill>
                  <a:srgbClr val="57585B"/>
                </a:solidFill>
                <a:latin typeface="Open Sans"/>
                <a:cs typeface="Open Sans"/>
              </a:rPr>
              <a:t> </a:t>
            </a:r>
            <a:r>
              <a:rPr sz="1700" dirty="0">
                <a:solidFill>
                  <a:srgbClr val="57585B"/>
                </a:solidFill>
                <a:latin typeface="Open Sans"/>
                <a:cs typeface="Open Sans"/>
              </a:rPr>
              <a:t>Data</a:t>
            </a:r>
            <a:r>
              <a:rPr sz="1700" spc="70" dirty="0">
                <a:solidFill>
                  <a:srgbClr val="57585B"/>
                </a:solidFill>
                <a:latin typeface="Open Sans"/>
                <a:cs typeface="Open Sans"/>
              </a:rPr>
              <a:t> </a:t>
            </a:r>
            <a:r>
              <a:rPr sz="1700" dirty="0">
                <a:solidFill>
                  <a:srgbClr val="57585B"/>
                </a:solidFill>
                <a:latin typeface="Open Sans"/>
                <a:cs typeface="Open Sans"/>
              </a:rPr>
              <a:t>is</a:t>
            </a:r>
            <a:r>
              <a:rPr sz="1700" spc="75" dirty="0">
                <a:solidFill>
                  <a:srgbClr val="57585B"/>
                </a:solidFill>
                <a:latin typeface="Open Sans"/>
                <a:cs typeface="Open Sans"/>
              </a:rPr>
              <a:t> </a:t>
            </a:r>
            <a:r>
              <a:rPr sz="1700" dirty="0">
                <a:solidFill>
                  <a:srgbClr val="57585B"/>
                </a:solidFill>
                <a:latin typeface="Open Sans"/>
                <a:cs typeface="Open Sans"/>
              </a:rPr>
              <a:t>distributed</a:t>
            </a:r>
            <a:r>
              <a:rPr sz="1700" spc="75" dirty="0">
                <a:solidFill>
                  <a:srgbClr val="57585B"/>
                </a:solidFill>
                <a:latin typeface="Open Sans"/>
                <a:cs typeface="Open Sans"/>
              </a:rPr>
              <a:t> </a:t>
            </a:r>
            <a:r>
              <a:rPr sz="1700" dirty="0">
                <a:solidFill>
                  <a:srgbClr val="57585B"/>
                </a:solidFill>
                <a:latin typeface="Open Sans"/>
                <a:cs typeface="Open Sans"/>
              </a:rPr>
              <a:t>across</a:t>
            </a:r>
            <a:r>
              <a:rPr sz="1700" spc="70" dirty="0">
                <a:solidFill>
                  <a:srgbClr val="57585B"/>
                </a:solidFill>
                <a:latin typeface="Open Sans"/>
                <a:cs typeface="Open Sans"/>
              </a:rPr>
              <a:t> </a:t>
            </a:r>
            <a:r>
              <a:rPr sz="1700" dirty="0">
                <a:solidFill>
                  <a:srgbClr val="57585B"/>
                </a:solidFill>
                <a:latin typeface="Open Sans"/>
                <a:cs typeface="Open Sans"/>
              </a:rPr>
              <a:t>multiple</a:t>
            </a:r>
            <a:r>
              <a:rPr sz="1700" spc="75" dirty="0">
                <a:solidFill>
                  <a:srgbClr val="57585B"/>
                </a:solidFill>
                <a:latin typeface="Open Sans"/>
                <a:cs typeface="Open Sans"/>
              </a:rPr>
              <a:t> </a:t>
            </a:r>
            <a:r>
              <a:rPr sz="1700" dirty="0">
                <a:solidFill>
                  <a:srgbClr val="57585B"/>
                </a:solidFill>
                <a:latin typeface="Open Sans"/>
                <a:cs typeface="Open Sans"/>
              </a:rPr>
              <a:t>participants</a:t>
            </a:r>
            <a:r>
              <a:rPr sz="1700" spc="70"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spc="-10" dirty="0">
                <a:solidFill>
                  <a:srgbClr val="57585B"/>
                </a:solidFill>
                <a:latin typeface="Open Sans"/>
                <a:cs typeface="Open Sans"/>
              </a:rPr>
              <a:t>mostly </a:t>
            </a:r>
            <a:r>
              <a:rPr sz="1700" dirty="0">
                <a:solidFill>
                  <a:srgbClr val="57585B"/>
                </a:solidFill>
                <a:latin typeface="Open Sans"/>
                <a:cs typeface="Open Sans"/>
              </a:rPr>
              <a:t>pseudonymous,</a:t>
            </a:r>
            <a:r>
              <a:rPr sz="1700" spc="90" dirty="0">
                <a:solidFill>
                  <a:srgbClr val="57585B"/>
                </a:solidFill>
                <a:latin typeface="Open Sans"/>
                <a:cs typeface="Open Sans"/>
              </a:rPr>
              <a:t> </a:t>
            </a:r>
            <a:r>
              <a:rPr sz="1700" dirty="0">
                <a:solidFill>
                  <a:srgbClr val="57585B"/>
                </a:solidFill>
                <a:latin typeface="Open Sans"/>
                <a:cs typeface="Open Sans"/>
              </a:rPr>
              <a:t>making</a:t>
            </a:r>
            <a:r>
              <a:rPr sz="1700" spc="90" dirty="0">
                <a:solidFill>
                  <a:srgbClr val="57585B"/>
                </a:solidFill>
                <a:latin typeface="Open Sans"/>
                <a:cs typeface="Open Sans"/>
              </a:rPr>
              <a:t> </a:t>
            </a:r>
            <a:r>
              <a:rPr sz="1700" dirty="0">
                <a:solidFill>
                  <a:srgbClr val="57585B"/>
                </a:solidFill>
                <a:latin typeface="Open Sans"/>
                <a:cs typeface="Open Sans"/>
              </a:rPr>
              <a:t>decentralized</a:t>
            </a:r>
            <a:r>
              <a:rPr sz="1700" spc="90" dirty="0">
                <a:solidFill>
                  <a:srgbClr val="57585B"/>
                </a:solidFill>
                <a:latin typeface="Open Sans"/>
                <a:cs typeface="Open Sans"/>
              </a:rPr>
              <a:t> </a:t>
            </a:r>
            <a:r>
              <a:rPr sz="1700" dirty="0">
                <a:solidFill>
                  <a:srgbClr val="57585B"/>
                </a:solidFill>
                <a:latin typeface="Open Sans"/>
                <a:cs typeface="Open Sans"/>
              </a:rPr>
              <a:t>systems</a:t>
            </a:r>
            <a:r>
              <a:rPr sz="1700" spc="90" dirty="0">
                <a:solidFill>
                  <a:srgbClr val="57585B"/>
                </a:solidFill>
                <a:latin typeface="Open Sans"/>
                <a:cs typeface="Open Sans"/>
              </a:rPr>
              <a:t> </a:t>
            </a:r>
            <a:r>
              <a:rPr sz="1700" dirty="0">
                <a:solidFill>
                  <a:srgbClr val="57585B"/>
                </a:solidFill>
                <a:latin typeface="Open Sans"/>
                <a:cs typeface="Open Sans"/>
              </a:rPr>
              <a:t>more</a:t>
            </a:r>
            <a:r>
              <a:rPr sz="1700" spc="90" dirty="0">
                <a:solidFill>
                  <a:srgbClr val="57585B"/>
                </a:solidFill>
                <a:latin typeface="Open Sans"/>
                <a:cs typeface="Open Sans"/>
              </a:rPr>
              <a:t> </a:t>
            </a:r>
            <a:r>
              <a:rPr sz="1700" spc="-10" dirty="0">
                <a:solidFill>
                  <a:srgbClr val="57585B"/>
                </a:solidFill>
                <a:latin typeface="Open Sans"/>
                <a:cs typeface="Open Sans"/>
              </a:rPr>
              <a:t>private.</a:t>
            </a:r>
            <a:endParaRPr sz="1700" dirty="0">
              <a:latin typeface="Open Sans"/>
              <a:cs typeface="Open Sans"/>
            </a:endParaRPr>
          </a:p>
          <a:p>
            <a:pPr marL="14604" marR="5080">
              <a:lnSpc>
                <a:spcPct val="101800"/>
              </a:lnSpc>
              <a:spcBef>
                <a:spcPts val="1780"/>
              </a:spcBef>
            </a:pPr>
            <a:r>
              <a:rPr sz="1700" dirty="0">
                <a:solidFill>
                  <a:srgbClr val="57585B"/>
                </a:solidFill>
                <a:latin typeface="Open Sans"/>
                <a:cs typeface="Open Sans"/>
              </a:rPr>
              <a:t>While</a:t>
            </a:r>
            <a:r>
              <a:rPr sz="1700" spc="70" dirty="0">
                <a:solidFill>
                  <a:srgbClr val="57585B"/>
                </a:solidFill>
                <a:latin typeface="Open Sans"/>
                <a:cs typeface="Open Sans"/>
              </a:rPr>
              <a:t> </a:t>
            </a:r>
            <a:r>
              <a:rPr sz="1700" dirty="0">
                <a:solidFill>
                  <a:srgbClr val="57585B"/>
                </a:solidFill>
                <a:latin typeface="Open Sans"/>
                <a:cs typeface="Open Sans"/>
              </a:rPr>
              <a:t>decentralized</a:t>
            </a:r>
            <a:r>
              <a:rPr sz="1700" spc="70" dirty="0">
                <a:solidFill>
                  <a:srgbClr val="57585B"/>
                </a:solidFill>
                <a:latin typeface="Open Sans"/>
                <a:cs typeface="Open Sans"/>
              </a:rPr>
              <a:t> </a:t>
            </a:r>
            <a:r>
              <a:rPr sz="1700" dirty="0">
                <a:solidFill>
                  <a:srgbClr val="57585B"/>
                </a:solidFill>
                <a:latin typeface="Open Sans"/>
                <a:cs typeface="Open Sans"/>
              </a:rPr>
              <a:t>systems</a:t>
            </a:r>
            <a:r>
              <a:rPr sz="1700" spc="75" dirty="0">
                <a:solidFill>
                  <a:srgbClr val="57585B"/>
                </a:solidFill>
                <a:latin typeface="Open Sans"/>
                <a:cs typeface="Open Sans"/>
              </a:rPr>
              <a:t> </a:t>
            </a:r>
            <a:r>
              <a:rPr sz="1700" dirty="0">
                <a:solidFill>
                  <a:srgbClr val="57585B"/>
                </a:solidFill>
                <a:latin typeface="Open Sans"/>
                <a:cs typeface="Open Sans"/>
              </a:rPr>
              <a:t>have</a:t>
            </a:r>
            <a:r>
              <a:rPr sz="1700" spc="70" dirty="0">
                <a:solidFill>
                  <a:srgbClr val="57585B"/>
                </a:solidFill>
                <a:latin typeface="Open Sans"/>
                <a:cs typeface="Open Sans"/>
              </a:rPr>
              <a:t> </a:t>
            </a:r>
            <a:r>
              <a:rPr sz="1700" dirty="0">
                <a:solidFill>
                  <a:srgbClr val="57585B"/>
                </a:solidFill>
                <a:latin typeface="Open Sans"/>
                <a:cs typeface="Open Sans"/>
              </a:rPr>
              <a:t>lots</a:t>
            </a:r>
            <a:r>
              <a:rPr sz="1700" spc="75"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advantages,</a:t>
            </a:r>
            <a:r>
              <a:rPr sz="1700" spc="75" dirty="0">
                <a:solidFill>
                  <a:srgbClr val="57585B"/>
                </a:solidFill>
                <a:latin typeface="Open Sans"/>
                <a:cs typeface="Open Sans"/>
              </a:rPr>
              <a:t> </a:t>
            </a:r>
            <a:r>
              <a:rPr sz="1700" dirty="0">
                <a:solidFill>
                  <a:srgbClr val="57585B"/>
                </a:solidFill>
                <a:latin typeface="Open Sans"/>
                <a:cs typeface="Open Sans"/>
              </a:rPr>
              <a:t>making</a:t>
            </a:r>
            <a:r>
              <a:rPr sz="1700" spc="70" dirty="0">
                <a:solidFill>
                  <a:srgbClr val="57585B"/>
                </a:solidFill>
                <a:latin typeface="Open Sans"/>
                <a:cs typeface="Open Sans"/>
              </a:rPr>
              <a:t> </a:t>
            </a:r>
            <a:r>
              <a:rPr sz="1700" dirty="0">
                <a:solidFill>
                  <a:srgbClr val="57585B"/>
                </a:solidFill>
                <a:latin typeface="Open Sans"/>
                <a:cs typeface="Open Sans"/>
              </a:rPr>
              <a:t>decisions</a:t>
            </a:r>
            <a:r>
              <a:rPr sz="1700" spc="70" dirty="0">
                <a:solidFill>
                  <a:srgbClr val="57585B"/>
                </a:solidFill>
                <a:latin typeface="Open Sans"/>
                <a:cs typeface="Open Sans"/>
              </a:rPr>
              <a:t> </a:t>
            </a:r>
            <a:r>
              <a:rPr sz="1700" dirty="0">
                <a:solidFill>
                  <a:srgbClr val="57585B"/>
                </a:solidFill>
                <a:latin typeface="Open Sans"/>
                <a:cs typeface="Open Sans"/>
              </a:rPr>
              <a:t>together</a:t>
            </a:r>
            <a:r>
              <a:rPr sz="1700" spc="75" dirty="0">
                <a:solidFill>
                  <a:srgbClr val="57585B"/>
                </a:solidFill>
                <a:latin typeface="Open Sans"/>
                <a:cs typeface="Open Sans"/>
              </a:rPr>
              <a:t> </a:t>
            </a:r>
            <a:r>
              <a:rPr sz="1700" spc="-25" dirty="0">
                <a:solidFill>
                  <a:srgbClr val="57585B"/>
                </a:solidFill>
                <a:latin typeface="Open Sans"/>
                <a:cs typeface="Open Sans"/>
              </a:rPr>
              <a:t>can </a:t>
            </a:r>
            <a:r>
              <a:rPr sz="1700" dirty="0">
                <a:solidFill>
                  <a:srgbClr val="57585B"/>
                </a:solidFill>
                <a:latin typeface="Open Sans"/>
                <a:cs typeface="Open Sans"/>
              </a:rPr>
              <a:t>be</a:t>
            </a:r>
            <a:r>
              <a:rPr sz="1700" spc="30" dirty="0">
                <a:solidFill>
                  <a:srgbClr val="57585B"/>
                </a:solidFill>
                <a:latin typeface="Open Sans"/>
                <a:cs typeface="Open Sans"/>
              </a:rPr>
              <a:t> </a:t>
            </a:r>
            <a:r>
              <a:rPr sz="1700" dirty="0">
                <a:solidFill>
                  <a:srgbClr val="57585B"/>
                </a:solidFill>
                <a:latin typeface="Open Sans"/>
                <a:cs typeface="Open Sans"/>
              </a:rPr>
              <a:t>a</a:t>
            </a:r>
            <a:r>
              <a:rPr sz="1700" spc="30" dirty="0">
                <a:solidFill>
                  <a:srgbClr val="57585B"/>
                </a:solidFill>
                <a:latin typeface="Open Sans"/>
                <a:cs typeface="Open Sans"/>
              </a:rPr>
              <a:t> </a:t>
            </a:r>
            <a:r>
              <a:rPr sz="1700" dirty="0">
                <a:solidFill>
                  <a:srgbClr val="57585B"/>
                </a:solidFill>
                <a:latin typeface="Open Sans"/>
                <a:cs typeface="Open Sans"/>
              </a:rPr>
              <a:t>bit</a:t>
            </a:r>
            <a:r>
              <a:rPr sz="1700" spc="30" dirty="0">
                <a:solidFill>
                  <a:srgbClr val="57585B"/>
                </a:solidFill>
                <a:latin typeface="Open Sans"/>
                <a:cs typeface="Open Sans"/>
              </a:rPr>
              <a:t> </a:t>
            </a:r>
            <a:r>
              <a:rPr sz="1700" dirty="0">
                <a:solidFill>
                  <a:srgbClr val="57585B"/>
                </a:solidFill>
                <a:latin typeface="Open Sans"/>
                <a:cs typeface="Open Sans"/>
              </a:rPr>
              <a:t>tricky.</a:t>
            </a:r>
            <a:r>
              <a:rPr sz="1700" spc="30" dirty="0">
                <a:solidFill>
                  <a:srgbClr val="57585B"/>
                </a:solidFill>
                <a:latin typeface="Open Sans"/>
                <a:cs typeface="Open Sans"/>
              </a:rPr>
              <a:t> </a:t>
            </a:r>
            <a:r>
              <a:rPr sz="1700" dirty="0">
                <a:solidFill>
                  <a:srgbClr val="57585B"/>
                </a:solidFill>
                <a:latin typeface="Open Sans"/>
                <a:cs typeface="Open Sans"/>
              </a:rPr>
              <a:t>It</a:t>
            </a:r>
            <a:r>
              <a:rPr sz="1700" spc="30" dirty="0">
                <a:solidFill>
                  <a:srgbClr val="57585B"/>
                </a:solidFill>
                <a:latin typeface="Open Sans"/>
                <a:cs typeface="Open Sans"/>
              </a:rPr>
              <a:t> </a:t>
            </a:r>
            <a:r>
              <a:rPr sz="1700" dirty="0">
                <a:solidFill>
                  <a:srgbClr val="57585B"/>
                </a:solidFill>
                <a:latin typeface="Open Sans"/>
                <a:cs typeface="Open Sans"/>
              </a:rPr>
              <a:t>requires</a:t>
            </a:r>
            <a:r>
              <a:rPr sz="1700" spc="35" dirty="0">
                <a:solidFill>
                  <a:srgbClr val="57585B"/>
                </a:solidFill>
                <a:latin typeface="Open Sans"/>
                <a:cs typeface="Open Sans"/>
              </a:rPr>
              <a:t> </a:t>
            </a:r>
            <a:r>
              <a:rPr sz="1700" dirty="0">
                <a:solidFill>
                  <a:srgbClr val="57585B"/>
                </a:solidFill>
                <a:latin typeface="Open Sans"/>
                <a:cs typeface="Open Sans"/>
              </a:rPr>
              <a:t>everyone</a:t>
            </a:r>
            <a:r>
              <a:rPr sz="1700" spc="30" dirty="0">
                <a:solidFill>
                  <a:srgbClr val="57585B"/>
                </a:solidFill>
                <a:latin typeface="Open Sans"/>
                <a:cs typeface="Open Sans"/>
              </a:rPr>
              <a:t> </a:t>
            </a:r>
            <a:r>
              <a:rPr sz="1700" dirty="0">
                <a:solidFill>
                  <a:srgbClr val="57585B"/>
                </a:solidFill>
                <a:latin typeface="Open Sans"/>
                <a:cs typeface="Open Sans"/>
              </a:rPr>
              <a:t>to</a:t>
            </a:r>
            <a:r>
              <a:rPr sz="1700" spc="30" dirty="0">
                <a:solidFill>
                  <a:srgbClr val="57585B"/>
                </a:solidFill>
                <a:latin typeface="Open Sans"/>
                <a:cs typeface="Open Sans"/>
              </a:rPr>
              <a:t> </a:t>
            </a:r>
            <a:r>
              <a:rPr sz="1700" dirty="0">
                <a:solidFill>
                  <a:srgbClr val="57585B"/>
                </a:solidFill>
                <a:latin typeface="Open Sans"/>
                <a:cs typeface="Open Sans"/>
              </a:rPr>
              <a:t>work</a:t>
            </a:r>
            <a:r>
              <a:rPr sz="1700" spc="30" dirty="0">
                <a:solidFill>
                  <a:srgbClr val="57585B"/>
                </a:solidFill>
                <a:latin typeface="Open Sans"/>
                <a:cs typeface="Open Sans"/>
              </a:rPr>
              <a:t> </a:t>
            </a:r>
            <a:r>
              <a:rPr sz="1700" spc="-10" dirty="0">
                <a:solidFill>
                  <a:srgbClr val="57585B"/>
                </a:solidFill>
                <a:latin typeface="Open Sans"/>
                <a:cs typeface="Open Sans"/>
              </a:rPr>
              <a:t>together.</a:t>
            </a:r>
            <a:endParaRPr sz="1700" dirty="0">
              <a:latin typeface="Open Sans"/>
              <a:cs typeface="Open Sans"/>
            </a:endParaRPr>
          </a:p>
          <a:p>
            <a:pPr marL="12700">
              <a:lnSpc>
                <a:spcPct val="100000"/>
              </a:lnSpc>
              <a:spcBef>
                <a:spcPts val="1915"/>
              </a:spcBef>
            </a:pPr>
            <a:r>
              <a:rPr sz="2300" b="1" dirty="0">
                <a:solidFill>
                  <a:srgbClr val="683B93"/>
                </a:solidFill>
                <a:latin typeface="Open Sans"/>
                <a:cs typeface="Open Sans"/>
              </a:rPr>
              <a:t>Changing</a:t>
            </a:r>
            <a:r>
              <a:rPr sz="2300" b="1" spc="90" dirty="0">
                <a:solidFill>
                  <a:srgbClr val="683B93"/>
                </a:solidFill>
                <a:latin typeface="Open Sans"/>
                <a:cs typeface="Open Sans"/>
              </a:rPr>
              <a:t> </a:t>
            </a:r>
            <a:r>
              <a:rPr lang="en-US" sz="2300" b="1" spc="90" dirty="0">
                <a:solidFill>
                  <a:srgbClr val="683B93"/>
                </a:solidFill>
                <a:latin typeface="Open Sans"/>
                <a:cs typeface="Open Sans"/>
              </a:rPr>
              <a:t>H</a:t>
            </a:r>
            <a:r>
              <a:rPr sz="2300" b="1" dirty="0">
                <a:solidFill>
                  <a:srgbClr val="683B93"/>
                </a:solidFill>
                <a:latin typeface="Open Sans"/>
                <a:cs typeface="Open Sans"/>
              </a:rPr>
              <a:t>ow</a:t>
            </a:r>
            <a:r>
              <a:rPr sz="2300" b="1" spc="90" dirty="0">
                <a:solidFill>
                  <a:srgbClr val="683B93"/>
                </a:solidFill>
                <a:latin typeface="Open Sans"/>
                <a:cs typeface="Open Sans"/>
              </a:rPr>
              <a:t> </a:t>
            </a:r>
            <a:r>
              <a:rPr lang="en-US" sz="2300" b="1" spc="90" dirty="0">
                <a:solidFill>
                  <a:srgbClr val="683B93"/>
                </a:solidFill>
                <a:latin typeface="Open Sans"/>
                <a:cs typeface="Open Sans"/>
              </a:rPr>
              <a:t>P</a:t>
            </a:r>
            <a:r>
              <a:rPr sz="2300" b="1" dirty="0">
                <a:solidFill>
                  <a:srgbClr val="683B93"/>
                </a:solidFill>
                <a:latin typeface="Open Sans"/>
                <a:cs typeface="Open Sans"/>
              </a:rPr>
              <a:t>ower</a:t>
            </a:r>
            <a:r>
              <a:rPr sz="2300" b="1" spc="90" dirty="0">
                <a:solidFill>
                  <a:srgbClr val="683B93"/>
                </a:solidFill>
                <a:latin typeface="Open Sans"/>
                <a:cs typeface="Open Sans"/>
              </a:rPr>
              <a:t> </a:t>
            </a:r>
            <a:r>
              <a:rPr lang="en-US" sz="2300" b="1" spc="90" dirty="0">
                <a:solidFill>
                  <a:srgbClr val="683B93"/>
                </a:solidFill>
                <a:latin typeface="Open Sans"/>
                <a:cs typeface="Open Sans"/>
              </a:rPr>
              <a:t>I</a:t>
            </a:r>
            <a:r>
              <a:rPr sz="2300" b="1" dirty="0">
                <a:solidFill>
                  <a:srgbClr val="683B93"/>
                </a:solidFill>
                <a:latin typeface="Open Sans"/>
                <a:cs typeface="Open Sans"/>
              </a:rPr>
              <a:t>s</a:t>
            </a:r>
            <a:r>
              <a:rPr sz="2300" b="1" spc="95" dirty="0">
                <a:solidFill>
                  <a:srgbClr val="683B93"/>
                </a:solidFill>
                <a:latin typeface="Open Sans"/>
                <a:cs typeface="Open Sans"/>
              </a:rPr>
              <a:t> </a:t>
            </a:r>
            <a:r>
              <a:rPr lang="en-US" sz="2300" b="1" spc="-10" dirty="0">
                <a:solidFill>
                  <a:srgbClr val="683B93"/>
                </a:solidFill>
                <a:latin typeface="Open Sans"/>
                <a:cs typeface="Open Sans"/>
              </a:rPr>
              <a:t>W</a:t>
            </a:r>
            <a:r>
              <a:rPr sz="2300" b="1" spc="-10" dirty="0">
                <a:solidFill>
                  <a:srgbClr val="683B93"/>
                </a:solidFill>
                <a:latin typeface="Open Sans"/>
                <a:cs typeface="Open Sans"/>
              </a:rPr>
              <a:t>ielded</a:t>
            </a:r>
            <a:endParaRPr sz="2300" dirty="0">
              <a:latin typeface="Open Sans"/>
              <a:cs typeface="Open Sans"/>
            </a:endParaRPr>
          </a:p>
          <a:p>
            <a:pPr marL="12700" marR="30480">
              <a:lnSpc>
                <a:spcPct val="101800"/>
              </a:lnSpc>
              <a:spcBef>
                <a:spcPts val="1855"/>
              </a:spcBef>
            </a:pPr>
            <a:r>
              <a:rPr sz="1700" dirty="0">
                <a:solidFill>
                  <a:srgbClr val="57585B"/>
                </a:solidFill>
                <a:latin typeface="Open Sans"/>
                <a:cs typeface="Open Sans"/>
              </a:rPr>
              <a:t>In</a:t>
            </a:r>
            <a:r>
              <a:rPr sz="1700" spc="65" dirty="0">
                <a:solidFill>
                  <a:srgbClr val="57585B"/>
                </a:solidFill>
                <a:latin typeface="Open Sans"/>
                <a:cs typeface="Open Sans"/>
              </a:rPr>
              <a:t> </a:t>
            </a:r>
            <a:r>
              <a:rPr lang="en-US" sz="1700" dirty="0">
                <a:solidFill>
                  <a:srgbClr val="57585B"/>
                </a:solidFill>
                <a:latin typeface="Open Sans"/>
                <a:cs typeface="Open Sans"/>
              </a:rPr>
              <a:t>a</a:t>
            </a:r>
            <a:r>
              <a:rPr sz="1700" spc="65" dirty="0">
                <a:solidFill>
                  <a:srgbClr val="57585B"/>
                </a:solidFill>
                <a:latin typeface="Open Sans"/>
                <a:cs typeface="Open Sans"/>
              </a:rPr>
              <a:t> </a:t>
            </a:r>
            <a:r>
              <a:rPr sz="1700" dirty="0">
                <a:solidFill>
                  <a:srgbClr val="57585B"/>
                </a:solidFill>
                <a:latin typeface="Open Sans"/>
                <a:cs typeface="Open Sans"/>
              </a:rPr>
              <a:t>world</a:t>
            </a:r>
            <a:r>
              <a:rPr sz="1700" spc="65"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centralized</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decentralized</a:t>
            </a:r>
            <a:r>
              <a:rPr sz="1700" spc="65" dirty="0">
                <a:solidFill>
                  <a:srgbClr val="57585B"/>
                </a:solidFill>
                <a:latin typeface="Open Sans"/>
                <a:cs typeface="Open Sans"/>
              </a:rPr>
              <a:t> </a:t>
            </a:r>
            <a:r>
              <a:rPr sz="1700" dirty="0">
                <a:solidFill>
                  <a:srgbClr val="57585B"/>
                </a:solidFill>
                <a:latin typeface="Open Sans"/>
                <a:cs typeface="Open Sans"/>
              </a:rPr>
              <a:t>systems,</a:t>
            </a:r>
            <a:r>
              <a:rPr sz="1700" spc="70" dirty="0">
                <a:solidFill>
                  <a:srgbClr val="57585B"/>
                </a:solidFill>
                <a:latin typeface="Open Sans"/>
                <a:cs typeface="Open Sans"/>
              </a:rPr>
              <a:t> </a:t>
            </a:r>
            <a:r>
              <a:rPr sz="1700" dirty="0">
                <a:solidFill>
                  <a:srgbClr val="57585B"/>
                </a:solidFill>
                <a:latin typeface="Open Sans"/>
                <a:cs typeface="Open Sans"/>
              </a:rPr>
              <a:t>it's</a:t>
            </a:r>
            <a:r>
              <a:rPr sz="1700" spc="65" dirty="0">
                <a:solidFill>
                  <a:srgbClr val="57585B"/>
                </a:solidFill>
                <a:latin typeface="Open Sans"/>
                <a:cs typeface="Open Sans"/>
              </a:rPr>
              <a:t> </a:t>
            </a:r>
            <a:r>
              <a:rPr sz="1700" dirty="0">
                <a:solidFill>
                  <a:srgbClr val="57585B"/>
                </a:solidFill>
                <a:latin typeface="Open Sans"/>
                <a:cs typeface="Open Sans"/>
              </a:rPr>
              <a:t>all</a:t>
            </a:r>
            <a:r>
              <a:rPr sz="1700" spc="65" dirty="0">
                <a:solidFill>
                  <a:srgbClr val="57585B"/>
                </a:solidFill>
                <a:latin typeface="Open Sans"/>
                <a:cs typeface="Open Sans"/>
              </a:rPr>
              <a:t> </a:t>
            </a:r>
            <a:r>
              <a:rPr sz="1700" dirty="0">
                <a:solidFill>
                  <a:srgbClr val="57585B"/>
                </a:solidFill>
                <a:latin typeface="Open Sans"/>
                <a:cs typeface="Open Sans"/>
              </a:rPr>
              <a:t>about</a:t>
            </a:r>
            <a:r>
              <a:rPr sz="1700" spc="65" dirty="0">
                <a:solidFill>
                  <a:srgbClr val="57585B"/>
                </a:solidFill>
                <a:latin typeface="Open Sans"/>
                <a:cs typeface="Open Sans"/>
              </a:rPr>
              <a:t> </a:t>
            </a:r>
            <a:r>
              <a:rPr sz="1700" dirty="0">
                <a:solidFill>
                  <a:srgbClr val="57585B"/>
                </a:solidFill>
                <a:latin typeface="Open Sans"/>
                <a:cs typeface="Open Sans"/>
              </a:rPr>
              <a:t>who</a:t>
            </a:r>
            <a:r>
              <a:rPr sz="1700" spc="70" dirty="0">
                <a:solidFill>
                  <a:srgbClr val="57585B"/>
                </a:solidFill>
                <a:latin typeface="Open Sans"/>
                <a:cs typeface="Open Sans"/>
              </a:rPr>
              <a:t> </a:t>
            </a:r>
            <a:r>
              <a:rPr sz="1700" dirty="0">
                <a:solidFill>
                  <a:srgbClr val="57585B"/>
                </a:solidFill>
                <a:latin typeface="Open Sans"/>
                <a:cs typeface="Open Sans"/>
              </a:rPr>
              <a:t>holds</a:t>
            </a:r>
            <a:r>
              <a:rPr sz="1700" spc="6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power.</a:t>
            </a:r>
            <a:r>
              <a:rPr sz="1700" spc="40" dirty="0">
                <a:solidFill>
                  <a:srgbClr val="57585B"/>
                </a:solidFill>
                <a:latin typeface="Open Sans"/>
                <a:cs typeface="Open Sans"/>
              </a:rPr>
              <a:t> </a:t>
            </a:r>
            <a:r>
              <a:rPr sz="1700" dirty="0">
                <a:solidFill>
                  <a:srgbClr val="57585B"/>
                </a:solidFill>
                <a:latin typeface="Open Sans"/>
                <a:cs typeface="Open Sans"/>
              </a:rPr>
              <a:t>Centralized</a:t>
            </a:r>
            <a:r>
              <a:rPr sz="1700" spc="40" dirty="0">
                <a:solidFill>
                  <a:srgbClr val="57585B"/>
                </a:solidFill>
                <a:latin typeface="Open Sans"/>
                <a:cs typeface="Open Sans"/>
              </a:rPr>
              <a:t> </a:t>
            </a:r>
            <a:r>
              <a:rPr sz="1700" dirty="0">
                <a:solidFill>
                  <a:srgbClr val="57585B"/>
                </a:solidFill>
                <a:latin typeface="Open Sans"/>
                <a:cs typeface="Open Sans"/>
              </a:rPr>
              <a:t>systems</a:t>
            </a:r>
            <a:r>
              <a:rPr sz="1700" spc="40" dirty="0">
                <a:solidFill>
                  <a:srgbClr val="57585B"/>
                </a:solidFill>
                <a:latin typeface="Open Sans"/>
                <a:cs typeface="Open Sans"/>
              </a:rPr>
              <a:t> </a:t>
            </a:r>
            <a:r>
              <a:rPr sz="1700" dirty="0">
                <a:solidFill>
                  <a:srgbClr val="57585B"/>
                </a:solidFill>
                <a:latin typeface="Open Sans"/>
                <a:cs typeface="Open Sans"/>
              </a:rPr>
              <a:t>give</a:t>
            </a:r>
            <a:r>
              <a:rPr sz="1700" spc="40" dirty="0">
                <a:solidFill>
                  <a:srgbClr val="57585B"/>
                </a:solidFill>
                <a:latin typeface="Open Sans"/>
                <a:cs typeface="Open Sans"/>
              </a:rPr>
              <a:t> </a:t>
            </a:r>
            <a:r>
              <a:rPr sz="1700" dirty="0">
                <a:solidFill>
                  <a:srgbClr val="57585B"/>
                </a:solidFill>
                <a:latin typeface="Open Sans"/>
                <a:cs typeface="Open Sans"/>
              </a:rPr>
              <a:t>power</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small</a:t>
            </a:r>
            <a:r>
              <a:rPr sz="1700" spc="40" dirty="0">
                <a:solidFill>
                  <a:srgbClr val="57585B"/>
                </a:solidFill>
                <a:latin typeface="Open Sans"/>
                <a:cs typeface="Open Sans"/>
              </a:rPr>
              <a:t> </a:t>
            </a:r>
            <a:r>
              <a:rPr sz="1700" dirty="0">
                <a:solidFill>
                  <a:srgbClr val="57585B"/>
                </a:solidFill>
                <a:latin typeface="Open Sans"/>
                <a:cs typeface="Open Sans"/>
              </a:rPr>
              <a:t>group,</a:t>
            </a:r>
            <a:r>
              <a:rPr sz="1700" spc="40" dirty="0">
                <a:solidFill>
                  <a:srgbClr val="57585B"/>
                </a:solidFill>
                <a:latin typeface="Open Sans"/>
                <a:cs typeface="Open Sans"/>
              </a:rPr>
              <a:t> </a:t>
            </a:r>
            <a:r>
              <a:rPr sz="1700" dirty="0">
                <a:solidFill>
                  <a:srgbClr val="57585B"/>
                </a:solidFill>
                <a:latin typeface="Open Sans"/>
                <a:cs typeface="Open Sans"/>
              </a:rPr>
              <a:t>while</a:t>
            </a:r>
            <a:r>
              <a:rPr sz="1700" spc="40" dirty="0">
                <a:solidFill>
                  <a:srgbClr val="57585B"/>
                </a:solidFill>
                <a:latin typeface="Open Sans"/>
                <a:cs typeface="Open Sans"/>
              </a:rPr>
              <a:t> </a:t>
            </a:r>
            <a:r>
              <a:rPr sz="1700" spc="-10" dirty="0">
                <a:solidFill>
                  <a:srgbClr val="57585B"/>
                </a:solidFill>
                <a:latin typeface="Open Sans"/>
                <a:cs typeface="Open Sans"/>
              </a:rPr>
              <a:t>decentralized</a:t>
            </a:r>
            <a:r>
              <a:rPr sz="1700" spc="500" dirty="0">
                <a:solidFill>
                  <a:srgbClr val="57585B"/>
                </a:solidFill>
                <a:latin typeface="Open Sans"/>
                <a:cs typeface="Open Sans"/>
              </a:rPr>
              <a:t> </a:t>
            </a:r>
            <a:r>
              <a:rPr sz="1700" dirty="0">
                <a:solidFill>
                  <a:srgbClr val="57585B"/>
                </a:solidFill>
                <a:latin typeface="Open Sans"/>
                <a:cs typeface="Open Sans"/>
              </a:rPr>
              <a:t>systems</a:t>
            </a:r>
            <a:r>
              <a:rPr sz="1700" spc="45" dirty="0">
                <a:solidFill>
                  <a:srgbClr val="57585B"/>
                </a:solidFill>
                <a:latin typeface="Open Sans"/>
                <a:cs typeface="Open Sans"/>
              </a:rPr>
              <a:t> </a:t>
            </a:r>
            <a:r>
              <a:rPr sz="1700" dirty="0">
                <a:solidFill>
                  <a:srgbClr val="57585B"/>
                </a:solidFill>
                <a:latin typeface="Open Sans"/>
                <a:cs typeface="Open Sans"/>
              </a:rPr>
              <a:t>spread</a:t>
            </a:r>
            <a:r>
              <a:rPr sz="1700" spc="50" dirty="0">
                <a:solidFill>
                  <a:srgbClr val="57585B"/>
                </a:solidFill>
                <a:latin typeface="Open Sans"/>
                <a:cs typeface="Open Sans"/>
              </a:rPr>
              <a:t> </a:t>
            </a:r>
            <a:r>
              <a:rPr sz="1700" dirty="0">
                <a:solidFill>
                  <a:srgbClr val="57585B"/>
                </a:solidFill>
                <a:latin typeface="Open Sans"/>
                <a:cs typeface="Open Sans"/>
              </a:rPr>
              <a:t>it</a:t>
            </a:r>
            <a:r>
              <a:rPr sz="1700" spc="50" dirty="0">
                <a:solidFill>
                  <a:srgbClr val="57585B"/>
                </a:solidFill>
                <a:latin typeface="Open Sans"/>
                <a:cs typeface="Open Sans"/>
              </a:rPr>
              <a:t> </a:t>
            </a:r>
            <a:r>
              <a:rPr sz="1700" dirty="0">
                <a:solidFill>
                  <a:srgbClr val="57585B"/>
                </a:solidFill>
                <a:latin typeface="Open Sans"/>
                <a:cs typeface="Open Sans"/>
              </a:rPr>
              <a:t>out,</a:t>
            </a:r>
            <a:r>
              <a:rPr sz="1700" spc="50" dirty="0">
                <a:solidFill>
                  <a:srgbClr val="57585B"/>
                </a:solidFill>
                <a:latin typeface="Open Sans"/>
                <a:cs typeface="Open Sans"/>
              </a:rPr>
              <a:t> </a:t>
            </a:r>
            <a:r>
              <a:rPr sz="1700" dirty="0">
                <a:solidFill>
                  <a:srgbClr val="57585B"/>
                </a:solidFill>
                <a:latin typeface="Open Sans"/>
                <a:cs typeface="Open Sans"/>
              </a:rPr>
              <a:t>letting</a:t>
            </a:r>
            <a:r>
              <a:rPr sz="1700" spc="50" dirty="0">
                <a:solidFill>
                  <a:srgbClr val="57585B"/>
                </a:solidFill>
                <a:latin typeface="Open Sans"/>
                <a:cs typeface="Open Sans"/>
              </a:rPr>
              <a:t> </a:t>
            </a:r>
            <a:r>
              <a:rPr sz="1700" dirty="0">
                <a:solidFill>
                  <a:srgbClr val="57585B"/>
                </a:solidFill>
                <a:latin typeface="Open Sans"/>
                <a:cs typeface="Open Sans"/>
              </a:rPr>
              <a:t>everyone</a:t>
            </a:r>
            <a:r>
              <a:rPr sz="1700" spc="50" dirty="0">
                <a:solidFill>
                  <a:srgbClr val="57585B"/>
                </a:solidFill>
                <a:latin typeface="Open Sans"/>
                <a:cs typeface="Open Sans"/>
              </a:rPr>
              <a:t> </a:t>
            </a:r>
            <a:r>
              <a:rPr sz="1700" dirty="0">
                <a:solidFill>
                  <a:srgbClr val="57585B"/>
                </a:solidFill>
                <a:latin typeface="Open Sans"/>
                <a:cs typeface="Open Sans"/>
              </a:rPr>
              <a:t>have</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say.</a:t>
            </a:r>
            <a:r>
              <a:rPr sz="1700" spc="50"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shift</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power</a:t>
            </a:r>
            <a:r>
              <a:rPr sz="1700" spc="50" dirty="0">
                <a:solidFill>
                  <a:srgbClr val="57585B"/>
                </a:solidFill>
                <a:latin typeface="Open Sans"/>
                <a:cs typeface="Open Sans"/>
              </a:rPr>
              <a:t> </a:t>
            </a:r>
            <a:r>
              <a:rPr sz="1700" dirty="0">
                <a:solidFill>
                  <a:srgbClr val="57585B"/>
                </a:solidFill>
                <a:latin typeface="Open Sans"/>
                <a:cs typeface="Open Sans"/>
              </a:rPr>
              <a:t>would</a:t>
            </a:r>
            <a:r>
              <a:rPr sz="1700" spc="50" dirty="0">
                <a:solidFill>
                  <a:srgbClr val="57585B"/>
                </a:solidFill>
                <a:latin typeface="Open Sans"/>
                <a:cs typeface="Open Sans"/>
              </a:rPr>
              <a:t> </a:t>
            </a:r>
            <a:r>
              <a:rPr sz="1700" dirty="0">
                <a:solidFill>
                  <a:srgbClr val="57585B"/>
                </a:solidFill>
                <a:latin typeface="Open Sans"/>
                <a:cs typeface="Open Sans"/>
              </a:rPr>
              <a:t>mean</a:t>
            </a:r>
            <a:r>
              <a:rPr sz="1700" spc="50"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fairer</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more</a:t>
            </a:r>
            <a:r>
              <a:rPr sz="1700" spc="60" dirty="0">
                <a:solidFill>
                  <a:srgbClr val="57585B"/>
                </a:solidFill>
                <a:latin typeface="Open Sans"/>
                <a:cs typeface="Open Sans"/>
              </a:rPr>
              <a:t> </a:t>
            </a:r>
            <a:r>
              <a:rPr sz="1700" dirty="0">
                <a:solidFill>
                  <a:srgbClr val="57585B"/>
                </a:solidFill>
                <a:latin typeface="Open Sans"/>
                <a:cs typeface="Open Sans"/>
              </a:rPr>
              <a:t>democratic</a:t>
            </a:r>
            <a:r>
              <a:rPr sz="1700" spc="55" dirty="0">
                <a:solidFill>
                  <a:srgbClr val="57585B"/>
                </a:solidFill>
                <a:latin typeface="Open Sans"/>
                <a:cs typeface="Open Sans"/>
              </a:rPr>
              <a:t> </a:t>
            </a:r>
            <a:r>
              <a:rPr sz="1700" dirty="0">
                <a:solidFill>
                  <a:srgbClr val="57585B"/>
                </a:solidFill>
                <a:latin typeface="Open Sans"/>
                <a:cs typeface="Open Sans"/>
              </a:rPr>
              <a:t>future,</a:t>
            </a:r>
            <a:r>
              <a:rPr sz="1700" spc="60" dirty="0">
                <a:solidFill>
                  <a:srgbClr val="57585B"/>
                </a:solidFill>
                <a:latin typeface="Open Sans"/>
                <a:cs typeface="Open Sans"/>
              </a:rPr>
              <a:t> </a:t>
            </a:r>
            <a:r>
              <a:rPr sz="1700" dirty="0">
                <a:solidFill>
                  <a:srgbClr val="57585B"/>
                </a:solidFill>
                <a:latin typeface="Open Sans"/>
                <a:cs typeface="Open Sans"/>
              </a:rPr>
              <a:t>where</a:t>
            </a:r>
            <a:r>
              <a:rPr sz="1700" spc="60" dirty="0">
                <a:solidFill>
                  <a:srgbClr val="57585B"/>
                </a:solidFill>
                <a:latin typeface="Open Sans"/>
                <a:cs typeface="Open Sans"/>
              </a:rPr>
              <a:t> </a:t>
            </a:r>
            <a:r>
              <a:rPr sz="1700" dirty="0">
                <a:solidFill>
                  <a:srgbClr val="57585B"/>
                </a:solidFill>
                <a:latin typeface="Open Sans"/>
                <a:cs typeface="Open Sans"/>
              </a:rPr>
              <a:t>many</a:t>
            </a:r>
            <a:r>
              <a:rPr sz="1700" spc="55" dirty="0">
                <a:solidFill>
                  <a:srgbClr val="57585B"/>
                </a:solidFill>
                <a:latin typeface="Open Sans"/>
                <a:cs typeface="Open Sans"/>
              </a:rPr>
              <a:t> </a:t>
            </a:r>
            <a:r>
              <a:rPr sz="1700" dirty="0">
                <a:solidFill>
                  <a:srgbClr val="57585B"/>
                </a:solidFill>
                <a:latin typeface="Open Sans"/>
                <a:cs typeface="Open Sans"/>
              </a:rPr>
              <a:t>people</a:t>
            </a:r>
            <a:r>
              <a:rPr sz="1700" spc="60" dirty="0">
                <a:solidFill>
                  <a:srgbClr val="57585B"/>
                </a:solidFill>
                <a:latin typeface="Open Sans"/>
                <a:cs typeface="Open Sans"/>
              </a:rPr>
              <a:t> </a:t>
            </a:r>
            <a:r>
              <a:rPr sz="1700" dirty="0">
                <a:solidFill>
                  <a:srgbClr val="57585B"/>
                </a:solidFill>
                <a:latin typeface="Open Sans"/>
                <a:cs typeface="Open Sans"/>
              </a:rPr>
              <a:t>inﬂuence</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60" dirty="0">
                <a:solidFill>
                  <a:srgbClr val="57585B"/>
                </a:solidFill>
                <a:latin typeface="Open Sans"/>
                <a:cs typeface="Open Sans"/>
              </a:rPr>
              <a:t> </a:t>
            </a:r>
            <a:r>
              <a:rPr sz="1700" spc="-20" dirty="0">
                <a:solidFill>
                  <a:srgbClr val="57585B"/>
                </a:solidFill>
                <a:latin typeface="Open Sans"/>
                <a:cs typeface="Open Sans"/>
              </a:rPr>
              <a:t>that </a:t>
            </a:r>
            <a:r>
              <a:rPr sz="1700" dirty="0">
                <a:solidFill>
                  <a:srgbClr val="57585B"/>
                </a:solidFill>
                <a:latin typeface="Open Sans"/>
                <a:cs typeface="Open Sans"/>
              </a:rPr>
              <a:t>shapes</a:t>
            </a:r>
            <a:r>
              <a:rPr sz="1700" spc="45" dirty="0">
                <a:solidFill>
                  <a:srgbClr val="57585B"/>
                </a:solidFill>
                <a:latin typeface="Open Sans"/>
                <a:cs typeface="Open Sans"/>
              </a:rPr>
              <a:t> </a:t>
            </a:r>
            <a:r>
              <a:rPr sz="1700" dirty="0">
                <a:solidFill>
                  <a:srgbClr val="57585B"/>
                </a:solidFill>
                <a:latin typeface="Open Sans"/>
                <a:cs typeface="Open Sans"/>
              </a:rPr>
              <a:t>their</a:t>
            </a:r>
            <a:r>
              <a:rPr sz="1700" spc="50" dirty="0">
                <a:solidFill>
                  <a:srgbClr val="57585B"/>
                </a:solidFill>
                <a:latin typeface="Open Sans"/>
                <a:cs typeface="Open Sans"/>
              </a:rPr>
              <a:t> </a:t>
            </a:r>
            <a:r>
              <a:rPr sz="1700" spc="-10" dirty="0">
                <a:solidFill>
                  <a:srgbClr val="57585B"/>
                </a:solidFill>
                <a:latin typeface="Open Sans"/>
                <a:cs typeface="Open Sans"/>
              </a:rPr>
              <a:t>lives.</a:t>
            </a:r>
            <a:endParaRPr sz="1700" dirty="0">
              <a:latin typeface="Open Sans"/>
              <a:cs typeface="Open Sans"/>
            </a:endParaRPr>
          </a:p>
          <a:p>
            <a:pPr marL="12700">
              <a:lnSpc>
                <a:spcPct val="100000"/>
              </a:lnSpc>
              <a:spcBef>
                <a:spcPts val="2014"/>
              </a:spcBef>
            </a:pPr>
            <a:r>
              <a:rPr sz="2300" b="1" dirty="0">
                <a:solidFill>
                  <a:srgbClr val="683B93"/>
                </a:solidFill>
                <a:latin typeface="Open Sans"/>
                <a:cs typeface="Open Sans"/>
              </a:rPr>
              <a:t>5.3.3</a:t>
            </a:r>
            <a:r>
              <a:rPr sz="2300" b="1" spc="85" dirty="0">
                <a:solidFill>
                  <a:srgbClr val="683B93"/>
                </a:solidFill>
                <a:latin typeface="Open Sans"/>
                <a:cs typeface="Open Sans"/>
              </a:rPr>
              <a:t> </a:t>
            </a:r>
            <a:r>
              <a:rPr sz="2300" b="1" dirty="0">
                <a:solidFill>
                  <a:srgbClr val="683B93"/>
                </a:solidFill>
                <a:latin typeface="Open Sans"/>
                <a:cs typeface="Open Sans"/>
              </a:rPr>
              <a:t>Brief</a:t>
            </a:r>
            <a:r>
              <a:rPr sz="2300" b="1" spc="90" dirty="0">
                <a:solidFill>
                  <a:srgbClr val="683B93"/>
                </a:solidFill>
                <a:latin typeface="Open Sans"/>
                <a:cs typeface="Open Sans"/>
              </a:rPr>
              <a:t> </a:t>
            </a:r>
            <a:r>
              <a:rPr sz="2300" b="1" dirty="0">
                <a:solidFill>
                  <a:srgbClr val="683B93"/>
                </a:solidFill>
                <a:latin typeface="Open Sans"/>
                <a:cs typeface="Open Sans"/>
              </a:rPr>
              <a:t>History</a:t>
            </a:r>
            <a:r>
              <a:rPr sz="2300" b="1" spc="85" dirty="0">
                <a:solidFill>
                  <a:srgbClr val="683B93"/>
                </a:solidFill>
                <a:latin typeface="Open Sans"/>
                <a:cs typeface="Open Sans"/>
              </a:rPr>
              <a:t> </a:t>
            </a:r>
            <a:r>
              <a:rPr sz="2300" b="1" dirty="0">
                <a:solidFill>
                  <a:srgbClr val="683B93"/>
                </a:solidFill>
                <a:latin typeface="Open Sans"/>
                <a:cs typeface="Open Sans"/>
              </a:rPr>
              <a:t>of</a:t>
            </a:r>
            <a:r>
              <a:rPr sz="2300" b="1" spc="85" dirty="0">
                <a:solidFill>
                  <a:srgbClr val="683B93"/>
                </a:solidFill>
                <a:latin typeface="Open Sans"/>
                <a:cs typeface="Open Sans"/>
              </a:rPr>
              <a:t> </a:t>
            </a:r>
            <a:r>
              <a:rPr sz="2300" b="1" dirty="0">
                <a:solidFill>
                  <a:srgbClr val="683B93"/>
                </a:solidFill>
                <a:latin typeface="Open Sans"/>
                <a:cs typeface="Open Sans"/>
              </a:rPr>
              <a:t>Digital</a:t>
            </a:r>
            <a:r>
              <a:rPr sz="2300" b="1" spc="90" dirty="0">
                <a:solidFill>
                  <a:srgbClr val="683B93"/>
                </a:solidFill>
                <a:latin typeface="Open Sans"/>
                <a:cs typeface="Open Sans"/>
              </a:rPr>
              <a:t> </a:t>
            </a:r>
            <a:r>
              <a:rPr sz="2300" b="1" spc="-10" dirty="0">
                <a:solidFill>
                  <a:srgbClr val="683B93"/>
                </a:solidFill>
                <a:latin typeface="Open Sans"/>
                <a:cs typeface="Open Sans"/>
              </a:rPr>
              <a:t>Currencies</a:t>
            </a:r>
            <a:endParaRPr sz="2300" dirty="0">
              <a:latin typeface="Open Sans"/>
              <a:cs typeface="Open Sans"/>
            </a:endParaRPr>
          </a:p>
          <a:p>
            <a:pPr marL="12700" marR="25400">
              <a:lnSpc>
                <a:spcPct val="101800"/>
              </a:lnSpc>
              <a:spcBef>
                <a:spcPts val="1860"/>
              </a:spcBef>
            </a:pPr>
            <a:r>
              <a:rPr sz="1700" dirty="0">
                <a:solidFill>
                  <a:srgbClr val="57585B"/>
                </a:solidFill>
                <a:latin typeface="Open Sans"/>
                <a:cs typeface="Open Sans"/>
              </a:rPr>
              <a:t>One</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most</a:t>
            </a:r>
            <a:r>
              <a:rPr sz="1700" spc="70" dirty="0">
                <a:solidFill>
                  <a:srgbClr val="57585B"/>
                </a:solidFill>
                <a:latin typeface="Open Sans"/>
                <a:cs typeface="Open Sans"/>
              </a:rPr>
              <a:t> </a:t>
            </a:r>
            <a:r>
              <a:rPr sz="1700" dirty="0">
                <a:solidFill>
                  <a:srgbClr val="57585B"/>
                </a:solidFill>
                <a:latin typeface="Open Sans"/>
                <a:cs typeface="Open Sans"/>
              </a:rPr>
              <a:t>pivotal</a:t>
            </a:r>
            <a:r>
              <a:rPr sz="1700" spc="65" dirty="0">
                <a:solidFill>
                  <a:srgbClr val="57585B"/>
                </a:solidFill>
                <a:latin typeface="Open Sans"/>
                <a:cs typeface="Open Sans"/>
              </a:rPr>
              <a:t> </a:t>
            </a:r>
            <a:r>
              <a:rPr sz="1700" dirty="0">
                <a:solidFill>
                  <a:srgbClr val="57585B"/>
                </a:solidFill>
                <a:latin typeface="Open Sans"/>
                <a:cs typeface="Open Sans"/>
              </a:rPr>
              <a:t>concepts</a:t>
            </a:r>
            <a:r>
              <a:rPr sz="1700" spc="65" dirty="0">
                <a:solidFill>
                  <a:srgbClr val="57585B"/>
                </a:solidFill>
                <a:latin typeface="Open Sans"/>
                <a:cs typeface="Open Sans"/>
              </a:rPr>
              <a:t> </a:t>
            </a:r>
            <a:r>
              <a:rPr sz="1700" dirty="0">
                <a:solidFill>
                  <a:srgbClr val="57585B"/>
                </a:solidFill>
                <a:latin typeface="Open Sans"/>
                <a:cs typeface="Open Sans"/>
              </a:rPr>
              <a:t>discussed</a:t>
            </a:r>
            <a:r>
              <a:rPr sz="1700" spc="65" dirty="0">
                <a:solidFill>
                  <a:srgbClr val="57585B"/>
                </a:solidFill>
                <a:latin typeface="Open Sans"/>
                <a:cs typeface="Open Sans"/>
              </a:rPr>
              <a:t> </a:t>
            </a:r>
            <a:r>
              <a:rPr sz="1700" dirty="0">
                <a:solidFill>
                  <a:srgbClr val="57585B"/>
                </a:solidFill>
                <a:latin typeface="Open Sans"/>
                <a:cs typeface="Open Sans"/>
              </a:rPr>
              <a:t>by</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Cypherpunks</a:t>
            </a:r>
            <a:r>
              <a:rPr sz="1700" spc="65" dirty="0">
                <a:solidFill>
                  <a:srgbClr val="57585B"/>
                </a:solidFill>
                <a:latin typeface="Open Sans"/>
                <a:cs typeface="Open Sans"/>
              </a:rPr>
              <a:t> </a:t>
            </a:r>
            <a:r>
              <a:rPr sz="1700" dirty="0">
                <a:solidFill>
                  <a:srgbClr val="57585B"/>
                </a:solidFill>
                <a:latin typeface="Open Sans"/>
                <a:cs typeface="Open Sans"/>
              </a:rPr>
              <a:t>was</a:t>
            </a:r>
            <a:r>
              <a:rPr sz="1700" spc="70" dirty="0">
                <a:solidFill>
                  <a:srgbClr val="57585B"/>
                </a:solidFill>
                <a:latin typeface="Open Sans"/>
                <a:cs typeface="Open Sans"/>
              </a:rPr>
              <a:t> </a:t>
            </a:r>
            <a:r>
              <a:rPr sz="1700" dirty="0">
                <a:solidFill>
                  <a:srgbClr val="57585B"/>
                </a:solidFill>
                <a:latin typeface="Open Sans"/>
                <a:cs typeface="Open Sans"/>
              </a:rPr>
              <a:t>digital</a:t>
            </a:r>
            <a:r>
              <a:rPr sz="1700" spc="65" dirty="0">
                <a:solidFill>
                  <a:srgbClr val="57585B"/>
                </a:solidFill>
                <a:latin typeface="Open Sans"/>
                <a:cs typeface="Open Sans"/>
              </a:rPr>
              <a:t> </a:t>
            </a:r>
            <a:r>
              <a:rPr sz="1700" spc="-10" dirty="0">
                <a:solidFill>
                  <a:srgbClr val="57585B"/>
                </a:solidFill>
                <a:latin typeface="Open Sans"/>
                <a:cs typeface="Open Sans"/>
              </a:rPr>
              <a:t>cash.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Cypherpunks</a:t>
            </a:r>
            <a:r>
              <a:rPr sz="1700" spc="60" dirty="0">
                <a:solidFill>
                  <a:srgbClr val="57585B"/>
                </a:solidFill>
                <a:latin typeface="Open Sans"/>
                <a:cs typeface="Open Sans"/>
              </a:rPr>
              <a:t> </a:t>
            </a:r>
            <a:r>
              <a:rPr sz="1700" dirty="0">
                <a:solidFill>
                  <a:srgbClr val="57585B"/>
                </a:solidFill>
                <a:latin typeface="Open Sans"/>
                <a:cs typeface="Open Sans"/>
              </a:rPr>
              <a:t>realized</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lang="en-US" sz="1700" spc="60" dirty="0">
                <a:solidFill>
                  <a:srgbClr val="57585B"/>
                </a:solidFill>
                <a:latin typeface="Open Sans"/>
                <a:cs typeface="Open Sans"/>
              </a:rPr>
              <a:t>the </a:t>
            </a:r>
            <a:r>
              <a:rPr sz="1700" dirty="0">
                <a:solidFill>
                  <a:srgbClr val="57585B"/>
                </a:solidFill>
                <a:latin typeface="Open Sans"/>
                <a:cs typeface="Open Sans"/>
              </a:rPr>
              <a:t>state</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needed</a:t>
            </a:r>
            <a:r>
              <a:rPr sz="1700" spc="6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be</a:t>
            </a:r>
            <a:r>
              <a:rPr sz="1700" spc="60" dirty="0">
                <a:solidFill>
                  <a:srgbClr val="57585B"/>
                </a:solidFill>
                <a:latin typeface="Open Sans"/>
                <a:cs typeface="Open Sans"/>
              </a:rPr>
              <a:t> </a:t>
            </a:r>
            <a:r>
              <a:rPr sz="1700" dirty="0">
                <a:solidFill>
                  <a:srgbClr val="57585B"/>
                </a:solidFill>
                <a:latin typeface="Open Sans"/>
                <a:cs typeface="Open Sans"/>
              </a:rPr>
              <a:t>separate</a:t>
            </a:r>
            <a:r>
              <a:rPr sz="1700" spc="6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ensure</a:t>
            </a:r>
            <a:r>
              <a:rPr lang="en-US" sz="1700" dirty="0">
                <a:solidFill>
                  <a:srgbClr val="57585B"/>
                </a:solidFill>
                <a:latin typeface="Open Sans"/>
                <a:cs typeface="Open Sans"/>
              </a:rPr>
              <a:t> that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future</a:t>
            </a:r>
            <a:r>
              <a:rPr sz="1700" spc="75" dirty="0">
                <a:solidFill>
                  <a:srgbClr val="57585B"/>
                </a:solidFill>
                <a:latin typeface="Open Sans"/>
                <a:cs typeface="Open Sans"/>
              </a:rPr>
              <a:t> </a:t>
            </a:r>
            <a:r>
              <a:rPr sz="1700" dirty="0">
                <a:solidFill>
                  <a:srgbClr val="57585B"/>
                </a:solidFill>
                <a:latin typeface="Open Sans"/>
                <a:cs typeface="Open Sans"/>
              </a:rPr>
              <a:t>would</a:t>
            </a:r>
            <a:r>
              <a:rPr sz="1700" spc="75" dirty="0">
                <a:solidFill>
                  <a:srgbClr val="57585B"/>
                </a:solidFill>
                <a:latin typeface="Open Sans"/>
                <a:cs typeface="Open Sans"/>
              </a:rPr>
              <a:t> </a:t>
            </a:r>
            <a:r>
              <a:rPr sz="1700" dirty="0">
                <a:solidFill>
                  <a:srgbClr val="57585B"/>
                </a:solidFill>
                <a:latin typeface="Open Sans"/>
                <a:cs typeface="Open Sans"/>
              </a:rPr>
              <a:t>beneﬁt</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common</a:t>
            </a:r>
            <a:r>
              <a:rPr sz="1700" spc="75" dirty="0">
                <a:solidFill>
                  <a:srgbClr val="57585B"/>
                </a:solidFill>
                <a:latin typeface="Open Sans"/>
                <a:cs typeface="Open Sans"/>
              </a:rPr>
              <a:t> </a:t>
            </a:r>
            <a:r>
              <a:rPr sz="1700" dirty="0">
                <a:solidFill>
                  <a:srgbClr val="57585B"/>
                </a:solidFill>
                <a:latin typeface="Open Sans"/>
                <a:cs typeface="Open Sans"/>
              </a:rPr>
              <a:t>good.</a:t>
            </a:r>
            <a:r>
              <a:rPr sz="1700" spc="80" dirty="0">
                <a:solidFill>
                  <a:srgbClr val="57585B"/>
                </a:solidFill>
                <a:latin typeface="Open Sans"/>
                <a:cs typeface="Open Sans"/>
              </a:rPr>
              <a:t> </a:t>
            </a:r>
            <a:r>
              <a:rPr sz="1700" dirty="0">
                <a:solidFill>
                  <a:srgbClr val="57585B"/>
                </a:solidFill>
                <a:latin typeface="Open Sans"/>
                <a:cs typeface="Open Sans"/>
              </a:rPr>
              <a:t>David</a:t>
            </a:r>
            <a:r>
              <a:rPr sz="1700" spc="75" dirty="0">
                <a:solidFill>
                  <a:srgbClr val="57585B"/>
                </a:solidFill>
                <a:latin typeface="Open Sans"/>
                <a:cs typeface="Open Sans"/>
              </a:rPr>
              <a:t> </a:t>
            </a:r>
            <a:r>
              <a:rPr sz="1700" dirty="0">
                <a:solidFill>
                  <a:srgbClr val="57585B"/>
                </a:solidFill>
                <a:latin typeface="Open Sans"/>
                <a:cs typeface="Open Sans"/>
              </a:rPr>
              <a:t>Chaum's</a:t>
            </a:r>
            <a:r>
              <a:rPr sz="1700" spc="75" dirty="0">
                <a:solidFill>
                  <a:srgbClr val="57585B"/>
                </a:solidFill>
                <a:latin typeface="Open Sans"/>
                <a:cs typeface="Open Sans"/>
              </a:rPr>
              <a:t> </a:t>
            </a:r>
            <a:r>
              <a:rPr sz="1700" dirty="0">
                <a:solidFill>
                  <a:srgbClr val="57585B"/>
                </a:solidFill>
                <a:latin typeface="Open Sans"/>
                <a:cs typeface="Open Sans"/>
              </a:rPr>
              <a:t>groundbreaking</a:t>
            </a:r>
            <a:r>
              <a:rPr sz="1700" spc="75" dirty="0">
                <a:solidFill>
                  <a:srgbClr val="57585B"/>
                </a:solidFill>
                <a:latin typeface="Open Sans"/>
                <a:cs typeface="Open Sans"/>
              </a:rPr>
              <a:t> </a:t>
            </a:r>
            <a:r>
              <a:rPr sz="1700" spc="-20" dirty="0">
                <a:solidFill>
                  <a:srgbClr val="57585B"/>
                </a:solidFill>
                <a:latin typeface="Open Sans"/>
                <a:cs typeface="Open Sans"/>
              </a:rPr>
              <a:t>work</a:t>
            </a:r>
            <a:r>
              <a:rPr sz="1700" spc="500" dirty="0">
                <a:solidFill>
                  <a:srgbClr val="57585B"/>
                </a:solidFill>
                <a:latin typeface="Open Sans"/>
                <a:cs typeface="Open Sans"/>
              </a:rPr>
              <a:t> </a:t>
            </a:r>
            <a:r>
              <a:rPr sz="1700" dirty="0">
                <a:solidFill>
                  <a:srgbClr val="57585B"/>
                </a:solidFill>
                <a:latin typeface="Open Sans"/>
                <a:cs typeface="Open Sans"/>
              </a:rPr>
              <a:t>on</a:t>
            </a:r>
            <a:r>
              <a:rPr sz="1700" spc="40" dirty="0">
                <a:solidFill>
                  <a:srgbClr val="57585B"/>
                </a:solidFill>
                <a:latin typeface="Open Sans"/>
                <a:cs typeface="Open Sans"/>
              </a:rPr>
              <a:t> </a:t>
            </a:r>
            <a:r>
              <a:rPr sz="1700" dirty="0">
                <a:solidFill>
                  <a:srgbClr val="57585B"/>
                </a:solidFill>
                <a:latin typeface="Open Sans"/>
                <a:cs typeface="Open Sans"/>
              </a:rPr>
              <a:t>cryptographic</a:t>
            </a:r>
            <a:r>
              <a:rPr sz="1700" spc="45" dirty="0">
                <a:solidFill>
                  <a:srgbClr val="57585B"/>
                </a:solidFill>
                <a:latin typeface="Open Sans"/>
                <a:cs typeface="Open Sans"/>
              </a:rPr>
              <a:t> </a:t>
            </a:r>
            <a:r>
              <a:rPr sz="1700" dirty="0">
                <a:solidFill>
                  <a:srgbClr val="57585B"/>
                </a:solidFill>
                <a:latin typeface="Open Sans"/>
                <a:cs typeface="Open Sans"/>
              </a:rPr>
              <a:t>protocols</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secure</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private</a:t>
            </a:r>
            <a:r>
              <a:rPr sz="1700" spc="40" dirty="0">
                <a:solidFill>
                  <a:srgbClr val="57585B"/>
                </a:solidFill>
                <a:latin typeface="Open Sans"/>
                <a:cs typeface="Open Sans"/>
              </a:rPr>
              <a:t> </a:t>
            </a:r>
            <a:r>
              <a:rPr sz="1700" dirty="0">
                <a:solidFill>
                  <a:srgbClr val="57585B"/>
                </a:solidFill>
                <a:latin typeface="Open Sans"/>
                <a:cs typeface="Open Sans"/>
              </a:rPr>
              <a:t>transactions</a:t>
            </a:r>
            <a:r>
              <a:rPr sz="1700" spc="45" dirty="0">
                <a:solidFill>
                  <a:srgbClr val="57585B"/>
                </a:solidFill>
                <a:latin typeface="Open Sans"/>
                <a:cs typeface="Open Sans"/>
              </a:rPr>
              <a:t> </a:t>
            </a:r>
            <a:r>
              <a:rPr sz="1700" dirty="0">
                <a:solidFill>
                  <a:srgbClr val="57585B"/>
                </a:solidFill>
                <a:latin typeface="Open Sans"/>
                <a:cs typeface="Open Sans"/>
              </a:rPr>
              <a:t>laid</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spc="-10" dirty="0">
                <a:solidFill>
                  <a:srgbClr val="57585B"/>
                </a:solidFill>
                <a:latin typeface="Open Sans"/>
                <a:cs typeface="Open Sans"/>
              </a:rPr>
              <a:t>groundwork.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downside</a:t>
            </a:r>
            <a:r>
              <a:rPr sz="1700" spc="60" dirty="0">
                <a:solidFill>
                  <a:srgbClr val="57585B"/>
                </a:solidFill>
                <a:latin typeface="Open Sans"/>
                <a:cs typeface="Open Sans"/>
              </a:rPr>
              <a:t> </a:t>
            </a:r>
            <a:r>
              <a:rPr sz="1700" dirty="0">
                <a:solidFill>
                  <a:srgbClr val="57585B"/>
                </a:solidFill>
                <a:latin typeface="Open Sans"/>
                <a:cs typeface="Open Sans"/>
              </a:rPr>
              <a:t>was</a:t>
            </a:r>
            <a:r>
              <a:rPr sz="1700" spc="60"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65" dirty="0">
                <a:solidFill>
                  <a:srgbClr val="57585B"/>
                </a:solidFill>
                <a:latin typeface="Open Sans"/>
                <a:cs typeface="Open Sans"/>
              </a:rPr>
              <a:t> </a:t>
            </a:r>
            <a:r>
              <a:rPr sz="1700" dirty="0">
                <a:solidFill>
                  <a:srgbClr val="57585B"/>
                </a:solidFill>
                <a:latin typeface="Open Sans"/>
                <a:cs typeface="Open Sans"/>
              </a:rPr>
              <a:t>protocol</a:t>
            </a:r>
            <a:r>
              <a:rPr sz="1700" spc="60" dirty="0">
                <a:solidFill>
                  <a:srgbClr val="57585B"/>
                </a:solidFill>
                <a:latin typeface="Open Sans"/>
                <a:cs typeface="Open Sans"/>
              </a:rPr>
              <a:t> </a:t>
            </a:r>
            <a:r>
              <a:rPr sz="1700" dirty="0">
                <a:solidFill>
                  <a:srgbClr val="57585B"/>
                </a:solidFill>
                <a:latin typeface="Open Sans"/>
                <a:cs typeface="Open Sans"/>
              </a:rPr>
              <a:t>required</a:t>
            </a:r>
            <a:r>
              <a:rPr sz="1700" spc="60"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central</a:t>
            </a:r>
            <a:r>
              <a:rPr sz="1700" spc="65" dirty="0">
                <a:solidFill>
                  <a:srgbClr val="57585B"/>
                </a:solidFill>
                <a:latin typeface="Open Sans"/>
                <a:cs typeface="Open Sans"/>
              </a:rPr>
              <a:t> </a:t>
            </a:r>
            <a:r>
              <a:rPr sz="1700" dirty="0">
                <a:solidFill>
                  <a:srgbClr val="57585B"/>
                </a:solidFill>
                <a:latin typeface="Open Sans"/>
                <a:cs typeface="Open Sans"/>
              </a:rPr>
              <a:t>authority</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spc="-10" dirty="0">
                <a:solidFill>
                  <a:srgbClr val="57585B"/>
                </a:solidFill>
                <a:latin typeface="Open Sans"/>
                <a:cs typeface="Open Sans"/>
              </a:rPr>
              <a:t>function </a:t>
            </a:r>
            <a:r>
              <a:rPr sz="1700" dirty="0">
                <a:solidFill>
                  <a:srgbClr val="57585B"/>
                </a:solidFill>
                <a:latin typeface="Open Sans"/>
                <a:cs typeface="Open Sans"/>
              </a:rPr>
              <a:t>eﬃciently,</a:t>
            </a:r>
            <a:r>
              <a:rPr sz="1700" spc="70" dirty="0">
                <a:solidFill>
                  <a:srgbClr val="57585B"/>
                </a:solidFill>
                <a:latin typeface="Open Sans"/>
                <a:cs typeface="Open Sans"/>
              </a:rPr>
              <a:t> </a:t>
            </a:r>
            <a:r>
              <a:rPr sz="1700" dirty="0">
                <a:solidFill>
                  <a:srgbClr val="57585B"/>
                </a:solidFill>
                <a:latin typeface="Open Sans"/>
                <a:cs typeface="Open Sans"/>
              </a:rPr>
              <a:t>raising</a:t>
            </a:r>
            <a:r>
              <a:rPr sz="1700" spc="75" dirty="0">
                <a:solidFill>
                  <a:srgbClr val="57585B"/>
                </a:solidFill>
                <a:latin typeface="Open Sans"/>
                <a:cs typeface="Open Sans"/>
              </a:rPr>
              <a:t> </a:t>
            </a:r>
            <a:r>
              <a:rPr sz="1700" dirty="0">
                <a:solidFill>
                  <a:srgbClr val="57585B"/>
                </a:solidFill>
                <a:latin typeface="Open Sans"/>
                <a:cs typeface="Open Sans"/>
              </a:rPr>
              <a:t>concerns</a:t>
            </a:r>
            <a:r>
              <a:rPr sz="1700" spc="75" dirty="0">
                <a:solidFill>
                  <a:srgbClr val="57585B"/>
                </a:solidFill>
                <a:latin typeface="Open Sans"/>
                <a:cs typeface="Open Sans"/>
              </a:rPr>
              <a:t> </a:t>
            </a:r>
            <a:r>
              <a:rPr sz="1700" dirty="0">
                <a:solidFill>
                  <a:srgbClr val="57585B"/>
                </a:solidFill>
                <a:latin typeface="Open Sans"/>
                <a:cs typeface="Open Sans"/>
              </a:rPr>
              <a:t>about</a:t>
            </a:r>
            <a:r>
              <a:rPr sz="1700" spc="75" dirty="0">
                <a:solidFill>
                  <a:srgbClr val="57585B"/>
                </a:solidFill>
                <a:latin typeface="Open Sans"/>
                <a:cs typeface="Open Sans"/>
              </a:rPr>
              <a:t> </a:t>
            </a:r>
            <a:r>
              <a:rPr sz="1700" dirty="0">
                <a:solidFill>
                  <a:srgbClr val="57585B"/>
                </a:solidFill>
                <a:latin typeface="Open Sans"/>
                <a:cs typeface="Open Sans"/>
              </a:rPr>
              <a:t>a</a:t>
            </a:r>
            <a:r>
              <a:rPr sz="1700" spc="75" dirty="0">
                <a:solidFill>
                  <a:srgbClr val="57585B"/>
                </a:solidFill>
                <a:latin typeface="Open Sans"/>
                <a:cs typeface="Open Sans"/>
              </a:rPr>
              <a:t> </a:t>
            </a:r>
            <a:r>
              <a:rPr sz="1700" dirty="0">
                <a:solidFill>
                  <a:srgbClr val="57585B"/>
                </a:solidFill>
                <a:latin typeface="Open Sans"/>
                <a:cs typeface="Open Sans"/>
              </a:rPr>
              <a:t>single</a:t>
            </a:r>
            <a:r>
              <a:rPr sz="1700" spc="75" dirty="0">
                <a:solidFill>
                  <a:srgbClr val="57585B"/>
                </a:solidFill>
                <a:latin typeface="Open Sans"/>
                <a:cs typeface="Open Sans"/>
              </a:rPr>
              <a:t> </a:t>
            </a:r>
            <a:r>
              <a:rPr sz="1700" dirty="0">
                <a:solidFill>
                  <a:srgbClr val="57585B"/>
                </a:solidFill>
                <a:latin typeface="Open Sans"/>
                <a:cs typeface="Open Sans"/>
              </a:rPr>
              <a:t>point</a:t>
            </a:r>
            <a:r>
              <a:rPr sz="1700" spc="75"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failure</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potential</a:t>
            </a:r>
            <a:r>
              <a:rPr sz="1700" spc="75" dirty="0">
                <a:solidFill>
                  <a:srgbClr val="57585B"/>
                </a:solidFill>
                <a:latin typeface="Open Sans"/>
                <a:cs typeface="Open Sans"/>
              </a:rPr>
              <a:t> </a:t>
            </a:r>
            <a:r>
              <a:rPr sz="1700" spc="-10" dirty="0">
                <a:solidFill>
                  <a:srgbClr val="57585B"/>
                </a:solidFill>
                <a:latin typeface="Open Sans"/>
                <a:cs typeface="Open Sans"/>
              </a:rPr>
              <a:t>censorship.</a:t>
            </a:r>
            <a:endParaRPr sz="1700" dirty="0">
              <a:latin typeface="Open Sans"/>
              <a:cs typeface="Open Sans"/>
            </a:endParaRPr>
          </a:p>
          <a:p>
            <a:pPr marL="12700" marR="196850">
              <a:lnSpc>
                <a:spcPct val="101800"/>
              </a:lnSpc>
              <a:spcBef>
                <a:spcPts val="1820"/>
              </a:spcBef>
            </a:pP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years</a:t>
            </a:r>
            <a:r>
              <a:rPr sz="1700" spc="65"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followed,</a:t>
            </a:r>
            <a:r>
              <a:rPr sz="1700" spc="60" dirty="0">
                <a:solidFill>
                  <a:srgbClr val="57585B"/>
                </a:solidFill>
                <a:latin typeface="Open Sans"/>
                <a:cs typeface="Open Sans"/>
              </a:rPr>
              <a:t> </a:t>
            </a:r>
            <a:r>
              <a:rPr sz="1700" dirty="0">
                <a:solidFill>
                  <a:srgbClr val="57585B"/>
                </a:solidFill>
                <a:latin typeface="Open Sans"/>
                <a:cs typeface="Open Sans"/>
              </a:rPr>
              <a:t>multiple</a:t>
            </a:r>
            <a:r>
              <a:rPr sz="1700" spc="65" dirty="0">
                <a:solidFill>
                  <a:srgbClr val="57585B"/>
                </a:solidFill>
                <a:latin typeface="Open Sans"/>
                <a:cs typeface="Open Sans"/>
              </a:rPr>
              <a:t> </a:t>
            </a:r>
            <a:r>
              <a:rPr sz="1700" dirty="0">
                <a:solidFill>
                  <a:srgbClr val="57585B"/>
                </a:solidFill>
                <a:latin typeface="Open Sans"/>
                <a:cs typeface="Open Sans"/>
              </a:rPr>
              <a:t>Cypherpunks</a:t>
            </a:r>
            <a:r>
              <a:rPr sz="1700" spc="60" dirty="0">
                <a:solidFill>
                  <a:srgbClr val="57585B"/>
                </a:solidFill>
                <a:latin typeface="Open Sans"/>
                <a:cs typeface="Open Sans"/>
              </a:rPr>
              <a:t> </a:t>
            </a:r>
            <a:r>
              <a:rPr sz="1700" dirty="0">
                <a:solidFill>
                  <a:srgbClr val="57585B"/>
                </a:solidFill>
                <a:latin typeface="Open Sans"/>
                <a:cs typeface="Open Sans"/>
              </a:rPr>
              <a:t>attempted</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iterate</a:t>
            </a:r>
            <a:r>
              <a:rPr sz="1700" spc="60" dirty="0">
                <a:solidFill>
                  <a:srgbClr val="57585B"/>
                </a:solidFill>
                <a:latin typeface="Open Sans"/>
                <a:cs typeface="Open Sans"/>
              </a:rPr>
              <a:t> </a:t>
            </a:r>
            <a:r>
              <a:rPr sz="1700" dirty="0">
                <a:solidFill>
                  <a:srgbClr val="57585B"/>
                </a:solidFill>
                <a:latin typeface="Open Sans"/>
                <a:cs typeface="Open Sans"/>
              </a:rPr>
              <a:t>each</a:t>
            </a:r>
            <a:r>
              <a:rPr sz="1700" spc="60" dirty="0">
                <a:solidFill>
                  <a:srgbClr val="57585B"/>
                </a:solidFill>
                <a:latin typeface="Open Sans"/>
                <a:cs typeface="Open Sans"/>
              </a:rPr>
              <a:t> </a:t>
            </a:r>
            <a:r>
              <a:rPr sz="1700" spc="-10" dirty="0">
                <a:solidFill>
                  <a:srgbClr val="57585B"/>
                </a:solidFill>
                <a:latin typeface="Open Sans"/>
                <a:cs typeface="Open Sans"/>
              </a:rPr>
              <a:t>other's </a:t>
            </a:r>
            <a:r>
              <a:rPr sz="1700" dirty="0">
                <a:solidFill>
                  <a:srgbClr val="57585B"/>
                </a:solidFill>
                <a:latin typeface="Open Sans"/>
                <a:cs typeface="Open Sans"/>
              </a:rPr>
              <a:t>ideas</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create</a:t>
            </a:r>
            <a:r>
              <a:rPr sz="1700" spc="50"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workable</a:t>
            </a:r>
            <a:r>
              <a:rPr sz="1700" spc="50" dirty="0">
                <a:solidFill>
                  <a:srgbClr val="57585B"/>
                </a:solidFill>
                <a:latin typeface="Open Sans"/>
                <a:cs typeface="Open Sans"/>
              </a:rPr>
              <a:t> </a:t>
            </a:r>
            <a:r>
              <a:rPr sz="1700" dirty="0">
                <a:solidFill>
                  <a:srgbClr val="57585B"/>
                </a:solidFill>
                <a:latin typeface="Open Sans"/>
                <a:cs typeface="Open Sans"/>
              </a:rPr>
              <a:t>solution</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digital</a:t>
            </a:r>
            <a:r>
              <a:rPr sz="1700" spc="50" dirty="0">
                <a:solidFill>
                  <a:srgbClr val="57585B"/>
                </a:solidFill>
                <a:latin typeface="Open Sans"/>
                <a:cs typeface="Open Sans"/>
              </a:rPr>
              <a:t> </a:t>
            </a:r>
            <a:r>
              <a:rPr sz="1700" dirty="0">
                <a:solidFill>
                  <a:srgbClr val="57585B"/>
                </a:solidFill>
                <a:latin typeface="Open Sans"/>
                <a:cs typeface="Open Sans"/>
              </a:rPr>
              <a:t>currency</a:t>
            </a:r>
            <a:r>
              <a:rPr sz="1700" spc="45" dirty="0">
                <a:solidFill>
                  <a:srgbClr val="57585B"/>
                </a:solidFill>
                <a:latin typeface="Open Sans"/>
                <a:cs typeface="Open Sans"/>
              </a:rPr>
              <a:t> </a:t>
            </a:r>
            <a:r>
              <a:rPr sz="1700" dirty="0">
                <a:solidFill>
                  <a:srgbClr val="57585B"/>
                </a:solidFill>
                <a:latin typeface="Open Sans"/>
                <a:cs typeface="Open Sans"/>
              </a:rPr>
              <a:t>free</a:t>
            </a:r>
            <a:r>
              <a:rPr sz="1700" spc="50" dirty="0">
                <a:solidFill>
                  <a:srgbClr val="57585B"/>
                </a:solidFill>
                <a:latin typeface="Open Sans"/>
                <a:cs typeface="Open Sans"/>
              </a:rPr>
              <a:t> </a:t>
            </a:r>
            <a:r>
              <a:rPr sz="1700" dirty="0">
                <a:solidFill>
                  <a:srgbClr val="57585B"/>
                </a:solidFill>
                <a:latin typeface="Open Sans"/>
                <a:cs typeface="Open Sans"/>
              </a:rPr>
              <a:t>from</a:t>
            </a:r>
            <a:r>
              <a:rPr sz="1700" spc="45" dirty="0">
                <a:solidFill>
                  <a:srgbClr val="57585B"/>
                </a:solidFill>
                <a:latin typeface="Open Sans"/>
                <a:cs typeface="Open Sans"/>
              </a:rPr>
              <a:t> </a:t>
            </a:r>
            <a:r>
              <a:rPr sz="1700" spc="-10" dirty="0">
                <a:solidFill>
                  <a:srgbClr val="57585B"/>
                </a:solidFill>
                <a:latin typeface="Open Sans"/>
                <a:cs typeface="Open Sans"/>
              </a:rPr>
              <a:t>government </a:t>
            </a:r>
            <a:r>
              <a:rPr sz="1700" dirty="0">
                <a:solidFill>
                  <a:srgbClr val="57585B"/>
                </a:solidFill>
                <a:latin typeface="Open Sans"/>
                <a:cs typeface="Open Sans"/>
              </a:rPr>
              <a:t>control.</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table</a:t>
            </a:r>
            <a:r>
              <a:rPr sz="1700" spc="65" dirty="0">
                <a:solidFill>
                  <a:srgbClr val="57585B"/>
                </a:solidFill>
                <a:latin typeface="Open Sans"/>
                <a:cs typeface="Open Sans"/>
              </a:rPr>
              <a:t> </a:t>
            </a:r>
            <a:r>
              <a:rPr sz="1700" dirty="0">
                <a:solidFill>
                  <a:srgbClr val="57585B"/>
                </a:solidFill>
                <a:latin typeface="Open Sans"/>
                <a:cs typeface="Open Sans"/>
              </a:rPr>
              <a:t>below</a:t>
            </a:r>
            <a:r>
              <a:rPr sz="1700" spc="65" dirty="0">
                <a:solidFill>
                  <a:srgbClr val="57585B"/>
                </a:solidFill>
                <a:latin typeface="Open Sans"/>
                <a:cs typeface="Open Sans"/>
              </a:rPr>
              <a:t> </a:t>
            </a:r>
            <a:r>
              <a:rPr sz="1700" dirty="0">
                <a:solidFill>
                  <a:srgbClr val="57585B"/>
                </a:solidFill>
                <a:latin typeface="Open Sans"/>
                <a:cs typeface="Open Sans"/>
              </a:rPr>
              <a:t>describes</a:t>
            </a:r>
            <a:r>
              <a:rPr sz="1700" spc="65" dirty="0">
                <a:solidFill>
                  <a:srgbClr val="57585B"/>
                </a:solidFill>
                <a:latin typeface="Open Sans"/>
                <a:cs typeface="Open Sans"/>
              </a:rPr>
              <a:t> </a:t>
            </a:r>
            <a:r>
              <a:rPr sz="1700" dirty="0">
                <a:solidFill>
                  <a:srgbClr val="57585B"/>
                </a:solidFill>
                <a:latin typeface="Open Sans"/>
                <a:cs typeface="Open Sans"/>
              </a:rPr>
              <a:t>several</a:t>
            </a:r>
            <a:r>
              <a:rPr sz="1700" spc="65" dirty="0">
                <a:solidFill>
                  <a:srgbClr val="57585B"/>
                </a:solidFill>
                <a:latin typeface="Open Sans"/>
                <a:cs typeface="Open Sans"/>
              </a:rPr>
              <a:t> </a:t>
            </a:r>
            <a:r>
              <a:rPr sz="1700" dirty="0">
                <a:solidFill>
                  <a:srgbClr val="57585B"/>
                </a:solidFill>
                <a:latin typeface="Open Sans"/>
                <a:cs typeface="Open Sans"/>
              </a:rPr>
              <a:t>key</a:t>
            </a:r>
            <a:r>
              <a:rPr sz="1700" spc="65" dirty="0">
                <a:solidFill>
                  <a:srgbClr val="57585B"/>
                </a:solidFill>
                <a:latin typeface="Open Sans"/>
                <a:cs typeface="Open Sans"/>
              </a:rPr>
              <a:t> </a:t>
            </a:r>
            <a:r>
              <a:rPr sz="1700" dirty="0">
                <a:solidFill>
                  <a:srgbClr val="57585B"/>
                </a:solidFill>
                <a:latin typeface="Open Sans"/>
                <a:cs typeface="Open Sans"/>
              </a:rPr>
              <a:t>innovations</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spc="-10" dirty="0">
                <a:solidFill>
                  <a:srgbClr val="57585B"/>
                </a:solidFill>
                <a:latin typeface="Open Sans"/>
                <a:cs typeface="Open Sans"/>
              </a:rPr>
              <a:t>Cypherpunks </a:t>
            </a:r>
            <a:r>
              <a:rPr sz="1700" dirty="0">
                <a:solidFill>
                  <a:srgbClr val="57585B"/>
                </a:solidFill>
                <a:latin typeface="Open Sans"/>
                <a:cs typeface="Open Sans"/>
              </a:rPr>
              <a:t>developed</a:t>
            </a:r>
            <a:r>
              <a:rPr sz="1700" spc="70" dirty="0">
                <a:solidFill>
                  <a:srgbClr val="57585B"/>
                </a:solidFill>
                <a:latin typeface="Open Sans"/>
                <a:cs typeface="Open Sans"/>
              </a:rPr>
              <a:t> </a:t>
            </a:r>
            <a:r>
              <a:rPr sz="1700" dirty="0">
                <a:solidFill>
                  <a:srgbClr val="57585B"/>
                </a:solidFill>
                <a:latin typeface="Open Sans"/>
                <a:cs typeface="Open Sans"/>
              </a:rPr>
              <a:t>in</a:t>
            </a:r>
            <a:r>
              <a:rPr sz="1700" spc="75" dirty="0">
                <a:solidFill>
                  <a:srgbClr val="57585B"/>
                </a:solidFill>
                <a:latin typeface="Open Sans"/>
                <a:cs typeface="Open Sans"/>
              </a:rPr>
              <a:t> </a:t>
            </a:r>
            <a:r>
              <a:rPr sz="1700" dirty="0">
                <a:solidFill>
                  <a:srgbClr val="57585B"/>
                </a:solidFill>
                <a:latin typeface="Open Sans"/>
                <a:cs typeface="Open Sans"/>
              </a:rPr>
              <a:t>their</a:t>
            </a:r>
            <a:r>
              <a:rPr sz="1700" spc="70" dirty="0">
                <a:solidFill>
                  <a:srgbClr val="57585B"/>
                </a:solidFill>
                <a:latin typeface="Open Sans"/>
                <a:cs typeface="Open Sans"/>
              </a:rPr>
              <a:t> </a:t>
            </a:r>
            <a:r>
              <a:rPr sz="1700" dirty="0">
                <a:solidFill>
                  <a:srgbClr val="57585B"/>
                </a:solidFill>
                <a:latin typeface="Open Sans"/>
                <a:cs typeface="Open Sans"/>
              </a:rPr>
              <a:t>quest</a:t>
            </a:r>
            <a:r>
              <a:rPr sz="1700" spc="75" dirty="0">
                <a:solidFill>
                  <a:srgbClr val="57585B"/>
                </a:solidFill>
                <a:latin typeface="Open Sans"/>
                <a:cs typeface="Open Sans"/>
              </a:rPr>
              <a:t> </a:t>
            </a:r>
            <a:r>
              <a:rPr sz="1700" dirty="0">
                <a:solidFill>
                  <a:srgbClr val="57585B"/>
                </a:solidFill>
                <a:latin typeface="Open Sans"/>
                <a:cs typeface="Open Sans"/>
              </a:rPr>
              <a:t>to</a:t>
            </a:r>
            <a:r>
              <a:rPr sz="1700" spc="70" dirty="0">
                <a:solidFill>
                  <a:srgbClr val="57585B"/>
                </a:solidFill>
                <a:latin typeface="Open Sans"/>
                <a:cs typeface="Open Sans"/>
              </a:rPr>
              <a:t> </a:t>
            </a:r>
            <a:r>
              <a:rPr sz="1700" dirty="0">
                <a:solidFill>
                  <a:srgbClr val="57585B"/>
                </a:solidFill>
                <a:latin typeface="Open Sans"/>
                <a:cs typeface="Open Sans"/>
              </a:rPr>
              <a:t>create</a:t>
            </a:r>
            <a:r>
              <a:rPr sz="1700" spc="75" dirty="0">
                <a:solidFill>
                  <a:srgbClr val="57585B"/>
                </a:solidFill>
                <a:latin typeface="Open Sans"/>
                <a:cs typeface="Open Sans"/>
              </a:rPr>
              <a:t> </a:t>
            </a:r>
            <a:r>
              <a:rPr sz="1700" dirty="0">
                <a:solidFill>
                  <a:srgbClr val="57585B"/>
                </a:solidFill>
                <a:latin typeface="Open Sans"/>
                <a:cs typeface="Open Sans"/>
              </a:rPr>
              <a:t>digital</a:t>
            </a:r>
            <a:r>
              <a:rPr sz="1700" spc="70" dirty="0">
                <a:solidFill>
                  <a:srgbClr val="57585B"/>
                </a:solidFill>
                <a:latin typeface="Open Sans"/>
                <a:cs typeface="Open Sans"/>
              </a:rPr>
              <a:t> </a:t>
            </a:r>
            <a:r>
              <a:rPr sz="1700" spc="-10" dirty="0">
                <a:solidFill>
                  <a:srgbClr val="57585B"/>
                </a:solidFill>
                <a:latin typeface="Open Sans"/>
                <a:cs typeface="Open Sans"/>
              </a:rPr>
              <a:t>cash:</a:t>
            </a:r>
            <a:endParaRPr sz="1700" dirty="0">
              <a:latin typeface="Open Sans"/>
              <a:cs typeface="Open Sans"/>
            </a:endParaRPr>
          </a:p>
        </p:txBody>
      </p:sp>
      <p:grpSp>
        <p:nvGrpSpPr>
          <p:cNvPr id="9" name="object 9"/>
          <p:cNvGrpSpPr/>
          <p:nvPr/>
        </p:nvGrpSpPr>
        <p:grpSpPr>
          <a:xfrm>
            <a:off x="10336339" y="2553575"/>
            <a:ext cx="8649335" cy="374650"/>
            <a:chOff x="10336339" y="2553575"/>
            <a:chExt cx="8649335" cy="374650"/>
          </a:xfrm>
        </p:grpSpPr>
        <p:pic>
          <p:nvPicPr>
            <p:cNvPr id="10" name="object 10"/>
            <p:cNvPicPr/>
            <p:nvPr/>
          </p:nvPicPr>
          <p:blipFill>
            <a:blip r:embed="rId6" cstate="print"/>
            <a:stretch>
              <a:fillRect/>
            </a:stretch>
          </p:blipFill>
          <p:spPr>
            <a:xfrm>
              <a:off x="12094491" y="2564561"/>
              <a:ext cx="3852406" cy="352240"/>
            </a:xfrm>
            <a:prstGeom prst="rect">
              <a:avLst/>
            </a:prstGeom>
          </p:spPr>
        </p:pic>
        <p:pic>
          <p:nvPicPr>
            <p:cNvPr id="11" name="object 11"/>
            <p:cNvPicPr/>
            <p:nvPr/>
          </p:nvPicPr>
          <p:blipFill>
            <a:blip r:embed="rId7" cstate="print"/>
            <a:stretch>
              <a:fillRect/>
            </a:stretch>
          </p:blipFill>
          <p:spPr>
            <a:xfrm>
              <a:off x="15946896" y="2564550"/>
              <a:ext cx="3027604" cy="352251"/>
            </a:xfrm>
            <a:prstGeom prst="rect">
              <a:avLst/>
            </a:prstGeom>
          </p:spPr>
        </p:pic>
        <p:sp>
          <p:nvSpPr>
            <p:cNvPr id="12" name="object 12"/>
            <p:cNvSpPr/>
            <p:nvPr/>
          </p:nvSpPr>
          <p:spPr>
            <a:xfrm>
              <a:off x="15946906" y="2564549"/>
              <a:ext cx="3027680" cy="352425"/>
            </a:xfrm>
            <a:custGeom>
              <a:avLst/>
              <a:gdLst/>
              <a:ahLst/>
              <a:cxnLst/>
              <a:rect l="l" t="t" r="r" b="b"/>
              <a:pathLst>
                <a:path w="3027680" h="352425">
                  <a:moveTo>
                    <a:pt x="0" y="0"/>
                  </a:moveTo>
                  <a:lnTo>
                    <a:pt x="2921240" y="0"/>
                  </a:lnTo>
                  <a:lnTo>
                    <a:pt x="2962635" y="8358"/>
                  </a:lnTo>
                  <a:lnTo>
                    <a:pt x="2996441" y="31153"/>
                  </a:lnTo>
                  <a:lnTo>
                    <a:pt x="3019235" y="64962"/>
                  </a:lnTo>
                  <a:lnTo>
                    <a:pt x="3027593" y="106363"/>
                  </a:lnTo>
                  <a:lnTo>
                    <a:pt x="3027593" y="352240"/>
                  </a:lnTo>
                  <a:lnTo>
                    <a:pt x="0" y="352240"/>
                  </a:lnTo>
                  <a:lnTo>
                    <a:pt x="0" y="0"/>
                  </a:lnTo>
                  <a:close/>
                </a:path>
              </a:pathLst>
            </a:custGeom>
            <a:ln w="21946">
              <a:solidFill>
                <a:srgbClr val="603990"/>
              </a:solidFill>
            </a:ln>
          </p:spPr>
          <p:txBody>
            <a:bodyPr wrap="square" lIns="0" tIns="0" rIns="0" bIns="0" rtlCol="0"/>
            <a:lstStyle/>
            <a:p>
              <a:endParaRPr/>
            </a:p>
          </p:txBody>
        </p:sp>
        <p:pic>
          <p:nvPicPr>
            <p:cNvPr id="13" name="object 13"/>
            <p:cNvPicPr/>
            <p:nvPr/>
          </p:nvPicPr>
          <p:blipFill>
            <a:blip r:embed="rId8" cstate="print"/>
            <a:stretch>
              <a:fillRect/>
            </a:stretch>
          </p:blipFill>
          <p:spPr>
            <a:xfrm>
              <a:off x="10344962" y="2564550"/>
              <a:ext cx="1749527" cy="352251"/>
            </a:xfrm>
            <a:prstGeom prst="rect">
              <a:avLst/>
            </a:prstGeom>
          </p:spPr>
        </p:pic>
        <p:sp>
          <p:nvSpPr>
            <p:cNvPr id="14" name="object 14"/>
            <p:cNvSpPr/>
            <p:nvPr/>
          </p:nvSpPr>
          <p:spPr>
            <a:xfrm>
              <a:off x="10344962" y="2564553"/>
              <a:ext cx="1750060" cy="352425"/>
            </a:xfrm>
            <a:custGeom>
              <a:avLst/>
              <a:gdLst/>
              <a:ahLst/>
              <a:cxnLst/>
              <a:rect l="l" t="t" r="r" b="b"/>
              <a:pathLst>
                <a:path w="1750059" h="352425">
                  <a:moveTo>
                    <a:pt x="1749527" y="352240"/>
                  </a:moveTo>
                  <a:lnTo>
                    <a:pt x="0" y="352240"/>
                  </a:lnTo>
                  <a:lnTo>
                    <a:pt x="0" y="106352"/>
                  </a:lnTo>
                  <a:lnTo>
                    <a:pt x="8358" y="64953"/>
                  </a:lnTo>
                  <a:lnTo>
                    <a:pt x="31153" y="31148"/>
                  </a:lnTo>
                  <a:lnTo>
                    <a:pt x="64962" y="8357"/>
                  </a:lnTo>
                  <a:lnTo>
                    <a:pt x="106363" y="0"/>
                  </a:lnTo>
                  <a:lnTo>
                    <a:pt x="1749527" y="0"/>
                  </a:lnTo>
                  <a:lnTo>
                    <a:pt x="1749527" y="352240"/>
                  </a:lnTo>
                  <a:close/>
                </a:path>
              </a:pathLst>
            </a:custGeom>
            <a:ln w="17245">
              <a:solidFill>
                <a:srgbClr val="603990"/>
              </a:solidFill>
            </a:ln>
          </p:spPr>
          <p:txBody>
            <a:bodyPr wrap="square" lIns="0" tIns="0" rIns="0" bIns="0" rtlCol="0"/>
            <a:lstStyle/>
            <a:p>
              <a:endParaRPr/>
            </a:p>
          </p:txBody>
        </p:sp>
      </p:grpSp>
      <p:graphicFrame>
        <p:nvGraphicFramePr>
          <p:cNvPr id="15" name="object 15"/>
          <p:cNvGraphicFramePr>
            <a:graphicFrameLocks noGrp="1"/>
          </p:cNvGraphicFramePr>
          <p:nvPr>
            <p:extLst>
              <p:ext uri="{D42A27DB-BD31-4B8C-83A1-F6EECF244321}">
                <p14:modId xmlns:p14="http://schemas.microsoft.com/office/powerpoint/2010/main" val="1364656572"/>
              </p:ext>
            </p:extLst>
          </p:nvPr>
        </p:nvGraphicFramePr>
        <p:xfrm>
          <a:off x="10333989" y="2553576"/>
          <a:ext cx="8629649" cy="7049770"/>
        </p:xfrm>
        <a:graphic>
          <a:graphicData uri="http://schemas.openxmlformats.org/drawingml/2006/table">
            <a:tbl>
              <a:tblPr firstRow="1" bandRow="1">
                <a:tableStyleId>{2D5ABB26-0587-4C30-8999-92F81FD0307C}</a:tableStyleId>
              </a:tblPr>
              <a:tblGrid>
                <a:gridCol w="1749425">
                  <a:extLst>
                    <a:ext uri="{9D8B030D-6E8A-4147-A177-3AD203B41FA5}">
                      <a16:colId xmlns:a16="http://schemas.microsoft.com/office/drawing/2014/main" val="20000"/>
                    </a:ext>
                  </a:extLst>
                </a:gridCol>
                <a:gridCol w="3852545">
                  <a:extLst>
                    <a:ext uri="{9D8B030D-6E8A-4147-A177-3AD203B41FA5}">
                      <a16:colId xmlns:a16="http://schemas.microsoft.com/office/drawing/2014/main" val="20001"/>
                    </a:ext>
                  </a:extLst>
                </a:gridCol>
                <a:gridCol w="3027679">
                  <a:extLst>
                    <a:ext uri="{9D8B030D-6E8A-4147-A177-3AD203B41FA5}">
                      <a16:colId xmlns:a16="http://schemas.microsoft.com/office/drawing/2014/main" val="20002"/>
                    </a:ext>
                  </a:extLst>
                </a:gridCol>
              </a:tblGrid>
              <a:tr h="351790">
                <a:tc>
                  <a:txBody>
                    <a:bodyPr/>
                    <a:lstStyle/>
                    <a:p>
                      <a:pPr algn="ctr">
                        <a:lnSpc>
                          <a:spcPct val="100000"/>
                        </a:lnSpc>
                        <a:spcBef>
                          <a:spcPts val="590"/>
                        </a:spcBef>
                      </a:pPr>
                      <a:r>
                        <a:rPr sz="1350" b="1" dirty="0">
                          <a:solidFill>
                            <a:srgbClr val="523183"/>
                          </a:solidFill>
                          <a:latin typeface="Open Sans"/>
                          <a:cs typeface="Open Sans"/>
                        </a:rPr>
                        <a:t>Name</a:t>
                      </a:r>
                      <a:r>
                        <a:rPr sz="1350" b="1" spc="114" dirty="0">
                          <a:solidFill>
                            <a:srgbClr val="523183"/>
                          </a:solidFill>
                          <a:latin typeface="Open Sans"/>
                          <a:cs typeface="Open Sans"/>
                        </a:rPr>
                        <a:t> </a:t>
                      </a:r>
                      <a:r>
                        <a:rPr sz="1350" b="1" dirty="0">
                          <a:solidFill>
                            <a:srgbClr val="523183"/>
                          </a:solidFill>
                          <a:latin typeface="Open Sans"/>
                          <a:cs typeface="Open Sans"/>
                        </a:rPr>
                        <a:t>and</a:t>
                      </a:r>
                      <a:r>
                        <a:rPr sz="1350" b="1" spc="114" dirty="0">
                          <a:solidFill>
                            <a:srgbClr val="523183"/>
                          </a:solidFill>
                          <a:latin typeface="Open Sans"/>
                          <a:cs typeface="Open Sans"/>
                        </a:rPr>
                        <a:t> </a:t>
                      </a:r>
                      <a:r>
                        <a:rPr sz="1350" b="1" spc="-20" dirty="0">
                          <a:solidFill>
                            <a:srgbClr val="523183"/>
                          </a:solidFill>
                          <a:latin typeface="Open Sans"/>
                          <a:cs typeface="Open Sans"/>
                        </a:rPr>
                        <a:t>Date</a:t>
                      </a:r>
                      <a:endParaRPr sz="1350">
                        <a:latin typeface="Open Sans"/>
                        <a:cs typeface="Open Sans"/>
                      </a:endParaRPr>
                    </a:p>
                  </a:txBody>
                  <a:tcPr marL="0" marR="0" marT="74930" marB="0">
                    <a:lnR w="28575">
                      <a:solidFill>
                        <a:srgbClr val="603990"/>
                      </a:solidFill>
                      <a:prstDash val="solid"/>
                    </a:lnR>
                    <a:lnB w="19050">
                      <a:solidFill>
                        <a:srgbClr val="603990"/>
                      </a:solidFill>
                      <a:prstDash val="solid"/>
                    </a:lnB>
                  </a:tcPr>
                </a:tc>
                <a:tc>
                  <a:txBody>
                    <a:bodyPr/>
                    <a:lstStyle/>
                    <a:p>
                      <a:pPr marL="21590" algn="ctr">
                        <a:lnSpc>
                          <a:spcPct val="100000"/>
                        </a:lnSpc>
                        <a:spcBef>
                          <a:spcPts val="590"/>
                        </a:spcBef>
                      </a:pPr>
                      <a:r>
                        <a:rPr sz="1350" b="1" spc="-10" dirty="0">
                          <a:solidFill>
                            <a:srgbClr val="523183"/>
                          </a:solidFill>
                          <a:latin typeface="Open Sans"/>
                          <a:cs typeface="Open Sans"/>
                        </a:rPr>
                        <a:t>Description</a:t>
                      </a:r>
                      <a:endParaRPr sz="1350">
                        <a:latin typeface="Open Sans"/>
                        <a:cs typeface="Open Sans"/>
                      </a:endParaRPr>
                    </a:p>
                  </a:txBody>
                  <a:tcPr marL="0" marR="0" marT="7493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marL="12065" algn="ctr">
                        <a:lnSpc>
                          <a:spcPct val="100000"/>
                        </a:lnSpc>
                        <a:spcBef>
                          <a:spcPts val="590"/>
                        </a:spcBef>
                      </a:pPr>
                      <a:r>
                        <a:rPr sz="1350" b="1" spc="-10" dirty="0">
                          <a:solidFill>
                            <a:srgbClr val="523183"/>
                          </a:solidFill>
                          <a:latin typeface="Open Sans"/>
                          <a:cs typeface="Open Sans"/>
                        </a:rPr>
                        <a:t>Limitations</a:t>
                      </a:r>
                      <a:endParaRPr sz="1350">
                        <a:latin typeface="Open Sans"/>
                        <a:cs typeface="Open Sans"/>
                      </a:endParaRPr>
                    </a:p>
                  </a:txBody>
                  <a:tcPr marL="0" marR="0" marT="74930" marB="0">
                    <a:lnL w="28575">
                      <a:solidFill>
                        <a:srgbClr val="603990"/>
                      </a:solidFill>
                      <a:prstDash val="solid"/>
                    </a:lnL>
                    <a:lnB w="28575">
                      <a:solidFill>
                        <a:srgbClr val="603990"/>
                      </a:solidFill>
                      <a:prstDash val="solid"/>
                    </a:lnB>
                  </a:tcPr>
                </a:tc>
                <a:extLst>
                  <a:ext uri="{0D108BD9-81ED-4DB2-BD59-A6C34878D82A}">
                    <a16:rowId xmlns:a16="http://schemas.microsoft.com/office/drawing/2014/main" val="10000"/>
                  </a:ext>
                </a:extLst>
              </a:tr>
              <a:tr h="1116330">
                <a:tc>
                  <a:txBody>
                    <a:bodyPr/>
                    <a:lstStyle/>
                    <a:p>
                      <a:pPr>
                        <a:lnSpc>
                          <a:spcPct val="100000"/>
                        </a:lnSpc>
                      </a:pPr>
                      <a:endParaRPr sz="1350">
                        <a:latin typeface="Times New Roman"/>
                        <a:cs typeface="Times New Roman"/>
                      </a:endParaRPr>
                    </a:p>
                    <a:p>
                      <a:pPr>
                        <a:lnSpc>
                          <a:spcPct val="100000"/>
                        </a:lnSpc>
                        <a:spcBef>
                          <a:spcPts val="340"/>
                        </a:spcBef>
                      </a:pPr>
                      <a:endParaRPr sz="1350">
                        <a:latin typeface="Times New Roman"/>
                        <a:cs typeface="Times New Roman"/>
                      </a:endParaRPr>
                    </a:p>
                    <a:p>
                      <a:pPr algn="ctr">
                        <a:lnSpc>
                          <a:spcPct val="100000"/>
                        </a:lnSpc>
                      </a:pPr>
                      <a:r>
                        <a:rPr sz="1350" dirty="0">
                          <a:solidFill>
                            <a:srgbClr val="57585B"/>
                          </a:solidFill>
                          <a:latin typeface="Open Sans"/>
                          <a:cs typeface="Open Sans"/>
                        </a:rPr>
                        <a:t>E-Cash</a:t>
                      </a:r>
                      <a:r>
                        <a:rPr sz="1350" spc="-5" dirty="0">
                          <a:solidFill>
                            <a:srgbClr val="57585B"/>
                          </a:solidFill>
                          <a:latin typeface="Open Sans"/>
                          <a:cs typeface="Open Sans"/>
                        </a:rPr>
                        <a:t> </a:t>
                      </a:r>
                      <a:r>
                        <a:rPr sz="1350" spc="-10" dirty="0">
                          <a:solidFill>
                            <a:srgbClr val="57585B"/>
                          </a:solidFill>
                          <a:latin typeface="Open Sans"/>
                          <a:cs typeface="Open Sans"/>
                        </a:rPr>
                        <a:t>(1982)</a:t>
                      </a:r>
                      <a:endParaRPr sz="135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54"/>
                        </a:spcBef>
                      </a:pPr>
                      <a:endParaRPr sz="1350">
                        <a:latin typeface="Times New Roman"/>
                        <a:cs typeface="Times New Roman"/>
                      </a:endParaRPr>
                    </a:p>
                    <a:p>
                      <a:pPr marL="194945" marR="257175">
                        <a:lnSpc>
                          <a:spcPct val="100000"/>
                        </a:lnSpc>
                      </a:pPr>
                      <a:r>
                        <a:rPr sz="1350" dirty="0">
                          <a:solidFill>
                            <a:srgbClr val="57585B"/>
                          </a:solidFill>
                          <a:latin typeface="Open Sans"/>
                          <a:cs typeface="Open Sans"/>
                        </a:rPr>
                        <a:t>David</a:t>
                      </a:r>
                      <a:r>
                        <a:rPr sz="1350" spc="-5" dirty="0">
                          <a:solidFill>
                            <a:srgbClr val="57585B"/>
                          </a:solidFill>
                          <a:latin typeface="Open Sans"/>
                          <a:cs typeface="Open Sans"/>
                        </a:rPr>
                        <a:t> </a:t>
                      </a:r>
                      <a:r>
                        <a:rPr sz="1350" dirty="0">
                          <a:solidFill>
                            <a:srgbClr val="57585B"/>
                          </a:solidFill>
                          <a:latin typeface="Open Sans"/>
                          <a:cs typeface="Open Sans"/>
                        </a:rPr>
                        <a:t>Chaum's </a:t>
                      </a:r>
                      <a:r>
                        <a:rPr sz="1350" spc="-10" dirty="0">
                          <a:solidFill>
                            <a:srgbClr val="57585B"/>
                          </a:solidFill>
                          <a:latin typeface="Open Sans"/>
                          <a:cs typeface="Open Sans"/>
                        </a:rPr>
                        <a:t>E-</a:t>
                      </a:r>
                      <a:r>
                        <a:rPr sz="1350" dirty="0">
                          <a:solidFill>
                            <a:srgbClr val="57585B"/>
                          </a:solidFill>
                          <a:latin typeface="Open Sans"/>
                          <a:cs typeface="Open Sans"/>
                        </a:rPr>
                        <a:t>Cash</a:t>
                      </a:r>
                      <a:r>
                        <a:rPr sz="1350" spc="-5" dirty="0">
                          <a:solidFill>
                            <a:srgbClr val="57585B"/>
                          </a:solidFill>
                          <a:latin typeface="Open Sans"/>
                          <a:cs typeface="Open Sans"/>
                        </a:rPr>
                        <a:t> </a:t>
                      </a:r>
                      <a:r>
                        <a:rPr sz="1350" dirty="0">
                          <a:solidFill>
                            <a:srgbClr val="57585B"/>
                          </a:solidFill>
                          <a:latin typeface="Open Sans"/>
                          <a:cs typeface="Open Sans"/>
                        </a:rPr>
                        <a:t>was an </a:t>
                      </a:r>
                      <a:r>
                        <a:rPr sz="1350" spc="-10" dirty="0">
                          <a:solidFill>
                            <a:srgbClr val="57585B"/>
                          </a:solidFill>
                          <a:latin typeface="Open Sans"/>
                          <a:cs typeface="Open Sans"/>
                        </a:rPr>
                        <a:t>early </a:t>
                      </a:r>
                      <a:r>
                        <a:rPr sz="1350" dirty="0">
                          <a:solidFill>
                            <a:srgbClr val="57585B"/>
                          </a:solidFill>
                          <a:latin typeface="Open Sans"/>
                          <a:cs typeface="Open Sans"/>
                        </a:rPr>
                        <a:t>concept</a:t>
                      </a:r>
                      <a:r>
                        <a:rPr sz="1350" spc="-5" dirty="0">
                          <a:solidFill>
                            <a:srgbClr val="57585B"/>
                          </a:solidFill>
                          <a:latin typeface="Open Sans"/>
                          <a:cs typeface="Open Sans"/>
                        </a:rPr>
                        <a:t> </a:t>
                      </a:r>
                      <a:r>
                        <a:rPr sz="1350" dirty="0">
                          <a:solidFill>
                            <a:srgbClr val="57585B"/>
                          </a:solidFill>
                          <a:latin typeface="Open Sans"/>
                          <a:cs typeface="Open Sans"/>
                        </a:rPr>
                        <a:t>of electronic cash, focusing </a:t>
                      </a:r>
                      <a:r>
                        <a:rPr sz="1350" spc="-25" dirty="0">
                          <a:solidFill>
                            <a:srgbClr val="57585B"/>
                          </a:solidFill>
                          <a:latin typeface="Open Sans"/>
                          <a:cs typeface="Open Sans"/>
                        </a:rPr>
                        <a:t>on </a:t>
                      </a:r>
                      <a:r>
                        <a:rPr sz="1350" dirty="0">
                          <a:solidFill>
                            <a:srgbClr val="57585B"/>
                          </a:solidFill>
                          <a:latin typeface="Open Sans"/>
                          <a:cs typeface="Open Sans"/>
                        </a:rPr>
                        <a:t>privacy through</a:t>
                      </a:r>
                      <a:r>
                        <a:rPr sz="1350" spc="5" dirty="0">
                          <a:solidFill>
                            <a:srgbClr val="57585B"/>
                          </a:solidFill>
                          <a:latin typeface="Open Sans"/>
                          <a:cs typeface="Open Sans"/>
                        </a:rPr>
                        <a:t> </a:t>
                      </a:r>
                      <a:r>
                        <a:rPr sz="1350" dirty="0">
                          <a:solidFill>
                            <a:srgbClr val="57585B"/>
                          </a:solidFill>
                          <a:latin typeface="Open Sans"/>
                          <a:cs typeface="Open Sans"/>
                        </a:rPr>
                        <a:t>cryptographic</a:t>
                      </a:r>
                      <a:r>
                        <a:rPr sz="1350" spc="5" dirty="0">
                          <a:solidFill>
                            <a:srgbClr val="57585B"/>
                          </a:solidFill>
                          <a:latin typeface="Open Sans"/>
                          <a:cs typeface="Open Sans"/>
                        </a:rPr>
                        <a:t> </a:t>
                      </a:r>
                      <a:r>
                        <a:rPr sz="1350" spc="-10" dirty="0">
                          <a:solidFill>
                            <a:srgbClr val="57585B"/>
                          </a:solidFill>
                          <a:latin typeface="Open Sans"/>
                          <a:cs typeface="Open Sans"/>
                        </a:rPr>
                        <a:t>techniques.</a:t>
                      </a:r>
                      <a:endParaRPr sz="1350">
                        <a:latin typeface="Open Sans"/>
                        <a:cs typeface="Open Sans"/>
                      </a:endParaRPr>
                    </a:p>
                  </a:txBody>
                  <a:tcPr marL="0" marR="0" marT="32384"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marL="201295" marR="339090">
                        <a:lnSpc>
                          <a:spcPct val="100000"/>
                        </a:lnSpc>
                        <a:spcBef>
                          <a:spcPts val="1000"/>
                        </a:spcBef>
                      </a:pPr>
                      <a:r>
                        <a:rPr sz="1350" dirty="0">
                          <a:solidFill>
                            <a:srgbClr val="57585B"/>
                          </a:solidFill>
                          <a:latin typeface="Open Sans"/>
                          <a:cs typeface="Open Sans"/>
                        </a:rPr>
                        <a:t>Required a</a:t>
                      </a:r>
                      <a:r>
                        <a:rPr sz="1350" spc="5" dirty="0">
                          <a:solidFill>
                            <a:srgbClr val="57585B"/>
                          </a:solidFill>
                          <a:latin typeface="Open Sans"/>
                          <a:cs typeface="Open Sans"/>
                        </a:rPr>
                        <a:t> </a:t>
                      </a:r>
                      <a:r>
                        <a:rPr sz="1350" dirty="0">
                          <a:solidFill>
                            <a:srgbClr val="57585B"/>
                          </a:solidFill>
                          <a:latin typeface="Open Sans"/>
                          <a:cs typeface="Open Sans"/>
                        </a:rPr>
                        <a:t>central </a:t>
                      </a:r>
                      <a:r>
                        <a:rPr sz="1350" spc="-10" dirty="0">
                          <a:solidFill>
                            <a:srgbClr val="57585B"/>
                          </a:solidFill>
                          <a:latin typeface="Open Sans"/>
                          <a:cs typeface="Open Sans"/>
                        </a:rPr>
                        <a:t>authority, </a:t>
                      </a:r>
                      <a:r>
                        <a:rPr sz="1350" dirty="0">
                          <a:solidFill>
                            <a:srgbClr val="57585B"/>
                          </a:solidFill>
                          <a:latin typeface="Open Sans"/>
                          <a:cs typeface="Open Sans"/>
                        </a:rPr>
                        <a:t>raising concerns</a:t>
                      </a:r>
                      <a:r>
                        <a:rPr sz="1350" spc="5" dirty="0">
                          <a:solidFill>
                            <a:srgbClr val="57585B"/>
                          </a:solidFill>
                          <a:latin typeface="Open Sans"/>
                          <a:cs typeface="Open Sans"/>
                        </a:rPr>
                        <a:t> </a:t>
                      </a:r>
                      <a:r>
                        <a:rPr sz="1350" dirty="0">
                          <a:solidFill>
                            <a:srgbClr val="57585B"/>
                          </a:solidFill>
                          <a:latin typeface="Open Sans"/>
                          <a:cs typeface="Open Sans"/>
                        </a:rPr>
                        <a:t>about</a:t>
                      </a:r>
                      <a:r>
                        <a:rPr sz="1350" spc="5" dirty="0">
                          <a:solidFill>
                            <a:srgbClr val="57585B"/>
                          </a:solidFill>
                          <a:latin typeface="Open Sans"/>
                          <a:cs typeface="Open Sans"/>
                        </a:rPr>
                        <a:t> </a:t>
                      </a:r>
                      <a:r>
                        <a:rPr sz="1350" dirty="0">
                          <a:solidFill>
                            <a:srgbClr val="57585B"/>
                          </a:solidFill>
                          <a:latin typeface="Open Sans"/>
                          <a:cs typeface="Open Sans"/>
                        </a:rPr>
                        <a:t>a</a:t>
                      </a:r>
                      <a:r>
                        <a:rPr sz="1350" spc="5" dirty="0">
                          <a:solidFill>
                            <a:srgbClr val="57585B"/>
                          </a:solidFill>
                          <a:latin typeface="Open Sans"/>
                          <a:cs typeface="Open Sans"/>
                        </a:rPr>
                        <a:t> </a:t>
                      </a:r>
                      <a:r>
                        <a:rPr sz="1350" spc="-10" dirty="0">
                          <a:solidFill>
                            <a:srgbClr val="57585B"/>
                          </a:solidFill>
                          <a:latin typeface="Open Sans"/>
                          <a:cs typeface="Open Sans"/>
                        </a:rPr>
                        <a:t>single </a:t>
                      </a:r>
                      <a:r>
                        <a:rPr sz="1350" dirty="0">
                          <a:solidFill>
                            <a:srgbClr val="57585B"/>
                          </a:solidFill>
                          <a:latin typeface="Open Sans"/>
                          <a:cs typeface="Open Sans"/>
                        </a:rPr>
                        <a:t>point of failure</a:t>
                      </a:r>
                      <a:r>
                        <a:rPr sz="1350" spc="5" dirty="0">
                          <a:solidFill>
                            <a:srgbClr val="57585B"/>
                          </a:solidFill>
                          <a:latin typeface="Open Sans"/>
                          <a:cs typeface="Open Sans"/>
                        </a:rPr>
                        <a:t> </a:t>
                      </a:r>
                      <a:r>
                        <a:rPr sz="1350" dirty="0">
                          <a:solidFill>
                            <a:srgbClr val="57585B"/>
                          </a:solidFill>
                          <a:latin typeface="Open Sans"/>
                          <a:cs typeface="Open Sans"/>
                        </a:rPr>
                        <a:t>and </a:t>
                      </a:r>
                      <a:r>
                        <a:rPr sz="1350" spc="-10" dirty="0">
                          <a:solidFill>
                            <a:srgbClr val="57585B"/>
                          </a:solidFill>
                          <a:latin typeface="Open Sans"/>
                          <a:cs typeface="Open Sans"/>
                        </a:rPr>
                        <a:t>potential censorship.</a:t>
                      </a:r>
                      <a:endParaRPr sz="1350">
                        <a:latin typeface="Open Sans"/>
                        <a:cs typeface="Open Sans"/>
                      </a:endParaRPr>
                    </a:p>
                  </a:txBody>
                  <a:tcPr marL="0" marR="0" marT="12700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1"/>
                  </a:ext>
                </a:extLst>
              </a:tr>
              <a:tr h="1116330">
                <a:tc>
                  <a:txBody>
                    <a:bodyPr/>
                    <a:lstStyle/>
                    <a:p>
                      <a:pPr>
                        <a:lnSpc>
                          <a:spcPct val="100000"/>
                        </a:lnSpc>
                      </a:pPr>
                      <a:endParaRPr sz="1350">
                        <a:latin typeface="Times New Roman"/>
                        <a:cs typeface="Times New Roman"/>
                      </a:endParaRPr>
                    </a:p>
                    <a:p>
                      <a:pPr>
                        <a:lnSpc>
                          <a:spcPct val="100000"/>
                        </a:lnSpc>
                        <a:spcBef>
                          <a:spcPts val="340"/>
                        </a:spcBef>
                      </a:pPr>
                      <a:endParaRPr sz="1350">
                        <a:latin typeface="Times New Roman"/>
                        <a:cs typeface="Times New Roman"/>
                      </a:endParaRPr>
                    </a:p>
                    <a:p>
                      <a:pPr algn="ctr">
                        <a:lnSpc>
                          <a:spcPct val="100000"/>
                        </a:lnSpc>
                      </a:pPr>
                      <a:r>
                        <a:rPr sz="1350" dirty="0">
                          <a:solidFill>
                            <a:srgbClr val="57585B"/>
                          </a:solidFill>
                          <a:latin typeface="Open Sans"/>
                          <a:cs typeface="Open Sans"/>
                        </a:rPr>
                        <a:t>DigiCash</a:t>
                      </a:r>
                      <a:r>
                        <a:rPr sz="1350" spc="-35" dirty="0">
                          <a:solidFill>
                            <a:srgbClr val="57585B"/>
                          </a:solidFill>
                          <a:latin typeface="Open Sans"/>
                          <a:cs typeface="Open Sans"/>
                        </a:rPr>
                        <a:t> </a:t>
                      </a:r>
                      <a:r>
                        <a:rPr sz="1350" spc="-10" dirty="0">
                          <a:solidFill>
                            <a:srgbClr val="57585B"/>
                          </a:solidFill>
                          <a:latin typeface="Open Sans"/>
                          <a:cs typeface="Open Sans"/>
                        </a:rPr>
                        <a:t>(1990)</a:t>
                      </a:r>
                      <a:endParaRPr sz="135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65"/>
                        </a:spcBef>
                      </a:pPr>
                      <a:endParaRPr sz="1350">
                        <a:latin typeface="Times New Roman"/>
                        <a:cs typeface="Times New Roman"/>
                      </a:endParaRPr>
                    </a:p>
                    <a:p>
                      <a:pPr marL="194945" marR="229235" algn="just">
                        <a:lnSpc>
                          <a:spcPct val="100000"/>
                        </a:lnSpc>
                      </a:pPr>
                      <a:r>
                        <a:rPr sz="1350" dirty="0">
                          <a:solidFill>
                            <a:srgbClr val="57585B"/>
                          </a:solidFill>
                          <a:latin typeface="Open Sans"/>
                          <a:cs typeface="Open Sans"/>
                        </a:rPr>
                        <a:t>DigiCash, founded by David Chaum, </a:t>
                      </a:r>
                      <a:r>
                        <a:rPr sz="1350" spc="-10" dirty="0">
                          <a:solidFill>
                            <a:srgbClr val="57585B"/>
                          </a:solidFill>
                          <a:latin typeface="Open Sans"/>
                          <a:cs typeface="Open Sans"/>
                        </a:rPr>
                        <a:t>aimed </a:t>
                      </a:r>
                      <a:r>
                        <a:rPr sz="1350" dirty="0">
                          <a:solidFill>
                            <a:srgbClr val="57585B"/>
                          </a:solidFill>
                          <a:latin typeface="Open Sans"/>
                          <a:cs typeface="Open Sans"/>
                        </a:rPr>
                        <a:t>to</a:t>
                      </a:r>
                      <a:r>
                        <a:rPr sz="1350" spc="-5" dirty="0">
                          <a:solidFill>
                            <a:srgbClr val="57585B"/>
                          </a:solidFill>
                          <a:latin typeface="Open Sans"/>
                          <a:cs typeface="Open Sans"/>
                        </a:rPr>
                        <a:t> </a:t>
                      </a:r>
                      <a:r>
                        <a:rPr sz="1350" dirty="0">
                          <a:solidFill>
                            <a:srgbClr val="57585B"/>
                          </a:solidFill>
                          <a:latin typeface="Open Sans"/>
                          <a:cs typeface="Open Sans"/>
                        </a:rPr>
                        <a:t>create</a:t>
                      </a:r>
                      <a:r>
                        <a:rPr sz="1350" spc="-5" dirty="0">
                          <a:solidFill>
                            <a:srgbClr val="57585B"/>
                          </a:solidFill>
                          <a:latin typeface="Open Sans"/>
                          <a:cs typeface="Open Sans"/>
                        </a:rPr>
                        <a:t> </a:t>
                      </a:r>
                      <a:r>
                        <a:rPr sz="1350" dirty="0">
                          <a:solidFill>
                            <a:srgbClr val="57585B"/>
                          </a:solidFill>
                          <a:latin typeface="Open Sans"/>
                          <a:cs typeface="Open Sans"/>
                        </a:rPr>
                        <a:t>a</a:t>
                      </a:r>
                      <a:r>
                        <a:rPr sz="1350" spc="-5" dirty="0">
                          <a:solidFill>
                            <a:srgbClr val="57585B"/>
                          </a:solidFill>
                          <a:latin typeface="Open Sans"/>
                          <a:cs typeface="Open Sans"/>
                        </a:rPr>
                        <a:t> </a:t>
                      </a:r>
                      <a:r>
                        <a:rPr sz="1350" dirty="0">
                          <a:solidFill>
                            <a:srgbClr val="57585B"/>
                          </a:solidFill>
                          <a:latin typeface="Open Sans"/>
                          <a:cs typeface="Open Sans"/>
                        </a:rPr>
                        <a:t>digital</a:t>
                      </a:r>
                      <a:r>
                        <a:rPr sz="1350" spc="-5" dirty="0">
                          <a:solidFill>
                            <a:srgbClr val="57585B"/>
                          </a:solidFill>
                          <a:latin typeface="Open Sans"/>
                          <a:cs typeface="Open Sans"/>
                        </a:rPr>
                        <a:t> </a:t>
                      </a:r>
                      <a:r>
                        <a:rPr sz="1350" dirty="0">
                          <a:solidFill>
                            <a:srgbClr val="57585B"/>
                          </a:solidFill>
                          <a:latin typeface="Open Sans"/>
                          <a:cs typeface="Open Sans"/>
                        </a:rPr>
                        <a:t>form</a:t>
                      </a:r>
                      <a:r>
                        <a:rPr sz="1350" spc="-5" dirty="0">
                          <a:solidFill>
                            <a:srgbClr val="57585B"/>
                          </a:solidFill>
                          <a:latin typeface="Open Sans"/>
                          <a:cs typeface="Open Sans"/>
                        </a:rPr>
                        <a:t> </a:t>
                      </a:r>
                      <a:r>
                        <a:rPr sz="1350" dirty="0">
                          <a:solidFill>
                            <a:srgbClr val="57585B"/>
                          </a:solidFill>
                          <a:latin typeface="Open Sans"/>
                          <a:cs typeface="Open Sans"/>
                        </a:rPr>
                        <a:t>of currency</a:t>
                      </a:r>
                      <a:r>
                        <a:rPr sz="1350" spc="-5" dirty="0">
                          <a:solidFill>
                            <a:srgbClr val="57585B"/>
                          </a:solidFill>
                          <a:latin typeface="Open Sans"/>
                          <a:cs typeface="Open Sans"/>
                        </a:rPr>
                        <a:t> </a:t>
                      </a:r>
                      <a:r>
                        <a:rPr sz="1350" dirty="0">
                          <a:solidFill>
                            <a:srgbClr val="57585B"/>
                          </a:solidFill>
                          <a:latin typeface="Open Sans"/>
                          <a:cs typeface="Open Sans"/>
                        </a:rPr>
                        <a:t>with</a:t>
                      </a:r>
                      <a:r>
                        <a:rPr sz="1350" spc="-5" dirty="0">
                          <a:solidFill>
                            <a:srgbClr val="57585B"/>
                          </a:solidFill>
                          <a:latin typeface="Open Sans"/>
                          <a:cs typeface="Open Sans"/>
                        </a:rPr>
                        <a:t> </a:t>
                      </a:r>
                      <a:r>
                        <a:rPr sz="1350" spc="-25" dirty="0">
                          <a:solidFill>
                            <a:srgbClr val="57585B"/>
                          </a:solidFill>
                          <a:latin typeface="Open Sans"/>
                          <a:cs typeface="Open Sans"/>
                        </a:rPr>
                        <a:t>an </a:t>
                      </a:r>
                      <a:r>
                        <a:rPr sz="1350" dirty="0">
                          <a:solidFill>
                            <a:srgbClr val="57585B"/>
                          </a:solidFill>
                          <a:latin typeface="Open Sans"/>
                          <a:cs typeface="Open Sans"/>
                        </a:rPr>
                        <a:t>emphasis</a:t>
                      </a:r>
                      <a:r>
                        <a:rPr sz="1350" spc="-5" dirty="0">
                          <a:solidFill>
                            <a:srgbClr val="57585B"/>
                          </a:solidFill>
                          <a:latin typeface="Open Sans"/>
                          <a:cs typeface="Open Sans"/>
                        </a:rPr>
                        <a:t> </a:t>
                      </a:r>
                      <a:r>
                        <a:rPr sz="1350" dirty="0">
                          <a:solidFill>
                            <a:srgbClr val="57585B"/>
                          </a:solidFill>
                          <a:latin typeface="Open Sans"/>
                          <a:cs typeface="Open Sans"/>
                        </a:rPr>
                        <a:t>on </a:t>
                      </a:r>
                      <a:r>
                        <a:rPr sz="1350" spc="-10" dirty="0">
                          <a:solidFill>
                            <a:srgbClr val="57585B"/>
                          </a:solidFill>
                          <a:latin typeface="Open Sans"/>
                          <a:cs typeface="Open Sans"/>
                        </a:rPr>
                        <a:t>privacy.</a:t>
                      </a:r>
                      <a:endParaRPr sz="1350">
                        <a:latin typeface="Open Sans"/>
                        <a:cs typeface="Open Sans"/>
                      </a:endParaRPr>
                    </a:p>
                  </a:txBody>
                  <a:tcPr marL="0" marR="0" marT="3365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60"/>
                        </a:spcBef>
                      </a:pPr>
                      <a:endParaRPr sz="1350" dirty="0">
                        <a:latin typeface="Times New Roman"/>
                        <a:cs typeface="Times New Roman"/>
                      </a:endParaRPr>
                    </a:p>
                    <a:p>
                      <a:pPr marL="201295" marR="695325">
                        <a:lnSpc>
                          <a:spcPct val="100000"/>
                        </a:lnSpc>
                        <a:spcBef>
                          <a:spcPts val="5"/>
                        </a:spcBef>
                      </a:pPr>
                      <a:r>
                        <a:rPr sz="1350" dirty="0">
                          <a:solidFill>
                            <a:srgbClr val="57585B"/>
                          </a:solidFill>
                          <a:latin typeface="Open Sans"/>
                          <a:cs typeface="Open Sans"/>
                        </a:rPr>
                        <a:t>The centralized </a:t>
                      </a:r>
                      <a:r>
                        <a:rPr sz="1350" spc="-10" dirty="0">
                          <a:solidFill>
                            <a:srgbClr val="57585B"/>
                          </a:solidFill>
                          <a:latin typeface="Open Sans"/>
                          <a:cs typeface="Open Sans"/>
                        </a:rPr>
                        <a:t>model </a:t>
                      </a:r>
                      <a:r>
                        <a:rPr sz="1350" dirty="0">
                          <a:solidFill>
                            <a:srgbClr val="57585B"/>
                          </a:solidFill>
                          <a:latin typeface="Open Sans"/>
                          <a:cs typeface="Open Sans"/>
                        </a:rPr>
                        <a:t>contributed</a:t>
                      </a:r>
                      <a:r>
                        <a:rPr sz="1350" spc="25" dirty="0">
                          <a:solidFill>
                            <a:srgbClr val="57585B"/>
                          </a:solidFill>
                          <a:latin typeface="Open Sans"/>
                          <a:cs typeface="Open Sans"/>
                        </a:rPr>
                        <a:t> </a:t>
                      </a:r>
                      <a:r>
                        <a:rPr sz="1350" dirty="0">
                          <a:solidFill>
                            <a:srgbClr val="57585B"/>
                          </a:solidFill>
                          <a:latin typeface="Open Sans"/>
                          <a:cs typeface="Open Sans"/>
                        </a:rPr>
                        <a:t>to</a:t>
                      </a:r>
                      <a:r>
                        <a:rPr sz="1350" spc="25" dirty="0">
                          <a:solidFill>
                            <a:srgbClr val="57585B"/>
                          </a:solidFill>
                          <a:latin typeface="Open Sans"/>
                          <a:cs typeface="Open Sans"/>
                        </a:rPr>
                        <a:t> </a:t>
                      </a:r>
                      <a:r>
                        <a:rPr sz="1350" dirty="0">
                          <a:solidFill>
                            <a:srgbClr val="57585B"/>
                          </a:solidFill>
                          <a:latin typeface="Open Sans"/>
                          <a:cs typeface="Open Sans"/>
                        </a:rPr>
                        <a:t>its</a:t>
                      </a:r>
                      <a:r>
                        <a:rPr sz="1350" spc="25" dirty="0">
                          <a:solidFill>
                            <a:srgbClr val="57585B"/>
                          </a:solidFill>
                          <a:latin typeface="Open Sans"/>
                          <a:cs typeface="Open Sans"/>
                        </a:rPr>
                        <a:t> </a:t>
                      </a:r>
                      <a:r>
                        <a:rPr sz="1350" spc="-10" dirty="0">
                          <a:solidFill>
                            <a:srgbClr val="57585B"/>
                          </a:solidFill>
                          <a:latin typeface="Open Sans"/>
                          <a:cs typeface="Open Sans"/>
                        </a:rPr>
                        <a:t>eventual </a:t>
                      </a:r>
                      <a:r>
                        <a:rPr sz="1350" dirty="0">
                          <a:solidFill>
                            <a:srgbClr val="57585B"/>
                          </a:solidFill>
                          <a:latin typeface="Open Sans"/>
                          <a:cs typeface="Open Sans"/>
                        </a:rPr>
                        <a:t>bankruptcy in</a:t>
                      </a:r>
                      <a:r>
                        <a:rPr sz="1350" spc="5" dirty="0">
                          <a:solidFill>
                            <a:srgbClr val="57585B"/>
                          </a:solidFill>
                          <a:latin typeface="Open Sans"/>
                          <a:cs typeface="Open Sans"/>
                        </a:rPr>
                        <a:t> </a:t>
                      </a:r>
                      <a:r>
                        <a:rPr sz="1350" spc="-10" dirty="0">
                          <a:solidFill>
                            <a:srgbClr val="57585B"/>
                          </a:solidFill>
                          <a:latin typeface="Open Sans"/>
                          <a:cs typeface="Open Sans"/>
                        </a:rPr>
                        <a:t>1998.</a:t>
                      </a:r>
                      <a:endParaRPr sz="1350" dirty="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2"/>
                  </a:ext>
                </a:extLst>
              </a:tr>
              <a:tr h="1116330">
                <a:tc>
                  <a:txBody>
                    <a:bodyPr/>
                    <a:lstStyle/>
                    <a:p>
                      <a:pPr>
                        <a:lnSpc>
                          <a:spcPct val="100000"/>
                        </a:lnSpc>
                      </a:pPr>
                      <a:endParaRPr sz="1350" dirty="0">
                        <a:latin typeface="Times New Roman"/>
                        <a:cs typeface="Times New Roman"/>
                      </a:endParaRPr>
                    </a:p>
                    <a:p>
                      <a:pPr>
                        <a:lnSpc>
                          <a:spcPct val="100000"/>
                        </a:lnSpc>
                        <a:spcBef>
                          <a:spcPts val="340"/>
                        </a:spcBef>
                      </a:pPr>
                      <a:endParaRPr sz="1350" dirty="0">
                        <a:latin typeface="Times New Roman"/>
                        <a:cs typeface="Times New Roman"/>
                      </a:endParaRPr>
                    </a:p>
                    <a:p>
                      <a:pPr algn="ctr">
                        <a:lnSpc>
                          <a:spcPct val="100000"/>
                        </a:lnSpc>
                      </a:pPr>
                      <a:r>
                        <a:rPr sz="1350" dirty="0">
                          <a:solidFill>
                            <a:srgbClr val="57585B"/>
                          </a:solidFill>
                          <a:latin typeface="Open Sans"/>
                          <a:cs typeface="Open Sans"/>
                        </a:rPr>
                        <a:t>B-</a:t>
                      </a:r>
                      <a:r>
                        <a:rPr lang="en-US" sz="1350" dirty="0">
                          <a:solidFill>
                            <a:srgbClr val="57585B"/>
                          </a:solidFill>
                          <a:latin typeface="Open Sans"/>
                          <a:cs typeface="Open Sans"/>
                        </a:rPr>
                        <a:t>m</a:t>
                      </a:r>
                      <a:r>
                        <a:rPr sz="1350" dirty="0">
                          <a:solidFill>
                            <a:srgbClr val="57585B"/>
                          </a:solidFill>
                          <a:latin typeface="Open Sans"/>
                          <a:cs typeface="Open Sans"/>
                        </a:rPr>
                        <a:t>oney</a:t>
                      </a:r>
                      <a:r>
                        <a:rPr sz="1350" spc="-5" dirty="0">
                          <a:solidFill>
                            <a:srgbClr val="57585B"/>
                          </a:solidFill>
                          <a:latin typeface="Open Sans"/>
                          <a:cs typeface="Open Sans"/>
                        </a:rPr>
                        <a:t> </a:t>
                      </a:r>
                      <a:r>
                        <a:rPr sz="1350" spc="-10" dirty="0">
                          <a:solidFill>
                            <a:srgbClr val="57585B"/>
                          </a:solidFill>
                          <a:latin typeface="Open Sans"/>
                          <a:cs typeface="Open Sans"/>
                        </a:rPr>
                        <a:t>(1996)</a:t>
                      </a:r>
                      <a:endParaRPr sz="1350" dirty="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60"/>
                        </a:spcBef>
                      </a:pPr>
                      <a:endParaRPr sz="1350" dirty="0">
                        <a:latin typeface="Times New Roman"/>
                        <a:cs typeface="Times New Roman"/>
                      </a:endParaRPr>
                    </a:p>
                    <a:p>
                      <a:pPr marL="194945" marR="468630">
                        <a:lnSpc>
                          <a:spcPct val="100000"/>
                        </a:lnSpc>
                      </a:pPr>
                      <a:r>
                        <a:rPr sz="1350" dirty="0">
                          <a:solidFill>
                            <a:srgbClr val="57585B"/>
                          </a:solidFill>
                          <a:latin typeface="Open Sans"/>
                          <a:cs typeface="Open Sans"/>
                        </a:rPr>
                        <a:t>B-</a:t>
                      </a:r>
                      <a:r>
                        <a:rPr lang="en-US" sz="1350" dirty="0">
                          <a:solidFill>
                            <a:srgbClr val="57585B"/>
                          </a:solidFill>
                          <a:latin typeface="Open Sans"/>
                          <a:cs typeface="Open Sans"/>
                        </a:rPr>
                        <a:t>m</a:t>
                      </a:r>
                      <a:r>
                        <a:rPr sz="1350" dirty="0">
                          <a:solidFill>
                            <a:srgbClr val="57585B"/>
                          </a:solidFill>
                          <a:latin typeface="Open Sans"/>
                          <a:cs typeface="Open Sans"/>
                        </a:rPr>
                        <a:t>oney,</a:t>
                      </a:r>
                      <a:r>
                        <a:rPr sz="1350" spc="-5" dirty="0">
                          <a:solidFill>
                            <a:srgbClr val="57585B"/>
                          </a:solidFill>
                          <a:latin typeface="Open Sans"/>
                          <a:cs typeface="Open Sans"/>
                        </a:rPr>
                        <a:t> </a:t>
                      </a:r>
                      <a:r>
                        <a:rPr sz="1350" dirty="0">
                          <a:solidFill>
                            <a:srgbClr val="57585B"/>
                          </a:solidFill>
                          <a:latin typeface="Open Sans"/>
                          <a:cs typeface="Open Sans"/>
                        </a:rPr>
                        <a:t>proposed by Wei Dai, was </a:t>
                      </a:r>
                      <a:r>
                        <a:rPr sz="1350" spc="-50" dirty="0">
                          <a:solidFill>
                            <a:srgbClr val="57585B"/>
                          </a:solidFill>
                          <a:latin typeface="Open Sans"/>
                          <a:cs typeface="Open Sans"/>
                        </a:rPr>
                        <a:t>a </a:t>
                      </a:r>
                      <a:r>
                        <a:rPr sz="1350" dirty="0">
                          <a:solidFill>
                            <a:srgbClr val="57585B"/>
                          </a:solidFill>
                          <a:latin typeface="Open Sans"/>
                          <a:cs typeface="Open Sans"/>
                        </a:rPr>
                        <a:t>theoretical</a:t>
                      </a:r>
                      <a:r>
                        <a:rPr sz="1350" spc="-10" dirty="0">
                          <a:solidFill>
                            <a:srgbClr val="57585B"/>
                          </a:solidFill>
                          <a:latin typeface="Open Sans"/>
                          <a:cs typeface="Open Sans"/>
                        </a:rPr>
                        <a:t> </a:t>
                      </a:r>
                      <a:r>
                        <a:rPr sz="1350" dirty="0">
                          <a:solidFill>
                            <a:srgbClr val="57585B"/>
                          </a:solidFill>
                          <a:latin typeface="Open Sans"/>
                          <a:cs typeface="Open Sans"/>
                        </a:rPr>
                        <a:t>proposal</a:t>
                      </a:r>
                      <a:r>
                        <a:rPr sz="1350" spc="-5" dirty="0">
                          <a:solidFill>
                            <a:srgbClr val="57585B"/>
                          </a:solidFill>
                          <a:latin typeface="Open Sans"/>
                          <a:cs typeface="Open Sans"/>
                        </a:rPr>
                        <a:t> </a:t>
                      </a:r>
                      <a:r>
                        <a:rPr sz="1350" dirty="0">
                          <a:solidFill>
                            <a:srgbClr val="57585B"/>
                          </a:solidFill>
                          <a:latin typeface="Open Sans"/>
                          <a:cs typeface="Open Sans"/>
                        </a:rPr>
                        <a:t>for</a:t>
                      </a:r>
                      <a:r>
                        <a:rPr sz="1350" spc="-10" dirty="0">
                          <a:solidFill>
                            <a:srgbClr val="57585B"/>
                          </a:solidFill>
                          <a:latin typeface="Open Sans"/>
                          <a:cs typeface="Open Sans"/>
                        </a:rPr>
                        <a:t> </a:t>
                      </a:r>
                      <a:r>
                        <a:rPr sz="1350" dirty="0">
                          <a:solidFill>
                            <a:srgbClr val="57585B"/>
                          </a:solidFill>
                          <a:latin typeface="Open Sans"/>
                          <a:cs typeface="Open Sans"/>
                        </a:rPr>
                        <a:t>an</a:t>
                      </a:r>
                      <a:r>
                        <a:rPr sz="1350" spc="-5" dirty="0">
                          <a:solidFill>
                            <a:srgbClr val="57585B"/>
                          </a:solidFill>
                          <a:latin typeface="Open Sans"/>
                          <a:cs typeface="Open Sans"/>
                        </a:rPr>
                        <a:t> </a:t>
                      </a:r>
                      <a:r>
                        <a:rPr sz="1350" spc="-10" dirty="0">
                          <a:solidFill>
                            <a:srgbClr val="57585B"/>
                          </a:solidFill>
                          <a:latin typeface="Open Sans"/>
                          <a:cs typeface="Open Sans"/>
                        </a:rPr>
                        <a:t>anonymous, </a:t>
                      </a:r>
                      <a:r>
                        <a:rPr sz="1350" dirty="0">
                          <a:solidFill>
                            <a:srgbClr val="57585B"/>
                          </a:solidFill>
                          <a:latin typeface="Open Sans"/>
                          <a:cs typeface="Open Sans"/>
                        </a:rPr>
                        <a:t>distributed</a:t>
                      </a:r>
                      <a:r>
                        <a:rPr sz="1350" spc="15" dirty="0">
                          <a:solidFill>
                            <a:srgbClr val="57585B"/>
                          </a:solidFill>
                          <a:latin typeface="Open Sans"/>
                          <a:cs typeface="Open Sans"/>
                        </a:rPr>
                        <a:t> </a:t>
                      </a:r>
                      <a:r>
                        <a:rPr sz="1350" dirty="0">
                          <a:solidFill>
                            <a:srgbClr val="57585B"/>
                          </a:solidFill>
                          <a:latin typeface="Open Sans"/>
                          <a:cs typeface="Open Sans"/>
                        </a:rPr>
                        <a:t>electronic</a:t>
                      </a:r>
                      <a:r>
                        <a:rPr sz="1350" spc="15" dirty="0">
                          <a:solidFill>
                            <a:srgbClr val="57585B"/>
                          </a:solidFill>
                          <a:latin typeface="Open Sans"/>
                          <a:cs typeface="Open Sans"/>
                        </a:rPr>
                        <a:t> </a:t>
                      </a:r>
                      <a:r>
                        <a:rPr sz="1350" dirty="0">
                          <a:solidFill>
                            <a:srgbClr val="57585B"/>
                          </a:solidFill>
                          <a:latin typeface="Open Sans"/>
                          <a:cs typeface="Open Sans"/>
                        </a:rPr>
                        <a:t>cash</a:t>
                      </a:r>
                      <a:r>
                        <a:rPr sz="1350" spc="20" dirty="0">
                          <a:solidFill>
                            <a:srgbClr val="57585B"/>
                          </a:solidFill>
                          <a:latin typeface="Open Sans"/>
                          <a:cs typeface="Open Sans"/>
                        </a:rPr>
                        <a:t> </a:t>
                      </a:r>
                      <a:r>
                        <a:rPr sz="1350" spc="-10" dirty="0">
                          <a:solidFill>
                            <a:srgbClr val="57585B"/>
                          </a:solidFill>
                          <a:latin typeface="Open Sans"/>
                          <a:cs typeface="Open Sans"/>
                        </a:rPr>
                        <a:t>system.</a:t>
                      </a:r>
                      <a:endParaRPr sz="1350" dirty="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60"/>
                        </a:spcBef>
                      </a:pPr>
                      <a:endParaRPr sz="1350" dirty="0">
                        <a:latin typeface="Times New Roman"/>
                        <a:cs typeface="Times New Roman"/>
                      </a:endParaRPr>
                    </a:p>
                    <a:p>
                      <a:pPr marL="201295" marR="311785">
                        <a:lnSpc>
                          <a:spcPct val="100000"/>
                        </a:lnSpc>
                      </a:pPr>
                      <a:r>
                        <a:rPr lang="en-US" sz="1350" dirty="0">
                          <a:solidFill>
                            <a:srgbClr val="57585B"/>
                          </a:solidFill>
                          <a:latin typeface="Open Sans"/>
                          <a:ea typeface="+mn-ea"/>
                          <a:cs typeface="Open Sans"/>
                        </a:rPr>
                        <a:t>Lacked a practical implementation; remained a conceptual idea.</a:t>
                      </a:r>
                      <a:endParaRPr sz="1350" dirty="0">
                        <a:solidFill>
                          <a:srgbClr val="57585B"/>
                        </a:solidFill>
                        <a:latin typeface="Open Sans"/>
                        <a:ea typeface="+mn-ea"/>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3"/>
                  </a:ext>
                </a:extLst>
              </a:tr>
              <a:tr h="1116330">
                <a:tc>
                  <a:txBody>
                    <a:bodyPr/>
                    <a:lstStyle/>
                    <a:p>
                      <a:pPr>
                        <a:lnSpc>
                          <a:spcPct val="100000"/>
                        </a:lnSpc>
                      </a:pPr>
                      <a:endParaRPr sz="1350" dirty="0">
                        <a:latin typeface="Times New Roman"/>
                        <a:cs typeface="Times New Roman"/>
                      </a:endParaRPr>
                    </a:p>
                    <a:p>
                      <a:pPr>
                        <a:lnSpc>
                          <a:spcPct val="100000"/>
                        </a:lnSpc>
                        <a:spcBef>
                          <a:spcPts val="340"/>
                        </a:spcBef>
                      </a:pPr>
                      <a:endParaRPr sz="1350" dirty="0">
                        <a:latin typeface="Times New Roman"/>
                        <a:cs typeface="Times New Roman"/>
                      </a:endParaRPr>
                    </a:p>
                    <a:p>
                      <a:pPr algn="ctr">
                        <a:lnSpc>
                          <a:spcPct val="100000"/>
                        </a:lnSpc>
                      </a:pPr>
                      <a:r>
                        <a:rPr sz="1350" dirty="0" err="1">
                          <a:solidFill>
                            <a:srgbClr val="57585B"/>
                          </a:solidFill>
                          <a:latin typeface="Open Sans"/>
                          <a:cs typeface="Open Sans"/>
                        </a:rPr>
                        <a:t>Hash</a:t>
                      </a:r>
                      <a:r>
                        <a:rPr lang="en-US" sz="1350" dirty="0" err="1">
                          <a:solidFill>
                            <a:srgbClr val="57585B"/>
                          </a:solidFill>
                          <a:latin typeface="Open Sans"/>
                          <a:cs typeface="Open Sans"/>
                        </a:rPr>
                        <a:t>c</a:t>
                      </a:r>
                      <a:r>
                        <a:rPr sz="1350" dirty="0" err="1">
                          <a:solidFill>
                            <a:srgbClr val="57585B"/>
                          </a:solidFill>
                          <a:latin typeface="Open Sans"/>
                          <a:cs typeface="Open Sans"/>
                        </a:rPr>
                        <a:t>ash</a:t>
                      </a:r>
                      <a:r>
                        <a:rPr sz="1350" spc="-25" dirty="0">
                          <a:solidFill>
                            <a:srgbClr val="57585B"/>
                          </a:solidFill>
                          <a:latin typeface="Open Sans"/>
                          <a:cs typeface="Open Sans"/>
                        </a:rPr>
                        <a:t> </a:t>
                      </a:r>
                      <a:r>
                        <a:rPr sz="1350" spc="-10" dirty="0">
                          <a:solidFill>
                            <a:srgbClr val="57585B"/>
                          </a:solidFill>
                          <a:latin typeface="Open Sans"/>
                          <a:cs typeface="Open Sans"/>
                        </a:rPr>
                        <a:t>(1998)</a:t>
                      </a:r>
                      <a:endParaRPr sz="1350" dirty="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60"/>
                        </a:spcBef>
                      </a:pPr>
                      <a:endParaRPr sz="1350" dirty="0">
                        <a:latin typeface="Times New Roman"/>
                        <a:cs typeface="Times New Roman"/>
                      </a:endParaRPr>
                    </a:p>
                    <a:p>
                      <a:pPr marL="194945" marR="195580">
                        <a:lnSpc>
                          <a:spcPct val="100000"/>
                        </a:lnSpc>
                        <a:spcBef>
                          <a:spcPts val="5"/>
                        </a:spcBef>
                      </a:pPr>
                      <a:r>
                        <a:rPr sz="1350" dirty="0" err="1">
                          <a:solidFill>
                            <a:srgbClr val="57585B"/>
                          </a:solidFill>
                          <a:latin typeface="Open Sans"/>
                          <a:cs typeface="Open Sans"/>
                        </a:rPr>
                        <a:t>Hash</a:t>
                      </a:r>
                      <a:r>
                        <a:rPr lang="en-US" sz="1350" dirty="0" err="1">
                          <a:solidFill>
                            <a:srgbClr val="57585B"/>
                          </a:solidFill>
                          <a:latin typeface="Open Sans"/>
                          <a:cs typeface="Open Sans"/>
                        </a:rPr>
                        <a:t>c</a:t>
                      </a:r>
                      <a:r>
                        <a:rPr sz="1350" dirty="0" err="1">
                          <a:solidFill>
                            <a:srgbClr val="57585B"/>
                          </a:solidFill>
                          <a:latin typeface="Open Sans"/>
                          <a:cs typeface="Open Sans"/>
                        </a:rPr>
                        <a:t>ash</a:t>
                      </a:r>
                      <a:r>
                        <a:rPr sz="1350" dirty="0">
                          <a:solidFill>
                            <a:srgbClr val="57585B"/>
                          </a:solidFill>
                          <a:latin typeface="Open Sans"/>
                          <a:cs typeface="Open Sans"/>
                        </a:rPr>
                        <a:t>,</a:t>
                      </a:r>
                      <a:r>
                        <a:rPr sz="1350" spc="-5" dirty="0">
                          <a:solidFill>
                            <a:srgbClr val="57585B"/>
                          </a:solidFill>
                          <a:latin typeface="Open Sans"/>
                          <a:cs typeface="Open Sans"/>
                        </a:rPr>
                        <a:t> </a:t>
                      </a:r>
                      <a:r>
                        <a:rPr sz="1350" dirty="0">
                          <a:solidFill>
                            <a:srgbClr val="57585B"/>
                          </a:solidFill>
                          <a:latin typeface="Open Sans"/>
                          <a:cs typeface="Open Sans"/>
                        </a:rPr>
                        <a:t>developed by Adam</a:t>
                      </a:r>
                      <a:r>
                        <a:rPr sz="1350" spc="-5" dirty="0">
                          <a:solidFill>
                            <a:srgbClr val="57585B"/>
                          </a:solidFill>
                          <a:latin typeface="Open Sans"/>
                          <a:cs typeface="Open Sans"/>
                        </a:rPr>
                        <a:t> </a:t>
                      </a:r>
                      <a:r>
                        <a:rPr sz="1350" dirty="0">
                          <a:solidFill>
                            <a:srgbClr val="57585B"/>
                          </a:solidFill>
                          <a:latin typeface="Open Sans"/>
                          <a:cs typeface="Open Sans"/>
                        </a:rPr>
                        <a:t>Back, was </a:t>
                      </a:r>
                      <a:r>
                        <a:rPr sz="1350" spc="-50" dirty="0">
                          <a:solidFill>
                            <a:srgbClr val="57585B"/>
                          </a:solidFill>
                          <a:latin typeface="Open Sans"/>
                          <a:cs typeface="Open Sans"/>
                        </a:rPr>
                        <a:t>a </a:t>
                      </a:r>
                      <a:r>
                        <a:rPr sz="1350" spc="-10" dirty="0">
                          <a:solidFill>
                            <a:srgbClr val="57585B"/>
                          </a:solidFill>
                          <a:latin typeface="Open Sans"/>
                          <a:cs typeface="Open Sans"/>
                        </a:rPr>
                        <a:t>proof-of-</a:t>
                      </a:r>
                      <a:r>
                        <a:rPr sz="1350" dirty="0">
                          <a:solidFill>
                            <a:srgbClr val="57585B"/>
                          </a:solidFill>
                          <a:latin typeface="Open Sans"/>
                          <a:cs typeface="Open Sans"/>
                        </a:rPr>
                        <a:t>work</a:t>
                      </a:r>
                      <a:r>
                        <a:rPr sz="1350" spc="15" dirty="0">
                          <a:solidFill>
                            <a:srgbClr val="57585B"/>
                          </a:solidFill>
                          <a:latin typeface="Open Sans"/>
                          <a:cs typeface="Open Sans"/>
                        </a:rPr>
                        <a:t> </a:t>
                      </a:r>
                      <a:r>
                        <a:rPr sz="1350" dirty="0">
                          <a:solidFill>
                            <a:srgbClr val="57585B"/>
                          </a:solidFill>
                          <a:latin typeface="Open Sans"/>
                          <a:cs typeface="Open Sans"/>
                        </a:rPr>
                        <a:t>system</a:t>
                      </a:r>
                      <a:r>
                        <a:rPr sz="1350" spc="20" dirty="0">
                          <a:solidFill>
                            <a:srgbClr val="57585B"/>
                          </a:solidFill>
                          <a:latin typeface="Open Sans"/>
                          <a:cs typeface="Open Sans"/>
                        </a:rPr>
                        <a:t> </a:t>
                      </a:r>
                      <a:r>
                        <a:rPr sz="1350" dirty="0">
                          <a:solidFill>
                            <a:srgbClr val="57585B"/>
                          </a:solidFill>
                          <a:latin typeface="Open Sans"/>
                          <a:cs typeface="Open Sans"/>
                        </a:rPr>
                        <a:t>designed</a:t>
                      </a:r>
                      <a:r>
                        <a:rPr sz="1350" spc="20" dirty="0">
                          <a:solidFill>
                            <a:srgbClr val="57585B"/>
                          </a:solidFill>
                          <a:latin typeface="Open Sans"/>
                          <a:cs typeface="Open Sans"/>
                        </a:rPr>
                        <a:t> </a:t>
                      </a:r>
                      <a:r>
                        <a:rPr sz="1350" dirty="0">
                          <a:solidFill>
                            <a:srgbClr val="57585B"/>
                          </a:solidFill>
                          <a:latin typeface="Open Sans"/>
                          <a:cs typeface="Open Sans"/>
                        </a:rPr>
                        <a:t>to</a:t>
                      </a:r>
                      <a:r>
                        <a:rPr sz="1350" spc="15" dirty="0">
                          <a:solidFill>
                            <a:srgbClr val="57585B"/>
                          </a:solidFill>
                          <a:latin typeface="Open Sans"/>
                          <a:cs typeface="Open Sans"/>
                        </a:rPr>
                        <a:t> </a:t>
                      </a:r>
                      <a:r>
                        <a:rPr sz="1350" spc="-10" dirty="0">
                          <a:solidFill>
                            <a:srgbClr val="57585B"/>
                          </a:solidFill>
                          <a:latin typeface="Open Sans"/>
                          <a:cs typeface="Open Sans"/>
                        </a:rPr>
                        <a:t>limit </a:t>
                      </a:r>
                      <a:r>
                        <a:rPr sz="1350" dirty="0">
                          <a:solidFill>
                            <a:srgbClr val="57585B"/>
                          </a:solidFill>
                          <a:latin typeface="Open Sans"/>
                          <a:cs typeface="Open Sans"/>
                        </a:rPr>
                        <a:t>email</a:t>
                      </a:r>
                      <a:r>
                        <a:rPr sz="1350" spc="-5" dirty="0">
                          <a:solidFill>
                            <a:srgbClr val="57585B"/>
                          </a:solidFill>
                          <a:latin typeface="Open Sans"/>
                          <a:cs typeface="Open Sans"/>
                        </a:rPr>
                        <a:t> </a:t>
                      </a:r>
                      <a:r>
                        <a:rPr sz="1350" dirty="0">
                          <a:solidFill>
                            <a:srgbClr val="57585B"/>
                          </a:solidFill>
                          <a:latin typeface="Open Sans"/>
                          <a:cs typeface="Open Sans"/>
                        </a:rPr>
                        <a:t>spam and</a:t>
                      </a:r>
                      <a:r>
                        <a:rPr sz="1350" spc="-5" dirty="0">
                          <a:solidFill>
                            <a:srgbClr val="57585B"/>
                          </a:solidFill>
                          <a:latin typeface="Open Sans"/>
                          <a:cs typeface="Open Sans"/>
                        </a:rPr>
                        <a:t> </a:t>
                      </a:r>
                      <a:r>
                        <a:rPr sz="1350" dirty="0">
                          <a:solidFill>
                            <a:srgbClr val="57585B"/>
                          </a:solidFill>
                          <a:latin typeface="Open Sans"/>
                          <a:cs typeface="Open Sans"/>
                        </a:rPr>
                        <a:t>denial-of-service </a:t>
                      </a:r>
                      <a:r>
                        <a:rPr sz="1350" spc="-10" dirty="0">
                          <a:solidFill>
                            <a:srgbClr val="57585B"/>
                          </a:solidFill>
                          <a:latin typeface="Open Sans"/>
                          <a:cs typeface="Open Sans"/>
                        </a:rPr>
                        <a:t>attacks.</a:t>
                      </a:r>
                      <a:endParaRPr sz="1350" dirty="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65"/>
                        </a:spcBef>
                      </a:pPr>
                      <a:endParaRPr sz="1350">
                        <a:latin typeface="Times New Roman"/>
                        <a:cs typeface="Times New Roman"/>
                      </a:endParaRPr>
                    </a:p>
                    <a:p>
                      <a:pPr marL="201295" marR="118745">
                        <a:lnSpc>
                          <a:spcPct val="100000"/>
                        </a:lnSpc>
                      </a:pPr>
                      <a:r>
                        <a:rPr sz="1350" dirty="0">
                          <a:solidFill>
                            <a:srgbClr val="57585B"/>
                          </a:solidFill>
                          <a:latin typeface="Open Sans"/>
                          <a:cs typeface="Open Sans"/>
                        </a:rPr>
                        <a:t>Did not directly address </a:t>
                      </a:r>
                      <a:r>
                        <a:rPr sz="1350" spc="-25" dirty="0">
                          <a:solidFill>
                            <a:srgbClr val="57585B"/>
                          </a:solidFill>
                          <a:latin typeface="Open Sans"/>
                          <a:cs typeface="Open Sans"/>
                        </a:rPr>
                        <a:t>the </a:t>
                      </a:r>
                      <a:r>
                        <a:rPr sz="1350" spc="-10" dirty="0">
                          <a:solidFill>
                            <a:srgbClr val="57585B"/>
                          </a:solidFill>
                          <a:latin typeface="Open Sans"/>
                          <a:cs typeface="Open Sans"/>
                        </a:rPr>
                        <a:t>double-</a:t>
                      </a:r>
                      <a:r>
                        <a:rPr sz="1350" dirty="0">
                          <a:solidFill>
                            <a:srgbClr val="57585B"/>
                          </a:solidFill>
                          <a:latin typeface="Open Sans"/>
                          <a:cs typeface="Open Sans"/>
                        </a:rPr>
                        <a:t>spending</a:t>
                      </a:r>
                      <a:r>
                        <a:rPr sz="1350" spc="65" dirty="0">
                          <a:solidFill>
                            <a:srgbClr val="57585B"/>
                          </a:solidFill>
                          <a:latin typeface="Open Sans"/>
                          <a:cs typeface="Open Sans"/>
                        </a:rPr>
                        <a:t> </a:t>
                      </a:r>
                      <a:r>
                        <a:rPr sz="1350" spc="-10" dirty="0">
                          <a:solidFill>
                            <a:srgbClr val="57585B"/>
                          </a:solidFill>
                          <a:latin typeface="Open Sans"/>
                          <a:cs typeface="Open Sans"/>
                        </a:rPr>
                        <a:t>problem </a:t>
                      </a:r>
                      <a:r>
                        <a:rPr sz="1350" dirty="0">
                          <a:solidFill>
                            <a:srgbClr val="57585B"/>
                          </a:solidFill>
                          <a:latin typeface="Open Sans"/>
                          <a:cs typeface="Open Sans"/>
                        </a:rPr>
                        <a:t>associated</a:t>
                      </a:r>
                      <a:r>
                        <a:rPr sz="1350" spc="-10" dirty="0">
                          <a:solidFill>
                            <a:srgbClr val="57585B"/>
                          </a:solidFill>
                          <a:latin typeface="Open Sans"/>
                          <a:cs typeface="Open Sans"/>
                        </a:rPr>
                        <a:t> </a:t>
                      </a:r>
                      <a:r>
                        <a:rPr sz="1350" dirty="0">
                          <a:solidFill>
                            <a:srgbClr val="57585B"/>
                          </a:solidFill>
                          <a:latin typeface="Open Sans"/>
                          <a:cs typeface="Open Sans"/>
                        </a:rPr>
                        <a:t>with</a:t>
                      </a:r>
                      <a:r>
                        <a:rPr sz="1350" spc="-5" dirty="0">
                          <a:solidFill>
                            <a:srgbClr val="57585B"/>
                          </a:solidFill>
                          <a:latin typeface="Open Sans"/>
                          <a:cs typeface="Open Sans"/>
                        </a:rPr>
                        <a:t> </a:t>
                      </a:r>
                      <a:r>
                        <a:rPr sz="1350" dirty="0">
                          <a:solidFill>
                            <a:srgbClr val="57585B"/>
                          </a:solidFill>
                          <a:latin typeface="Open Sans"/>
                          <a:cs typeface="Open Sans"/>
                        </a:rPr>
                        <a:t>digital</a:t>
                      </a:r>
                      <a:r>
                        <a:rPr sz="1350" spc="-10" dirty="0">
                          <a:solidFill>
                            <a:srgbClr val="57585B"/>
                          </a:solidFill>
                          <a:latin typeface="Open Sans"/>
                          <a:cs typeface="Open Sans"/>
                        </a:rPr>
                        <a:t> currencies.</a:t>
                      </a:r>
                      <a:endParaRPr sz="1350">
                        <a:latin typeface="Open Sans"/>
                        <a:cs typeface="Open Sans"/>
                      </a:endParaRPr>
                    </a:p>
                  </a:txBody>
                  <a:tcPr marL="0" marR="0" marT="3365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4"/>
                  </a:ext>
                </a:extLst>
              </a:tr>
              <a:tr h="1116330">
                <a:tc>
                  <a:txBody>
                    <a:bodyPr/>
                    <a:lstStyle/>
                    <a:p>
                      <a:pPr>
                        <a:lnSpc>
                          <a:spcPct val="100000"/>
                        </a:lnSpc>
                      </a:pPr>
                      <a:endParaRPr sz="1350" dirty="0">
                        <a:latin typeface="Times New Roman"/>
                        <a:cs typeface="Times New Roman"/>
                      </a:endParaRPr>
                    </a:p>
                    <a:p>
                      <a:pPr>
                        <a:lnSpc>
                          <a:spcPct val="100000"/>
                        </a:lnSpc>
                        <a:spcBef>
                          <a:spcPts val="340"/>
                        </a:spcBef>
                      </a:pPr>
                      <a:endParaRPr sz="1350" dirty="0">
                        <a:latin typeface="Times New Roman"/>
                        <a:cs typeface="Times New Roman"/>
                      </a:endParaRPr>
                    </a:p>
                    <a:p>
                      <a:pPr algn="ctr">
                        <a:lnSpc>
                          <a:spcPct val="100000"/>
                        </a:lnSpc>
                      </a:pPr>
                      <a:r>
                        <a:rPr sz="1350" dirty="0">
                          <a:solidFill>
                            <a:srgbClr val="57585B"/>
                          </a:solidFill>
                          <a:latin typeface="Open Sans"/>
                          <a:cs typeface="Open Sans"/>
                        </a:rPr>
                        <a:t>Bit Gold</a:t>
                      </a:r>
                      <a:r>
                        <a:rPr sz="1350" spc="5" dirty="0">
                          <a:solidFill>
                            <a:srgbClr val="57585B"/>
                          </a:solidFill>
                          <a:latin typeface="Open Sans"/>
                          <a:cs typeface="Open Sans"/>
                        </a:rPr>
                        <a:t> </a:t>
                      </a:r>
                      <a:r>
                        <a:rPr sz="1350" spc="-10" dirty="0">
                          <a:solidFill>
                            <a:srgbClr val="57585B"/>
                          </a:solidFill>
                          <a:latin typeface="Open Sans"/>
                          <a:cs typeface="Open Sans"/>
                        </a:rPr>
                        <a:t>(1998</a:t>
                      </a:r>
                      <a:r>
                        <a:rPr lang="en-US" sz="1350" spc="-10" dirty="0">
                          <a:solidFill>
                            <a:srgbClr val="57585B"/>
                          </a:solidFill>
                          <a:latin typeface="Open Sans"/>
                          <a:cs typeface="Open Sans"/>
                        </a:rPr>
                        <a:t>)</a:t>
                      </a:r>
                      <a:endParaRPr sz="1350" dirty="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60"/>
                        </a:spcBef>
                      </a:pPr>
                      <a:endParaRPr sz="1350">
                        <a:latin typeface="Times New Roman"/>
                        <a:cs typeface="Times New Roman"/>
                      </a:endParaRPr>
                    </a:p>
                    <a:p>
                      <a:pPr marL="194945" marR="309880">
                        <a:lnSpc>
                          <a:spcPct val="100000"/>
                        </a:lnSpc>
                      </a:pPr>
                      <a:r>
                        <a:rPr sz="1350" dirty="0">
                          <a:solidFill>
                            <a:srgbClr val="57585B"/>
                          </a:solidFill>
                          <a:latin typeface="Open Sans"/>
                          <a:cs typeface="Open Sans"/>
                        </a:rPr>
                        <a:t>Bit</a:t>
                      </a:r>
                      <a:r>
                        <a:rPr sz="1350" spc="-5" dirty="0">
                          <a:solidFill>
                            <a:srgbClr val="57585B"/>
                          </a:solidFill>
                          <a:latin typeface="Open Sans"/>
                          <a:cs typeface="Open Sans"/>
                        </a:rPr>
                        <a:t> </a:t>
                      </a:r>
                      <a:r>
                        <a:rPr sz="1350" dirty="0">
                          <a:solidFill>
                            <a:srgbClr val="57585B"/>
                          </a:solidFill>
                          <a:latin typeface="Open Sans"/>
                          <a:cs typeface="Open Sans"/>
                        </a:rPr>
                        <a:t>Gold,</a:t>
                      </a:r>
                      <a:r>
                        <a:rPr sz="1350" spc="-5" dirty="0">
                          <a:solidFill>
                            <a:srgbClr val="57585B"/>
                          </a:solidFill>
                          <a:latin typeface="Open Sans"/>
                          <a:cs typeface="Open Sans"/>
                        </a:rPr>
                        <a:t> </a:t>
                      </a:r>
                      <a:r>
                        <a:rPr sz="1350" dirty="0">
                          <a:solidFill>
                            <a:srgbClr val="57585B"/>
                          </a:solidFill>
                          <a:latin typeface="Open Sans"/>
                          <a:cs typeface="Open Sans"/>
                        </a:rPr>
                        <a:t>proposed by</a:t>
                      </a:r>
                      <a:r>
                        <a:rPr sz="1350" spc="-5" dirty="0">
                          <a:solidFill>
                            <a:srgbClr val="57585B"/>
                          </a:solidFill>
                          <a:latin typeface="Open Sans"/>
                          <a:cs typeface="Open Sans"/>
                        </a:rPr>
                        <a:t> </a:t>
                      </a:r>
                      <a:r>
                        <a:rPr sz="1350" dirty="0">
                          <a:solidFill>
                            <a:srgbClr val="57585B"/>
                          </a:solidFill>
                          <a:latin typeface="Open Sans"/>
                          <a:cs typeface="Open Sans"/>
                        </a:rPr>
                        <a:t>Nick </a:t>
                      </a:r>
                      <a:r>
                        <a:rPr sz="1350" spc="-10" dirty="0">
                          <a:solidFill>
                            <a:srgbClr val="57585B"/>
                          </a:solidFill>
                          <a:latin typeface="Open Sans"/>
                          <a:cs typeface="Open Sans"/>
                        </a:rPr>
                        <a:t>Szabo, </a:t>
                      </a:r>
                      <a:r>
                        <a:rPr sz="1350" dirty="0">
                          <a:solidFill>
                            <a:srgbClr val="57585B"/>
                          </a:solidFill>
                          <a:latin typeface="Open Sans"/>
                          <a:cs typeface="Open Sans"/>
                        </a:rPr>
                        <a:t>described</a:t>
                      </a:r>
                      <a:r>
                        <a:rPr sz="1350" spc="-20" dirty="0">
                          <a:solidFill>
                            <a:srgbClr val="57585B"/>
                          </a:solidFill>
                          <a:latin typeface="Open Sans"/>
                          <a:cs typeface="Open Sans"/>
                        </a:rPr>
                        <a:t> </a:t>
                      </a:r>
                      <a:r>
                        <a:rPr sz="1350" dirty="0">
                          <a:solidFill>
                            <a:srgbClr val="57585B"/>
                          </a:solidFill>
                          <a:latin typeface="Open Sans"/>
                          <a:cs typeface="Open Sans"/>
                        </a:rPr>
                        <a:t>a</a:t>
                      </a:r>
                      <a:r>
                        <a:rPr sz="1350" spc="-5" dirty="0">
                          <a:solidFill>
                            <a:srgbClr val="57585B"/>
                          </a:solidFill>
                          <a:latin typeface="Open Sans"/>
                          <a:cs typeface="Open Sans"/>
                        </a:rPr>
                        <a:t> </a:t>
                      </a:r>
                      <a:r>
                        <a:rPr sz="1350" dirty="0">
                          <a:solidFill>
                            <a:srgbClr val="57585B"/>
                          </a:solidFill>
                          <a:latin typeface="Open Sans"/>
                          <a:cs typeface="Open Sans"/>
                        </a:rPr>
                        <a:t>decentralized</a:t>
                      </a:r>
                      <a:r>
                        <a:rPr sz="1350" spc="-10" dirty="0">
                          <a:solidFill>
                            <a:srgbClr val="57585B"/>
                          </a:solidFill>
                          <a:latin typeface="Open Sans"/>
                          <a:cs typeface="Open Sans"/>
                        </a:rPr>
                        <a:t> </a:t>
                      </a:r>
                      <a:r>
                        <a:rPr sz="1350" dirty="0">
                          <a:solidFill>
                            <a:srgbClr val="57585B"/>
                          </a:solidFill>
                          <a:latin typeface="Open Sans"/>
                          <a:cs typeface="Open Sans"/>
                        </a:rPr>
                        <a:t>digital</a:t>
                      </a:r>
                      <a:r>
                        <a:rPr sz="1350" spc="-5" dirty="0">
                          <a:solidFill>
                            <a:srgbClr val="57585B"/>
                          </a:solidFill>
                          <a:latin typeface="Open Sans"/>
                          <a:cs typeface="Open Sans"/>
                        </a:rPr>
                        <a:t> </a:t>
                      </a:r>
                      <a:r>
                        <a:rPr sz="1350" spc="-10" dirty="0">
                          <a:solidFill>
                            <a:srgbClr val="57585B"/>
                          </a:solidFill>
                          <a:latin typeface="Open Sans"/>
                          <a:cs typeface="Open Sans"/>
                        </a:rPr>
                        <a:t>currency </a:t>
                      </a:r>
                      <a:r>
                        <a:rPr sz="1350" dirty="0">
                          <a:solidFill>
                            <a:srgbClr val="57585B"/>
                          </a:solidFill>
                          <a:latin typeface="Open Sans"/>
                          <a:cs typeface="Open Sans"/>
                        </a:rPr>
                        <a:t>system</a:t>
                      </a:r>
                      <a:r>
                        <a:rPr sz="1350" spc="5" dirty="0">
                          <a:solidFill>
                            <a:srgbClr val="57585B"/>
                          </a:solidFill>
                          <a:latin typeface="Open Sans"/>
                          <a:cs typeface="Open Sans"/>
                        </a:rPr>
                        <a:t> </a:t>
                      </a:r>
                      <a:r>
                        <a:rPr sz="1350" dirty="0">
                          <a:solidFill>
                            <a:srgbClr val="57585B"/>
                          </a:solidFill>
                          <a:latin typeface="Open Sans"/>
                          <a:cs typeface="Open Sans"/>
                        </a:rPr>
                        <a:t>with</a:t>
                      </a:r>
                      <a:r>
                        <a:rPr sz="1350" spc="10" dirty="0">
                          <a:solidFill>
                            <a:srgbClr val="57585B"/>
                          </a:solidFill>
                          <a:latin typeface="Open Sans"/>
                          <a:cs typeface="Open Sans"/>
                        </a:rPr>
                        <a:t> </a:t>
                      </a:r>
                      <a:r>
                        <a:rPr sz="1350" dirty="0">
                          <a:solidFill>
                            <a:srgbClr val="57585B"/>
                          </a:solidFill>
                          <a:latin typeface="Open Sans"/>
                          <a:cs typeface="Open Sans"/>
                        </a:rPr>
                        <a:t>elements</a:t>
                      </a:r>
                      <a:r>
                        <a:rPr sz="1350" spc="10" dirty="0">
                          <a:solidFill>
                            <a:srgbClr val="57585B"/>
                          </a:solidFill>
                          <a:latin typeface="Open Sans"/>
                          <a:cs typeface="Open Sans"/>
                        </a:rPr>
                        <a:t> </a:t>
                      </a:r>
                      <a:r>
                        <a:rPr sz="1350" dirty="0">
                          <a:solidFill>
                            <a:srgbClr val="57585B"/>
                          </a:solidFill>
                          <a:latin typeface="Open Sans"/>
                          <a:cs typeface="Open Sans"/>
                        </a:rPr>
                        <a:t>of</a:t>
                      </a:r>
                      <a:r>
                        <a:rPr sz="1350" spc="10" dirty="0">
                          <a:solidFill>
                            <a:srgbClr val="57585B"/>
                          </a:solidFill>
                          <a:latin typeface="Open Sans"/>
                          <a:cs typeface="Open Sans"/>
                        </a:rPr>
                        <a:t> </a:t>
                      </a:r>
                      <a:r>
                        <a:rPr sz="1350" spc="-10" dirty="0">
                          <a:solidFill>
                            <a:srgbClr val="57585B"/>
                          </a:solidFill>
                          <a:latin typeface="Open Sans"/>
                          <a:cs typeface="Open Sans"/>
                        </a:rPr>
                        <a:t>proof-</a:t>
                      </a:r>
                      <a:r>
                        <a:rPr sz="1350" dirty="0">
                          <a:solidFill>
                            <a:srgbClr val="57585B"/>
                          </a:solidFill>
                          <a:latin typeface="Open Sans"/>
                          <a:cs typeface="Open Sans"/>
                        </a:rPr>
                        <a:t>of-</a:t>
                      </a:r>
                      <a:r>
                        <a:rPr sz="1350" spc="-10" dirty="0">
                          <a:solidFill>
                            <a:srgbClr val="57585B"/>
                          </a:solidFill>
                          <a:latin typeface="Open Sans"/>
                          <a:cs typeface="Open Sans"/>
                        </a:rPr>
                        <a:t>work.</a:t>
                      </a:r>
                      <a:endParaRPr sz="135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1075"/>
                        </a:spcBef>
                      </a:pPr>
                      <a:endParaRPr sz="1350">
                        <a:latin typeface="Times New Roman"/>
                        <a:cs typeface="Times New Roman"/>
                      </a:endParaRPr>
                    </a:p>
                    <a:p>
                      <a:pPr marL="201295">
                        <a:lnSpc>
                          <a:spcPct val="100000"/>
                        </a:lnSpc>
                      </a:pPr>
                      <a:r>
                        <a:rPr sz="1350" dirty="0">
                          <a:solidFill>
                            <a:srgbClr val="57585B"/>
                          </a:solidFill>
                          <a:latin typeface="Open Sans"/>
                          <a:cs typeface="Open Sans"/>
                        </a:rPr>
                        <a:t>Never</a:t>
                      </a:r>
                      <a:r>
                        <a:rPr sz="1350" spc="5" dirty="0">
                          <a:solidFill>
                            <a:srgbClr val="57585B"/>
                          </a:solidFill>
                          <a:latin typeface="Open Sans"/>
                          <a:cs typeface="Open Sans"/>
                        </a:rPr>
                        <a:t> </a:t>
                      </a:r>
                      <a:r>
                        <a:rPr sz="1350" dirty="0">
                          <a:solidFill>
                            <a:srgbClr val="57585B"/>
                          </a:solidFill>
                          <a:latin typeface="Open Sans"/>
                          <a:cs typeface="Open Sans"/>
                        </a:rPr>
                        <a:t>implemented,</a:t>
                      </a:r>
                      <a:r>
                        <a:rPr sz="1350" spc="10" dirty="0">
                          <a:solidFill>
                            <a:srgbClr val="57585B"/>
                          </a:solidFill>
                          <a:latin typeface="Open Sans"/>
                          <a:cs typeface="Open Sans"/>
                        </a:rPr>
                        <a:t> </a:t>
                      </a:r>
                      <a:r>
                        <a:rPr sz="1350" dirty="0">
                          <a:solidFill>
                            <a:srgbClr val="57585B"/>
                          </a:solidFill>
                          <a:latin typeface="Open Sans"/>
                          <a:cs typeface="Open Sans"/>
                        </a:rPr>
                        <a:t>remained</a:t>
                      </a:r>
                      <a:r>
                        <a:rPr sz="1350" spc="5" dirty="0">
                          <a:solidFill>
                            <a:srgbClr val="57585B"/>
                          </a:solidFill>
                          <a:latin typeface="Open Sans"/>
                          <a:cs typeface="Open Sans"/>
                        </a:rPr>
                        <a:t> </a:t>
                      </a:r>
                      <a:r>
                        <a:rPr sz="1350" spc="-50" dirty="0">
                          <a:solidFill>
                            <a:srgbClr val="57585B"/>
                          </a:solidFill>
                          <a:latin typeface="Open Sans"/>
                          <a:cs typeface="Open Sans"/>
                        </a:rPr>
                        <a:t>a</a:t>
                      </a:r>
                      <a:endParaRPr sz="1350">
                        <a:latin typeface="Open Sans"/>
                        <a:cs typeface="Open Sans"/>
                      </a:endParaRPr>
                    </a:p>
                    <a:p>
                      <a:pPr marL="201295">
                        <a:lnSpc>
                          <a:spcPct val="100000"/>
                        </a:lnSpc>
                        <a:spcBef>
                          <a:spcPts val="10"/>
                        </a:spcBef>
                      </a:pPr>
                      <a:r>
                        <a:rPr sz="1350" dirty="0">
                          <a:solidFill>
                            <a:srgbClr val="57585B"/>
                          </a:solidFill>
                          <a:latin typeface="Open Sans"/>
                          <a:cs typeface="Open Sans"/>
                        </a:rPr>
                        <a:t>theoretical</a:t>
                      </a:r>
                      <a:r>
                        <a:rPr sz="1350" spc="-25" dirty="0">
                          <a:solidFill>
                            <a:srgbClr val="57585B"/>
                          </a:solidFill>
                          <a:latin typeface="Open Sans"/>
                          <a:cs typeface="Open Sans"/>
                        </a:rPr>
                        <a:t> </a:t>
                      </a:r>
                      <a:r>
                        <a:rPr sz="1350" spc="-10" dirty="0">
                          <a:solidFill>
                            <a:srgbClr val="57585B"/>
                          </a:solidFill>
                          <a:latin typeface="Open Sans"/>
                          <a:cs typeface="Open Sans"/>
                        </a:rPr>
                        <a:t>concept.</a:t>
                      </a:r>
                      <a:endParaRPr sz="1350">
                        <a:latin typeface="Open Sans"/>
                        <a:cs typeface="Open Sans"/>
                      </a:endParaRPr>
                    </a:p>
                  </a:txBody>
                  <a:tcPr marL="0" marR="0" marT="13652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5"/>
                  </a:ext>
                </a:extLst>
              </a:tr>
              <a:tr h="1116330">
                <a:tc>
                  <a:txBody>
                    <a:bodyPr/>
                    <a:lstStyle/>
                    <a:p>
                      <a:pPr>
                        <a:lnSpc>
                          <a:spcPct val="100000"/>
                        </a:lnSpc>
                      </a:pPr>
                      <a:endParaRPr sz="1350">
                        <a:latin typeface="Times New Roman"/>
                        <a:cs typeface="Times New Roman"/>
                      </a:endParaRPr>
                    </a:p>
                    <a:p>
                      <a:pPr>
                        <a:lnSpc>
                          <a:spcPct val="100000"/>
                        </a:lnSpc>
                        <a:spcBef>
                          <a:spcPts val="340"/>
                        </a:spcBef>
                      </a:pPr>
                      <a:endParaRPr sz="1350">
                        <a:latin typeface="Times New Roman"/>
                        <a:cs typeface="Times New Roman"/>
                      </a:endParaRPr>
                    </a:p>
                    <a:p>
                      <a:pPr algn="ctr">
                        <a:lnSpc>
                          <a:spcPct val="100000"/>
                        </a:lnSpc>
                      </a:pPr>
                      <a:r>
                        <a:rPr sz="1350" dirty="0">
                          <a:solidFill>
                            <a:srgbClr val="57585B"/>
                          </a:solidFill>
                          <a:latin typeface="Open Sans"/>
                          <a:cs typeface="Open Sans"/>
                        </a:rPr>
                        <a:t>e-</a:t>
                      </a:r>
                      <a:r>
                        <a:rPr sz="1350" spc="-5" dirty="0">
                          <a:solidFill>
                            <a:srgbClr val="57585B"/>
                          </a:solidFill>
                          <a:latin typeface="Open Sans"/>
                          <a:cs typeface="Open Sans"/>
                        </a:rPr>
                        <a:t> </a:t>
                      </a:r>
                      <a:r>
                        <a:rPr sz="1350" dirty="0">
                          <a:solidFill>
                            <a:srgbClr val="57585B"/>
                          </a:solidFill>
                          <a:latin typeface="Open Sans"/>
                          <a:cs typeface="Open Sans"/>
                        </a:rPr>
                        <a:t>Gold </a:t>
                      </a:r>
                      <a:r>
                        <a:rPr sz="1350" spc="-10" dirty="0">
                          <a:solidFill>
                            <a:srgbClr val="57585B"/>
                          </a:solidFill>
                          <a:latin typeface="Open Sans"/>
                          <a:cs typeface="Open Sans"/>
                        </a:rPr>
                        <a:t>(2004)</a:t>
                      </a:r>
                      <a:endParaRPr sz="1350">
                        <a:latin typeface="Open Sans"/>
                        <a:cs typeface="Open Sans"/>
                      </a:endParaRPr>
                    </a:p>
                  </a:txBody>
                  <a:tcPr marL="0" marR="0" marT="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spcBef>
                          <a:spcPts val="260"/>
                        </a:spcBef>
                      </a:pPr>
                      <a:endParaRPr sz="1350">
                        <a:latin typeface="Times New Roman"/>
                        <a:cs typeface="Times New Roman"/>
                      </a:endParaRPr>
                    </a:p>
                    <a:p>
                      <a:pPr marL="194945" marR="307975">
                        <a:lnSpc>
                          <a:spcPct val="100000"/>
                        </a:lnSpc>
                      </a:pPr>
                      <a:r>
                        <a:rPr sz="1350" spc="-10" dirty="0">
                          <a:solidFill>
                            <a:srgbClr val="57585B"/>
                          </a:solidFill>
                          <a:latin typeface="Open Sans"/>
                          <a:cs typeface="Open Sans"/>
                        </a:rPr>
                        <a:t>e-</a:t>
                      </a:r>
                      <a:r>
                        <a:rPr sz="1350" dirty="0">
                          <a:solidFill>
                            <a:srgbClr val="57585B"/>
                          </a:solidFill>
                          <a:latin typeface="Open Sans"/>
                          <a:cs typeface="Open Sans"/>
                        </a:rPr>
                        <a:t>Gold</a:t>
                      </a:r>
                      <a:r>
                        <a:rPr sz="1350" spc="-5" dirty="0">
                          <a:solidFill>
                            <a:srgbClr val="57585B"/>
                          </a:solidFill>
                          <a:latin typeface="Open Sans"/>
                          <a:cs typeface="Open Sans"/>
                        </a:rPr>
                        <a:t> </a:t>
                      </a:r>
                      <a:r>
                        <a:rPr sz="1350" dirty="0">
                          <a:solidFill>
                            <a:srgbClr val="57585B"/>
                          </a:solidFill>
                          <a:latin typeface="Open Sans"/>
                          <a:cs typeface="Open Sans"/>
                        </a:rPr>
                        <a:t>was</a:t>
                      </a:r>
                      <a:r>
                        <a:rPr sz="1350" spc="-5" dirty="0">
                          <a:solidFill>
                            <a:srgbClr val="57585B"/>
                          </a:solidFill>
                          <a:latin typeface="Open Sans"/>
                          <a:cs typeface="Open Sans"/>
                        </a:rPr>
                        <a:t> </a:t>
                      </a:r>
                      <a:r>
                        <a:rPr sz="1350" dirty="0">
                          <a:solidFill>
                            <a:srgbClr val="57585B"/>
                          </a:solidFill>
                          <a:latin typeface="Open Sans"/>
                          <a:cs typeface="Open Sans"/>
                        </a:rPr>
                        <a:t>a</a:t>
                      </a:r>
                      <a:r>
                        <a:rPr sz="1350" spc="-5" dirty="0">
                          <a:solidFill>
                            <a:srgbClr val="57585B"/>
                          </a:solidFill>
                          <a:latin typeface="Open Sans"/>
                          <a:cs typeface="Open Sans"/>
                        </a:rPr>
                        <a:t> </a:t>
                      </a:r>
                      <a:r>
                        <a:rPr sz="1350" dirty="0">
                          <a:solidFill>
                            <a:srgbClr val="57585B"/>
                          </a:solidFill>
                          <a:latin typeface="Open Sans"/>
                          <a:cs typeface="Open Sans"/>
                        </a:rPr>
                        <a:t>centralized</a:t>
                      </a:r>
                      <a:r>
                        <a:rPr sz="1350" spc="-5" dirty="0">
                          <a:solidFill>
                            <a:srgbClr val="57585B"/>
                          </a:solidFill>
                          <a:latin typeface="Open Sans"/>
                          <a:cs typeface="Open Sans"/>
                        </a:rPr>
                        <a:t> </a:t>
                      </a:r>
                      <a:r>
                        <a:rPr sz="1350" dirty="0">
                          <a:solidFill>
                            <a:srgbClr val="57585B"/>
                          </a:solidFill>
                          <a:latin typeface="Open Sans"/>
                          <a:cs typeface="Open Sans"/>
                        </a:rPr>
                        <a:t>digital </a:t>
                      </a:r>
                      <a:r>
                        <a:rPr sz="1350" spc="-10" dirty="0">
                          <a:solidFill>
                            <a:srgbClr val="57585B"/>
                          </a:solidFill>
                          <a:latin typeface="Open Sans"/>
                          <a:cs typeface="Open Sans"/>
                        </a:rPr>
                        <a:t>currency </a:t>
                      </a:r>
                      <a:r>
                        <a:rPr sz="1350" dirty="0">
                          <a:solidFill>
                            <a:srgbClr val="57585B"/>
                          </a:solidFill>
                          <a:latin typeface="Open Sans"/>
                          <a:cs typeface="Open Sans"/>
                        </a:rPr>
                        <a:t>backed</a:t>
                      </a:r>
                      <a:r>
                        <a:rPr sz="1350" spc="-5" dirty="0">
                          <a:solidFill>
                            <a:srgbClr val="57585B"/>
                          </a:solidFill>
                          <a:latin typeface="Open Sans"/>
                          <a:cs typeface="Open Sans"/>
                        </a:rPr>
                        <a:t> </a:t>
                      </a:r>
                      <a:r>
                        <a:rPr sz="1350" dirty="0">
                          <a:solidFill>
                            <a:srgbClr val="57585B"/>
                          </a:solidFill>
                          <a:latin typeface="Open Sans"/>
                          <a:cs typeface="Open Sans"/>
                        </a:rPr>
                        <a:t>by</a:t>
                      </a:r>
                      <a:r>
                        <a:rPr sz="1350" spc="-5" dirty="0">
                          <a:solidFill>
                            <a:srgbClr val="57585B"/>
                          </a:solidFill>
                          <a:latin typeface="Open Sans"/>
                          <a:cs typeface="Open Sans"/>
                        </a:rPr>
                        <a:t> </a:t>
                      </a:r>
                      <a:r>
                        <a:rPr sz="1350" dirty="0">
                          <a:solidFill>
                            <a:srgbClr val="57585B"/>
                          </a:solidFill>
                          <a:latin typeface="Open Sans"/>
                          <a:cs typeface="Open Sans"/>
                        </a:rPr>
                        <a:t>physical gold,</a:t>
                      </a:r>
                      <a:r>
                        <a:rPr sz="1350" spc="-5" dirty="0">
                          <a:solidFill>
                            <a:srgbClr val="57585B"/>
                          </a:solidFill>
                          <a:latin typeface="Open Sans"/>
                          <a:cs typeface="Open Sans"/>
                        </a:rPr>
                        <a:t> </a:t>
                      </a:r>
                      <a:r>
                        <a:rPr sz="1350" dirty="0">
                          <a:solidFill>
                            <a:srgbClr val="57585B"/>
                          </a:solidFill>
                          <a:latin typeface="Open Sans"/>
                          <a:cs typeface="Open Sans"/>
                        </a:rPr>
                        <a:t>allowing users</a:t>
                      </a:r>
                      <a:r>
                        <a:rPr sz="1350" spc="-5" dirty="0">
                          <a:solidFill>
                            <a:srgbClr val="57585B"/>
                          </a:solidFill>
                          <a:latin typeface="Open Sans"/>
                          <a:cs typeface="Open Sans"/>
                        </a:rPr>
                        <a:t> </a:t>
                      </a:r>
                      <a:r>
                        <a:rPr sz="1350" spc="-25" dirty="0">
                          <a:solidFill>
                            <a:srgbClr val="57585B"/>
                          </a:solidFill>
                          <a:latin typeface="Open Sans"/>
                          <a:cs typeface="Open Sans"/>
                        </a:rPr>
                        <a:t>to </a:t>
                      </a:r>
                      <a:r>
                        <a:rPr sz="1350" dirty="0">
                          <a:solidFill>
                            <a:srgbClr val="57585B"/>
                          </a:solidFill>
                          <a:latin typeface="Open Sans"/>
                          <a:cs typeface="Open Sans"/>
                        </a:rPr>
                        <a:t>buy and transfer e-Gold </a:t>
                      </a:r>
                      <a:r>
                        <a:rPr sz="1350" spc="-10" dirty="0">
                          <a:solidFill>
                            <a:srgbClr val="57585B"/>
                          </a:solidFill>
                          <a:latin typeface="Open Sans"/>
                          <a:cs typeface="Open Sans"/>
                        </a:rPr>
                        <a:t>units.</a:t>
                      </a:r>
                      <a:endParaRPr sz="135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marL="201295" marR="302260">
                        <a:lnSpc>
                          <a:spcPct val="100000"/>
                        </a:lnSpc>
                        <a:spcBef>
                          <a:spcPts val="1000"/>
                        </a:spcBef>
                      </a:pPr>
                      <a:r>
                        <a:rPr sz="1350" dirty="0">
                          <a:solidFill>
                            <a:srgbClr val="57585B"/>
                          </a:solidFill>
                          <a:latin typeface="Open Sans"/>
                          <a:cs typeface="Open Sans"/>
                        </a:rPr>
                        <a:t>Legal issues</a:t>
                      </a:r>
                      <a:r>
                        <a:rPr sz="1350" spc="5" dirty="0">
                          <a:solidFill>
                            <a:srgbClr val="57585B"/>
                          </a:solidFill>
                          <a:latin typeface="Open Sans"/>
                          <a:cs typeface="Open Sans"/>
                        </a:rPr>
                        <a:t> </a:t>
                      </a:r>
                      <a:r>
                        <a:rPr sz="1350" dirty="0">
                          <a:solidFill>
                            <a:srgbClr val="57585B"/>
                          </a:solidFill>
                          <a:latin typeface="Open Sans"/>
                          <a:cs typeface="Open Sans"/>
                        </a:rPr>
                        <a:t>led</a:t>
                      </a:r>
                      <a:r>
                        <a:rPr sz="1350" spc="5" dirty="0">
                          <a:solidFill>
                            <a:srgbClr val="57585B"/>
                          </a:solidFill>
                          <a:latin typeface="Open Sans"/>
                          <a:cs typeface="Open Sans"/>
                        </a:rPr>
                        <a:t> </a:t>
                      </a:r>
                      <a:r>
                        <a:rPr sz="1350" dirty="0">
                          <a:solidFill>
                            <a:srgbClr val="57585B"/>
                          </a:solidFill>
                          <a:latin typeface="Open Sans"/>
                          <a:cs typeface="Open Sans"/>
                        </a:rPr>
                        <a:t>to</a:t>
                      </a:r>
                      <a:r>
                        <a:rPr sz="1350" spc="5" dirty="0">
                          <a:solidFill>
                            <a:srgbClr val="57585B"/>
                          </a:solidFill>
                          <a:latin typeface="Open Sans"/>
                          <a:cs typeface="Open Sans"/>
                        </a:rPr>
                        <a:t> </a:t>
                      </a:r>
                      <a:r>
                        <a:rPr sz="1350" dirty="0">
                          <a:solidFill>
                            <a:srgbClr val="57585B"/>
                          </a:solidFill>
                          <a:latin typeface="Open Sans"/>
                          <a:cs typeface="Open Sans"/>
                        </a:rPr>
                        <a:t>its closure</a:t>
                      </a:r>
                      <a:r>
                        <a:rPr sz="1350" spc="5" dirty="0">
                          <a:solidFill>
                            <a:srgbClr val="57585B"/>
                          </a:solidFill>
                          <a:latin typeface="Open Sans"/>
                          <a:cs typeface="Open Sans"/>
                        </a:rPr>
                        <a:t> </a:t>
                      </a:r>
                      <a:r>
                        <a:rPr sz="1350" spc="-25" dirty="0">
                          <a:solidFill>
                            <a:srgbClr val="57585B"/>
                          </a:solidFill>
                          <a:latin typeface="Open Sans"/>
                          <a:cs typeface="Open Sans"/>
                        </a:rPr>
                        <a:t>in </a:t>
                      </a:r>
                      <a:r>
                        <a:rPr sz="1350" dirty="0">
                          <a:solidFill>
                            <a:srgbClr val="57585B"/>
                          </a:solidFill>
                          <a:latin typeface="Open Sans"/>
                          <a:cs typeface="Open Sans"/>
                        </a:rPr>
                        <a:t>2009, highlighting </a:t>
                      </a:r>
                      <a:r>
                        <a:rPr sz="1350" spc="-10" dirty="0">
                          <a:solidFill>
                            <a:srgbClr val="57585B"/>
                          </a:solidFill>
                          <a:latin typeface="Open Sans"/>
                          <a:cs typeface="Open Sans"/>
                        </a:rPr>
                        <a:t>challenges </a:t>
                      </a:r>
                      <a:r>
                        <a:rPr sz="1350" dirty="0">
                          <a:solidFill>
                            <a:srgbClr val="57585B"/>
                          </a:solidFill>
                          <a:latin typeface="Open Sans"/>
                          <a:cs typeface="Open Sans"/>
                        </a:rPr>
                        <a:t>associated with</a:t>
                      </a:r>
                      <a:r>
                        <a:rPr sz="1350" spc="5" dirty="0">
                          <a:solidFill>
                            <a:srgbClr val="57585B"/>
                          </a:solidFill>
                          <a:latin typeface="Open Sans"/>
                          <a:cs typeface="Open Sans"/>
                        </a:rPr>
                        <a:t> </a:t>
                      </a:r>
                      <a:r>
                        <a:rPr sz="1350" spc="-10" dirty="0">
                          <a:solidFill>
                            <a:srgbClr val="57585B"/>
                          </a:solidFill>
                          <a:latin typeface="Open Sans"/>
                          <a:cs typeface="Open Sans"/>
                        </a:rPr>
                        <a:t>centralized </a:t>
                      </a:r>
                      <a:r>
                        <a:rPr sz="1350" dirty="0">
                          <a:solidFill>
                            <a:srgbClr val="57585B"/>
                          </a:solidFill>
                          <a:latin typeface="Open Sans"/>
                          <a:cs typeface="Open Sans"/>
                        </a:rPr>
                        <a:t>digital</a:t>
                      </a:r>
                      <a:r>
                        <a:rPr sz="1350" spc="-40" dirty="0">
                          <a:solidFill>
                            <a:srgbClr val="57585B"/>
                          </a:solidFill>
                          <a:latin typeface="Open Sans"/>
                          <a:cs typeface="Open Sans"/>
                        </a:rPr>
                        <a:t> </a:t>
                      </a:r>
                      <a:r>
                        <a:rPr sz="1350" spc="-10" dirty="0">
                          <a:solidFill>
                            <a:srgbClr val="57585B"/>
                          </a:solidFill>
                          <a:latin typeface="Open Sans"/>
                          <a:cs typeface="Open Sans"/>
                        </a:rPr>
                        <a:t>currencies.</a:t>
                      </a:r>
                      <a:endParaRPr sz="1350" dirty="0">
                        <a:latin typeface="Open Sans"/>
                        <a:cs typeface="Open Sans"/>
                      </a:endParaRPr>
                    </a:p>
                  </a:txBody>
                  <a:tcPr marL="0" marR="0" marT="12700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6"/>
                  </a:ext>
                </a:extLst>
              </a:tr>
            </a:tbl>
          </a:graphicData>
        </a:graphic>
      </p:graphicFrame>
      <p:sp>
        <p:nvSpPr>
          <p:cNvPr id="16" name="object 16"/>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51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sp>
        <p:nvSpPr>
          <p:cNvPr id="6" name="object 6"/>
          <p:cNvSpPr txBox="1"/>
          <p:nvPr/>
        </p:nvSpPr>
        <p:spPr>
          <a:xfrm>
            <a:off x="1116898" y="2611851"/>
            <a:ext cx="8597265" cy="2927985"/>
          </a:xfrm>
          <a:prstGeom prst="rect">
            <a:avLst/>
          </a:prstGeom>
        </p:spPr>
        <p:txBody>
          <a:bodyPr vert="horz" wrap="square" lIns="0" tIns="12065" rIns="0" bIns="0" rtlCol="0">
            <a:spAutoFit/>
          </a:bodyPr>
          <a:lstStyle/>
          <a:p>
            <a:pPr marL="12700" marR="74295">
              <a:lnSpc>
                <a:spcPct val="101800"/>
              </a:lnSpc>
              <a:spcBef>
                <a:spcPts val="95"/>
              </a:spcBef>
            </a:pPr>
            <a:r>
              <a:rPr sz="1700" dirty="0">
                <a:solidFill>
                  <a:srgbClr val="57585B"/>
                </a:solidFill>
                <a:latin typeface="Open Sans"/>
                <a:cs typeface="Open Sans"/>
              </a:rPr>
              <a:t>Despite</a:t>
            </a:r>
            <a:r>
              <a:rPr sz="1700" spc="50" dirty="0">
                <a:solidFill>
                  <a:srgbClr val="57585B"/>
                </a:solidFill>
                <a:latin typeface="Open Sans"/>
                <a:cs typeface="Open Sans"/>
              </a:rPr>
              <a:t> </a:t>
            </a:r>
            <a:r>
              <a:rPr sz="1700" dirty="0">
                <a:solidFill>
                  <a:srgbClr val="57585B"/>
                </a:solidFill>
                <a:latin typeface="Open Sans"/>
                <a:cs typeface="Open Sans"/>
              </a:rPr>
              <a:t>the</a:t>
            </a:r>
            <a:r>
              <a:rPr lang="en-US" sz="1700" dirty="0">
                <a:solidFill>
                  <a:srgbClr val="57585B"/>
                </a:solidFill>
                <a:latin typeface="Open Sans"/>
                <a:cs typeface="Open Sans"/>
              </a:rPr>
              <a:t> Cypherpunks’</a:t>
            </a:r>
            <a:r>
              <a:rPr sz="1700" spc="50" dirty="0">
                <a:solidFill>
                  <a:srgbClr val="57585B"/>
                </a:solidFill>
                <a:latin typeface="Open Sans"/>
                <a:cs typeface="Open Sans"/>
              </a:rPr>
              <a:t> </a:t>
            </a:r>
            <a:r>
              <a:rPr sz="1700" dirty="0">
                <a:solidFill>
                  <a:srgbClr val="57585B"/>
                </a:solidFill>
                <a:latin typeface="Open Sans"/>
                <a:cs typeface="Open Sans"/>
              </a:rPr>
              <a:t>numerous</a:t>
            </a:r>
            <a:r>
              <a:rPr sz="1700" spc="55" dirty="0">
                <a:solidFill>
                  <a:srgbClr val="57585B"/>
                </a:solidFill>
                <a:latin typeface="Open Sans"/>
                <a:cs typeface="Open Sans"/>
              </a:rPr>
              <a:t> </a:t>
            </a:r>
            <a:r>
              <a:rPr sz="1700" dirty="0">
                <a:solidFill>
                  <a:srgbClr val="57585B"/>
                </a:solidFill>
                <a:latin typeface="Open Sans"/>
                <a:cs typeface="Open Sans"/>
              </a:rPr>
              <a:t>attempts</a:t>
            </a:r>
            <a:r>
              <a:rPr sz="1700" spc="50" dirty="0">
                <a:solidFill>
                  <a:srgbClr val="57585B"/>
                </a:solidFill>
                <a:latin typeface="Open Sans"/>
                <a:cs typeface="Open Sans"/>
              </a:rPr>
              <a:t> </a:t>
            </a:r>
            <a:r>
              <a:rPr sz="1700" dirty="0">
                <a:solidFill>
                  <a:srgbClr val="57585B"/>
                </a:solidFill>
                <a:latin typeface="Open Sans"/>
                <a:cs typeface="Open Sans"/>
              </a:rPr>
              <a:t>made</a:t>
            </a:r>
            <a:r>
              <a:rPr sz="1700" spc="50" dirty="0">
                <a:solidFill>
                  <a:srgbClr val="57585B"/>
                </a:solidFill>
                <a:latin typeface="Open Sans"/>
                <a:cs typeface="Open Sans"/>
              </a:rPr>
              <a:t> </a:t>
            </a:r>
            <a:r>
              <a:rPr sz="1700" dirty="0">
                <a:solidFill>
                  <a:srgbClr val="57585B"/>
                </a:solidFill>
                <a:latin typeface="Open Sans"/>
                <a:cs typeface="Open Sans"/>
              </a:rPr>
              <a:t>over</a:t>
            </a:r>
            <a:r>
              <a:rPr lang="en-US" sz="1700" dirty="0">
                <a:solidFill>
                  <a:srgbClr val="57585B"/>
                </a:solidFill>
                <a:latin typeface="Open Sans"/>
                <a:cs typeface="Open Sans"/>
              </a:rPr>
              <a:t> the</a:t>
            </a:r>
            <a:r>
              <a:rPr sz="1700" spc="55" dirty="0">
                <a:solidFill>
                  <a:srgbClr val="57585B"/>
                </a:solidFill>
                <a:latin typeface="Open Sans"/>
                <a:cs typeface="Open Sans"/>
              </a:rPr>
              <a:t> </a:t>
            </a:r>
            <a:r>
              <a:rPr sz="1700" dirty="0">
                <a:solidFill>
                  <a:srgbClr val="57585B"/>
                </a:solidFill>
                <a:latin typeface="Open Sans"/>
                <a:cs typeface="Open Sans"/>
              </a:rPr>
              <a:t>decades</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create</a:t>
            </a:r>
            <a:r>
              <a:rPr sz="1700" spc="55"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digital</a:t>
            </a:r>
            <a:r>
              <a:rPr sz="1700" spc="45" dirty="0">
                <a:solidFill>
                  <a:srgbClr val="57585B"/>
                </a:solidFill>
                <a:latin typeface="Open Sans"/>
                <a:cs typeface="Open Sans"/>
              </a:rPr>
              <a:t> </a:t>
            </a:r>
            <a:r>
              <a:rPr sz="1700" dirty="0">
                <a:solidFill>
                  <a:srgbClr val="57585B"/>
                </a:solidFill>
                <a:latin typeface="Open Sans"/>
                <a:cs typeface="Open Sans"/>
              </a:rPr>
              <a:t>currency</a:t>
            </a:r>
            <a:r>
              <a:rPr sz="1700" spc="50" dirty="0">
                <a:solidFill>
                  <a:srgbClr val="57585B"/>
                </a:solidFill>
                <a:latin typeface="Open Sans"/>
                <a:cs typeface="Open Sans"/>
              </a:rPr>
              <a:t> </a:t>
            </a:r>
            <a:r>
              <a:rPr sz="1700" dirty="0">
                <a:solidFill>
                  <a:srgbClr val="57585B"/>
                </a:solidFill>
                <a:latin typeface="Open Sans"/>
                <a:cs typeface="Open Sans"/>
              </a:rPr>
              <a:t>free</a:t>
            </a:r>
            <a:r>
              <a:rPr sz="1700" spc="50" dirty="0">
                <a:solidFill>
                  <a:srgbClr val="57585B"/>
                </a:solidFill>
                <a:latin typeface="Open Sans"/>
                <a:cs typeface="Open Sans"/>
              </a:rPr>
              <a:t> </a:t>
            </a:r>
            <a:r>
              <a:rPr sz="1700" dirty="0">
                <a:solidFill>
                  <a:srgbClr val="57585B"/>
                </a:solidFill>
                <a:latin typeface="Open Sans"/>
                <a:cs typeface="Open Sans"/>
              </a:rPr>
              <a:t>from</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control</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any</a:t>
            </a:r>
            <a:r>
              <a:rPr sz="1700" spc="50" dirty="0">
                <a:solidFill>
                  <a:srgbClr val="57585B"/>
                </a:solidFill>
                <a:latin typeface="Open Sans"/>
                <a:cs typeface="Open Sans"/>
              </a:rPr>
              <a:t> </a:t>
            </a:r>
            <a:r>
              <a:rPr sz="1700" dirty="0">
                <a:solidFill>
                  <a:srgbClr val="57585B"/>
                </a:solidFill>
                <a:latin typeface="Open Sans"/>
                <a:cs typeface="Open Sans"/>
              </a:rPr>
              <a:t>one</a:t>
            </a:r>
            <a:r>
              <a:rPr sz="1700" spc="50" dirty="0">
                <a:solidFill>
                  <a:srgbClr val="57585B"/>
                </a:solidFill>
                <a:latin typeface="Open Sans"/>
                <a:cs typeface="Open Sans"/>
              </a:rPr>
              <a:t> </a:t>
            </a:r>
            <a:r>
              <a:rPr sz="1700" dirty="0">
                <a:solidFill>
                  <a:srgbClr val="57585B"/>
                </a:solidFill>
                <a:latin typeface="Open Sans"/>
                <a:cs typeface="Open Sans"/>
              </a:rPr>
              <a:t>group</a:t>
            </a:r>
            <a:r>
              <a:rPr sz="1700" spc="50" dirty="0">
                <a:solidFill>
                  <a:srgbClr val="57585B"/>
                </a:solidFill>
                <a:latin typeface="Open Sans"/>
                <a:cs typeface="Open Sans"/>
              </a:rPr>
              <a:t> </a:t>
            </a:r>
            <a:r>
              <a:rPr sz="1700" dirty="0">
                <a:solidFill>
                  <a:srgbClr val="57585B"/>
                </a:solidFill>
                <a:latin typeface="Open Sans"/>
                <a:cs typeface="Open Sans"/>
              </a:rPr>
              <a:t>or</a:t>
            </a:r>
            <a:r>
              <a:rPr sz="1700" spc="50" dirty="0">
                <a:solidFill>
                  <a:srgbClr val="57585B"/>
                </a:solidFill>
                <a:latin typeface="Open Sans"/>
                <a:cs typeface="Open Sans"/>
              </a:rPr>
              <a:t> </a:t>
            </a:r>
            <a:r>
              <a:rPr sz="1700" dirty="0">
                <a:solidFill>
                  <a:srgbClr val="57585B"/>
                </a:solidFill>
                <a:latin typeface="Open Sans"/>
                <a:cs typeface="Open Sans"/>
              </a:rPr>
              <a:t>government,</a:t>
            </a:r>
            <a:r>
              <a:rPr sz="1700" spc="45" dirty="0">
                <a:solidFill>
                  <a:srgbClr val="57585B"/>
                </a:solidFill>
                <a:latin typeface="Open Sans"/>
                <a:cs typeface="Open Sans"/>
              </a:rPr>
              <a:t> </a:t>
            </a:r>
            <a:r>
              <a:rPr sz="1700" dirty="0">
                <a:solidFill>
                  <a:srgbClr val="57585B"/>
                </a:solidFill>
                <a:latin typeface="Open Sans"/>
                <a:cs typeface="Open Sans"/>
              </a:rPr>
              <a:t>their</a:t>
            </a:r>
            <a:r>
              <a:rPr sz="1700" spc="50" dirty="0">
                <a:solidFill>
                  <a:srgbClr val="57585B"/>
                </a:solidFill>
                <a:latin typeface="Open Sans"/>
                <a:cs typeface="Open Sans"/>
              </a:rPr>
              <a:t> </a:t>
            </a:r>
            <a:r>
              <a:rPr sz="1700" spc="-10" dirty="0">
                <a:solidFill>
                  <a:srgbClr val="57585B"/>
                </a:solidFill>
                <a:latin typeface="Open Sans"/>
                <a:cs typeface="Open Sans"/>
              </a:rPr>
              <a:t>eﬀorts </a:t>
            </a:r>
            <a:r>
              <a:rPr sz="1700" dirty="0">
                <a:solidFill>
                  <a:srgbClr val="57585B"/>
                </a:solidFill>
                <a:latin typeface="Open Sans"/>
                <a:cs typeface="Open Sans"/>
              </a:rPr>
              <a:t>faced</a:t>
            </a:r>
            <a:r>
              <a:rPr sz="1700" spc="65" dirty="0">
                <a:solidFill>
                  <a:srgbClr val="57585B"/>
                </a:solidFill>
                <a:latin typeface="Open Sans"/>
                <a:cs typeface="Open Sans"/>
              </a:rPr>
              <a:t> </a:t>
            </a:r>
            <a:r>
              <a:rPr sz="1700" dirty="0">
                <a:solidFill>
                  <a:srgbClr val="57585B"/>
                </a:solidFill>
                <a:latin typeface="Open Sans"/>
                <a:cs typeface="Open Sans"/>
              </a:rPr>
              <a:t>practical</a:t>
            </a:r>
            <a:r>
              <a:rPr sz="1700" spc="65" dirty="0">
                <a:solidFill>
                  <a:srgbClr val="57585B"/>
                </a:solidFill>
                <a:latin typeface="Open Sans"/>
                <a:cs typeface="Open Sans"/>
              </a:rPr>
              <a:t> </a:t>
            </a:r>
            <a:r>
              <a:rPr sz="1700" dirty="0">
                <a:solidFill>
                  <a:srgbClr val="57585B"/>
                </a:solidFill>
                <a:latin typeface="Open Sans"/>
                <a:cs typeface="Open Sans"/>
              </a:rPr>
              <a:t>challenges</a:t>
            </a:r>
            <a:r>
              <a:rPr sz="1700" spc="7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couldn't</a:t>
            </a:r>
            <a:r>
              <a:rPr sz="1700" spc="65" dirty="0">
                <a:solidFill>
                  <a:srgbClr val="57585B"/>
                </a:solidFill>
                <a:latin typeface="Open Sans"/>
                <a:cs typeface="Open Sans"/>
              </a:rPr>
              <a:t> </a:t>
            </a:r>
            <a:r>
              <a:rPr sz="1700" dirty="0">
                <a:solidFill>
                  <a:srgbClr val="57585B"/>
                </a:solidFill>
                <a:latin typeface="Open Sans"/>
                <a:cs typeface="Open Sans"/>
              </a:rPr>
              <a:t>fully</a:t>
            </a:r>
            <a:r>
              <a:rPr sz="1700" spc="70" dirty="0">
                <a:solidFill>
                  <a:srgbClr val="57585B"/>
                </a:solidFill>
                <a:latin typeface="Open Sans"/>
                <a:cs typeface="Open Sans"/>
              </a:rPr>
              <a:t> </a:t>
            </a:r>
            <a:r>
              <a:rPr sz="1700" dirty="0">
                <a:solidFill>
                  <a:srgbClr val="57585B"/>
                </a:solidFill>
                <a:latin typeface="Open Sans"/>
                <a:cs typeface="Open Sans"/>
              </a:rPr>
              <a:t>materialize</a:t>
            </a:r>
            <a:r>
              <a:rPr sz="1700" spc="65" dirty="0">
                <a:solidFill>
                  <a:srgbClr val="57585B"/>
                </a:solidFill>
                <a:latin typeface="Open Sans"/>
                <a:cs typeface="Open Sans"/>
              </a:rPr>
              <a:t> </a:t>
            </a: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real</a:t>
            </a:r>
            <a:r>
              <a:rPr sz="1700" spc="65" dirty="0">
                <a:solidFill>
                  <a:srgbClr val="57585B"/>
                </a:solidFill>
                <a:latin typeface="Open Sans"/>
                <a:cs typeface="Open Sans"/>
              </a:rPr>
              <a:t> </a:t>
            </a:r>
            <a:r>
              <a:rPr sz="1700" dirty="0">
                <a:solidFill>
                  <a:srgbClr val="57585B"/>
                </a:solidFill>
                <a:latin typeface="Open Sans"/>
                <a:cs typeface="Open Sans"/>
              </a:rPr>
              <a:t>world.</a:t>
            </a:r>
            <a:r>
              <a:rPr sz="1700" spc="7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Cypherpunks</a:t>
            </a:r>
            <a:r>
              <a:rPr sz="1700" spc="55" dirty="0">
                <a:solidFill>
                  <a:srgbClr val="57585B"/>
                </a:solidFill>
                <a:latin typeface="Open Sans"/>
                <a:cs typeface="Open Sans"/>
              </a:rPr>
              <a:t> </a:t>
            </a:r>
            <a:r>
              <a:rPr sz="1700" dirty="0">
                <a:solidFill>
                  <a:srgbClr val="57585B"/>
                </a:solidFill>
                <a:latin typeface="Open Sans"/>
                <a:cs typeface="Open Sans"/>
              </a:rPr>
              <a:t>concluded</a:t>
            </a:r>
            <a:r>
              <a:rPr sz="1700" spc="60" dirty="0">
                <a:solidFill>
                  <a:srgbClr val="57585B"/>
                </a:solidFill>
                <a:latin typeface="Open Sans"/>
                <a:cs typeface="Open Sans"/>
              </a:rPr>
              <a:t> </a:t>
            </a:r>
            <a:r>
              <a:rPr sz="1700" dirty="0">
                <a:solidFill>
                  <a:srgbClr val="57585B"/>
                </a:solidFill>
                <a:latin typeface="Open Sans"/>
                <a:cs typeface="Open Sans"/>
              </a:rPr>
              <a:t>it</a:t>
            </a:r>
            <a:r>
              <a:rPr sz="1700" spc="60" dirty="0">
                <a:solidFill>
                  <a:srgbClr val="57585B"/>
                </a:solidFill>
                <a:latin typeface="Open Sans"/>
                <a:cs typeface="Open Sans"/>
              </a:rPr>
              <a:t> </a:t>
            </a:r>
            <a:r>
              <a:rPr sz="1700" dirty="0">
                <a:solidFill>
                  <a:srgbClr val="57585B"/>
                </a:solidFill>
                <a:latin typeface="Open Sans"/>
                <a:cs typeface="Open Sans"/>
              </a:rPr>
              <a:t>was</a:t>
            </a:r>
            <a:r>
              <a:rPr sz="1700" spc="60" dirty="0">
                <a:solidFill>
                  <a:srgbClr val="57585B"/>
                </a:solidFill>
                <a:latin typeface="Open Sans"/>
                <a:cs typeface="Open Sans"/>
              </a:rPr>
              <a:t> </a:t>
            </a:r>
            <a:r>
              <a:rPr sz="1700" dirty="0">
                <a:solidFill>
                  <a:srgbClr val="57585B"/>
                </a:solidFill>
                <a:latin typeface="Open Sans"/>
                <a:cs typeface="Open Sans"/>
              </a:rPr>
              <a:t>not</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easy</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build</a:t>
            </a:r>
            <a:r>
              <a:rPr sz="1700" spc="55"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digital</a:t>
            </a:r>
            <a:r>
              <a:rPr sz="1700" spc="60" dirty="0">
                <a:solidFill>
                  <a:srgbClr val="57585B"/>
                </a:solidFill>
                <a:latin typeface="Open Sans"/>
                <a:cs typeface="Open Sans"/>
              </a:rPr>
              <a:t> </a:t>
            </a:r>
            <a:r>
              <a:rPr sz="1700" dirty="0">
                <a:solidFill>
                  <a:srgbClr val="57585B"/>
                </a:solidFill>
                <a:latin typeface="Open Sans"/>
                <a:cs typeface="Open Sans"/>
              </a:rPr>
              <a:t>form</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cash</a:t>
            </a:r>
            <a:r>
              <a:rPr sz="1700" spc="55" dirty="0">
                <a:solidFill>
                  <a:srgbClr val="57585B"/>
                </a:solidFill>
                <a:latin typeface="Open Sans"/>
                <a:cs typeface="Open Sans"/>
              </a:rPr>
              <a:t> </a:t>
            </a:r>
            <a:r>
              <a:rPr sz="1700" spc="-20" dirty="0">
                <a:solidFill>
                  <a:srgbClr val="57585B"/>
                </a:solidFill>
                <a:latin typeface="Open Sans"/>
                <a:cs typeface="Open Sans"/>
              </a:rPr>
              <a:t>that </a:t>
            </a:r>
            <a:r>
              <a:rPr sz="1700" dirty="0">
                <a:solidFill>
                  <a:srgbClr val="57585B"/>
                </a:solidFill>
                <a:latin typeface="Open Sans"/>
                <a:cs typeface="Open Sans"/>
              </a:rPr>
              <a:t>was</a:t>
            </a:r>
            <a:r>
              <a:rPr sz="1700" spc="55" dirty="0">
                <a:solidFill>
                  <a:srgbClr val="57585B"/>
                </a:solidFill>
                <a:latin typeface="Open Sans"/>
                <a:cs typeface="Open Sans"/>
              </a:rPr>
              <a:t> </a:t>
            </a:r>
            <a:r>
              <a:rPr sz="1700" dirty="0">
                <a:solidFill>
                  <a:srgbClr val="57585B"/>
                </a:solidFill>
                <a:latin typeface="Open Sans"/>
                <a:cs typeface="Open Sans"/>
              </a:rPr>
              <a:t>secure,</a:t>
            </a:r>
            <a:r>
              <a:rPr sz="1700" spc="60" dirty="0">
                <a:solidFill>
                  <a:srgbClr val="57585B"/>
                </a:solidFill>
                <a:latin typeface="Open Sans"/>
                <a:cs typeface="Open Sans"/>
              </a:rPr>
              <a:t> </a:t>
            </a:r>
            <a:r>
              <a:rPr sz="1700" dirty="0">
                <a:solidFill>
                  <a:srgbClr val="57585B"/>
                </a:solidFill>
                <a:latin typeface="Open Sans"/>
                <a:cs typeface="Open Sans"/>
              </a:rPr>
              <a:t>scalable,</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had</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potential</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become</a:t>
            </a:r>
            <a:r>
              <a:rPr sz="1700" spc="60" dirty="0">
                <a:solidFill>
                  <a:srgbClr val="57585B"/>
                </a:solidFill>
                <a:latin typeface="Open Sans"/>
                <a:cs typeface="Open Sans"/>
              </a:rPr>
              <a:t> </a:t>
            </a:r>
            <a:r>
              <a:rPr sz="1700" dirty="0">
                <a:solidFill>
                  <a:srgbClr val="57585B"/>
                </a:solidFill>
                <a:latin typeface="Open Sans"/>
                <a:cs typeface="Open Sans"/>
              </a:rPr>
              <a:t>widely</a:t>
            </a:r>
            <a:r>
              <a:rPr sz="1700" spc="55" dirty="0">
                <a:solidFill>
                  <a:srgbClr val="57585B"/>
                </a:solidFill>
                <a:latin typeface="Open Sans"/>
                <a:cs typeface="Open Sans"/>
              </a:rPr>
              <a:t> </a:t>
            </a:r>
            <a:r>
              <a:rPr sz="1700" spc="-10" dirty="0">
                <a:solidFill>
                  <a:srgbClr val="57585B"/>
                </a:solidFill>
                <a:latin typeface="Open Sans"/>
                <a:cs typeface="Open Sans"/>
              </a:rPr>
              <a:t>adopted.</a:t>
            </a:r>
            <a:endParaRPr sz="1700" dirty="0">
              <a:latin typeface="Open Sans"/>
              <a:cs typeface="Open Sans"/>
            </a:endParaRPr>
          </a:p>
          <a:p>
            <a:pPr marL="12700" marR="5080">
              <a:lnSpc>
                <a:spcPct val="101800"/>
              </a:lnSpc>
              <a:spcBef>
                <a:spcPts val="2075"/>
              </a:spcBef>
            </a:pPr>
            <a:r>
              <a:rPr sz="1700" dirty="0">
                <a:solidFill>
                  <a:srgbClr val="57585B"/>
                </a:solidFill>
                <a:latin typeface="Open Sans"/>
                <a:cs typeface="Open Sans"/>
              </a:rPr>
              <a:t>However,</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story</a:t>
            </a:r>
            <a:r>
              <a:rPr sz="1700" spc="55" dirty="0">
                <a:solidFill>
                  <a:srgbClr val="57585B"/>
                </a:solidFill>
                <a:latin typeface="Open Sans"/>
                <a:cs typeface="Open Sans"/>
              </a:rPr>
              <a:t> </a:t>
            </a:r>
            <a:r>
              <a:rPr sz="1700" dirty="0">
                <a:solidFill>
                  <a:srgbClr val="57585B"/>
                </a:solidFill>
                <a:latin typeface="Open Sans"/>
                <a:cs typeface="Open Sans"/>
              </a:rPr>
              <a:t>takes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turn</a:t>
            </a:r>
            <a:r>
              <a:rPr sz="1700" spc="55" dirty="0">
                <a:solidFill>
                  <a:srgbClr val="57585B"/>
                </a:solidFill>
                <a:latin typeface="Open Sans"/>
                <a:cs typeface="Open Sans"/>
              </a:rPr>
              <a:t> </a:t>
            </a:r>
            <a:r>
              <a:rPr sz="1700" dirty="0">
                <a:solidFill>
                  <a:srgbClr val="57585B"/>
                </a:solidFill>
                <a:latin typeface="Open Sans"/>
                <a:cs typeface="Open Sans"/>
              </a:rPr>
              <a:t>when</a:t>
            </a:r>
            <a:r>
              <a:rPr sz="1700" spc="55" dirty="0">
                <a:solidFill>
                  <a:srgbClr val="57585B"/>
                </a:solidFill>
                <a:latin typeface="Open Sans"/>
                <a:cs typeface="Open Sans"/>
              </a:rPr>
              <a:t> </a:t>
            </a:r>
            <a:r>
              <a:rPr lang="en-US" sz="1700" dirty="0">
                <a:solidFill>
                  <a:srgbClr val="57585B"/>
                </a:solidFill>
                <a:latin typeface="Open Sans"/>
                <a:cs typeface="Open Sans"/>
              </a:rPr>
              <a:t>one </a:t>
            </a:r>
            <a:r>
              <a:rPr sz="1700" dirty="0">
                <a:solidFill>
                  <a:srgbClr val="57585B"/>
                </a:solidFill>
                <a:latin typeface="Open Sans"/>
                <a:cs typeface="Open Sans"/>
              </a:rPr>
              <a:t>individual,</a:t>
            </a:r>
            <a:r>
              <a:rPr sz="1700" spc="55" dirty="0">
                <a:solidFill>
                  <a:srgbClr val="57585B"/>
                </a:solidFill>
                <a:latin typeface="Open Sans"/>
                <a:cs typeface="Open Sans"/>
              </a:rPr>
              <a:t> </a:t>
            </a:r>
            <a:r>
              <a:rPr sz="1700" dirty="0">
                <a:solidFill>
                  <a:srgbClr val="57585B"/>
                </a:solidFill>
                <a:latin typeface="Open Sans"/>
                <a:cs typeface="Open Sans"/>
              </a:rPr>
              <a:t>learning</a:t>
            </a:r>
            <a:r>
              <a:rPr sz="1700" spc="55" dirty="0">
                <a:solidFill>
                  <a:srgbClr val="57585B"/>
                </a:solidFill>
                <a:latin typeface="Open Sans"/>
                <a:cs typeface="Open Sans"/>
              </a:rPr>
              <a:t> </a:t>
            </a:r>
            <a:r>
              <a:rPr sz="1700" dirty="0">
                <a:solidFill>
                  <a:srgbClr val="57585B"/>
                </a:solidFill>
                <a:latin typeface="Open Sans"/>
                <a:cs typeface="Open Sans"/>
              </a:rPr>
              <a:t>from</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lang="en-US" sz="1700" spc="55" dirty="0">
                <a:solidFill>
                  <a:srgbClr val="57585B"/>
                </a:solidFill>
                <a:latin typeface="Open Sans"/>
                <a:cs typeface="Open Sans"/>
              </a:rPr>
              <a:t>Cypherpunks’ </a:t>
            </a:r>
            <a:r>
              <a:rPr sz="1700" dirty="0">
                <a:solidFill>
                  <a:srgbClr val="57585B"/>
                </a:solidFill>
                <a:latin typeface="Open Sans"/>
                <a:cs typeface="Open Sans"/>
              </a:rPr>
              <a:t>lessons,</a:t>
            </a:r>
            <a:r>
              <a:rPr sz="1700" spc="80" dirty="0">
                <a:solidFill>
                  <a:srgbClr val="57585B"/>
                </a:solidFill>
                <a:latin typeface="Open Sans"/>
                <a:cs typeface="Open Sans"/>
              </a:rPr>
              <a:t> </a:t>
            </a:r>
            <a:r>
              <a:rPr sz="1700" dirty="0">
                <a:solidFill>
                  <a:srgbClr val="57585B"/>
                </a:solidFill>
                <a:latin typeface="Open Sans"/>
                <a:cs typeface="Open Sans"/>
              </a:rPr>
              <a:t>elevated</a:t>
            </a:r>
            <a:r>
              <a:rPr sz="1700" spc="80" dirty="0">
                <a:solidFill>
                  <a:srgbClr val="57585B"/>
                </a:solidFill>
                <a:latin typeface="Open Sans"/>
                <a:cs typeface="Open Sans"/>
              </a:rPr>
              <a:t> </a:t>
            </a:r>
            <a:r>
              <a:rPr sz="1700" dirty="0">
                <a:solidFill>
                  <a:srgbClr val="57585B"/>
                </a:solidFill>
                <a:latin typeface="Open Sans"/>
                <a:cs typeface="Open Sans"/>
              </a:rPr>
              <a:t>the</a:t>
            </a:r>
            <a:r>
              <a:rPr sz="1700" spc="80" dirty="0">
                <a:solidFill>
                  <a:srgbClr val="57585B"/>
                </a:solidFill>
                <a:latin typeface="Open Sans"/>
                <a:cs typeface="Open Sans"/>
              </a:rPr>
              <a:t> </a:t>
            </a:r>
            <a:r>
              <a:rPr sz="1700" dirty="0">
                <a:solidFill>
                  <a:srgbClr val="57585B"/>
                </a:solidFill>
                <a:latin typeface="Open Sans"/>
                <a:cs typeface="Open Sans"/>
              </a:rPr>
              <a:t>concept</a:t>
            </a:r>
            <a:r>
              <a:rPr sz="1700" spc="80" dirty="0">
                <a:solidFill>
                  <a:srgbClr val="57585B"/>
                </a:solidFill>
                <a:latin typeface="Open Sans"/>
                <a:cs typeface="Open Sans"/>
              </a:rPr>
              <a:t> </a:t>
            </a:r>
            <a:r>
              <a:rPr sz="1700" dirty="0">
                <a:solidFill>
                  <a:srgbClr val="57585B"/>
                </a:solidFill>
                <a:latin typeface="Open Sans"/>
                <a:cs typeface="Open Sans"/>
              </a:rPr>
              <a:t>of</a:t>
            </a:r>
            <a:r>
              <a:rPr sz="1700" spc="80" dirty="0">
                <a:solidFill>
                  <a:srgbClr val="57585B"/>
                </a:solidFill>
                <a:latin typeface="Open Sans"/>
                <a:cs typeface="Open Sans"/>
              </a:rPr>
              <a:t> </a:t>
            </a:r>
            <a:r>
              <a:rPr sz="1700" dirty="0">
                <a:solidFill>
                  <a:srgbClr val="57585B"/>
                </a:solidFill>
                <a:latin typeface="Open Sans"/>
                <a:cs typeface="Open Sans"/>
              </a:rPr>
              <a:t>a</a:t>
            </a:r>
            <a:r>
              <a:rPr sz="1700" spc="80" dirty="0">
                <a:solidFill>
                  <a:srgbClr val="57585B"/>
                </a:solidFill>
                <a:latin typeface="Open Sans"/>
                <a:cs typeface="Open Sans"/>
              </a:rPr>
              <a:t> </a:t>
            </a:r>
            <a:r>
              <a:rPr sz="1700" dirty="0">
                <a:solidFill>
                  <a:srgbClr val="57585B"/>
                </a:solidFill>
                <a:latin typeface="Open Sans"/>
                <a:cs typeface="Open Sans"/>
              </a:rPr>
              <a:t>decentralized</a:t>
            </a:r>
            <a:r>
              <a:rPr sz="1700" spc="80" dirty="0">
                <a:solidFill>
                  <a:srgbClr val="57585B"/>
                </a:solidFill>
                <a:latin typeface="Open Sans"/>
                <a:cs typeface="Open Sans"/>
              </a:rPr>
              <a:t> </a:t>
            </a:r>
            <a:r>
              <a:rPr sz="1700" dirty="0">
                <a:solidFill>
                  <a:srgbClr val="57585B"/>
                </a:solidFill>
                <a:latin typeface="Open Sans"/>
                <a:cs typeface="Open Sans"/>
              </a:rPr>
              <a:t>digital</a:t>
            </a:r>
            <a:r>
              <a:rPr sz="1700" spc="85" dirty="0">
                <a:solidFill>
                  <a:srgbClr val="57585B"/>
                </a:solidFill>
                <a:latin typeface="Open Sans"/>
                <a:cs typeface="Open Sans"/>
              </a:rPr>
              <a:t> </a:t>
            </a:r>
            <a:r>
              <a:rPr sz="1700" dirty="0">
                <a:solidFill>
                  <a:srgbClr val="57585B"/>
                </a:solidFill>
                <a:latin typeface="Open Sans"/>
                <a:cs typeface="Open Sans"/>
              </a:rPr>
              <a:t>currency</a:t>
            </a:r>
            <a:r>
              <a:rPr sz="1700" spc="80" dirty="0">
                <a:solidFill>
                  <a:srgbClr val="57585B"/>
                </a:solidFill>
                <a:latin typeface="Open Sans"/>
                <a:cs typeface="Open Sans"/>
              </a:rPr>
              <a:t> </a:t>
            </a:r>
            <a:r>
              <a:rPr sz="1700" dirty="0">
                <a:solidFill>
                  <a:srgbClr val="57585B"/>
                </a:solidFill>
                <a:latin typeface="Open Sans"/>
                <a:cs typeface="Open Sans"/>
              </a:rPr>
              <a:t>to</a:t>
            </a:r>
            <a:r>
              <a:rPr sz="1700" spc="80" dirty="0">
                <a:solidFill>
                  <a:srgbClr val="57585B"/>
                </a:solidFill>
                <a:latin typeface="Open Sans"/>
                <a:cs typeface="Open Sans"/>
              </a:rPr>
              <a:t> </a:t>
            </a:r>
            <a:r>
              <a:rPr sz="1700" spc="-25" dirty="0">
                <a:solidFill>
                  <a:srgbClr val="57585B"/>
                </a:solidFill>
                <a:latin typeface="Open Sans"/>
                <a:cs typeface="Open Sans"/>
              </a:rPr>
              <a:t>new </a:t>
            </a:r>
            <a:r>
              <a:rPr sz="1700" dirty="0">
                <a:solidFill>
                  <a:srgbClr val="57585B"/>
                </a:solidFill>
                <a:latin typeface="Open Sans"/>
                <a:cs typeface="Open Sans"/>
              </a:rPr>
              <a:t>heights.</a:t>
            </a:r>
            <a:r>
              <a:rPr sz="1700" spc="65" dirty="0">
                <a:solidFill>
                  <a:srgbClr val="57585B"/>
                </a:solidFill>
                <a:latin typeface="Open Sans"/>
                <a:cs typeface="Open Sans"/>
              </a:rPr>
              <a:t> </a:t>
            </a:r>
            <a:r>
              <a:rPr sz="1700" dirty="0">
                <a:solidFill>
                  <a:srgbClr val="57585B"/>
                </a:solidFill>
                <a:latin typeface="Open Sans"/>
                <a:cs typeface="Open Sans"/>
              </a:rPr>
              <a:t>In</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following</a:t>
            </a:r>
            <a:r>
              <a:rPr sz="1700" spc="70" dirty="0">
                <a:solidFill>
                  <a:srgbClr val="57585B"/>
                </a:solidFill>
                <a:latin typeface="Open Sans"/>
                <a:cs typeface="Open Sans"/>
              </a:rPr>
              <a:t> </a:t>
            </a:r>
            <a:r>
              <a:rPr sz="1700" dirty="0">
                <a:solidFill>
                  <a:srgbClr val="57585B"/>
                </a:solidFill>
                <a:latin typeface="Open Sans"/>
                <a:cs typeface="Open Sans"/>
              </a:rPr>
              <a:t>chapters,</a:t>
            </a:r>
            <a:r>
              <a:rPr sz="1700" spc="65" dirty="0">
                <a:solidFill>
                  <a:srgbClr val="57585B"/>
                </a:solidFill>
                <a:latin typeface="Open Sans"/>
                <a:cs typeface="Open Sans"/>
              </a:rPr>
              <a:t> </a:t>
            </a:r>
            <a:r>
              <a:rPr sz="1700" dirty="0">
                <a:solidFill>
                  <a:srgbClr val="57585B"/>
                </a:solidFill>
                <a:latin typeface="Open Sans"/>
                <a:cs typeface="Open Sans"/>
              </a:rPr>
              <a:t>we'll</a:t>
            </a:r>
            <a:r>
              <a:rPr sz="1700" spc="65" dirty="0">
                <a:solidFill>
                  <a:srgbClr val="57585B"/>
                </a:solidFill>
                <a:latin typeface="Open Sans"/>
                <a:cs typeface="Open Sans"/>
              </a:rPr>
              <a:t> </a:t>
            </a:r>
            <a:r>
              <a:rPr sz="1700" dirty="0">
                <a:solidFill>
                  <a:srgbClr val="57585B"/>
                </a:solidFill>
                <a:latin typeface="Open Sans"/>
                <a:cs typeface="Open Sans"/>
              </a:rPr>
              <a:t>explore</a:t>
            </a:r>
            <a:r>
              <a:rPr sz="1700" spc="70" dirty="0">
                <a:solidFill>
                  <a:srgbClr val="57585B"/>
                </a:solidFill>
                <a:latin typeface="Open Sans"/>
                <a:cs typeface="Open Sans"/>
              </a:rPr>
              <a:t> </a:t>
            </a:r>
            <a:r>
              <a:rPr sz="1700" dirty="0">
                <a:solidFill>
                  <a:srgbClr val="57585B"/>
                </a:solidFill>
                <a:latin typeface="Open Sans"/>
                <a:cs typeface="Open Sans"/>
              </a:rPr>
              <a:t>how</a:t>
            </a:r>
            <a:r>
              <a:rPr sz="1700" spc="65" dirty="0">
                <a:solidFill>
                  <a:srgbClr val="57585B"/>
                </a:solidFill>
                <a:latin typeface="Open Sans"/>
                <a:cs typeface="Open Sans"/>
              </a:rPr>
              <a:t> </a:t>
            </a:r>
            <a:r>
              <a:rPr sz="1700" dirty="0">
                <a:solidFill>
                  <a:srgbClr val="57585B"/>
                </a:solidFill>
                <a:latin typeface="Open Sans"/>
                <a:cs typeface="Open Sans"/>
              </a:rPr>
              <a:t>this</a:t>
            </a:r>
            <a:r>
              <a:rPr sz="1700" spc="65" dirty="0">
                <a:solidFill>
                  <a:srgbClr val="57585B"/>
                </a:solidFill>
                <a:latin typeface="Open Sans"/>
                <a:cs typeface="Open Sans"/>
              </a:rPr>
              <a:t> </a:t>
            </a:r>
            <a:r>
              <a:rPr sz="1700" dirty="0">
                <a:solidFill>
                  <a:srgbClr val="57585B"/>
                </a:solidFill>
                <a:latin typeface="Open Sans"/>
                <a:cs typeface="Open Sans"/>
              </a:rPr>
              <a:t>person's</a:t>
            </a:r>
            <a:r>
              <a:rPr sz="1700" spc="65" dirty="0">
                <a:solidFill>
                  <a:srgbClr val="57585B"/>
                </a:solidFill>
                <a:latin typeface="Open Sans"/>
                <a:cs typeface="Open Sans"/>
              </a:rPr>
              <a:t> </a:t>
            </a:r>
            <a:r>
              <a:rPr sz="1700" spc="-10" dirty="0">
                <a:solidFill>
                  <a:srgbClr val="57585B"/>
                </a:solidFill>
                <a:latin typeface="Open Sans"/>
                <a:cs typeface="Open Sans"/>
              </a:rPr>
              <a:t>contribution, </a:t>
            </a:r>
            <a:r>
              <a:rPr sz="1700" dirty="0">
                <a:solidFill>
                  <a:srgbClr val="57585B"/>
                </a:solidFill>
                <a:latin typeface="Open Sans"/>
                <a:cs typeface="Open Sans"/>
              </a:rPr>
              <a:t>building</a:t>
            </a:r>
            <a:r>
              <a:rPr sz="1700" spc="45" dirty="0">
                <a:solidFill>
                  <a:srgbClr val="57585B"/>
                </a:solidFill>
                <a:latin typeface="Open Sans"/>
                <a:cs typeface="Open Sans"/>
              </a:rPr>
              <a:t> </a:t>
            </a:r>
            <a:r>
              <a:rPr sz="1700" dirty="0">
                <a:solidFill>
                  <a:srgbClr val="57585B"/>
                </a:solidFill>
                <a:latin typeface="Open Sans"/>
                <a:cs typeface="Open Sans"/>
              </a:rPr>
              <a:t>upon</a:t>
            </a:r>
            <a:r>
              <a:rPr sz="1700" spc="50" dirty="0">
                <a:solidFill>
                  <a:srgbClr val="57585B"/>
                </a:solidFill>
                <a:latin typeface="Open Sans"/>
                <a:cs typeface="Open Sans"/>
              </a:rPr>
              <a:t> </a:t>
            </a:r>
            <a:r>
              <a:rPr sz="1700" dirty="0">
                <a:solidFill>
                  <a:srgbClr val="57585B"/>
                </a:solidFill>
                <a:latin typeface="Open Sans"/>
                <a:cs typeface="Open Sans"/>
              </a:rPr>
              <a:t>40</a:t>
            </a:r>
            <a:r>
              <a:rPr sz="1700" spc="50" dirty="0">
                <a:solidFill>
                  <a:srgbClr val="57585B"/>
                </a:solidFill>
                <a:latin typeface="Open Sans"/>
                <a:cs typeface="Open Sans"/>
              </a:rPr>
              <a:t> </a:t>
            </a:r>
            <a:r>
              <a:rPr sz="1700" dirty="0">
                <a:solidFill>
                  <a:srgbClr val="57585B"/>
                </a:solidFill>
                <a:latin typeface="Open Sans"/>
                <a:cs typeface="Open Sans"/>
              </a:rPr>
              <a:t>years</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prior</a:t>
            </a:r>
            <a:r>
              <a:rPr sz="1700" spc="50" dirty="0">
                <a:solidFill>
                  <a:srgbClr val="57585B"/>
                </a:solidFill>
                <a:latin typeface="Open Sans"/>
                <a:cs typeface="Open Sans"/>
              </a:rPr>
              <a:t> </a:t>
            </a:r>
            <a:r>
              <a:rPr sz="1700" dirty="0">
                <a:solidFill>
                  <a:srgbClr val="57585B"/>
                </a:solidFill>
                <a:latin typeface="Open Sans"/>
                <a:cs typeface="Open Sans"/>
              </a:rPr>
              <a:t>work,</a:t>
            </a:r>
            <a:r>
              <a:rPr sz="1700" spc="50" dirty="0">
                <a:solidFill>
                  <a:srgbClr val="57585B"/>
                </a:solidFill>
                <a:latin typeface="Open Sans"/>
                <a:cs typeface="Open Sans"/>
              </a:rPr>
              <a:t> </a:t>
            </a:r>
            <a:r>
              <a:rPr sz="1700" dirty="0">
                <a:solidFill>
                  <a:srgbClr val="57585B"/>
                </a:solidFill>
                <a:latin typeface="Open Sans"/>
                <a:cs typeface="Open Sans"/>
              </a:rPr>
              <a:t>ultimately</a:t>
            </a:r>
            <a:r>
              <a:rPr sz="1700" spc="50" dirty="0">
                <a:solidFill>
                  <a:srgbClr val="57585B"/>
                </a:solidFill>
                <a:latin typeface="Open Sans"/>
                <a:cs typeface="Open Sans"/>
              </a:rPr>
              <a:t> </a:t>
            </a:r>
            <a:r>
              <a:rPr sz="1700" dirty="0">
                <a:solidFill>
                  <a:srgbClr val="57585B"/>
                </a:solidFill>
                <a:latin typeface="Open Sans"/>
                <a:cs typeface="Open Sans"/>
              </a:rPr>
              <a:t>led</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creation</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spc="-10" dirty="0">
                <a:solidFill>
                  <a:srgbClr val="57585B"/>
                </a:solidFill>
                <a:latin typeface="Open Sans"/>
                <a:cs typeface="Open Sans"/>
              </a:rPr>
              <a:t>functional system.</a:t>
            </a:r>
            <a:endParaRPr sz="1700" dirty="0">
              <a:latin typeface="Open Sans"/>
              <a:cs typeface="Open Sans"/>
            </a:endParaRPr>
          </a:p>
        </p:txBody>
      </p:sp>
      <p:sp>
        <p:nvSpPr>
          <p:cNvPr id="7" name="object 7"/>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52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16898" y="6299383"/>
            <a:ext cx="8670342" cy="3763010"/>
          </a:xfrm>
          <a:prstGeom prst="rect">
            <a:avLst/>
          </a:prstGeom>
        </p:spPr>
        <p:txBody>
          <a:bodyPr vert="horz" wrap="square" lIns="0" tIns="12065" rIns="0" bIns="0" rtlCol="0">
            <a:spAutoFit/>
          </a:bodyPr>
          <a:lstStyle/>
          <a:p>
            <a:pPr marL="28575" marR="5080">
              <a:lnSpc>
                <a:spcPct val="101800"/>
              </a:lnSpc>
              <a:spcBef>
                <a:spcPts val="95"/>
              </a:spcBef>
            </a:pP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Chapter</a:t>
            </a:r>
            <a:r>
              <a:rPr sz="1700" spc="50" dirty="0">
                <a:solidFill>
                  <a:srgbClr val="57585B"/>
                </a:solidFill>
                <a:latin typeface="Open Sans"/>
                <a:cs typeface="Open Sans"/>
              </a:rPr>
              <a:t> </a:t>
            </a:r>
            <a:r>
              <a:rPr sz="1700" dirty="0">
                <a:solidFill>
                  <a:srgbClr val="57585B"/>
                </a:solidFill>
                <a:latin typeface="Open Sans"/>
                <a:cs typeface="Open Sans"/>
              </a:rPr>
              <a:t>4,</a:t>
            </a:r>
            <a:r>
              <a:rPr sz="1700" spc="50"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learned</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ﬁnancial</a:t>
            </a:r>
            <a:r>
              <a:rPr sz="1700" spc="50" dirty="0">
                <a:solidFill>
                  <a:srgbClr val="57585B"/>
                </a:solidFill>
                <a:latin typeface="Open Sans"/>
                <a:cs typeface="Open Sans"/>
              </a:rPr>
              <a:t> </a:t>
            </a:r>
            <a:r>
              <a:rPr sz="1700" dirty="0">
                <a:solidFill>
                  <a:srgbClr val="57585B"/>
                </a:solidFill>
                <a:latin typeface="Open Sans"/>
                <a:cs typeface="Open Sans"/>
              </a:rPr>
              <a:t>world</a:t>
            </a:r>
            <a:r>
              <a:rPr sz="1700" spc="50" dirty="0">
                <a:solidFill>
                  <a:srgbClr val="57585B"/>
                </a:solidFill>
                <a:latin typeface="Open Sans"/>
                <a:cs typeface="Open Sans"/>
              </a:rPr>
              <a:t> </a:t>
            </a:r>
            <a:r>
              <a:rPr sz="1700" dirty="0">
                <a:solidFill>
                  <a:srgbClr val="57585B"/>
                </a:solidFill>
                <a:latin typeface="Open Sans"/>
                <a:cs typeface="Open Sans"/>
              </a:rPr>
              <a:t>relies</a:t>
            </a:r>
            <a:r>
              <a:rPr sz="1700" spc="50" dirty="0">
                <a:solidFill>
                  <a:srgbClr val="57585B"/>
                </a:solidFill>
                <a:latin typeface="Open Sans"/>
                <a:cs typeface="Open Sans"/>
              </a:rPr>
              <a:t> </a:t>
            </a:r>
            <a:r>
              <a:rPr sz="1700" dirty="0">
                <a:solidFill>
                  <a:srgbClr val="57585B"/>
                </a:solidFill>
                <a:latin typeface="Open Sans"/>
                <a:cs typeface="Open Sans"/>
              </a:rPr>
              <a:t>on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system</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might</a:t>
            </a:r>
            <a:r>
              <a:rPr sz="1700" spc="50" dirty="0">
                <a:solidFill>
                  <a:srgbClr val="57585B"/>
                </a:solidFill>
                <a:latin typeface="Open Sans"/>
                <a:cs typeface="Open Sans"/>
              </a:rPr>
              <a:t> </a:t>
            </a:r>
            <a:r>
              <a:rPr sz="1700" spc="-25" dirty="0">
                <a:solidFill>
                  <a:srgbClr val="57585B"/>
                </a:solidFill>
                <a:latin typeface="Open Sans"/>
                <a:cs typeface="Open Sans"/>
              </a:rPr>
              <a:t>not </a:t>
            </a:r>
            <a:r>
              <a:rPr sz="1700" dirty="0">
                <a:solidFill>
                  <a:srgbClr val="57585B"/>
                </a:solidFill>
                <a:latin typeface="Open Sans"/>
                <a:cs typeface="Open Sans"/>
              </a:rPr>
              <a:t>be</a:t>
            </a:r>
            <a:r>
              <a:rPr sz="1700" spc="40"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dirty="0">
                <a:solidFill>
                  <a:srgbClr val="57585B"/>
                </a:solidFill>
                <a:latin typeface="Open Sans"/>
                <a:cs typeface="Open Sans"/>
              </a:rPr>
              <a:t>strong</a:t>
            </a:r>
            <a:r>
              <a:rPr sz="1700" spc="45"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dirty="0">
                <a:solidFill>
                  <a:srgbClr val="57585B"/>
                </a:solidFill>
                <a:latin typeface="Open Sans"/>
                <a:cs typeface="Open Sans"/>
              </a:rPr>
              <a:t>it</a:t>
            </a:r>
            <a:r>
              <a:rPr sz="1700" spc="45" dirty="0">
                <a:solidFill>
                  <a:srgbClr val="57585B"/>
                </a:solidFill>
                <a:latin typeface="Open Sans"/>
                <a:cs typeface="Open Sans"/>
              </a:rPr>
              <a:t> </a:t>
            </a:r>
            <a:r>
              <a:rPr sz="1700" dirty="0">
                <a:solidFill>
                  <a:srgbClr val="57585B"/>
                </a:solidFill>
                <a:latin typeface="Open Sans"/>
                <a:cs typeface="Open Sans"/>
              </a:rPr>
              <a:t>seems.</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ﬁat</a:t>
            </a:r>
            <a:r>
              <a:rPr sz="1700" spc="45" dirty="0">
                <a:solidFill>
                  <a:srgbClr val="57585B"/>
                </a:solidFill>
                <a:latin typeface="Open Sans"/>
                <a:cs typeface="Open Sans"/>
              </a:rPr>
              <a:t> </a:t>
            </a:r>
            <a:r>
              <a:rPr sz="1700" dirty="0">
                <a:solidFill>
                  <a:srgbClr val="57585B"/>
                </a:solidFill>
                <a:latin typeface="Open Sans"/>
                <a:cs typeface="Open Sans"/>
              </a:rPr>
              <a:t>system,</a:t>
            </a:r>
            <a:r>
              <a:rPr sz="1700" spc="45" dirty="0">
                <a:solidFill>
                  <a:srgbClr val="57585B"/>
                </a:solidFill>
                <a:latin typeface="Open Sans"/>
                <a:cs typeface="Open Sans"/>
              </a:rPr>
              <a:t> </a:t>
            </a:r>
            <a:r>
              <a:rPr sz="1700" dirty="0">
                <a:solidFill>
                  <a:srgbClr val="57585B"/>
                </a:solidFill>
                <a:latin typeface="Open Sans"/>
                <a:cs typeface="Open Sans"/>
              </a:rPr>
              <a:t>held</a:t>
            </a:r>
            <a:r>
              <a:rPr sz="1700" spc="45" dirty="0">
                <a:solidFill>
                  <a:srgbClr val="57585B"/>
                </a:solidFill>
                <a:latin typeface="Open Sans"/>
                <a:cs typeface="Open Sans"/>
              </a:rPr>
              <a:t> </a:t>
            </a:r>
            <a:r>
              <a:rPr sz="1700" dirty="0">
                <a:solidFill>
                  <a:srgbClr val="57585B"/>
                </a:solidFill>
                <a:latin typeface="Open Sans"/>
                <a:cs typeface="Open Sans"/>
              </a:rPr>
              <a:t>up</a:t>
            </a:r>
            <a:r>
              <a:rPr sz="1700" spc="45" dirty="0">
                <a:solidFill>
                  <a:srgbClr val="57585B"/>
                </a:solidFill>
                <a:latin typeface="Open Sans"/>
                <a:cs typeface="Open Sans"/>
              </a:rPr>
              <a:t> </a:t>
            </a:r>
            <a:r>
              <a:rPr sz="1700" dirty="0">
                <a:solidFill>
                  <a:srgbClr val="57585B"/>
                </a:solidFill>
                <a:latin typeface="Open Sans"/>
                <a:cs typeface="Open Sans"/>
              </a:rPr>
              <a:t>by</a:t>
            </a:r>
            <a:r>
              <a:rPr sz="1700" spc="45" dirty="0">
                <a:solidFill>
                  <a:srgbClr val="57585B"/>
                </a:solidFill>
                <a:latin typeface="Open Sans"/>
                <a:cs typeface="Open Sans"/>
              </a:rPr>
              <a:t> </a:t>
            </a:r>
            <a:r>
              <a:rPr sz="1700" dirty="0">
                <a:solidFill>
                  <a:srgbClr val="57585B"/>
                </a:solidFill>
                <a:latin typeface="Open Sans"/>
                <a:cs typeface="Open Sans"/>
              </a:rPr>
              <a:t>constant</a:t>
            </a:r>
            <a:r>
              <a:rPr sz="1700" spc="45" dirty="0">
                <a:solidFill>
                  <a:srgbClr val="57585B"/>
                </a:solidFill>
                <a:latin typeface="Open Sans"/>
                <a:cs typeface="Open Sans"/>
              </a:rPr>
              <a:t> </a:t>
            </a:r>
            <a:r>
              <a:rPr sz="1700" dirty="0">
                <a:solidFill>
                  <a:srgbClr val="57585B"/>
                </a:solidFill>
                <a:latin typeface="Open Sans"/>
                <a:cs typeface="Open Sans"/>
              </a:rPr>
              <a:t>additions</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spc="-10" dirty="0">
                <a:solidFill>
                  <a:srgbClr val="57585B"/>
                </a:solidFill>
                <a:latin typeface="Open Sans"/>
                <a:cs typeface="Open Sans"/>
              </a:rPr>
              <a:t>paper </a:t>
            </a:r>
            <a:r>
              <a:rPr sz="1700" dirty="0">
                <a:solidFill>
                  <a:srgbClr val="57585B"/>
                </a:solidFill>
                <a:latin typeface="Open Sans"/>
                <a:cs typeface="Open Sans"/>
              </a:rPr>
              <a:t>money,</a:t>
            </a:r>
            <a:r>
              <a:rPr sz="1700" spc="45" dirty="0">
                <a:solidFill>
                  <a:srgbClr val="57585B"/>
                </a:solidFill>
                <a:latin typeface="Open Sans"/>
                <a:cs typeface="Open Sans"/>
              </a:rPr>
              <a:t> </a:t>
            </a:r>
            <a:r>
              <a:rPr sz="1700" dirty="0">
                <a:solidFill>
                  <a:srgbClr val="57585B"/>
                </a:solidFill>
                <a:latin typeface="Open Sans"/>
                <a:cs typeface="Open Sans"/>
              </a:rPr>
              <a:t>seems</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beneﬁt</a:t>
            </a:r>
            <a:r>
              <a:rPr sz="1700" spc="4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few</a:t>
            </a:r>
            <a:r>
              <a:rPr sz="1700" spc="50" dirty="0">
                <a:solidFill>
                  <a:srgbClr val="57585B"/>
                </a:solidFill>
                <a:latin typeface="Open Sans"/>
                <a:cs typeface="Open Sans"/>
              </a:rPr>
              <a:t> </a:t>
            </a:r>
            <a:r>
              <a:rPr sz="1700" dirty="0">
                <a:solidFill>
                  <a:srgbClr val="57585B"/>
                </a:solidFill>
                <a:latin typeface="Open Sans"/>
                <a:cs typeface="Open Sans"/>
              </a:rPr>
              <a:t>more</a:t>
            </a:r>
            <a:r>
              <a:rPr sz="1700" spc="50" dirty="0">
                <a:solidFill>
                  <a:srgbClr val="57585B"/>
                </a:solidFill>
                <a:latin typeface="Open Sans"/>
                <a:cs typeface="Open Sans"/>
              </a:rPr>
              <a:t> </a:t>
            </a:r>
            <a:r>
              <a:rPr sz="1700" dirty="0">
                <a:solidFill>
                  <a:srgbClr val="57585B"/>
                </a:solidFill>
                <a:latin typeface="Open Sans"/>
                <a:cs typeface="Open Sans"/>
              </a:rPr>
              <a:t>than</a:t>
            </a:r>
            <a:r>
              <a:rPr sz="1700" spc="45" dirty="0">
                <a:solidFill>
                  <a:srgbClr val="57585B"/>
                </a:solidFill>
                <a:latin typeface="Open Sans"/>
                <a:cs typeface="Open Sans"/>
              </a:rPr>
              <a:t> </a:t>
            </a:r>
            <a:r>
              <a:rPr sz="1700" dirty="0">
                <a:solidFill>
                  <a:srgbClr val="57585B"/>
                </a:solidFill>
                <a:latin typeface="Open Sans"/>
                <a:cs typeface="Open Sans"/>
              </a:rPr>
              <a:t>many.</a:t>
            </a:r>
            <a:r>
              <a:rPr sz="1700" spc="50"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chapter</a:t>
            </a:r>
            <a:r>
              <a:rPr sz="1700" spc="50" dirty="0">
                <a:solidFill>
                  <a:srgbClr val="57585B"/>
                </a:solidFill>
                <a:latin typeface="Open Sans"/>
                <a:cs typeface="Open Sans"/>
              </a:rPr>
              <a:t> </a:t>
            </a:r>
            <a:r>
              <a:rPr sz="1700" dirty="0">
                <a:solidFill>
                  <a:srgbClr val="57585B"/>
                </a:solidFill>
                <a:latin typeface="Open Sans"/>
                <a:cs typeface="Open Sans"/>
              </a:rPr>
              <a:t>uncovers</a:t>
            </a:r>
            <a:r>
              <a:rPr sz="1700" spc="45" dirty="0">
                <a:solidFill>
                  <a:srgbClr val="57585B"/>
                </a:solidFill>
                <a:latin typeface="Open Sans"/>
                <a:cs typeface="Open Sans"/>
              </a:rPr>
              <a:t> </a:t>
            </a:r>
            <a:r>
              <a:rPr sz="1700" dirty="0">
                <a:solidFill>
                  <a:srgbClr val="57585B"/>
                </a:solidFill>
                <a:latin typeface="Open Sans"/>
                <a:cs typeface="Open Sans"/>
              </a:rPr>
              <a:t>what</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25" dirty="0">
                <a:solidFill>
                  <a:srgbClr val="57585B"/>
                </a:solidFill>
                <a:latin typeface="Open Sans"/>
                <a:cs typeface="Open Sans"/>
              </a:rPr>
              <a:t>ﬁat </a:t>
            </a:r>
            <a:r>
              <a:rPr sz="1700" dirty="0">
                <a:solidFill>
                  <a:srgbClr val="57585B"/>
                </a:solidFill>
                <a:latin typeface="Open Sans"/>
                <a:cs typeface="Open Sans"/>
              </a:rPr>
              <a:t>system</a:t>
            </a:r>
            <a:r>
              <a:rPr sz="1700" spc="45" dirty="0">
                <a:solidFill>
                  <a:srgbClr val="57585B"/>
                </a:solidFill>
                <a:latin typeface="Open Sans"/>
                <a:cs typeface="Open Sans"/>
              </a:rPr>
              <a:t> </a:t>
            </a:r>
            <a:r>
              <a:rPr sz="1700" dirty="0">
                <a:solidFill>
                  <a:srgbClr val="57585B"/>
                </a:solidFill>
                <a:latin typeface="Open Sans"/>
                <a:cs typeface="Open Sans"/>
              </a:rPr>
              <a:t>means</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regular</a:t>
            </a:r>
            <a:r>
              <a:rPr sz="1700" spc="50" dirty="0">
                <a:solidFill>
                  <a:srgbClr val="57585B"/>
                </a:solidFill>
                <a:latin typeface="Open Sans"/>
                <a:cs typeface="Open Sans"/>
              </a:rPr>
              <a:t> </a:t>
            </a:r>
            <a:r>
              <a:rPr sz="1700" dirty="0">
                <a:solidFill>
                  <a:srgbClr val="57585B"/>
                </a:solidFill>
                <a:latin typeface="Open Sans"/>
                <a:cs typeface="Open Sans"/>
              </a:rPr>
              <a:t>people</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society.</a:t>
            </a:r>
            <a:r>
              <a:rPr sz="1700" spc="50" dirty="0">
                <a:solidFill>
                  <a:srgbClr val="57585B"/>
                </a:solidFill>
                <a:latin typeface="Open Sans"/>
                <a:cs typeface="Open Sans"/>
              </a:rPr>
              <a:t> </a:t>
            </a:r>
            <a:r>
              <a:rPr sz="1700" dirty="0">
                <a:solidFill>
                  <a:srgbClr val="57585B"/>
                </a:solidFill>
                <a:latin typeface="Open Sans"/>
                <a:cs typeface="Open Sans"/>
              </a:rPr>
              <a:t>Finally,</a:t>
            </a:r>
            <a:r>
              <a:rPr sz="1700" spc="45" dirty="0">
                <a:solidFill>
                  <a:srgbClr val="57585B"/>
                </a:solidFill>
                <a:latin typeface="Open Sans"/>
                <a:cs typeface="Open Sans"/>
              </a:rPr>
              <a:t> </a:t>
            </a:r>
            <a:r>
              <a:rPr sz="1700" dirty="0">
                <a:solidFill>
                  <a:srgbClr val="57585B"/>
                </a:solidFill>
                <a:latin typeface="Open Sans"/>
                <a:cs typeface="Open Sans"/>
              </a:rPr>
              <a:t>we</a:t>
            </a:r>
            <a:r>
              <a:rPr sz="1700" spc="50" dirty="0">
                <a:solidFill>
                  <a:srgbClr val="57585B"/>
                </a:solidFill>
                <a:latin typeface="Open Sans"/>
                <a:cs typeface="Open Sans"/>
              </a:rPr>
              <a:t> </a:t>
            </a:r>
            <a:r>
              <a:rPr sz="1700" dirty="0">
                <a:solidFill>
                  <a:srgbClr val="57585B"/>
                </a:solidFill>
                <a:latin typeface="Open Sans"/>
                <a:cs typeface="Open Sans"/>
              </a:rPr>
              <a:t>explore</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story</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spc="-50" dirty="0">
                <a:solidFill>
                  <a:srgbClr val="57585B"/>
                </a:solidFill>
                <a:latin typeface="Open Sans"/>
                <a:cs typeface="Open Sans"/>
              </a:rPr>
              <a:t>a</a:t>
            </a:r>
            <a:r>
              <a:rPr sz="1700" spc="500" dirty="0">
                <a:solidFill>
                  <a:srgbClr val="57585B"/>
                </a:solidFill>
                <a:latin typeface="Open Sans"/>
                <a:cs typeface="Open Sans"/>
              </a:rPr>
              <a:t> </a:t>
            </a:r>
            <a:r>
              <a:rPr sz="1700" dirty="0">
                <a:solidFill>
                  <a:srgbClr val="57585B"/>
                </a:solidFill>
                <a:latin typeface="Open Sans"/>
                <a:cs typeface="Open Sans"/>
              </a:rPr>
              <a:t>group</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individuals</a:t>
            </a:r>
            <a:r>
              <a:rPr sz="1700" spc="65" dirty="0">
                <a:solidFill>
                  <a:srgbClr val="57585B"/>
                </a:solidFill>
                <a:latin typeface="Open Sans"/>
                <a:cs typeface="Open Sans"/>
              </a:rPr>
              <a:t> </a:t>
            </a:r>
            <a:r>
              <a:rPr sz="1700" dirty="0">
                <a:solidFill>
                  <a:srgbClr val="57585B"/>
                </a:solidFill>
                <a:latin typeface="Open Sans"/>
                <a:cs typeface="Open Sans"/>
              </a:rPr>
              <a:t>who</a:t>
            </a:r>
            <a:r>
              <a:rPr sz="1700" spc="65" dirty="0">
                <a:solidFill>
                  <a:srgbClr val="57585B"/>
                </a:solidFill>
                <a:latin typeface="Open Sans"/>
                <a:cs typeface="Open Sans"/>
              </a:rPr>
              <a:t> </a:t>
            </a:r>
            <a:r>
              <a:rPr sz="1700" dirty="0">
                <a:solidFill>
                  <a:srgbClr val="57585B"/>
                </a:solidFill>
                <a:latin typeface="Open Sans"/>
                <a:cs typeface="Open Sans"/>
              </a:rPr>
              <a:t>noticed</a:t>
            </a:r>
            <a:r>
              <a:rPr sz="1700" spc="65" dirty="0">
                <a:solidFill>
                  <a:srgbClr val="57585B"/>
                </a:solidFill>
                <a:latin typeface="Open Sans"/>
                <a:cs typeface="Open Sans"/>
              </a:rPr>
              <a:t> </a:t>
            </a:r>
            <a:r>
              <a:rPr sz="1700" dirty="0">
                <a:solidFill>
                  <a:srgbClr val="57585B"/>
                </a:solidFill>
                <a:latin typeface="Open Sans"/>
                <a:cs typeface="Open Sans"/>
              </a:rPr>
              <a:t>the</a:t>
            </a:r>
            <a:r>
              <a:rPr lang="en-US" sz="1700" dirty="0">
                <a:solidFill>
                  <a:srgbClr val="57585B"/>
                </a:solidFill>
                <a:latin typeface="Open Sans"/>
                <a:cs typeface="Open Sans"/>
              </a:rPr>
              <a:t>se</a:t>
            </a:r>
            <a:r>
              <a:rPr sz="1700" spc="65" dirty="0">
                <a:solidFill>
                  <a:srgbClr val="57585B"/>
                </a:solidFill>
                <a:latin typeface="Open Sans"/>
                <a:cs typeface="Open Sans"/>
              </a:rPr>
              <a:t> </a:t>
            </a:r>
            <a:r>
              <a:rPr sz="1700" dirty="0">
                <a:solidFill>
                  <a:srgbClr val="57585B"/>
                </a:solidFill>
                <a:latin typeface="Open Sans"/>
                <a:cs typeface="Open Sans"/>
              </a:rPr>
              <a:t>problems</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quietly</a:t>
            </a:r>
            <a:r>
              <a:rPr sz="1700" spc="65" dirty="0">
                <a:solidFill>
                  <a:srgbClr val="57585B"/>
                </a:solidFill>
                <a:latin typeface="Open Sans"/>
                <a:cs typeface="Open Sans"/>
              </a:rPr>
              <a:t> </a:t>
            </a:r>
            <a:r>
              <a:rPr sz="1700" dirty="0">
                <a:solidFill>
                  <a:srgbClr val="57585B"/>
                </a:solidFill>
                <a:latin typeface="Open Sans"/>
                <a:cs typeface="Open Sans"/>
              </a:rPr>
              <a:t>worked</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ﬁnd</a:t>
            </a:r>
            <a:r>
              <a:rPr sz="1700" spc="65" dirty="0">
                <a:solidFill>
                  <a:srgbClr val="57585B"/>
                </a:solidFill>
                <a:latin typeface="Open Sans"/>
                <a:cs typeface="Open Sans"/>
              </a:rPr>
              <a:t> </a:t>
            </a:r>
            <a:r>
              <a:rPr sz="1700" dirty="0">
                <a:solidFill>
                  <a:srgbClr val="57585B"/>
                </a:solidFill>
                <a:latin typeface="Open Sans"/>
                <a:cs typeface="Open Sans"/>
              </a:rPr>
              <a:t>a</a:t>
            </a:r>
            <a:r>
              <a:rPr sz="1700" spc="65" dirty="0">
                <a:solidFill>
                  <a:srgbClr val="57585B"/>
                </a:solidFill>
                <a:latin typeface="Open Sans"/>
                <a:cs typeface="Open Sans"/>
              </a:rPr>
              <a:t> </a:t>
            </a:r>
            <a:r>
              <a:rPr sz="1700" spc="-10" dirty="0">
                <a:solidFill>
                  <a:srgbClr val="57585B"/>
                </a:solidFill>
                <a:latin typeface="Open Sans"/>
                <a:cs typeface="Open Sans"/>
              </a:rPr>
              <a:t>solution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could</a:t>
            </a:r>
            <a:r>
              <a:rPr sz="1700" spc="50" dirty="0">
                <a:solidFill>
                  <a:srgbClr val="57585B"/>
                </a:solidFill>
                <a:latin typeface="Open Sans"/>
                <a:cs typeface="Open Sans"/>
              </a:rPr>
              <a:t> </a:t>
            </a:r>
            <a:r>
              <a:rPr sz="1700" dirty="0">
                <a:solidFill>
                  <a:srgbClr val="57585B"/>
                </a:solidFill>
                <a:latin typeface="Open Sans"/>
                <a:cs typeface="Open Sans"/>
              </a:rPr>
              <a:t>change</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future</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human</a:t>
            </a:r>
            <a:r>
              <a:rPr sz="1700" spc="55" dirty="0">
                <a:solidFill>
                  <a:srgbClr val="57585B"/>
                </a:solidFill>
                <a:latin typeface="Open Sans"/>
                <a:cs typeface="Open Sans"/>
              </a:rPr>
              <a:t> </a:t>
            </a:r>
            <a:r>
              <a:rPr sz="1700" spc="-10" dirty="0">
                <a:solidFill>
                  <a:srgbClr val="57585B"/>
                </a:solidFill>
                <a:latin typeface="Open Sans"/>
                <a:cs typeface="Open Sans"/>
              </a:rPr>
              <a:t>society</a:t>
            </a:r>
            <a:endParaRPr sz="1700" dirty="0">
              <a:latin typeface="Open Sans"/>
              <a:cs typeface="Open Sans"/>
            </a:endParaRPr>
          </a:p>
          <a:p>
            <a:pPr marL="12700" lvl="1">
              <a:lnSpc>
                <a:spcPct val="100000"/>
              </a:lnSpc>
              <a:spcBef>
                <a:spcPts val="2210"/>
              </a:spcBef>
              <a:tabLst>
                <a:tab pos="736600" algn="l"/>
              </a:tabLst>
            </a:pPr>
            <a:r>
              <a:rPr lang="en-US" sz="3450" b="1" i="1" dirty="0">
                <a:solidFill>
                  <a:srgbClr val="241B54"/>
                </a:solidFill>
                <a:latin typeface="Open Sans"/>
                <a:cs typeface="Open Sans"/>
              </a:rPr>
              <a:t>5.1 </a:t>
            </a:r>
            <a:r>
              <a:rPr sz="3450" b="1" i="1" dirty="0">
                <a:solidFill>
                  <a:srgbClr val="241B54"/>
                </a:solidFill>
                <a:latin typeface="Open Sans"/>
                <a:cs typeface="Open Sans"/>
              </a:rPr>
              <a:t>Decreasing</a:t>
            </a:r>
            <a:r>
              <a:rPr sz="3450" b="1" i="1" spc="-55" dirty="0">
                <a:solidFill>
                  <a:srgbClr val="241B54"/>
                </a:solidFill>
                <a:latin typeface="Open Sans"/>
                <a:cs typeface="Open Sans"/>
              </a:rPr>
              <a:t> </a:t>
            </a:r>
            <a:r>
              <a:rPr sz="3450" b="1" i="1" dirty="0">
                <a:solidFill>
                  <a:srgbClr val="241B54"/>
                </a:solidFill>
                <a:latin typeface="Open Sans"/>
                <a:cs typeface="Open Sans"/>
              </a:rPr>
              <a:t>Purchasing</a:t>
            </a:r>
            <a:r>
              <a:rPr sz="3450" b="1" i="1" spc="-45" dirty="0">
                <a:solidFill>
                  <a:srgbClr val="241B54"/>
                </a:solidFill>
                <a:latin typeface="Open Sans"/>
                <a:cs typeface="Open Sans"/>
              </a:rPr>
              <a:t> </a:t>
            </a:r>
            <a:r>
              <a:rPr sz="3450" b="1" i="1" spc="-10" dirty="0">
                <a:solidFill>
                  <a:srgbClr val="241B54"/>
                </a:solidFill>
                <a:latin typeface="Open Sans"/>
                <a:cs typeface="Open Sans"/>
              </a:rPr>
              <a:t>Power</a:t>
            </a:r>
            <a:r>
              <a:rPr lang="en-US" sz="3450" b="1" i="1" spc="-10" dirty="0">
                <a:solidFill>
                  <a:srgbClr val="241B54"/>
                </a:solidFill>
                <a:latin typeface="Open Sans"/>
                <a:cs typeface="Open Sans"/>
              </a:rPr>
              <a:t> </a:t>
            </a:r>
            <a:endParaRPr lang="en-US" sz="3450" dirty="0">
              <a:latin typeface="Open Sans"/>
              <a:cs typeface="Open Sans"/>
            </a:endParaRPr>
          </a:p>
          <a:p>
            <a:pPr marL="12700" lvl="2">
              <a:lnSpc>
                <a:spcPct val="100000"/>
              </a:lnSpc>
              <a:spcBef>
                <a:spcPts val="2315"/>
              </a:spcBef>
              <a:tabLst>
                <a:tab pos="1104265" algn="l"/>
              </a:tabLst>
            </a:pPr>
            <a:r>
              <a:rPr lang="en-US" sz="3450" b="1" i="1" dirty="0">
                <a:solidFill>
                  <a:srgbClr val="241B54"/>
                </a:solidFill>
                <a:latin typeface="Open Sans"/>
                <a:cs typeface="Open Sans"/>
              </a:rPr>
              <a:t>5.1.1 Monetary</a:t>
            </a:r>
            <a:r>
              <a:rPr lang="en-US" sz="3450" b="1" i="1" spc="-25" dirty="0">
                <a:solidFill>
                  <a:srgbClr val="241B54"/>
                </a:solidFill>
                <a:latin typeface="Open Sans"/>
                <a:cs typeface="Open Sans"/>
              </a:rPr>
              <a:t> </a:t>
            </a:r>
            <a:r>
              <a:rPr lang="en-US" sz="3450" b="1" i="1" dirty="0">
                <a:solidFill>
                  <a:srgbClr val="241B54"/>
                </a:solidFill>
                <a:latin typeface="Open Sans"/>
                <a:cs typeface="Open Sans"/>
              </a:rPr>
              <a:t>Inﬂation</a:t>
            </a:r>
            <a:r>
              <a:rPr lang="en-US" sz="3450" b="1" i="1" spc="-15" dirty="0">
                <a:solidFill>
                  <a:srgbClr val="241B54"/>
                </a:solidFill>
                <a:latin typeface="Open Sans"/>
                <a:cs typeface="Open Sans"/>
              </a:rPr>
              <a:t> </a:t>
            </a:r>
            <a:r>
              <a:rPr lang="en-US" sz="3450" b="1" i="1" dirty="0">
                <a:solidFill>
                  <a:srgbClr val="241B54"/>
                </a:solidFill>
                <a:latin typeface="Open Sans"/>
                <a:cs typeface="Open Sans"/>
              </a:rPr>
              <a:t>and</a:t>
            </a:r>
            <a:r>
              <a:rPr lang="en-US" sz="3450" b="1" i="1" spc="-15" dirty="0">
                <a:solidFill>
                  <a:srgbClr val="241B54"/>
                </a:solidFill>
                <a:latin typeface="Open Sans"/>
                <a:cs typeface="Open Sans"/>
              </a:rPr>
              <a:t> </a:t>
            </a:r>
            <a:r>
              <a:rPr lang="en-US" sz="3450" b="1" i="1" dirty="0">
                <a:solidFill>
                  <a:srgbClr val="241B54"/>
                </a:solidFill>
                <a:latin typeface="Open Sans"/>
                <a:cs typeface="Open Sans"/>
              </a:rPr>
              <a:t>Its</a:t>
            </a:r>
            <a:r>
              <a:rPr lang="en-US" sz="3450" b="1" i="1" spc="-15" dirty="0">
                <a:solidFill>
                  <a:srgbClr val="241B54"/>
                </a:solidFill>
                <a:latin typeface="Open Sans"/>
                <a:cs typeface="Open Sans"/>
              </a:rPr>
              <a:t> </a:t>
            </a:r>
            <a:r>
              <a:rPr lang="en-US" sz="3450" b="1" i="1" dirty="0">
                <a:solidFill>
                  <a:srgbClr val="241B54"/>
                </a:solidFill>
                <a:latin typeface="Open Sans"/>
                <a:cs typeface="Open Sans"/>
              </a:rPr>
              <a:t>Eﬀect</a:t>
            </a:r>
            <a:r>
              <a:rPr lang="en-US" sz="3450" b="1" i="1" spc="-15" dirty="0">
                <a:solidFill>
                  <a:srgbClr val="241B54"/>
                </a:solidFill>
                <a:latin typeface="Open Sans"/>
                <a:cs typeface="Open Sans"/>
              </a:rPr>
              <a:t> </a:t>
            </a:r>
            <a:r>
              <a:rPr lang="en-US" sz="3450" b="1" i="1" spc="-25" dirty="0">
                <a:solidFill>
                  <a:srgbClr val="241B54"/>
                </a:solidFill>
                <a:latin typeface="Open Sans"/>
                <a:cs typeface="Open Sans"/>
              </a:rPr>
              <a:t>on</a:t>
            </a:r>
            <a:endParaRPr lang="en-US" sz="3450" dirty="0">
              <a:latin typeface="Open Sans"/>
              <a:cs typeface="Open Sans"/>
            </a:endParaRPr>
          </a:p>
          <a:p>
            <a:pPr marL="12700">
              <a:lnSpc>
                <a:spcPct val="100000"/>
              </a:lnSpc>
              <a:spcBef>
                <a:spcPts val="20"/>
              </a:spcBef>
            </a:pPr>
            <a:r>
              <a:rPr sz="3450" b="1" i="1" dirty="0">
                <a:solidFill>
                  <a:srgbClr val="241B54"/>
                </a:solidFill>
                <a:latin typeface="Open Sans"/>
                <a:cs typeface="Open Sans"/>
              </a:rPr>
              <a:t>Purchasing</a:t>
            </a:r>
            <a:r>
              <a:rPr sz="3450" b="1" i="1" spc="-55" dirty="0">
                <a:solidFill>
                  <a:srgbClr val="241B54"/>
                </a:solidFill>
                <a:latin typeface="Open Sans"/>
                <a:cs typeface="Open Sans"/>
              </a:rPr>
              <a:t> </a:t>
            </a:r>
            <a:r>
              <a:rPr sz="3450" b="1" i="1" spc="-10" dirty="0">
                <a:solidFill>
                  <a:srgbClr val="241B54"/>
                </a:solidFill>
                <a:latin typeface="Open Sans"/>
                <a:cs typeface="Open Sans"/>
              </a:rPr>
              <a:t>Power</a:t>
            </a:r>
            <a:endParaRPr sz="3450" dirty="0">
              <a:latin typeface="Open Sans"/>
              <a:cs typeface="Open Sans"/>
            </a:endParaRPr>
          </a:p>
        </p:txBody>
      </p:sp>
      <p:sp>
        <p:nvSpPr>
          <p:cNvPr id="3" name="object 3"/>
          <p:cNvSpPr txBox="1"/>
          <p:nvPr/>
        </p:nvSpPr>
        <p:spPr>
          <a:xfrm>
            <a:off x="10329418" y="2486515"/>
            <a:ext cx="8729980" cy="8292014"/>
          </a:xfrm>
          <a:prstGeom prst="rect">
            <a:avLst/>
          </a:prstGeom>
        </p:spPr>
        <p:txBody>
          <a:bodyPr vert="horz" wrap="square" lIns="0" tIns="12065" rIns="0" bIns="0" rtlCol="0">
            <a:spAutoFit/>
          </a:bodyPr>
          <a:lstStyle/>
          <a:p>
            <a:pPr marL="12700" marR="76200">
              <a:lnSpc>
                <a:spcPct val="101800"/>
              </a:lnSpc>
              <a:spcBef>
                <a:spcPts val="95"/>
              </a:spcBef>
            </a:pPr>
            <a:r>
              <a:rPr sz="1700" dirty="0">
                <a:solidFill>
                  <a:srgbClr val="57585B"/>
                </a:solidFill>
                <a:latin typeface="Open Sans"/>
                <a:cs typeface="Open Sans"/>
              </a:rPr>
              <a:t>Monetary</a:t>
            </a:r>
            <a:r>
              <a:rPr sz="1700" spc="60" dirty="0">
                <a:solidFill>
                  <a:srgbClr val="57585B"/>
                </a:solidFill>
                <a:latin typeface="Open Sans"/>
                <a:cs typeface="Open Sans"/>
              </a:rPr>
              <a:t> </a:t>
            </a:r>
            <a:r>
              <a:rPr sz="1700" dirty="0">
                <a:solidFill>
                  <a:srgbClr val="57585B"/>
                </a:solidFill>
                <a:latin typeface="Open Sans"/>
                <a:cs typeface="Open Sans"/>
              </a:rPr>
              <a:t>inﬂation</a:t>
            </a:r>
            <a:r>
              <a:rPr sz="1700" spc="65"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increase</a:t>
            </a:r>
            <a:r>
              <a:rPr sz="1700" spc="65"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supply</a:t>
            </a:r>
            <a:r>
              <a:rPr sz="1700" spc="65" dirty="0">
                <a:solidFill>
                  <a:srgbClr val="57585B"/>
                </a:solidFill>
                <a:latin typeface="Open Sans"/>
                <a:cs typeface="Open Sans"/>
              </a:rPr>
              <a:t> </a:t>
            </a:r>
            <a:r>
              <a:rPr sz="1700" dirty="0">
                <a:solidFill>
                  <a:srgbClr val="57585B"/>
                </a:solidFill>
                <a:latin typeface="Open Sans"/>
                <a:cs typeface="Open Sans"/>
              </a:rPr>
              <a:t>within</a:t>
            </a:r>
            <a:r>
              <a:rPr sz="1700" spc="60" dirty="0">
                <a:solidFill>
                  <a:srgbClr val="57585B"/>
                </a:solidFill>
                <a:latin typeface="Open Sans"/>
                <a:cs typeface="Open Sans"/>
              </a:rPr>
              <a:t> </a:t>
            </a:r>
            <a:r>
              <a:rPr sz="1700" dirty="0">
                <a:solidFill>
                  <a:srgbClr val="57585B"/>
                </a:solidFill>
                <a:latin typeface="Open Sans"/>
                <a:cs typeface="Open Sans"/>
              </a:rPr>
              <a:t>an</a:t>
            </a:r>
            <a:r>
              <a:rPr sz="1700" spc="65" dirty="0">
                <a:solidFill>
                  <a:srgbClr val="57585B"/>
                </a:solidFill>
                <a:latin typeface="Open Sans"/>
                <a:cs typeface="Open Sans"/>
              </a:rPr>
              <a:t> </a:t>
            </a:r>
            <a:r>
              <a:rPr sz="1700" dirty="0">
                <a:solidFill>
                  <a:srgbClr val="57585B"/>
                </a:solidFill>
                <a:latin typeface="Open Sans"/>
                <a:cs typeface="Open Sans"/>
              </a:rPr>
              <a:t>economy,</a:t>
            </a:r>
            <a:r>
              <a:rPr sz="1700" spc="60" dirty="0">
                <a:solidFill>
                  <a:srgbClr val="57585B"/>
                </a:solidFill>
                <a:latin typeface="Open Sans"/>
                <a:cs typeface="Open Sans"/>
              </a:rPr>
              <a:t> </a:t>
            </a:r>
            <a:r>
              <a:rPr sz="1700" spc="-10" dirty="0">
                <a:solidFill>
                  <a:srgbClr val="57585B"/>
                </a:solidFill>
                <a:latin typeface="Open Sans"/>
                <a:cs typeface="Open Sans"/>
              </a:rPr>
              <a:t>directly </a:t>
            </a:r>
            <a:r>
              <a:rPr sz="1700" dirty="0">
                <a:solidFill>
                  <a:srgbClr val="57585B"/>
                </a:solidFill>
                <a:latin typeface="Open Sans"/>
                <a:cs typeface="Open Sans"/>
              </a:rPr>
              <a:t>impacting</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average</a:t>
            </a:r>
            <a:r>
              <a:rPr sz="1700" spc="50" dirty="0">
                <a:solidFill>
                  <a:srgbClr val="57585B"/>
                </a:solidFill>
                <a:latin typeface="Open Sans"/>
                <a:cs typeface="Open Sans"/>
              </a:rPr>
              <a:t> </a:t>
            </a:r>
            <a:r>
              <a:rPr sz="1700" dirty="0">
                <a:solidFill>
                  <a:srgbClr val="57585B"/>
                </a:solidFill>
                <a:latin typeface="Open Sans"/>
                <a:cs typeface="Open Sans"/>
              </a:rPr>
              <a:t>person</a:t>
            </a:r>
            <a:r>
              <a:rPr sz="1700" spc="55" dirty="0">
                <a:solidFill>
                  <a:srgbClr val="57585B"/>
                </a:solidFill>
                <a:latin typeface="Open Sans"/>
                <a:cs typeface="Open Sans"/>
              </a:rPr>
              <a:t> </a:t>
            </a:r>
            <a:r>
              <a:rPr sz="1700" dirty="0">
                <a:solidFill>
                  <a:srgbClr val="57585B"/>
                </a:solidFill>
                <a:latin typeface="Open Sans"/>
                <a:cs typeface="Open Sans"/>
              </a:rPr>
              <a:t>by</a:t>
            </a:r>
            <a:r>
              <a:rPr sz="1700" spc="55" dirty="0">
                <a:solidFill>
                  <a:srgbClr val="57585B"/>
                </a:solidFill>
                <a:latin typeface="Open Sans"/>
                <a:cs typeface="Open Sans"/>
              </a:rPr>
              <a:t> </a:t>
            </a:r>
            <a:r>
              <a:rPr sz="1700" dirty="0">
                <a:solidFill>
                  <a:srgbClr val="57585B"/>
                </a:solidFill>
                <a:latin typeface="Open Sans"/>
                <a:cs typeface="Open Sans"/>
              </a:rPr>
              <a:t>reducing</a:t>
            </a:r>
            <a:r>
              <a:rPr sz="1700" spc="50" dirty="0">
                <a:solidFill>
                  <a:srgbClr val="57585B"/>
                </a:solidFill>
                <a:latin typeface="Open Sans"/>
                <a:cs typeface="Open Sans"/>
              </a:rPr>
              <a:t> </a:t>
            </a:r>
            <a:r>
              <a:rPr sz="1700" dirty="0">
                <a:solidFill>
                  <a:srgbClr val="57585B"/>
                </a:solidFill>
                <a:latin typeface="Open Sans"/>
                <a:cs typeface="Open Sans"/>
              </a:rPr>
              <a:t>their</a:t>
            </a:r>
            <a:r>
              <a:rPr sz="1700" spc="55" dirty="0">
                <a:solidFill>
                  <a:srgbClr val="57585B"/>
                </a:solidFill>
                <a:latin typeface="Open Sans"/>
                <a:cs typeface="Open Sans"/>
              </a:rPr>
              <a:t> </a:t>
            </a:r>
            <a:r>
              <a:rPr sz="1700" dirty="0">
                <a:solidFill>
                  <a:srgbClr val="57585B"/>
                </a:solidFill>
                <a:latin typeface="Open Sans"/>
                <a:cs typeface="Open Sans"/>
              </a:rPr>
              <a:t>purchasing</a:t>
            </a:r>
            <a:r>
              <a:rPr sz="1700" spc="55" dirty="0">
                <a:solidFill>
                  <a:srgbClr val="57585B"/>
                </a:solidFill>
                <a:latin typeface="Open Sans"/>
                <a:cs typeface="Open Sans"/>
              </a:rPr>
              <a:t> </a:t>
            </a:r>
            <a:r>
              <a:rPr sz="1700" dirty="0">
                <a:solidFill>
                  <a:srgbClr val="57585B"/>
                </a:solidFill>
                <a:latin typeface="Open Sans"/>
                <a:cs typeface="Open Sans"/>
              </a:rPr>
              <a:t>power.</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cycle</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spc="-10" dirty="0">
                <a:solidFill>
                  <a:srgbClr val="57585B"/>
                </a:solidFill>
                <a:latin typeface="Open Sans"/>
                <a:cs typeface="Open Sans"/>
              </a:rPr>
              <a:t>price </a:t>
            </a:r>
            <a:r>
              <a:rPr sz="1700" dirty="0">
                <a:solidFill>
                  <a:srgbClr val="57585B"/>
                </a:solidFill>
                <a:latin typeface="Open Sans"/>
                <a:cs typeface="Open Sans"/>
              </a:rPr>
              <a:t>inﬂation</a:t>
            </a:r>
            <a:r>
              <a:rPr sz="1700" spc="55" dirty="0">
                <a:solidFill>
                  <a:srgbClr val="57585B"/>
                </a:solidFill>
                <a:latin typeface="Open Sans"/>
                <a:cs typeface="Open Sans"/>
              </a:rPr>
              <a:t> </a:t>
            </a:r>
            <a:r>
              <a:rPr sz="1700" dirty="0">
                <a:solidFill>
                  <a:srgbClr val="57585B"/>
                </a:solidFill>
                <a:latin typeface="Open Sans"/>
                <a:cs typeface="Open Sans"/>
              </a:rPr>
              <a:t>starts</a:t>
            </a:r>
            <a:r>
              <a:rPr sz="1700" spc="60" dirty="0">
                <a:solidFill>
                  <a:srgbClr val="57585B"/>
                </a:solidFill>
                <a:latin typeface="Open Sans"/>
                <a:cs typeface="Open Sans"/>
              </a:rPr>
              <a:t> </a:t>
            </a:r>
            <a:r>
              <a:rPr sz="1700" dirty="0">
                <a:solidFill>
                  <a:srgbClr val="57585B"/>
                </a:solidFill>
                <a:latin typeface="Open Sans"/>
                <a:cs typeface="Open Sans"/>
              </a:rPr>
              <a:t>when</a:t>
            </a:r>
            <a:r>
              <a:rPr sz="1700" spc="60" dirty="0">
                <a:solidFill>
                  <a:srgbClr val="57585B"/>
                </a:solidFill>
                <a:latin typeface="Open Sans"/>
                <a:cs typeface="Open Sans"/>
              </a:rPr>
              <a:t> </a:t>
            </a:r>
            <a:r>
              <a:rPr sz="1700" dirty="0">
                <a:solidFill>
                  <a:srgbClr val="57585B"/>
                </a:solidFill>
                <a:latin typeface="Open Sans"/>
                <a:cs typeface="Open Sans"/>
              </a:rPr>
              <a:t>there's</a:t>
            </a:r>
            <a:r>
              <a:rPr sz="1700" spc="60" dirty="0">
                <a:solidFill>
                  <a:srgbClr val="57585B"/>
                </a:solidFill>
                <a:latin typeface="Open Sans"/>
                <a:cs typeface="Open Sans"/>
              </a:rPr>
              <a:t> </a:t>
            </a:r>
            <a:r>
              <a:rPr sz="1700" dirty="0">
                <a:solidFill>
                  <a:srgbClr val="57585B"/>
                </a:solidFill>
                <a:latin typeface="Open Sans"/>
                <a:cs typeface="Open Sans"/>
              </a:rPr>
              <a:t>more</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circulation.</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60"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turn,</a:t>
            </a:r>
            <a:r>
              <a:rPr sz="1700" spc="60" dirty="0">
                <a:solidFill>
                  <a:srgbClr val="57585B"/>
                </a:solidFill>
                <a:latin typeface="Open Sans"/>
                <a:cs typeface="Open Sans"/>
              </a:rPr>
              <a:t> </a:t>
            </a:r>
            <a:r>
              <a:rPr sz="1700" dirty="0">
                <a:solidFill>
                  <a:srgbClr val="57585B"/>
                </a:solidFill>
                <a:latin typeface="Open Sans"/>
                <a:cs typeface="Open Sans"/>
              </a:rPr>
              <a:t>boosts</a:t>
            </a:r>
            <a:r>
              <a:rPr sz="1700" spc="6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demand</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goods</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services,</a:t>
            </a:r>
            <a:r>
              <a:rPr sz="1700" spc="45" dirty="0">
                <a:solidFill>
                  <a:srgbClr val="57585B"/>
                </a:solidFill>
                <a:latin typeface="Open Sans"/>
                <a:cs typeface="Open Sans"/>
              </a:rPr>
              <a:t> </a:t>
            </a:r>
            <a:r>
              <a:rPr sz="1700" dirty="0">
                <a:solidFill>
                  <a:srgbClr val="57585B"/>
                </a:solidFill>
                <a:latin typeface="Open Sans"/>
                <a:cs typeface="Open Sans"/>
              </a:rPr>
              <a:t>ultimately</a:t>
            </a:r>
            <a:r>
              <a:rPr sz="1700" spc="45" dirty="0">
                <a:solidFill>
                  <a:srgbClr val="57585B"/>
                </a:solidFill>
                <a:latin typeface="Open Sans"/>
                <a:cs typeface="Open Sans"/>
              </a:rPr>
              <a:t> </a:t>
            </a:r>
            <a:r>
              <a:rPr sz="1700" dirty="0">
                <a:solidFill>
                  <a:srgbClr val="57585B"/>
                </a:solidFill>
                <a:latin typeface="Open Sans"/>
                <a:cs typeface="Open Sans"/>
              </a:rPr>
              <a:t>causing</a:t>
            </a:r>
            <a:r>
              <a:rPr sz="1700" spc="45" dirty="0">
                <a:solidFill>
                  <a:srgbClr val="57585B"/>
                </a:solidFill>
                <a:latin typeface="Open Sans"/>
                <a:cs typeface="Open Sans"/>
              </a:rPr>
              <a:t> </a:t>
            </a:r>
            <a:r>
              <a:rPr sz="1700" dirty="0">
                <a:solidFill>
                  <a:srgbClr val="57585B"/>
                </a:solidFill>
                <a:latin typeface="Open Sans"/>
                <a:cs typeface="Open Sans"/>
              </a:rPr>
              <a:t>prices</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go</a:t>
            </a:r>
            <a:r>
              <a:rPr sz="1700" spc="45" dirty="0">
                <a:solidFill>
                  <a:srgbClr val="57585B"/>
                </a:solidFill>
                <a:latin typeface="Open Sans"/>
                <a:cs typeface="Open Sans"/>
              </a:rPr>
              <a:t> </a:t>
            </a:r>
            <a:r>
              <a:rPr sz="1700" spc="-25" dirty="0">
                <a:solidFill>
                  <a:srgbClr val="57585B"/>
                </a:solidFill>
                <a:latin typeface="Open Sans"/>
                <a:cs typeface="Open Sans"/>
              </a:rPr>
              <a:t>up.</a:t>
            </a:r>
            <a:endParaRPr sz="1700" dirty="0">
              <a:latin typeface="Open Sans"/>
              <a:cs typeface="Open Sans"/>
            </a:endParaRPr>
          </a:p>
          <a:p>
            <a:pPr marL="12700" marR="53975">
              <a:lnSpc>
                <a:spcPct val="101800"/>
              </a:lnSpc>
              <a:spcBef>
                <a:spcPts val="2075"/>
              </a:spcBef>
            </a:pPr>
            <a:r>
              <a:rPr sz="1700" dirty="0">
                <a:solidFill>
                  <a:srgbClr val="57585B"/>
                </a:solidFill>
                <a:latin typeface="Open Sans"/>
                <a:cs typeface="Open Sans"/>
              </a:rPr>
              <a:t>Let's</a:t>
            </a:r>
            <a:r>
              <a:rPr sz="1700" spc="40" dirty="0">
                <a:solidFill>
                  <a:srgbClr val="57585B"/>
                </a:solidFill>
                <a:latin typeface="Open Sans"/>
                <a:cs typeface="Open Sans"/>
              </a:rPr>
              <a:t> </a:t>
            </a:r>
            <a:r>
              <a:rPr sz="1700" dirty="0">
                <a:solidFill>
                  <a:srgbClr val="57585B"/>
                </a:solidFill>
                <a:latin typeface="Open Sans"/>
                <a:cs typeface="Open Sans"/>
              </a:rPr>
              <a:t>imagine</a:t>
            </a:r>
            <a:r>
              <a:rPr sz="1700" spc="45"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small</a:t>
            </a:r>
            <a:r>
              <a:rPr sz="1700" spc="45" dirty="0">
                <a:solidFill>
                  <a:srgbClr val="57585B"/>
                </a:solidFill>
                <a:latin typeface="Open Sans"/>
                <a:cs typeface="Open Sans"/>
              </a:rPr>
              <a:t> </a:t>
            </a:r>
            <a:r>
              <a:rPr sz="1700" dirty="0">
                <a:solidFill>
                  <a:srgbClr val="57585B"/>
                </a:solidFill>
                <a:latin typeface="Open Sans"/>
                <a:cs typeface="Open Sans"/>
              </a:rPr>
              <a:t>group</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friends</a:t>
            </a:r>
            <a:r>
              <a:rPr sz="1700" spc="40" dirty="0">
                <a:solidFill>
                  <a:srgbClr val="57585B"/>
                </a:solidFill>
                <a:latin typeface="Open Sans"/>
                <a:cs typeface="Open Sans"/>
              </a:rPr>
              <a:t> </a:t>
            </a:r>
            <a:r>
              <a:rPr lang="en-US" sz="1600" b="0" i="0" dirty="0">
                <a:solidFill>
                  <a:srgbClr val="444746"/>
                </a:solidFill>
                <a:effectLst/>
                <a:latin typeface="Google Sans"/>
              </a:rPr>
              <a:t>—</a:t>
            </a:r>
            <a:r>
              <a:rPr sz="1700" spc="45" dirty="0">
                <a:solidFill>
                  <a:srgbClr val="57585B"/>
                </a:solidFill>
                <a:latin typeface="Open Sans"/>
                <a:cs typeface="Open Sans"/>
              </a:rPr>
              <a:t> </a:t>
            </a:r>
            <a:r>
              <a:rPr sz="1700" dirty="0">
                <a:solidFill>
                  <a:srgbClr val="57585B"/>
                </a:solidFill>
                <a:latin typeface="Open Sans"/>
                <a:cs typeface="Open Sans"/>
              </a:rPr>
              <a:t>Alex,</a:t>
            </a:r>
            <a:r>
              <a:rPr sz="1700" spc="40" dirty="0">
                <a:solidFill>
                  <a:srgbClr val="57585B"/>
                </a:solidFill>
                <a:latin typeface="Open Sans"/>
                <a:cs typeface="Open Sans"/>
              </a:rPr>
              <a:t> </a:t>
            </a:r>
            <a:r>
              <a:rPr sz="1700" dirty="0">
                <a:solidFill>
                  <a:srgbClr val="57585B"/>
                </a:solidFill>
                <a:latin typeface="Open Sans"/>
                <a:cs typeface="Open Sans"/>
              </a:rPr>
              <a:t>Bob,</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Charlie</a:t>
            </a:r>
            <a:r>
              <a:rPr sz="1700" spc="40" dirty="0">
                <a:solidFill>
                  <a:srgbClr val="57585B"/>
                </a:solidFill>
                <a:latin typeface="Open Sans"/>
                <a:cs typeface="Open Sans"/>
              </a:rPr>
              <a:t> </a:t>
            </a:r>
            <a:r>
              <a:rPr lang="en-US" sz="1600" b="0" i="0" dirty="0">
                <a:solidFill>
                  <a:srgbClr val="444746"/>
                </a:solidFill>
                <a:effectLst/>
                <a:latin typeface="Google Sans"/>
              </a:rPr>
              <a:t>—</a:t>
            </a:r>
            <a:r>
              <a:rPr sz="1700" spc="45" dirty="0">
                <a:solidFill>
                  <a:srgbClr val="57585B"/>
                </a:solidFill>
                <a:latin typeface="Open Sans"/>
                <a:cs typeface="Open Sans"/>
              </a:rPr>
              <a:t> </a:t>
            </a:r>
            <a:r>
              <a:rPr sz="1700" dirty="0">
                <a:solidFill>
                  <a:srgbClr val="57585B"/>
                </a:solidFill>
                <a:latin typeface="Open Sans"/>
                <a:cs typeface="Open Sans"/>
              </a:rPr>
              <a:t>each</a:t>
            </a:r>
            <a:r>
              <a:rPr sz="1700" spc="40" dirty="0">
                <a:solidFill>
                  <a:srgbClr val="57585B"/>
                </a:solidFill>
                <a:latin typeface="Open Sans"/>
                <a:cs typeface="Open Sans"/>
              </a:rPr>
              <a:t> </a:t>
            </a:r>
            <a:r>
              <a:rPr sz="1700" dirty="0">
                <a:solidFill>
                  <a:srgbClr val="57585B"/>
                </a:solidFill>
                <a:latin typeface="Open Sans"/>
                <a:cs typeface="Open Sans"/>
              </a:rPr>
              <a:t>with</a:t>
            </a:r>
            <a:r>
              <a:rPr sz="1700" spc="45"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dollar</a:t>
            </a:r>
            <a:r>
              <a:rPr sz="1700" spc="45" dirty="0">
                <a:solidFill>
                  <a:srgbClr val="57585B"/>
                </a:solidFill>
                <a:latin typeface="Open Sans"/>
                <a:cs typeface="Open Sans"/>
              </a:rPr>
              <a:t> </a:t>
            </a:r>
            <a:r>
              <a:rPr sz="1700" spc="-25" dirty="0">
                <a:solidFill>
                  <a:srgbClr val="57585B"/>
                </a:solidFill>
                <a:latin typeface="Open Sans"/>
                <a:cs typeface="Open Sans"/>
              </a:rPr>
              <a:t>in </a:t>
            </a:r>
            <a:r>
              <a:rPr sz="1700" dirty="0">
                <a:solidFill>
                  <a:srgbClr val="57585B"/>
                </a:solidFill>
                <a:latin typeface="Open Sans"/>
                <a:cs typeface="Open Sans"/>
              </a:rPr>
              <a:t>hand,</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there's</a:t>
            </a:r>
            <a:r>
              <a:rPr sz="1700" spc="55" dirty="0">
                <a:solidFill>
                  <a:srgbClr val="57585B"/>
                </a:solidFill>
                <a:latin typeface="Open Sans"/>
                <a:cs typeface="Open Sans"/>
              </a:rPr>
              <a:t> </a:t>
            </a:r>
            <a:r>
              <a:rPr sz="1700" dirty="0">
                <a:solidFill>
                  <a:srgbClr val="57585B"/>
                </a:solidFill>
                <a:latin typeface="Open Sans"/>
                <a:cs typeface="Open Sans"/>
              </a:rPr>
              <a:t>one</a:t>
            </a:r>
            <a:r>
              <a:rPr sz="1700" spc="60" dirty="0">
                <a:solidFill>
                  <a:srgbClr val="57585B"/>
                </a:solidFill>
                <a:latin typeface="Open Sans"/>
                <a:cs typeface="Open Sans"/>
              </a:rPr>
              <a:t> </a:t>
            </a:r>
            <a:r>
              <a:rPr sz="1700" dirty="0">
                <a:solidFill>
                  <a:srgbClr val="57585B"/>
                </a:solidFill>
                <a:latin typeface="Open Sans"/>
                <a:cs typeface="Open Sans"/>
              </a:rPr>
              <a:t>bottle</a:t>
            </a:r>
            <a:r>
              <a:rPr sz="1700" spc="6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water</a:t>
            </a:r>
            <a:r>
              <a:rPr sz="1700" spc="60" dirty="0">
                <a:solidFill>
                  <a:srgbClr val="57585B"/>
                </a:solidFill>
                <a:latin typeface="Open Sans"/>
                <a:cs typeface="Open Sans"/>
              </a:rPr>
              <a:t> </a:t>
            </a:r>
            <a:r>
              <a:rPr sz="1700" dirty="0">
                <a:solidFill>
                  <a:srgbClr val="57585B"/>
                </a:solidFill>
                <a:latin typeface="Open Sans"/>
                <a:cs typeface="Open Sans"/>
              </a:rPr>
              <a:t>available</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sale.</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initial</a:t>
            </a:r>
            <a:r>
              <a:rPr sz="1700" spc="55" dirty="0">
                <a:solidFill>
                  <a:srgbClr val="57585B"/>
                </a:solidFill>
                <a:latin typeface="Open Sans"/>
                <a:cs typeface="Open Sans"/>
              </a:rPr>
              <a:t> </a:t>
            </a:r>
            <a:r>
              <a:rPr sz="1700" dirty="0">
                <a:solidFill>
                  <a:srgbClr val="57585B"/>
                </a:solidFill>
                <a:latin typeface="Open Sans"/>
                <a:cs typeface="Open Sans"/>
              </a:rPr>
              <a:t>situation</a:t>
            </a:r>
            <a:r>
              <a:rPr sz="1700" spc="60"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spc="-10" dirty="0">
                <a:solidFill>
                  <a:srgbClr val="57585B"/>
                </a:solidFill>
                <a:latin typeface="Open Sans"/>
                <a:cs typeface="Open Sans"/>
              </a:rPr>
              <a:t>simple: </a:t>
            </a:r>
            <a:r>
              <a:rPr sz="1700" dirty="0">
                <a:solidFill>
                  <a:srgbClr val="57585B"/>
                </a:solidFill>
                <a:latin typeface="Open Sans"/>
                <a:cs typeface="Open Sans"/>
              </a:rPr>
              <a:t>three</a:t>
            </a:r>
            <a:r>
              <a:rPr sz="1700" spc="45" dirty="0">
                <a:solidFill>
                  <a:srgbClr val="57585B"/>
                </a:solidFill>
                <a:latin typeface="Open Sans"/>
                <a:cs typeface="Open Sans"/>
              </a:rPr>
              <a:t> </a:t>
            </a:r>
            <a:r>
              <a:rPr sz="1700" dirty="0">
                <a:solidFill>
                  <a:srgbClr val="57585B"/>
                </a:solidFill>
                <a:latin typeface="Open Sans"/>
                <a:cs typeface="Open Sans"/>
              </a:rPr>
              <a:t>people</a:t>
            </a:r>
            <a:r>
              <a:rPr sz="1700" spc="50"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total</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three</a:t>
            </a:r>
            <a:r>
              <a:rPr sz="1700" spc="50" dirty="0">
                <a:solidFill>
                  <a:srgbClr val="57585B"/>
                </a:solidFill>
                <a:latin typeface="Open Sans"/>
                <a:cs typeface="Open Sans"/>
              </a:rPr>
              <a:t> </a:t>
            </a:r>
            <a:r>
              <a:rPr sz="1700" dirty="0">
                <a:solidFill>
                  <a:srgbClr val="57585B"/>
                </a:solidFill>
                <a:latin typeface="Open Sans"/>
                <a:cs typeface="Open Sans"/>
              </a:rPr>
              <a:t>dollars</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one</a:t>
            </a:r>
            <a:r>
              <a:rPr sz="1700" spc="50" dirty="0">
                <a:solidFill>
                  <a:srgbClr val="57585B"/>
                </a:solidFill>
                <a:latin typeface="Open Sans"/>
                <a:cs typeface="Open Sans"/>
              </a:rPr>
              <a:t> </a:t>
            </a:r>
            <a:r>
              <a:rPr sz="1700" dirty="0">
                <a:solidFill>
                  <a:srgbClr val="57585B"/>
                </a:solidFill>
                <a:latin typeface="Open Sans"/>
                <a:cs typeface="Open Sans"/>
              </a:rPr>
              <a:t>bottle</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water.</a:t>
            </a:r>
            <a:r>
              <a:rPr sz="1700" spc="45" dirty="0">
                <a:solidFill>
                  <a:srgbClr val="57585B"/>
                </a:solidFill>
                <a:latin typeface="Open Sans"/>
                <a:cs typeface="Open Sans"/>
              </a:rPr>
              <a:t> </a:t>
            </a:r>
            <a:r>
              <a:rPr sz="1700" dirty="0">
                <a:solidFill>
                  <a:srgbClr val="57585B"/>
                </a:solidFill>
                <a:latin typeface="Open Sans"/>
                <a:cs typeface="Open Sans"/>
              </a:rPr>
              <a:t>Now,</a:t>
            </a:r>
            <a:r>
              <a:rPr sz="1700" spc="50" dirty="0">
                <a:solidFill>
                  <a:srgbClr val="57585B"/>
                </a:solidFill>
                <a:latin typeface="Open Sans"/>
                <a:cs typeface="Open Sans"/>
              </a:rPr>
              <a:t> </a:t>
            </a:r>
            <a:r>
              <a:rPr sz="1700" spc="-10" dirty="0">
                <a:solidFill>
                  <a:srgbClr val="57585B"/>
                </a:solidFill>
                <a:latin typeface="Open Sans"/>
                <a:cs typeface="Open Sans"/>
              </a:rPr>
              <a:t>suppose </a:t>
            </a:r>
            <a:r>
              <a:rPr sz="1700" dirty="0">
                <a:solidFill>
                  <a:srgbClr val="57585B"/>
                </a:solidFill>
                <a:latin typeface="Open Sans"/>
                <a:cs typeface="Open Sans"/>
              </a:rPr>
              <a:t>someone</a:t>
            </a:r>
            <a:r>
              <a:rPr sz="1700" spc="40" dirty="0">
                <a:solidFill>
                  <a:srgbClr val="57585B"/>
                </a:solidFill>
                <a:latin typeface="Open Sans"/>
                <a:cs typeface="Open Sans"/>
              </a:rPr>
              <a:t> </a:t>
            </a:r>
            <a:r>
              <a:rPr lang="en-US" sz="1600" b="0" i="0" dirty="0">
                <a:solidFill>
                  <a:srgbClr val="444746"/>
                </a:solidFill>
                <a:effectLst/>
                <a:latin typeface="Google Sans"/>
              </a:rPr>
              <a:t>—</a:t>
            </a:r>
            <a:r>
              <a:rPr sz="1700" spc="40" dirty="0">
                <a:solidFill>
                  <a:srgbClr val="57585B"/>
                </a:solidFill>
                <a:latin typeface="Open Sans"/>
                <a:cs typeface="Open Sans"/>
              </a:rPr>
              <a:t> </a:t>
            </a:r>
            <a:r>
              <a:rPr sz="1700" dirty="0">
                <a:solidFill>
                  <a:srgbClr val="57585B"/>
                </a:solidFill>
                <a:latin typeface="Open Sans"/>
                <a:cs typeface="Open Sans"/>
              </a:rPr>
              <a:t>let's</a:t>
            </a:r>
            <a:r>
              <a:rPr sz="1700" spc="45" dirty="0">
                <a:solidFill>
                  <a:srgbClr val="57585B"/>
                </a:solidFill>
                <a:latin typeface="Open Sans"/>
                <a:cs typeface="Open Sans"/>
              </a:rPr>
              <a:t> </a:t>
            </a:r>
            <a:r>
              <a:rPr sz="1700" dirty="0">
                <a:solidFill>
                  <a:srgbClr val="57585B"/>
                </a:solidFill>
                <a:latin typeface="Open Sans"/>
                <a:cs typeface="Open Sans"/>
              </a:rPr>
              <a:t>say</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local</a:t>
            </a:r>
            <a:r>
              <a:rPr sz="1700" spc="45" dirty="0">
                <a:solidFill>
                  <a:srgbClr val="57585B"/>
                </a:solidFill>
                <a:latin typeface="Open Sans"/>
                <a:cs typeface="Open Sans"/>
              </a:rPr>
              <a:t> </a:t>
            </a:r>
            <a:r>
              <a:rPr sz="1700" dirty="0">
                <a:solidFill>
                  <a:srgbClr val="57585B"/>
                </a:solidFill>
                <a:latin typeface="Open Sans"/>
                <a:cs typeface="Open Sans"/>
              </a:rPr>
              <a:t>government</a:t>
            </a:r>
            <a:r>
              <a:rPr sz="1700" spc="40" dirty="0">
                <a:solidFill>
                  <a:srgbClr val="57585B"/>
                </a:solidFill>
                <a:latin typeface="Open Sans"/>
                <a:cs typeface="Open Sans"/>
              </a:rPr>
              <a:t> </a:t>
            </a:r>
            <a:r>
              <a:rPr lang="en-US" sz="1600" b="0" i="0" dirty="0">
                <a:solidFill>
                  <a:srgbClr val="444746"/>
                </a:solidFill>
                <a:effectLst/>
                <a:latin typeface="Google Sans"/>
              </a:rPr>
              <a:t>—</a:t>
            </a:r>
            <a:r>
              <a:rPr sz="1700" spc="45" dirty="0">
                <a:solidFill>
                  <a:srgbClr val="57585B"/>
                </a:solidFill>
                <a:latin typeface="Open Sans"/>
                <a:cs typeface="Open Sans"/>
              </a:rPr>
              <a:t> </a:t>
            </a:r>
            <a:r>
              <a:rPr sz="1700" dirty="0">
                <a:solidFill>
                  <a:srgbClr val="57585B"/>
                </a:solidFill>
                <a:latin typeface="Open Sans"/>
                <a:cs typeface="Open Sans"/>
              </a:rPr>
              <a:t>decides</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give</a:t>
            </a:r>
            <a:r>
              <a:rPr sz="1700" spc="45" dirty="0">
                <a:solidFill>
                  <a:srgbClr val="57585B"/>
                </a:solidFill>
                <a:latin typeface="Open Sans"/>
                <a:cs typeface="Open Sans"/>
              </a:rPr>
              <a:t> </a:t>
            </a:r>
            <a:r>
              <a:rPr sz="1700" dirty="0">
                <a:solidFill>
                  <a:srgbClr val="57585B"/>
                </a:solidFill>
                <a:latin typeface="Open Sans"/>
                <a:cs typeface="Open Sans"/>
              </a:rPr>
              <a:t>each</a:t>
            </a:r>
            <a:r>
              <a:rPr sz="1700" spc="40" dirty="0">
                <a:solidFill>
                  <a:srgbClr val="57585B"/>
                </a:solidFill>
                <a:latin typeface="Open Sans"/>
                <a:cs typeface="Open Sans"/>
              </a:rPr>
              <a:t> </a:t>
            </a:r>
            <a:r>
              <a:rPr sz="1700" spc="-10" dirty="0">
                <a:solidFill>
                  <a:srgbClr val="57585B"/>
                </a:solidFill>
                <a:latin typeface="Open Sans"/>
                <a:cs typeface="Open Sans"/>
              </a:rPr>
              <a:t>friend</a:t>
            </a:r>
            <a:endParaRPr sz="1700" dirty="0">
              <a:latin typeface="Open Sans"/>
              <a:cs typeface="Open Sans"/>
            </a:endParaRPr>
          </a:p>
          <a:p>
            <a:pPr marL="12700" marR="95250">
              <a:lnSpc>
                <a:spcPct val="101800"/>
              </a:lnSpc>
              <a:spcBef>
                <a:spcPts val="5"/>
              </a:spcBef>
            </a:pPr>
            <a:r>
              <a:rPr sz="1700" dirty="0">
                <a:solidFill>
                  <a:srgbClr val="57585B"/>
                </a:solidFill>
                <a:latin typeface="Open Sans"/>
                <a:cs typeface="Open Sans"/>
              </a:rPr>
              <a:t>an</a:t>
            </a:r>
            <a:r>
              <a:rPr sz="1700" spc="60" dirty="0">
                <a:solidFill>
                  <a:srgbClr val="57585B"/>
                </a:solidFill>
                <a:latin typeface="Open Sans"/>
                <a:cs typeface="Open Sans"/>
              </a:rPr>
              <a:t> </a:t>
            </a:r>
            <a:r>
              <a:rPr sz="1700" dirty="0">
                <a:solidFill>
                  <a:srgbClr val="57585B"/>
                </a:solidFill>
                <a:latin typeface="Open Sans"/>
                <a:cs typeface="Open Sans"/>
              </a:rPr>
              <a:t>extra</a:t>
            </a:r>
            <a:r>
              <a:rPr sz="1700" spc="65" dirty="0">
                <a:solidFill>
                  <a:srgbClr val="57585B"/>
                </a:solidFill>
                <a:latin typeface="Open Sans"/>
                <a:cs typeface="Open Sans"/>
              </a:rPr>
              <a:t> </a:t>
            </a:r>
            <a:r>
              <a:rPr sz="1700" dirty="0">
                <a:solidFill>
                  <a:srgbClr val="57585B"/>
                </a:solidFill>
                <a:latin typeface="Open Sans"/>
                <a:cs typeface="Open Sans"/>
              </a:rPr>
              <a:t>dollar.</a:t>
            </a:r>
            <a:r>
              <a:rPr sz="1700" spc="65" dirty="0">
                <a:solidFill>
                  <a:srgbClr val="57585B"/>
                </a:solidFill>
                <a:latin typeface="Open Sans"/>
                <a:cs typeface="Open Sans"/>
              </a:rPr>
              <a:t> </a:t>
            </a:r>
            <a:r>
              <a:rPr sz="1700" dirty="0">
                <a:solidFill>
                  <a:srgbClr val="57585B"/>
                </a:solidFill>
                <a:latin typeface="Open Sans"/>
                <a:cs typeface="Open Sans"/>
              </a:rPr>
              <a:t>Now,</a:t>
            </a:r>
            <a:r>
              <a:rPr sz="1700" spc="65" dirty="0">
                <a:solidFill>
                  <a:srgbClr val="57585B"/>
                </a:solidFill>
                <a:latin typeface="Open Sans"/>
                <a:cs typeface="Open Sans"/>
              </a:rPr>
              <a:t> </a:t>
            </a:r>
            <a:r>
              <a:rPr sz="1700" dirty="0">
                <a:solidFill>
                  <a:srgbClr val="57585B"/>
                </a:solidFill>
                <a:latin typeface="Open Sans"/>
                <a:cs typeface="Open Sans"/>
              </a:rPr>
              <a:t>they</a:t>
            </a:r>
            <a:r>
              <a:rPr sz="1700" spc="65" dirty="0">
                <a:solidFill>
                  <a:srgbClr val="57585B"/>
                </a:solidFill>
                <a:latin typeface="Open Sans"/>
                <a:cs typeface="Open Sans"/>
              </a:rPr>
              <a:t> </a:t>
            </a:r>
            <a:r>
              <a:rPr sz="1700" dirty="0">
                <a:solidFill>
                  <a:srgbClr val="57585B"/>
                </a:solidFill>
                <a:latin typeface="Open Sans"/>
                <a:cs typeface="Open Sans"/>
              </a:rPr>
              <a:t>collectively</a:t>
            </a:r>
            <a:r>
              <a:rPr sz="1700" spc="65" dirty="0">
                <a:solidFill>
                  <a:srgbClr val="57585B"/>
                </a:solidFill>
                <a:latin typeface="Open Sans"/>
                <a:cs typeface="Open Sans"/>
              </a:rPr>
              <a:t> </a:t>
            </a:r>
            <a:r>
              <a:rPr sz="1700" dirty="0">
                <a:solidFill>
                  <a:srgbClr val="57585B"/>
                </a:solidFill>
                <a:latin typeface="Open Sans"/>
                <a:cs typeface="Open Sans"/>
              </a:rPr>
              <a:t>have</a:t>
            </a:r>
            <a:r>
              <a:rPr sz="1700" spc="65" dirty="0">
                <a:solidFill>
                  <a:srgbClr val="57585B"/>
                </a:solidFill>
                <a:latin typeface="Open Sans"/>
                <a:cs typeface="Open Sans"/>
              </a:rPr>
              <a:t> </a:t>
            </a:r>
            <a:r>
              <a:rPr sz="1700" dirty="0">
                <a:solidFill>
                  <a:srgbClr val="57585B"/>
                </a:solidFill>
                <a:latin typeface="Open Sans"/>
                <a:cs typeface="Open Sans"/>
              </a:rPr>
              <a:t>six</a:t>
            </a:r>
            <a:r>
              <a:rPr sz="1700" spc="65" dirty="0">
                <a:solidFill>
                  <a:srgbClr val="57585B"/>
                </a:solidFill>
                <a:latin typeface="Open Sans"/>
                <a:cs typeface="Open Sans"/>
              </a:rPr>
              <a:t> </a:t>
            </a:r>
            <a:r>
              <a:rPr sz="1700" dirty="0">
                <a:solidFill>
                  <a:srgbClr val="57585B"/>
                </a:solidFill>
                <a:latin typeface="Open Sans"/>
                <a:cs typeface="Open Sans"/>
              </a:rPr>
              <a:t>dollars.</a:t>
            </a:r>
            <a:r>
              <a:rPr sz="1700" spc="65" dirty="0">
                <a:solidFill>
                  <a:srgbClr val="57585B"/>
                </a:solidFill>
                <a:latin typeface="Open Sans"/>
                <a:cs typeface="Open Sans"/>
              </a:rPr>
              <a:t> </a:t>
            </a:r>
            <a:r>
              <a:rPr sz="1700" dirty="0">
                <a:solidFill>
                  <a:srgbClr val="57585B"/>
                </a:solidFill>
                <a:latin typeface="Open Sans"/>
                <a:cs typeface="Open Sans"/>
              </a:rPr>
              <a:t>With</a:t>
            </a:r>
            <a:r>
              <a:rPr sz="1700" spc="65" dirty="0">
                <a:solidFill>
                  <a:srgbClr val="57585B"/>
                </a:solidFill>
                <a:latin typeface="Open Sans"/>
                <a:cs typeface="Open Sans"/>
              </a:rPr>
              <a:t> </a:t>
            </a:r>
            <a:r>
              <a:rPr sz="1700" dirty="0">
                <a:solidFill>
                  <a:srgbClr val="57585B"/>
                </a:solidFill>
                <a:latin typeface="Open Sans"/>
                <a:cs typeface="Open Sans"/>
              </a:rPr>
              <a:t>this</a:t>
            </a:r>
            <a:r>
              <a:rPr sz="1700" spc="65" dirty="0">
                <a:solidFill>
                  <a:srgbClr val="57585B"/>
                </a:solidFill>
                <a:latin typeface="Open Sans"/>
                <a:cs typeface="Open Sans"/>
              </a:rPr>
              <a:t> </a:t>
            </a:r>
            <a:r>
              <a:rPr sz="1700" dirty="0">
                <a:solidFill>
                  <a:srgbClr val="57585B"/>
                </a:solidFill>
                <a:latin typeface="Open Sans"/>
                <a:cs typeface="Open Sans"/>
              </a:rPr>
              <a:t>newfound</a:t>
            </a:r>
            <a:r>
              <a:rPr sz="1700" spc="65" dirty="0">
                <a:solidFill>
                  <a:srgbClr val="57585B"/>
                </a:solidFill>
                <a:latin typeface="Open Sans"/>
                <a:cs typeface="Open Sans"/>
              </a:rPr>
              <a:t> </a:t>
            </a:r>
            <a:r>
              <a:rPr sz="1700" spc="-10" dirty="0">
                <a:solidFill>
                  <a:srgbClr val="57585B"/>
                </a:solidFill>
                <a:latin typeface="Open Sans"/>
                <a:cs typeface="Open Sans"/>
              </a:rPr>
              <a:t>money, </a:t>
            </a:r>
            <a:r>
              <a:rPr sz="1700" dirty="0">
                <a:solidFill>
                  <a:srgbClr val="57585B"/>
                </a:solidFill>
                <a:latin typeface="Open Sans"/>
                <a:cs typeface="Open Sans"/>
              </a:rPr>
              <a:t>they</a:t>
            </a:r>
            <a:r>
              <a:rPr sz="1700" spc="50" dirty="0">
                <a:solidFill>
                  <a:srgbClr val="57585B"/>
                </a:solidFill>
                <a:latin typeface="Open Sans"/>
                <a:cs typeface="Open Sans"/>
              </a:rPr>
              <a:t> </a:t>
            </a:r>
            <a:r>
              <a:rPr sz="1700" dirty="0">
                <a:solidFill>
                  <a:srgbClr val="57585B"/>
                </a:solidFill>
                <a:latin typeface="Open Sans"/>
                <a:cs typeface="Open Sans"/>
              </a:rPr>
              <a:t>all</a:t>
            </a:r>
            <a:r>
              <a:rPr sz="1700" spc="55" dirty="0">
                <a:solidFill>
                  <a:srgbClr val="57585B"/>
                </a:solidFill>
                <a:latin typeface="Open Sans"/>
                <a:cs typeface="Open Sans"/>
              </a:rPr>
              <a:t> </a:t>
            </a:r>
            <a:r>
              <a:rPr sz="1700" dirty="0">
                <a:solidFill>
                  <a:srgbClr val="57585B"/>
                </a:solidFill>
                <a:latin typeface="Open Sans"/>
                <a:cs typeface="Open Sans"/>
              </a:rPr>
              <a:t>feel</a:t>
            </a:r>
            <a:r>
              <a:rPr sz="1700" spc="55"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buying</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55" dirty="0">
                <a:solidFill>
                  <a:srgbClr val="57585B"/>
                </a:solidFill>
                <a:latin typeface="Open Sans"/>
                <a:cs typeface="Open Sans"/>
              </a:rPr>
              <a:t> </a:t>
            </a:r>
            <a:r>
              <a:rPr sz="1700" dirty="0">
                <a:solidFill>
                  <a:srgbClr val="57585B"/>
                </a:solidFill>
                <a:latin typeface="Open Sans"/>
                <a:cs typeface="Open Sans"/>
              </a:rPr>
              <a:t>single</a:t>
            </a:r>
            <a:r>
              <a:rPr sz="1700" spc="55" dirty="0">
                <a:solidFill>
                  <a:srgbClr val="57585B"/>
                </a:solidFill>
                <a:latin typeface="Open Sans"/>
                <a:cs typeface="Open Sans"/>
              </a:rPr>
              <a:t> </a:t>
            </a:r>
            <a:r>
              <a:rPr sz="1700" dirty="0">
                <a:solidFill>
                  <a:srgbClr val="57585B"/>
                </a:solidFill>
                <a:latin typeface="Open Sans"/>
                <a:cs typeface="Open Sans"/>
              </a:rPr>
              <a:t>bottle</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water.</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all</a:t>
            </a:r>
            <a:r>
              <a:rPr sz="1700" spc="50" dirty="0">
                <a:solidFill>
                  <a:srgbClr val="57585B"/>
                </a:solidFill>
                <a:latin typeface="Open Sans"/>
                <a:cs typeface="Open Sans"/>
              </a:rPr>
              <a:t> </a:t>
            </a:r>
            <a:r>
              <a:rPr sz="1700" dirty="0">
                <a:solidFill>
                  <a:srgbClr val="57585B"/>
                </a:solidFill>
                <a:latin typeface="Open Sans"/>
                <a:cs typeface="Open Sans"/>
              </a:rPr>
              <a:t>three</a:t>
            </a:r>
            <a:r>
              <a:rPr sz="1700" spc="55" dirty="0">
                <a:solidFill>
                  <a:srgbClr val="57585B"/>
                </a:solidFill>
                <a:latin typeface="Open Sans"/>
                <a:cs typeface="Open Sans"/>
              </a:rPr>
              <a:t> </a:t>
            </a:r>
            <a:r>
              <a:rPr sz="1700" dirty="0">
                <a:solidFill>
                  <a:srgbClr val="57585B"/>
                </a:solidFill>
                <a:latin typeface="Open Sans"/>
                <a:cs typeface="Open Sans"/>
              </a:rPr>
              <a:t>friends</a:t>
            </a:r>
            <a:r>
              <a:rPr sz="1700" spc="55" dirty="0">
                <a:solidFill>
                  <a:srgbClr val="57585B"/>
                </a:solidFill>
                <a:latin typeface="Open Sans"/>
                <a:cs typeface="Open Sans"/>
              </a:rPr>
              <a:t> </a:t>
            </a:r>
            <a:r>
              <a:rPr sz="1700" dirty="0">
                <a:solidFill>
                  <a:srgbClr val="57585B"/>
                </a:solidFill>
                <a:latin typeface="Open Sans"/>
                <a:cs typeface="Open Sans"/>
              </a:rPr>
              <a:t>want</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spc="-20" dirty="0">
                <a:solidFill>
                  <a:srgbClr val="57585B"/>
                </a:solidFill>
                <a:latin typeface="Open Sans"/>
                <a:cs typeface="Open Sans"/>
              </a:rPr>
              <a:t>same </a:t>
            </a:r>
            <a:r>
              <a:rPr sz="1700" dirty="0">
                <a:solidFill>
                  <a:srgbClr val="57585B"/>
                </a:solidFill>
                <a:latin typeface="Open Sans"/>
                <a:cs typeface="Open Sans"/>
              </a:rPr>
              <a:t>bottle,</a:t>
            </a:r>
            <a:r>
              <a:rPr sz="1700" spc="60" dirty="0">
                <a:solidFill>
                  <a:srgbClr val="57585B"/>
                </a:solidFill>
                <a:latin typeface="Open Sans"/>
                <a:cs typeface="Open Sans"/>
              </a:rPr>
              <a:t> </a:t>
            </a:r>
            <a:r>
              <a:rPr sz="1700" dirty="0">
                <a:solidFill>
                  <a:srgbClr val="57585B"/>
                </a:solidFill>
                <a:latin typeface="Open Sans"/>
                <a:cs typeface="Open Sans"/>
              </a:rPr>
              <a:t>they</a:t>
            </a:r>
            <a:r>
              <a:rPr sz="1700" spc="65" dirty="0">
                <a:solidFill>
                  <a:srgbClr val="57585B"/>
                </a:solidFill>
                <a:latin typeface="Open Sans"/>
                <a:cs typeface="Open Sans"/>
              </a:rPr>
              <a:t> </a:t>
            </a:r>
            <a:r>
              <a:rPr sz="1700" dirty="0">
                <a:solidFill>
                  <a:srgbClr val="57585B"/>
                </a:solidFill>
                <a:latin typeface="Open Sans"/>
                <a:cs typeface="Open Sans"/>
              </a:rPr>
              <a:t>start</a:t>
            </a:r>
            <a:r>
              <a:rPr sz="1700" spc="65" dirty="0">
                <a:solidFill>
                  <a:srgbClr val="57585B"/>
                </a:solidFill>
                <a:latin typeface="Open Sans"/>
                <a:cs typeface="Open Sans"/>
              </a:rPr>
              <a:t> </a:t>
            </a:r>
            <a:r>
              <a:rPr sz="1700" dirty="0">
                <a:solidFill>
                  <a:srgbClr val="57585B"/>
                </a:solidFill>
                <a:latin typeface="Open Sans"/>
                <a:cs typeface="Open Sans"/>
              </a:rPr>
              <a:t>bidding</a:t>
            </a:r>
            <a:r>
              <a:rPr sz="1700" spc="65" dirty="0">
                <a:solidFill>
                  <a:srgbClr val="57585B"/>
                </a:solidFill>
                <a:latin typeface="Open Sans"/>
                <a:cs typeface="Open Sans"/>
              </a:rPr>
              <a:t> </a:t>
            </a:r>
            <a:r>
              <a:rPr sz="1700" dirty="0">
                <a:solidFill>
                  <a:srgbClr val="57585B"/>
                </a:solidFill>
                <a:latin typeface="Open Sans"/>
                <a:cs typeface="Open Sans"/>
              </a:rPr>
              <a:t>against</a:t>
            </a:r>
            <a:r>
              <a:rPr sz="1700" spc="65" dirty="0">
                <a:solidFill>
                  <a:srgbClr val="57585B"/>
                </a:solidFill>
                <a:latin typeface="Open Sans"/>
                <a:cs typeface="Open Sans"/>
              </a:rPr>
              <a:t> </a:t>
            </a:r>
            <a:r>
              <a:rPr sz="1700" dirty="0">
                <a:solidFill>
                  <a:srgbClr val="57585B"/>
                </a:solidFill>
                <a:latin typeface="Open Sans"/>
                <a:cs typeface="Open Sans"/>
              </a:rPr>
              <a:t>each</a:t>
            </a:r>
            <a:r>
              <a:rPr sz="1700" spc="65" dirty="0">
                <a:solidFill>
                  <a:srgbClr val="57585B"/>
                </a:solidFill>
                <a:latin typeface="Open Sans"/>
                <a:cs typeface="Open Sans"/>
              </a:rPr>
              <a:t> </a:t>
            </a:r>
            <a:r>
              <a:rPr sz="1700" spc="-10" dirty="0">
                <a:solidFill>
                  <a:srgbClr val="57585B"/>
                </a:solidFill>
                <a:latin typeface="Open Sans"/>
                <a:cs typeface="Open Sans"/>
              </a:rPr>
              <a:t>other.</a:t>
            </a:r>
            <a:endParaRPr sz="1700" dirty="0">
              <a:latin typeface="Open Sans"/>
              <a:cs typeface="Open Sans"/>
            </a:endParaRPr>
          </a:p>
          <a:p>
            <a:pPr marL="12700" marR="21590">
              <a:lnSpc>
                <a:spcPct val="101800"/>
              </a:lnSpc>
              <a:spcBef>
                <a:spcPts val="2075"/>
              </a:spcBef>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increased</a:t>
            </a:r>
            <a:r>
              <a:rPr sz="1700" spc="50" dirty="0">
                <a:solidFill>
                  <a:srgbClr val="57585B"/>
                </a:solidFill>
                <a:latin typeface="Open Sans"/>
                <a:cs typeface="Open Sans"/>
              </a:rPr>
              <a:t> </a:t>
            </a:r>
            <a:r>
              <a:rPr sz="1700" dirty="0">
                <a:solidFill>
                  <a:srgbClr val="57585B"/>
                </a:solidFill>
                <a:latin typeface="Open Sans"/>
                <a:cs typeface="Open Sans"/>
              </a:rPr>
              <a:t>demand,</a:t>
            </a:r>
            <a:r>
              <a:rPr sz="1700" spc="50" dirty="0">
                <a:solidFill>
                  <a:srgbClr val="57585B"/>
                </a:solidFill>
                <a:latin typeface="Open Sans"/>
                <a:cs typeface="Open Sans"/>
              </a:rPr>
              <a:t> </a:t>
            </a:r>
            <a:r>
              <a:rPr sz="1700" dirty="0">
                <a:solidFill>
                  <a:srgbClr val="57585B"/>
                </a:solidFill>
                <a:latin typeface="Open Sans"/>
                <a:cs typeface="Open Sans"/>
              </a:rPr>
              <a:t>fueled</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extra</a:t>
            </a:r>
            <a:r>
              <a:rPr sz="1700" spc="50"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prompts</a:t>
            </a:r>
            <a:r>
              <a:rPr sz="1700" spc="50" dirty="0">
                <a:solidFill>
                  <a:srgbClr val="57585B"/>
                </a:solidFill>
                <a:latin typeface="Open Sans"/>
                <a:cs typeface="Open Sans"/>
              </a:rPr>
              <a:t> </a:t>
            </a:r>
            <a:r>
              <a:rPr sz="1700" dirty="0">
                <a:solidFill>
                  <a:srgbClr val="57585B"/>
                </a:solidFill>
                <a:latin typeface="Open Sans"/>
                <a:cs typeface="Open Sans"/>
              </a:rPr>
              <a:t>them</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oﬀer</a:t>
            </a:r>
            <a:r>
              <a:rPr sz="1700" spc="50" dirty="0">
                <a:solidFill>
                  <a:srgbClr val="57585B"/>
                </a:solidFill>
                <a:latin typeface="Open Sans"/>
                <a:cs typeface="Open Sans"/>
              </a:rPr>
              <a:t> </a:t>
            </a:r>
            <a:r>
              <a:rPr sz="1700" dirty="0">
                <a:solidFill>
                  <a:srgbClr val="57585B"/>
                </a:solidFill>
                <a:latin typeface="Open Sans"/>
                <a:cs typeface="Open Sans"/>
              </a:rPr>
              <a:t>more</a:t>
            </a:r>
            <a:r>
              <a:rPr sz="1700" spc="50" dirty="0">
                <a:solidFill>
                  <a:srgbClr val="57585B"/>
                </a:solidFill>
                <a:latin typeface="Open Sans"/>
                <a:cs typeface="Open Sans"/>
              </a:rPr>
              <a:t> </a:t>
            </a:r>
            <a:r>
              <a:rPr sz="1700" spc="-20" dirty="0">
                <a:solidFill>
                  <a:srgbClr val="57585B"/>
                </a:solidFill>
                <a:latin typeface="Open Sans"/>
                <a:cs typeface="Open Sans"/>
              </a:rPr>
              <a:t>than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initial</a:t>
            </a:r>
            <a:r>
              <a:rPr sz="1700" spc="50" dirty="0">
                <a:solidFill>
                  <a:srgbClr val="57585B"/>
                </a:solidFill>
                <a:latin typeface="Open Sans"/>
                <a:cs typeface="Open Sans"/>
              </a:rPr>
              <a:t> </a:t>
            </a:r>
            <a:r>
              <a:rPr sz="1700" dirty="0">
                <a:solidFill>
                  <a:srgbClr val="57585B"/>
                </a:solidFill>
                <a:latin typeface="Open Sans"/>
                <a:cs typeface="Open Sans"/>
              </a:rPr>
              <a:t>price</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water</a:t>
            </a:r>
            <a:r>
              <a:rPr sz="1700" spc="50" dirty="0">
                <a:solidFill>
                  <a:srgbClr val="57585B"/>
                </a:solidFill>
                <a:latin typeface="Open Sans"/>
                <a:cs typeface="Open Sans"/>
              </a:rPr>
              <a:t> </a:t>
            </a:r>
            <a:r>
              <a:rPr sz="1700" dirty="0">
                <a:solidFill>
                  <a:srgbClr val="57585B"/>
                </a:solidFill>
                <a:latin typeface="Open Sans"/>
                <a:cs typeface="Open Sans"/>
              </a:rPr>
              <a:t>bottle.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end,</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bidding</a:t>
            </a:r>
            <a:r>
              <a:rPr sz="1700" spc="45" dirty="0">
                <a:solidFill>
                  <a:srgbClr val="57585B"/>
                </a:solidFill>
                <a:latin typeface="Open Sans"/>
                <a:cs typeface="Open Sans"/>
              </a:rPr>
              <a:t> </a:t>
            </a:r>
            <a:r>
              <a:rPr sz="1700" dirty="0">
                <a:solidFill>
                  <a:srgbClr val="57585B"/>
                </a:solidFill>
                <a:latin typeface="Open Sans"/>
                <a:cs typeface="Open Sans"/>
              </a:rPr>
              <a:t>war</a:t>
            </a:r>
            <a:r>
              <a:rPr sz="1700" spc="50" dirty="0">
                <a:solidFill>
                  <a:srgbClr val="57585B"/>
                </a:solidFill>
                <a:latin typeface="Open Sans"/>
                <a:cs typeface="Open Sans"/>
              </a:rPr>
              <a:t> </a:t>
            </a:r>
            <a:r>
              <a:rPr sz="1700" dirty="0">
                <a:solidFill>
                  <a:srgbClr val="57585B"/>
                </a:solidFill>
                <a:latin typeface="Open Sans"/>
                <a:cs typeface="Open Sans"/>
              </a:rPr>
              <a:t>causes</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price</a:t>
            </a:r>
            <a:r>
              <a:rPr sz="1700" spc="45" dirty="0">
                <a:solidFill>
                  <a:srgbClr val="57585B"/>
                </a:solidFill>
                <a:latin typeface="Open Sans"/>
                <a:cs typeface="Open Sans"/>
              </a:rPr>
              <a:t> </a:t>
            </a:r>
            <a:r>
              <a:rPr sz="1700" spc="-25" dirty="0">
                <a:solidFill>
                  <a:srgbClr val="57585B"/>
                </a:solidFill>
                <a:latin typeface="Open Sans"/>
                <a:cs typeface="Open Sans"/>
              </a:rPr>
              <a:t>of</a:t>
            </a:r>
            <a:r>
              <a:rPr sz="1700" spc="50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water</a:t>
            </a:r>
            <a:r>
              <a:rPr sz="1700" spc="55" dirty="0">
                <a:solidFill>
                  <a:srgbClr val="57585B"/>
                </a:solidFill>
                <a:latin typeface="Open Sans"/>
                <a:cs typeface="Open Sans"/>
              </a:rPr>
              <a:t> </a:t>
            </a:r>
            <a:r>
              <a:rPr sz="1700" dirty="0">
                <a:solidFill>
                  <a:srgbClr val="57585B"/>
                </a:solidFill>
                <a:latin typeface="Open Sans"/>
                <a:cs typeface="Open Sans"/>
              </a:rPr>
              <a:t>bottle</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go</a:t>
            </a:r>
            <a:r>
              <a:rPr sz="1700" spc="55" dirty="0">
                <a:solidFill>
                  <a:srgbClr val="57585B"/>
                </a:solidFill>
                <a:latin typeface="Open Sans"/>
                <a:cs typeface="Open Sans"/>
              </a:rPr>
              <a:t> </a:t>
            </a:r>
            <a:r>
              <a:rPr sz="1700" dirty="0">
                <a:solidFill>
                  <a:srgbClr val="57585B"/>
                </a:solidFill>
                <a:latin typeface="Open Sans"/>
                <a:cs typeface="Open Sans"/>
              </a:rPr>
              <a:t>up.</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5" dirty="0">
                <a:solidFill>
                  <a:srgbClr val="57585B"/>
                </a:solidFill>
                <a:latin typeface="Open Sans"/>
                <a:cs typeface="Open Sans"/>
              </a:rPr>
              <a:t> </a:t>
            </a:r>
            <a:r>
              <a:rPr sz="1700" dirty="0">
                <a:solidFill>
                  <a:srgbClr val="57585B"/>
                </a:solidFill>
                <a:latin typeface="Open Sans"/>
                <a:cs typeface="Open Sans"/>
              </a:rPr>
              <a:t>situation</a:t>
            </a:r>
            <a:r>
              <a:rPr sz="1700" spc="50" dirty="0">
                <a:solidFill>
                  <a:srgbClr val="57585B"/>
                </a:solidFill>
                <a:latin typeface="Open Sans"/>
                <a:cs typeface="Open Sans"/>
              </a:rPr>
              <a:t> </a:t>
            </a:r>
            <a:r>
              <a:rPr sz="1700" dirty="0">
                <a:solidFill>
                  <a:srgbClr val="57585B"/>
                </a:solidFill>
                <a:latin typeface="Open Sans"/>
                <a:cs typeface="Open Sans"/>
              </a:rPr>
              <a:t>reﬂects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decline</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their</a:t>
            </a:r>
            <a:r>
              <a:rPr sz="1700" spc="55" dirty="0">
                <a:solidFill>
                  <a:srgbClr val="57585B"/>
                </a:solidFill>
                <a:latin typeface="Open Sans"/>
                <a:cs typeface="Open Sans"/>
              </a:rPr>
              <a:t> </a:t>
            </a:r>
            <a:r>
              <a:rPr sz="1700" dirty="0">
                <a:solidFill>
                  <a:srgbClr val="57585B"/>
                </a:solidFill>
                <a:latin typeface="Open Sans"/>
                <a:cs typeface="Open Sans"/>
              </a:rPr>
              <a:t>purchasing</a:t>
            </a:r>
            <a:r>
              <a:rPr sz="1700" spc="55" dirty="0">
                <a:solidFill>
                  <a:srgbClr val="57585B"/>
                </a:solidFill>
                <a:latin typeface="Open Sans"/>
                <a:cs typeface="Open Sans"/>
              </a:rPr>
              <a:t> </a:t>
            </a:r>
            <a:r>
              <a:rPr sz="1700" spc="-10" dirty="0">
                <a:solidFill>
                  <a:srgbClr val="57585B"/>
                </a:solidFill>
                <a:latin typeface="Open Sans"/>
                <a:cs typeface="Open Sans"/>
              </a:rPr>
              <a:t>power.</a:t>
            </a:r>
            <a:endParaRPr sz="1700" dirty="0">
              <a:latin typeface="Open Sans"/>
              <a:cs typeface="Open Sans"/>
            </a:endParaRPr>
          </a:p>
          <a:p>
            <a:pPr marL="12700" marR="88900">
              <a:lnSpc>
                <a:spcPct val="101800"/>
              </a:lnSpc>
            </a:pPr>
            <a:r>
              <a:rPr sz="1700" dirty="0">
                <a:solidFill>
                  <a:srgbClr val="57585B"/>
                </a:solidFill>
                <a:latin typeface="Open Sans"/>
                <a:cs typeface="Open Sans"/>
              </a:rPr>
              <a:t>Even</a:t>
            </a:r>
            <a:r>
              <a:rPr sz="1700" spc="45" dirty="0">
                <a:solidFill>
                  <a:srgbClr val="57585B"/>
                </a:solidFill>
                <a:latin typeface="Open Sans"/>
                <a:cs typeface="Open Sans"/>
              </a:rPr>
              <a:t> </a:t>
            </a:r>
            <a:r>
              <a:rPr sz="1700" dirty="0">
                <a:solidFill>
                  <a:srgbClr val="57585B"/>
                </a:solidFill>
                <a:latin typeface="Open Sans"/>
                <a:cs typeface="Open Sans"/>
              </a:rPr>
              <a:t>though</a:t>
            </a:r>
            <a:r>
              <a:rPr sz="1700" spc="45" dirty="0">
                <a:solidFill>
                  <a:srgbClr val="57585B"/>
                </a:solidFill>
                <a:latin typeface="Open Sans"/>
                <a:cs typeface="Open Sans"/>
              </a:rPr>
              <a:t> </a:t>
            </a:r>
            <a:r>
              <a:rPr sz="1700" dirty="0">
                <a:solidFill>
                  <a:srgbClr val="57585B"/>
                </a:solidFill>
                <a:latin typeface="Open Sans"/>
                <a:cs typeface="Open Sans"/>
              </a:rPr>
              <a:t>they</a:t>
            </a:r>
            <a:r>
              <a:rPr sz="1700" spc="50" dirty="0">
                <a:solidFill>
                  <a:srgbClr val="57585B"/>
                </a:solidFill>
                <a:latin typeface="Open Sans"/>
                <a:cs typeface="Open Sans"/>
              </a:rPr>
              <a:t> </a:t>
            </a:r>
            <a:r>
              <a:rPr sz="1700" dirty="0">
                <a:solidFill>
                  <a:srgbClr val="57585B"/>
                </a:solidFill>
                <a:latin typeface="Open Sans"/>
                <a:cs typeface="Open Sans"/>
              </a:rPr>
              <a:t>have</a:t>
            </a:r>
            <a:r>
              <a:rPr sz="1700" spc="45" dirty="0">
                <a:solidFill>
                  <a:srgbClr val="57585B"/>
                </a:solidFill>
                <a:latin typeface="Open Sans"/>
                <a:cs typeface="Open Sans"/>
              </a:rPr>
              <a:t> </a:t>
            </a:r>
            <a:r>
              <a:rPr sz="1700" dirty="0">
                <a:solidFill>
                  <a:srgbClr val="57585B"/>
                </a:solidFill>
                <a:latin typeface="Open Sans"/>
                <a:cs typeface="Open Sans"/>
              </a:rPr>
              <a:t>more</a:t>
            </a:r>
            <a:r>
              <a:rPr sz="1700" spc="4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they</a:t>
            </a:r>
            <a:r>
              <a:rPr sz="1700" spc="45" dirty="0">
                <a:solidFill>
                  <a:srgbClr val="57585B"/>
                </a:solidFill>
                <a:latin typeface="Open Sans"/>
                <a:cs typeface="Open Sans"/>
              </a:rPr>
              <a:t> </a:t>
            </a:r>
            <a:r>
              <a:rPr sz="1700" dirty="0">
                <a:solidFill>
                  <a:srgbClr val="57585B"/>
                </a:solidFill>
                <a:latin typeface="Open Sans"/>
                <a:cs typeface="Open Sans"/>
              </a:rPr>
              <a:t>can't</a:t>
            </a:r>
            <a:r>
              <a:rPr sz="1700" spc="45" dirty="0">
                <a:solidFill>
                  <a:srgbClr val="57585B"/>
                </a:solidFill>
                <a:latin typeface="Open Sans"/>
                <a:cs typeface="Open Sans"/>
              </a:rPr>
              <a:t> </a:t>
            </a:r>
            <a:r>
              <a:rPr sz="1700" dirty="0">
                <a:solidFill>
                  <a:srgbClr val="57585B"/>
                </a:solidFill>
                <a:latin typeface="Open Sans"/>
                <a:cs typeface="Open Sans"/>
              </a:rPr>
              <a:t>buy</a:t>
            </a:r>
            <a:r>
              <a:rPr sz="1700" spc="50"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dirty="0">
                <a:solidFill>
                  <a:srgbClr val="57585B"/>
                </a:solidFill>
                <a:latin typeface="Open Sans"/>
                <a:cs typeface="Open Sans"/>
              </a:rPr>
              <a:t>many</a:t>
            </a:r>
            <a:r>
              <a:rPr sz="1700" spc="45" dirty="0">
                <a:solidFill>
                  <a:srgbClr val="57585B"/>
                </a:solidFill>
                <a:latin typeface="Open Sans"/>
                <a:cs typeface="Open Sans"/>
              </a:rPr>
              <a:t> </a:t>
            </a:r>
            <a:r>
              <a:rPr sz="1700" dirty="0">
                <a:solidFill>
                  <a:srgbClr val="57585B"/>
                </a:solidFill>
                <a:latin typeface="Open Sans"/>
                <a:cs typeface="Open Sans"/>
              </a:rPr>
              <a:t>bottles</a:t>
            </a:r>
            <a:r>
              <a:rPr sz="1700" spc="5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water</a:t>
            </a:r>
            <a:r>
              <a:rPr sz="1700" spc="45" dirty="0">
                <a:solidFill>
                  <a:srgbClr val="57585B"/>
                </a:solidFill>
                <a:latin typeface="Open Sans"/>
                <a:cs typeface="Open Sans"/>
              </a:rPr>
              <a:t> </a:t>
            </a:r>
            <a:r>
              <a:rPr sz="1700" dirty="0">
                <a:solidFill>
                  <a:srgbClr val="57585B"/>
                </a:solidFill>
                <a:latin typeface="Open Sans"/>
                <a:cs typeface="Open Sans"/>
              </a:rPr>
              <a:t>as</a:t>
            </a:r>
            <a:r>
              <a:rPr sz="1700" spc="50" dirty="0">
                <a:solidFill>
                  <a:srgbClr val="57585B"/>
                </a:solidFill>
                <a:latin typeface="Open Sans"/>
                <a:cs typeface="Open Sans"/>
              </a:rPr>
              <a:t> </a:t>
            </a:r>
            <a:r>
              <a:rPr sz="1700" spc="-20" dirty="0">
                <a:solidFill>
                  <a:srgbClr val="57585B"/>
                </a:solidFill>
                <a:latin typeface="Open Sans"/>
                <a:cs typeface="Open Sans"/>
              </a:rPr>
              <a:t>they </a:t>
            </a:r>
            <a:r>
              <a:rPr sz="1700" dirty="0">
                <a:solidFill>
                  <a:srgbClr val="57585B"/>
                </a:solidFill>
                <a:latin typeface="Open Sans"/>
                <a:cs typeface="Open Sans"/>
              </a:rPr>
              <a:t>could</a:t>
            </a:r>
            <a:r>
              <a:rPr sz="1700" spc="65" dirty="0">
                <a:solidFill>
                  <a:srgbClr val="57585B"/>
                </a:solidFill>
                <a:latin typeface="Open Sans"/>
                <a:cs typeface="Open Sans"/>
              </a:rPr>
              <a:t> </a:t>
            </a:r>
            <a:r>
              <a:rPr sz="1700" dirty="0">
                <a:solidFill>
                  <a:srgbClr val="57585B"/>
                </a:solidFill>
                <a:latin typeface="Open Sans"/>
                <a:cs typeface="Open Sans"/>
              </a:rPr>
              <a:t>before,</a:t>
            </a:r>
            <a:r>
              <a:rPr sz="1700" spc="65" dirty="0">
                <a:solidFill>
                  <a:srgbClr val="57585B"/>
                </a:solidFill>
                <a:latin typeface="Open Sans"/>
                <a:cs typeface="Open Sans"/>
              </a:rPr>
              <a:t> </a:t>
            </a:r>
            <a:r>
              <a:rPr sz="1700" dirty="0">
                <a:solidFill>
                  <a:srgbClr val="57585B"/>
                </a:solidFill>
                <a:latin typeface="Open Sans"/>
                <a:cs typeface="Open Sans"/>
              </a:rPr>
              <a:t>showcasing</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impact</a:t>
            </a:r>
            <a:r>
              <a:rPr sz="1700" spc="70"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inﬂation</a:t>
            </a:r>
            <a:r>
              <a:rPr sz="1700" spc="70" dirty="0">
                <a:solidFill>
                  <a:srgbClr val="57585B"/>
                </a:solidFill>
                <a:latin typeface="Open Sans"/>
                <a:cs typeface="Open Sans"/>
              </a:rPr>
              <a:t> </a:t>
            </a:r>
            <a:r>
              <a:rPr sz="1700" dirty="0">
                <a:solidFill>
                  <a:srgbClr val="57585B"/>
                </a:solidFill>
                <a:latin typeface="Open Sans"/>
                <a:cs typeface="Open Sans"/>
              </a:rPr>
              <a:t>on</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value</a:t>
            </a:r>
            <a:r>
              <a:rPr sz="1700" spc="65" dirty="0">
                <a:solidFill>
                  <a:srgbClr val="57585B"/>
                </a:solidFill>
                <a:latin typeface="Open Sans"/>
                <a:cs typeface="Open Sans"/>
              </a:rPr>
              <a:t> </a:t>
            </a:r>
            <a:r>
              <a:rPr sz="1700" dirty="0">
                <a:solidFill>
                  <a:srgbClr val="57585B"/>
                </a:solidFill>
                <a:latin typeface="Open Sans"/>
                <a:cs typeface="Open Sans"/>
              </a:rPr>
              <a:t>of</a:t>
            </a:r>
            <a:r>
              <a:rPr sz="1700" spc="70" dirty="0">
                <a:solidFill>
                  <a:srgbClr val="57585B"/>
                </a:solidFill>
                <a:latin typeface="Open Sans"/>
                <a:cs typeface="Open Sans"/>
              </a:rPr>
              <a:t> </a:t>
            </a:r>
            <a:r>
              <a:rPr sz="1700" dirty="0">
                <a:solidFill>
                  <a:srgbClr val="57585B"/>
                </a:solidFill>
                <a:latin typeface="Open Sans"/>
                <a:cs typeface="Open Sans"/>
              </a:rPr>
              <a:t>their</a:t>
            </a:r>
            <a:r>
              <a:rPr sz="1700" spc="65" dirty="0">
                <a:solidFill>
                  <a:srgbClr val="57585B"/>
                </a:solidFill>
                <a:latin typeface="Open Sans"/>
                <a:cs typeface="Open Sans"/>
              </a:rPr>
              <a:t> </a:t>
            </a:r>
            <a:r>
              <a:rPr sz="1700" spc="-10" dirty="0">
                <a:solidFill>
                  <a:srgbClr val="57585B"/>
                </a:solidFill>
                <a:latin typeface="Open Sans"/>
                <a:cs typeface="Open Sans"/>
              </a:rPr>
              <a:t>money.</a:t>
            </a:r>
            <a:endParaRPr sz="1700" dirty="0">
              <a:latin typeface="Open Sans"/>
              <a:cs typeface="Open Sans"/>
            </a:endParaRPr>
          </a:p>
          <a:p>
            <a:pPr marL="12700" marR="5080">
              <a:lnSpc>
                <a:spcPct val="101800"/>
              </a:lnSpc>
              <a:spcBef>
                <a:spcPts val="2080"/>
              </a:spcBef>
            </a:pP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this</a:t>
            </a:r>
            <a:r>
              <a:rPr sz="1700" spc="70" dirty="0">
                <a:solidFill>
                  <a:srgbClr val="57585B"/>
                </a:solidFill>
                <a:latin typeface="Open Sans"/>
                <a:cs typeface="Open Sans"/>
              </a:rPr>
              <a:t> </a:t>
            </a:r>
            <a:r>
              <a:rPr sz="1700" dirty="0">
                <a:solidFill>
                  <a:srgbClr val="57585B"/>
                </a:solidFill>
                <a:latin typeface="Open Sans"/>
                <a:cs typeface="Open Sans"/>
              </a:rPr>
              <a:t>example,</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friends</a:t>
            </a:r>
            <a:r>
              <a:rPr sz="1700" spc="70" dirty="0">
                <a:solidFill>
                  <a:srgbClr val="57585B"/>
                </a:solidFill>
                <a:latin typeface="Open Sans"/>
                <a:cs typeface="Open Sans"/>
              </a:rPr>
              <a:t> </a:t>
            </a:r>
            <a:r>
              <a:rPr sz="1700" dirty="0">
                <a:solidFill>
                  <a:srgbClr val="57585B"/>
                </a:solidFill>
                <a:latin typeface="Open Sans"/>
                <a:cs typeface="Open Sans"/>
              </a:rPr>
              <a:t>experienced</a:t>
            </a:r>
            <a:r>
              <a:rPr sz="1700" spc="70" dirty="0">
                <a:solidFill>
                  <a:srgbClr val="57585B"/>
                </a:solidFill>
                <a:latin typeface="Open Sans"/>
                <a:cs typeface="Open Sans"/>
              </a:rPr>
              <a:t> </a:t>
            </a:r>
            <a:r>
              <a:rPr sz="1700" dirty="0">
                <a:solidFill>
                  <a:srgbClr val="57585B"/>
                </a:solidFill>
                <a:latin typeface="Open Sans"/>
                <a:cs typeface="Open Sans"/>
              </a:rPr>
              <a:t>a</a:t>
            </a:r>
            <a:r>
              <a:rPr sz="1700" spc="70" dirty="0">
                <a:solidFill>
                  <a:srgbClr val="57585B"/>
                </a:solidFill>
                <a:latin typeface="Open Sans"/>
                <a:cs typeface="Open Sans"/>
              </a:rPr>
              <a:t> </a:t>
            </a:r>
            <a:r>
              <a:rPr sz="1700" dirty="0">
                <a:solidFill>
                  <a:srgbClr val="57585B"/>
                </a:solidFill>
                <a:latin typeface="Open Sans"/>
                <a:cs typeface="Open Sans"/>
              </a:rPr>
              <a:t>decrease</a:t>
            </a:r>
            <a:r>
              <a:rPr sz="1700" spc="70" dirty="0">
                <a:solidFill>
                  <a:srgbClr val="57585B"/>
                </a:solidFill>
                <a:latin typeface="Open Sans"/>
                <a:cs typeface="Open Sans"/>
              </a:rPr>
              <a:t> </a:t>
            </a:r>
            <a:r>
              <a:rPr sz="1700" dirty="0">
                <a:solidFill>
                  <a:srgbClr val="57585B"/>
                </a:solidFill>
                <a:latin typeface="Open Sans"/>
                <a:cs typeface="Open Sans"/>
              </a:rPr>
              <a:t>in</a:t>
            </a:r>
            <a:r>
              <a:rPr sz="1700" spc="70" dirty="0">
                <a:solidFill>
                  <a:srgbClr val="57585B"/>
                </a:solidFill>
                <a:latin typeface="Open Sans"/>
                <a:cs typeface="Open Sans"/>
              </a:rPr>
              <a:t> </a:t>
            </a:r>
            <a:r>
              <a:rPr sz="1700" dirty="0">
                <a:solidFill>
                  <a:srgbClr val="57585B"/>
                </a:solidFill>
                <a:latin typeface="Open Sans"/>
                <a:cs typeface="Open Sans"/>
              </a:rPr>
              <a:t>their</a:t>
            </a:r>
            <a:r>
              <a:rPr sz="1700" spc="70" dirty="0">
                <a:solidFill>
                  <a:srgbClr val="57585B"/>
                </a:solidFill>
                <a:latin typeface="Open Sans"/>
                <a:cs typeface="Open Sans"/>
              </a:rPr>
              <a:t> </a:t>
            </a:r>
            <a:r>
              <a:rPr sz="1700" dirty="0">
                <a:solidFill>
                  <a:srgbClr val="57585B"/>
                </a:solidFill>
                <a:latin typeface="Open Sans"/>
                <a:cs typeface="Open Sans"/>
              </a:rPr>
              <a:t>purchasing</a:t>
            </a:r>
            <a:r>
              <a:rPr sz="1700" spc="70" dirty="0">
                <a:solidFill>
                  <a:srgbClr val="57585B"/>
                </a:solidFill>
                <a:latin typeface="Open Sans"/>
                <a:cs typeface="Open Sans"/>
              </a:rPr>
              <a:t> </a:t>
            </a:r>
            <a:r>
              <a:rPr sz="1700" spc="-10" dirty="0">
                <a:solidFill>
                  <a:srgbClr val="57585B"/>
                </a:solidFill>
                <a:latin typeface="Open Sans"/>
                <a:cs typeface="Open Sans"/>
              </a:rPr>
              <a:t>power </a:t>
            </a:r>
            <a:r>
              <a:rPr sz="1700" dirty="0">
                <a:solidFill>
                  <a:srgbClr val="57585B"/>
                </a:solidFill>
                <a:latin typeface="Open Sans"/>
                <a:cs typeface="Open Sans"/>
              </a:rPr>
              <a:t>because</a:t>
            </a:r>
            <a:r>
              <a:rPr sz="1700" spc="50" dirty="0">
                <a:solidFill>
                  <a:srgbClr val="57585B"/>
                </a:solidFill>
                <a:latin typeface="Open Sans"/>
                <a:cs typeface="Open Sans"/>
              </a:rPr>
              <a:t> </a:t>
            </a:r>
            <a:r>
              <a:rPr sz="1700" dirty="0">
                <a:solidFill>
                  <a:srgbClr val="57585B"/>
                </a:solidFill>
                <a:latin typeface="Open Sans"/>
                <a:cs typeface="Open Sans"/>
              </a:rPr>
              <a:t>they</a:t>
            </a:r>
            <a:r>
              <a:rPr sz="1700" spc="55" dirty="0">
                <a:solidFill>
                  <a:srgbClr val="57585B"/>
                </a:solidFill>
                <a:latin typeface="Open Sans"/>
                <a:cs typeface="Open Sans"/>
              </a:rPr>
              <a:t> </a:t>
            </a:r>
            <a:r>
              <a:rPr sz="1700" dirty="0">
                <a:solidFill>
                  <a:srgbClr val="57585B"/>
                </a:solidFill>
                <a:latin typeface="Open Sans"/>
                <a:cs typeface="Open Sans"/>
              </a:rPr>
              <a:t>were</a:t>
            </a:r>
            <a:r>
              <a:rPr sz="1700" spc="50" dirty="0">
                <a:solidFill>
                  <a:srgbClr val="57585B"/>
                </a:solidFill>
                <a:latin typeface="Open Sans"/>
                <a:cs typeface="Open Sans"/>
              </a:rPr>
              <a:t> </a:t>
            </a:r>
            <a:r>
              <a:rPr sz="1700" dirty="0">
                <a:solidFill>
                  <a:srgbClr val="57585B"/>
                </a:solidFill>
                <a:latin typeface="Open Sans"/>
                <a:cs typeface="Open Sans"/>
              </a:rPr>
              <a:t>using</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form</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5" dirty="0">
                <a:solidFill>
                  <a:srgbClr val="57585B"/>
                </a:solidFill>
                <a:latin typeface="Open Sans"/>
                <a:cs typeface="Open Sans"/>
              </a:rPr>
              <a:t> </a:t>
            </a:r>
            <a:r>
              <a:rPr sz="1700" dirty="0">
                <a:solidFill>
                  <a:srgbClr val="57585B"/>
                </a:solidFill>
                <a:latin typeface="Open Sans"/>
                <a:cs typeface="Open Sans"/>
              </a:rPr>
              <a:t>was</a:t>
            </a:r>
            <a:r>
              <a:rPr sz="1700" spc="55" dirty="0">
                <a:solidFill>
                  <a:srgbClr val="57585B"/>
                </a:solidFill>
                <a:latin typeface="Open Sans"/>
                <a:cs typeface="Open Sans"/>
              </a:rPr>
              <a:t> </a:t>
            </a:r>
            <a:r>
              <a:rPr sz="1700" dirty="0">
                <a:solidFill>
                  <a:srgbClr val="57585B"/>
                </a:solidFill>
                <a:latin typeface="Open Sans"/>
                <a:cs typeface="Open Sans"/>
              </a:rPr>
              <a:t>inﬂuenced</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5" dirty="0">
                <a:solidFill>
                  <a:srgbClr val="57585B"/>
                </a:solidFill>
                <a:latin typeface="Open Sans"/>
                <a:cs typeface="Open Sans"/>
              </a:rPr>
              <a:t> </a:t>
            </a:r>
            <a:r>
              <a:rPr sz="1700" dirty="0">
                <a:solidFill>
                  <a:srgbClr val="57585B"/>
                </a:solidFill>
                <a:latin typeface="Open Sans"/>
                <a:cs typeface="Open Sans"/>
              </a:rPr>
              <a:t>external</a:t>
            </a:r>
            <a:r>
              <a:rPr sz="1700" spc="50" dirty="0">
                <a:solidFill>
                  <a:srgbClr val="57585B"/>
                </a:solidFill>
                <a:latin typeface="Open Sans"/>
                <a:cs typeface="Open Sans"/>
              </a:rPr>
              <a:t> </a:t>
            </a:r>
            <a:r>
              <a:rPr sz="1700" spc="-10" dirty="0">
                <a:solidFill>
                  <a:srgbClr val="57585B"/>
                </a:solidFill>
                <a:latin typeface="Open Sans"/>
                <a:cs typeface="Open Sans"/>
              </a:rPr>
              <a:t>factors, </a:t>
            </a:r>
            <a:r>
              <a:rPr sz="1700" dirty="0">
                <a:solidFill>
                  <a:srgbClr val="57585B"/>
                </a:solidFill>
                <a:latin typeface="Open Sans"/>
                <a:cs typeface="Open Sans"/>
              </a:rPr>
              <a:t>such</a:t>
            </a:r>
            <a:r>
              <a:rPr sz="1700" spc="60" dirty="0">
                <a:solidFill>
                  <a:srgbClr val="57585B"/>
                </a:solidFill>
                <a:latin typeface="Open Sans"/>
                <a:cs typeface="Open Sans"/>
              </a:rPr>
              <a:t> </a:t>
            </a:r>
            <a:r>
              <a:rPr sz="1700" dirty="0">
                <a:solidFill>
                  <a:srgbClr val="57585B"/>
                </a:solidFill>
                <a:latin typeface="Open Sans"/>
                <a:cs typeface="Open Sans"/>
              </a:rPr>
              <a:t>as</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additional</a:t>
            </a:r>
            <a:r>
              <a:rPr sz="1700" spc="65" dirty="0">
                <a:solidFill>
                  <a:srgbClr val="57585B"/>
                </a:solidFill>
                <a:latin typeface="Open Sans"/>
                <a:cs typeface="Open Sans"/>
              </a:rPr>
              <a:t> </a:t>
            </a:r>
            <a:r>
              <a:rPr sz="1700" dirty="0">
                <a:solidFill>
                  <a:srgbClr val="57585B"/>
                </a:solidFill>
                <a:latin typeface="Open Sans"/>
                <a:cs typeface="Open Sans"/>
              </a:rPr>
              <a:t>dollars</a:t>
            </a:r>
            <a:r>
              <a:rPr sz="1700" spc="65" dirty="0">
                <a:solidFill>
                  <a:srgbClr val="57585B"/>
                </a:solidFill>
                <a:latin typeface="Open Sans"/>
                <a:cs typeface="Open Sans"/>
              </a:rPr>
              <a:t> </a:t>
            </a:r>
            <a:r>
              <a:rPr sz="1700" dirty="0">
                <a:solidFill>
                  <a:srgbClr val="57585B"/>
                </a:solidFill>
                <a:latin typeface="Open Sans"/>
                <a:cs typeface="Open Sans"/>
              </a:rPr>
              <a:t>introduced</a:t>
            </a:r>
            <a:r>
              <a:rPr sz="1700" spc="60" dirty="0">
                <a:solidFill>
                  <a:srgbClr val="57585B"/>
                </a:solidFill>
                <a:latin typeface="Open Sans"/>
                <a:cs typeface="Open Sans"/>
              </a:rPr>
              <a:t> </a:t>
            </a:r>
            <a:r>
              <a:rPr sz="1700" dirty="0">
                <a:solidFill>
                  <a:srgbClr val="57585B"/>
                </a:solidFill>
                <a:latin typeface="Open Sans"/>
                <a:cs typeface="Open Sans"/>
              </a:rPr>
              <a:t>by</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government.</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lack</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control</a:t>
            </a:r>
            <a:r>
              <a:rPr sz="1700" spc="65" dirty="0">
                <a:solidFill>
                  <a:srgbClr val="57585B"/>
                </a:solidFill>
                <a:latin typeface="Open Sans"/>
                <a:cs typeface="Open Sans"/>
              </a:rPr>
              <a:t> </a:t>
            </a:r>
            <a:r>
              <a:rPr sz="1700" spc="-20" dirty="0">
                <a:solidFill>
                  <a:srgbClr val="57585B"/>
                </a:solidFill>
                <a:latin typeface="Open Sans"/>
                <a:cs typeface="Open Sans"/>
              </a:rPr>
              <a:t>over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supply,</a:t>
            </a:r>
            <a:r>
              <a:rPr sz="1700" spc="65" dirty="0">
                <a:solidFill>
                  <a:srgbClr val="57585B"/>
                </a:solidFill>
                <a:latin typeface="Open Sans"/>
                <a:cs typeface="Open Sans"/>
              </a:rPr>
              <a:t> </a:t>
            </a:r>
            <a:r>
              <a:rPr sz="1700" dirty="0">
                <a:solidFill>
                  <a:srgbClr val="57585B"/>
                </a:solidFill>
                <a:latin typeface="Open Sans"/>
                <a:cs typeface="Open Sans"/>
              </a:rPr>
              <a:t>combined</a:t>
            </a:r>
            <a:r>
              <a:rPr sz="1700" spc="60" dirty="0">
                <a:solidFill>
                  <a:srgbClr val="57585B"/>
                </a:solidFill>
                <a:latin typeface="Open Sans"/>
                <a:cs typeface="Open Sans"/>
              </a:rPr>
              <a:t> </a:t>
            </a:r>
            <a:r>
              <a:rPr sz="1700" dirty="0">
                <a:solidFill>
                  <a:srgbClr val="57585B"/>
                </a:solidFill>
                <a:latin typeface="Open Sans"/>
                <a:cs typeface="Open Sans"/>
              </a:rPr>
              <a:t>with</a:t>
            </a:r>
            <a:r>
              <a:rPr sz="1700" spc="65" dirty="0">
                <a:solidFill>
                  <a:srgbClr val="57585B"/>
                </a:solidFill>
                <a:latin typeface="Open Sans"/>
                <a:cs typeface="Open Sans"/>
              </a:rPr>
              <a:t> </a:t>
            </a:r>
            <a:r>
              <a:rPr sz="1700" dirty="0">
                <a:solidFill>
                  <a:srgbClr val="57585B"/>
                </a:solidFill>
                <a:latin typeface="Open Sans"/>
                <a:cs typeface="Open Sans"/>
              </a:rPr>
              <a:t>increased</a:t>
            </a:r>
            <a:r>
              <a:rPr sz="1700" spc="60" dirty="0">
                <a:solidFill>
                  <a:srgbClr val="57585B"/>
                </a:solidFill>
                <a:latin typeface="Open Sans"/>
                <a:cs typeface="Open Sans"/>
              </a:rPr>
              <a:t> </a:t>
            </a:r>
            <a:r>
              <a:rPr sz="1700" dirty="0">
                <a:solidFill>
                  <a:srgbClr val="57585B"/>
                </a:solidFill>
                <a:latin typeface="Open Sans"/>
                <a:cs typeface="Open Sans"/>
              </a:rPr>
              <a:t>demand,</a:t>
            </a:r>
            <a:r>
              <a:rPr sz="1700" spc="60" dirty="0">
                <a:solidFill>
                  <a:srgbClr val="57585B"/>
                </a:solidFill>
                <a:latin typeface="Open Sans"/>
                <a:cs typeface="Open Sans"/>
              </a:rPr>
              <a:t> </a:t>
            </a:r>
            <a:r>
              <a:rPr sz="1700" dirty="0">
                <a:solidFill>
                  <a:srgbClr val="57585B"/>
                </a:solidFill>
                <a:latin typeface="Open Sans"/>
                <a:cs typeface="Open Sans"/>
              </a:rPr>
              <a:t>led</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a</a:t>
            </a:r>
            <a:r>
              <a:rPr sz="1700" spc="65" dirty="0">
                <a:solidFill>
                  <a:srgbClr val="57585B"/>
                </a:solidFill>
                <a:latin typeface="Open Sans"/>
                <a:cs typeface="Open Sans"/>
              </a:rPr>
              <a:t> </a:t>
            </a:r>
            <a:r>
              <a:rPr sz="1700" dirty="0">
                <a:solidFill>
                  <a:srgbClr val="57585B"/>
                </a:solidFill>
                <a:latin typeface="Open Sans"/>
                <a:cs typeface="Open Sans"/>
              </a:rPr>
              <a:t>rise</a:t>
            </a:r>
            <a:r>
              <a:rPr sz="1700" spc="60"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prices,</a:t>
            </a:r>
            <a:r>
              <a:rPr sz="1700" spc="65" dirty="0">
                <a:solidFill>
                  <a:srgbClr val="57585B"/>
                </a:solidFill>
                <a:latin typeface="Open Sans"/>
                <a:cs typeface="Open Sans"/>
              </a:rPr>
              <a:t> </a:t>
            </a:r>
            <a:r>
              <a:rPr sz="1700" dirty="0">
                <a:solidFill>
                  <a:srgbClr val="57585B"/>
                </a:solidFill>
                <a:latin typeface="Open Sans"/>
                <a:cs typeface="Open Sans"/>
              </a:rPr>
              <a:t>making</a:t>
            </a:r>
            <a:r>
              <a:rPr sz="1700" spc="60" dirty="0">
                <a:solidFill>
                  <a:srgbClr val="57585B"/>
                </a:solidFill>
                <a:latin typeface="Open Sans"/>
                <a:cs typeface="Open Sans"/>
              </a:rPr>
              <a:t> </a:t>
            </a:r>
            <a:r>
              <a:rPr sz="1700" spc="-25" dirty="0">
                <a:solidFill>
                  <a:srgbClr val="57585B"/>
                </a:solidFill>
                <a:latin typeface="Open Sans"/>
                <a:cs typeface="Open Sans"/>
              </a:rPr>
              <a:t>it </a:t>
            </a:r>
            <a:r>
              <a:rPr sz="1700" dirty="0">
                <a:solidFill>
                  <a:srgbClr val="57585B"/>
                </a:solidFill>
                <a:latin typeface="Open Sans"/>
                <a:cs typeface="Open Sans"/>
              </a:rPr>
              <a:t>more</a:t>
            </a:r>
            <a:r>
              <a:rPr sz="1700" spc="55" dirty="0">
                <a:solidFill>
                  <a:srgbClr val="57585B"/>
                </a:solidFill>
                <a:latin typeface="Open Sans"/>
                <a:cs typeface="Open Sans"/>
              </a:rPr>
              <a:t> </a:t>
            </a:r>
            <a:r>
              <a:rPr sz="1700" dirty="0">
                <a:solidFill>
                  <a:srgbClr val="57585B"/>
                </a:solidFill>
                <a:latin typeface="Open Sans"/>
                <a:cs typeface="Open Sans"/>
              </a:rPr>
              <a:t>challenging</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friends</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buy</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same</a:t>
            </a:r>
            <a:r>
              <a:rPr sz="1700" spc="55" dirty="0">
                <a:solidFill>
                  <a:srgbClr val="57585B"/>
                </a:solidFill>
                <a:latin typeface="Open Sans"/>
                <a:cs typeface="Open Sans"/>
              </a:rPr>
              <a:t> </a:t>
            </a:r>
            <a:r>
              <a:rPr sz="1700" dirty="0">
                <a:solidFill>
                  <a:srgbClr val="57585B"/>
                </a:solidFill>
                <a:latin typeface="Open Sans"/>
                <a:cs typeface="Open Sans"/>
              </a:rPr>
              <a:t>amount</a:t>
            </a:r>
            <a:r>
              <a:rPr sz="1700" spc="6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goods</a:t>
            </a:r>
            <a:r>
              <a:rPr sz="1700" spc="60" dirty="0">
                <a:solidFill>
                  <a:srgbClr val="57585B"/>
                </a:solidFill>
                <a:latin typeface="Open Sans"/>
                <a:cs typeface="Open Sans"/>
              </a:rPr>
              <a:t> </a:t>
            </a:r>
            <a:r>
              <a:rPr sz="1700" dirty="0">
                <a:solidFill>
                  <a:srgbClr val="57585B"/>
                </a:solidFill>
                <a:latin typeface="Open Sans"/>
                <a:cs typeface="Open Sans"/>
              </a:rPr>
              <a:t>with</a:t>
            </a:r>
            <a:r>
              <a:rPr sz="1700" spc="55" dirty="0">
                <a:solidFill>
                  <a:srgbClr val="57585B"/>
                </a:solidFill>
                <a:latin typeface="Open Sans"/>
                <a:cs typeface="Open Sans"/>
              </a:rPr>
              <a:t> </a:t>
            </a:r>
            <a:r>
              <a:rPr sz="1700" dirty="0">
                <a:solidFill>
                  <a:srgbClr val="57585B"/>
                </a:solidFill>
                <a:latin typeface="Open Sans"/>
                <a:cs typeface="Open Sans"/>
              </a:rPr>
              <a:t>their</a:t>
            </a:r>
            <a:r>
              <a:rPr sz="1700" spc="60" dirty="0">
                <a:solidFill>
                  <a:srgbClr val="57585B"/>
                </a:solidFill>
                <a:latin typeface="Open Sans"/>
                <a:cs typeface="Open Sans"/>
              </a:rPr>
              <a:t> </a:t>
            </a:r>
            <a:r>
              <a:rPr sz="1700" spc="-10" dirty="0">
                <a:solidFill>
                  <a:srgbClr val="57585B"/>
                </a:solidFill>
                <a:latin typeface="Open Sans"/>
                <a:cs typeface="Open Sans"/>
              </a:rPr>
              <a:t>extra dollars.</a:t>
            </a:r>
            <a:endParaRPr sz="1700" dirty="0">
              <a:latin typeface="Open Sans"/>
              <a:cs typeface="Open Sans"/>
            </a:endParaRPr>
          </a:p>
          <a:p>
            <a:pPr marL="12700" marR="250825">
              <a:lnSpc>
                <a:spcPct val="101800"/>
              </a:lnSpc>
              <a:spcBef>
                <a:spcPts val="2080"/>
              </a:spcBef>
            </a:pP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illustrates</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friends'</a:t>
            </a:r>
            <a:r>
              <a:rPr sz="1700" spc="55" dirty="0">
                <a:solidFill>
                  <a:srgbClr val="57585B"/>
                </a:solidFill>
                <a:latin typeface="Open Sans"/>
                <a:cs typeface="Open Sans"/>
              </a:rPr>
              <a:t> </a:t>
            </a:r>
            <a:r>
              <a:rPr sz="1700" dirty="0">
                <a:solidFill>
                  <a:srgbClr val="57585B"/>
                </a:solidFill>
                <a:latin typeface="Open Sans"/>
                <a:cs typeface="Open Sans"/>
              </a:rPr>
              <a:t>purchasing</a:t>
            </a:r>
            <a:r>
              <a:rPr sz="1700" spc="55" dirty="0">
                <a:solidFill>
                  <a:srgbClr val="57585B"/>
                </a:solidFill>
                <a:latin typeface="Open Sans"/>
                <a:cs typeface="Open Sans"/>
              </a:rPr>
              <a:t> </a:t>
            </a:r>
            <a:r>
              <a:rPr sz="1700" dirty="0">
                <a:solidFill>
                  <a:srgbClr val="57585B"/>
                </a:solidFill>
                <a:latin typeface="Open Sans"/>
                <a:cs typeface="Open Sans"/>
              </a:rPr>
              <a:t>power</a:t>
            </a:r>
            <a:r>
              <a:rPr sz="1700" spc="55" dirty="0">
                <a:solidFill>
                  <a:srgbClr val="57585B"/>
                </a:solidFill>
                <a:latin typeface="Open Sans"/>
                <a:cs typeface="Open Sans"/>
              </a:rPr>
              <a:t> </a:t>
            </a:r>
            <a:r>
              <a:rPr sz="1700" dirty="0">
                <a:solidFill>
                  <a:srgbClr val="57585B"/>
                </a:solidFill>
                <a:latin typeface="Open Sans"/>
                <a:cs typeface="Open Sans"/>
              </a:rPr>
              <a:t>was</a:t>
            </a:r>
            <a:r>
              <a:rPr sz="1700" spc="55" dirty="0">
                <a:solidFill>
                  <a:srgbClr val="57585B"/>
                </a:solidFill>
                <a:latin typeface="Open Sans"/>
                <a:cs typeface="Open Sans"/>
              </a:rPr>
              <a:t> </a:t>
            </a:r>
            <a:r>
              <a:rPr sz="1700" dirty="0">
                <a:solidFill>
                  <a:srgbClr val="57585B"/>
                </a:solidFill>
                <a:latin typeface="Open Sans"/>
                <a:cs typeface="Open Sans"/>
              </a:rPr>
              <a:t>impacted</a:t>
            </a:r>
            <a:r>
              <a:rPr sz="1700" spc="55" dirty="0">
                <a:solidFill>
                  <a:srgbClr val="57585B"/>
                </a:solidFill>
                <a:latin typeface="Open Sans"/>
                <a:cs typeface="Open Sans"/>
              </a:rPr>
              <a:t> </a:t>
            </a:r>
            <a:r>
              <a:rPr sz="1700" dirty="0">
                <a:solidFill>
                  <a:srgbClr val="57585B"/>
                </a:solidFill>
                <a:latin typeface="Open Sans"/>
                <a:cs typeface="Open Sans"/>
              </a:rPr>
              <a:t>by</a:t>
            </a:r>
            <a:r>
              <a:rPr sz="1700" spc="55" dirty="0">
                <a:solidFill>
                  <a:srgbClr val="57585B"/>
                </a:solidFill>
                <a:latin typeface="Open Sans"/>
                <a:cs typeface="Open Sans"/>
              </a:rPr>
              <a:t> </a:t>
            </a:r>
            <a:r>
              <a:rPr sz="1700" dirty="0">
                <a:solidFill>
                  <a:srgbClr val="57585B"/>
                </a:solidFill>
                <a:latin typeface="Open Sans"/>
                <a:cs typeface="Open Sans"/>
              </a:rPr>
              <a:t>factors</a:t>
            </a:r>
            <a:r>
              <a:rPr sz="1700" spc="55" dirty="0">
                <a:solidFill>
                  <a:srgbClr val="57585B"/>
                </a:solidFill>
                <a:latin typeface="Open Sans"/>
                <a:cs typeface="Open Sans"/>
              </a:rPr>
              <a:t> </a:t>
            </a:r>
            <a:r>
              <a:rPr sz="1700" spc="-10" dirty="0">
                <a:solidFill>
                  <a:srgbClr val="57585B"/>
                </a:solidFill>
                <a:latin typeface="Open Sans"/>
                <a:cs typeface="Open Sans"/>
              </a:rPr>
              <a:t>beyond </a:t>
            </a:r>
            <a:r>
              <a:rPr sz="1700" dirty="0">
                <a:solidFill>
                  <a:srgbClr val="57585B"/>
                </a:solidFill>
                <a:latin typeface="Open Sans"/>
                <a:cs typeface="Open Sans"/>
              </a:rPr>
              <a:t>their</a:t>
            </a:r>
            <a:r>
              <a:rPr sz="1700" spc="95" dirty="0">
                <a:solidFill>
                  <a:srgbClr val="57585B"/>
                </a:solidFill>
                <a:latin typeface="Open Sans"/>
                <a:cs typeface="Open Sans"/>
              </a:rPr>
              <a:t> </a:t>
            </a:r>
            <a:r>
              <a:rPr sz="1700" dirty="0">
                <a:solidFill>
                  <a:srgbClr val="57585B"/>
                </a:solidFill>
                <a:latin typeface="Open Sans"/>
                <a:cs typeface="Open Sans"/>
              </a:rPr>
              <a:t>control,</a:t>
            </a:r>
            <a:r>
              <a:rPr sz="1700" spc="95" dirty="0">
                <a:solidFill>
                  <a:srgbClr val="57585B"/>
                </a:solidFill>
                <a:latin typeface="Open Sans"/>
                <a:cs typeface="Open Sans"/>
              </a:rPr>
              <a:t> </a:t>
            </a:r>
            <a:r>
              <a:rPr sz="1700" dirty="0">
                <a:solidFill>
                  <a:srgbClr val="57585B"/>
                </a:solidFill>
                <a:latin typeface="Open Sans"/>
                <a:cs typeface="Open Sans"/>
              </a:rPr>
              <a:t>emphasizing</a:t>
            </a:r>
            <a:r>
              <a:rPr sz="1700" spc="100" dirty="0">
                <a:solidFill>
                  <a:srgbClr val="57585B"/>
                </a:solidFill>
                <a:latin typeface="Open Sans"/>
                <a:cs typeface="Open Sans"/>
              </a:rPr>
              <a:t> </a:t>
            </a:r>
            <a:r>
              <a:rPr sz="1700" dirty="0">
                <a:solidFill>
                  <a:srgbClr val="57585B"/>
                </a:solidFill>
                <a:latin typeface="Open Sans"/>
                <a:cs typeface="Open Sans"/>
              </a:rPr>
              <a:t>the</a:t>
            </a:r>
            <a:r>
              <a:rPr sz="1700" spc="95" dirty="0">
                <a:solidFill>
                  <a:srgbClr val="57585B"/>
                </a:solidFill>
                <a:latin typeface="Open Sans"/>
                <a:cs typeface="Open Sans"/>
              </a:rPr>
              <a:t> </a:t>
            </a:r>
            <a:r>
              <a:rPr sz="1700" dirty="0">
                <a:solidFill>
                  <a:srgbClr val="57585B"/>
                </a:solidFill>
                <a:latin typeface="Open Sans"/>
                <a:cs typeface="Open Sans"/>
              </a:rPr>
              <a:t>importance</a:t>
            </a:r>
            <a:r>
              <a:rPr sz="1700" spc="100" dirty="0">
                <a:solidFill>
                  <a:srgbClr val="57585B"/>
                </a:solidFill>
                <a:latin typeface="Open Sans"/>
                <a:cs typeface="Open Sans"/>
              </a:rPr>
              <a:t> </a:t>
            </a:r>
            <a:r>
              <a:rPr sz="1700" dirty="0">
                <a:solidFill>
                  <a:srgbClr val="57585B"/>
                </a:solidFill>
                <a:latin typeface="Open Sans"/>
                <a:cs typeface="Open Sans"/>
              </a:rPr>
              <a:t>of</a:t>
            </a:r>
            <a:r>
              <a:rPr sz="1700" spc="95" dirty="0">
                <a:solidFill>
                  <a:srgbClr val="57585B"/>
                </a:solidFill>
                <a:latin typeface="Open Sans"/>
                <a:cs typeface="Open Sans"/>
              </a:rPr>
              <a:t> </a:t>
            </a:r>
            <a:r>
              <a:rPr sz="1700" dirty="0">
                <a:solidFill>
                  <a:srgbClr val="57585B"/>
                </a:solidFill>
                <a:latin typeface="Open Sans"/>
                <a:cs typeface="Open Sans"/>
              </a:rPr>
              <a:t>understanding</a:t>
            </a:r>
            <a:r>
              <a:rPr sz="1700" spc="95" dirty="0">
                <a:solidFill>
                  <a:srgbClr val="57585B"/>
                </a:solidFill>
                <a:latin typeface="Open Sans"/>
                <a:cs typeface="Open Sans"/>
              </a:rPr>
              <a:t> </a:t>
            </a:r>
            <a:r>
              <a:rPr sz="1700" dirty="0">
                <a:solidFill>
                  <a:srgbClr val="57585B"/>
                </a:solidFill>
                <a:latin typeface="Open Sans"/>
                <a:cs typeface="Open Sans"/>
              </a:rPr>
              <a:t>and</a:t>
            </a:r>
            <a:r>
              <a:rPr sz="1700" spc="100" dirty="0">
                <a:solidFill>
                  <a:srgbClr val="57585B"/>
                </a:solidFill>
                <a:latin typeface="Open Sans"/>
                <a:cs typeface="Open Sans"/>
              </a:rPr>
              <a:t> </a:t>
            </a:r>
            <a:r>
              <a:rPr sz="1700" dirty="0">
                <a:solidFill>
                  <a:srgbClr val="57585B"/>
                </a:solidFill>
                <a:latin typeface="Open Sans"/>
                <a:cs typeface="Open Sans"/>
              </a:rPr>
              <a:t>questioning</a:t>
            </a:r>
            <a:r>
              <a:rPr sz="1700" spc="9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systems</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5" dirty="0">
                <a:solidFill>
                  <a:srgbClr val="57585B"/>
                </a:solidFill>
                <a:latin typeface="Open Sans"/>
                <a:cs typeface="Open Sans"/>
              </a:rPr>
              <a:t> </a:t>
            </a:r>
            <a:r>
              <a:rPr sz="1700" dirty="0">
                <a:solidFill>
                  <a:srgbClr val="57585B"/>
                </a:solidFill>
                <a:latin typeface="Open Sans"/>
                <a:cs typeface="Open Sans"/>
              </a:rPr>
              <a:t>inﬂuence</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value</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our</a:t>
            </a:r>
            <a:r>
              <a:rPr sz="1700" spc="55" dirty="0">
                <a:solidFill>
                  <a:srgbClr val="57585B"/>
                </a:solidFill>
                <a:latin typeface="Open Sans"/>
                <a:cs typeface="Open Sans"/>
              </a:rPr>
              <a:t> </a:t>
            </a:r>
            <a:r>
              <a:rPr sz="1700" spc="-10" dirty="0">
                <a:solidFill>
                  <a:srgbClr val="57585B"/>
                </a:solidFill>
                <a:latin typeface="Open Sans"/>
                <a:cs typeface="Open Sans"/>
              </a:rPr>
              <a:t>money.</a:t>
            </a:r>
            <a:endParaRPr sz="1700" dirty="0">
              <a:latin typeface="Open Sans"/>
              <a:cs typeface="Open Sans"/>
            </a:endParaRPr>
          </a:p>
          <a:p>
            <a:pPr marL="12700">
              <a:lnSpc>
                <a:spcPct val="100000"/>
              </a:lnSpc>
              <a:spcBef>
                <a:spcPts val="2115"/>
              </a:spcBef>
            </a:pPr>
            <a:r>
              <a:rPr sz="1700" dirty="0">
                <a:solidFill>
                  <a:srgbClr val="57585B"/>
                </a:solidFill>
                <a:latin typeface="Open Sans"/>
                <a:cs typeface="Open Sans"/>
              </a:rPr>
              <a:t>Now,</a:t>
            </a:r>
            <a:r>
              <a:rPr sz="1700" spc="45" dirty="0">
                <a:solidFill>
                  <a:srgbClr val="57585B"/>
                </a:solidFill>
                <a:latin typeface="Open Sans"/>
                <a:cs typeface="Open Sans"/>
              </a:rPr>
              <a:t> </a:t>
            </a:r>
            <a:r>
              <a:rPr sz="1700" dirty="0">
                <a:solidFill>
                  <a:srgbClr val="57585B"/>
                </a:solidFill>
                <a:latin typeface="Open Sans"/>
                <a:cs typeface="Open Sans"/>
              </a:rPr>
              <a:t>let's</a:t>
            </a:r>
            <a:r>
              <a:rPr sz="1700" spc="45" dirty="0">
                <a:solidFill>
                  <a:srgbClr val="57585B"/>
                </a:solidFill>
                <a:latin typeface="Open Sans"/>
                <a:cs typeface="Open Sans"/>
              </a:rPr>
              <a:t> </a:t>
            </a:r>
            <a:r>
              <a:rPr sz="1700" dirty="0">
                <a:solidFill>
                  <a:srgbClr val="57585B"/>
                </a:solidFill>
                <a:latin typeface="Open Sans"/>
                <a:cs typeface="Open Sans"/>
              </a:rPr>
              <a:t>explore</a:t>
            </a:r>
            <a:r>
              <a:rPr sz="1700" spc="45" dirty="0">
                <a:solidFill>
                  <a:srgbClr val="57585B"/>
                </a:solidFill>
                <a:latin typeface="Open Sans"/>
                <a:cs typeface="Open Sans"/>
              </a:rPr>
              <a:t> </a:t>
            </a: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this</a:t>
            </a:r>
            <a:r>
              <a:rPr sz="1700" spc="45" dirty="0">
                <a:solidFill>
                  <a:srgbClr val="57585B"/>
                </a:solidFill>
                <a:latin typeface="Open Sans"/>
                <a:cs typeface="Open Sans"/>
              </a:rPr>
              <a:t> </a:t>
            </a:r>
            <a:r>
              <a:rPr sz="1700" dirty="0">
                <a:solidFill>
                  <a:srgbClr val="57585B"/>
                </a:solidFill>
                <a:latin typeface="Open Sans"/>
                <a:cs typeface="Open Sans"/>
              </a:rPr>
              <a:t>plays</a:t>
            </a:r>
            <a:r>
              <a:rPr sz="1700" spc="45" dirty="0">
                <a:solidFill>
                  <a:srgbClr val="57585B"/>
                </a:solidFill>
                <a:latin typeface="Open Sans"/>
                <a:cs typeface="Open Sans"/>
              </a:rPr>
              <a:t> </a:t>
            </a:r>
            <a:r>
              <a:rPr sz="1700" dirty="0">
                <a:solidFill>
                  <a:srgbClr val="57585B"/>
                </a:solidFill>
                <a:latin typeface="Open Sans"/>
                <a:cs typeface="Open Sans"/>
              </a:rPr>
              <a:t>out</a:t>
            </a:r>
            <a:r>
              <a:rPr sz="1700" spc="50"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real</a:t>
            </a:r>
            <a:r>
              <a:rPr sz="1700" spc="45" dirty="0">
                <a:solidFill>
                  <a:srgbClr val="57585B"/>
                </a:solidFill>
                <a:latin typeface="Open Sans"/>
                <a:cs typeface="Open Sans"/>
              </a:rPr>
              <a:t> </a:t>
            </a:r>
            <a:r>
              <a:rPr sz="1700" spc="-10" dirty="0">
                <a:solidFill>
                  <a:srgbClr val="57585B"/>
                </a:solidFill>
                <a:latin typeface="Open Sans"/>
                <a:cs typeface="Open Sans"/>
              </a:rPr>
              <a:t>life.</a:t>
            </a:r>
            <a:endParaRPr sz="1700" dirty="0">
              <a:latin typeface="Open Sans"/>
              <a:cs typeface="Open Sans"/>
            </a:endParaRPr>
          </a:p>
        </p:txBody>
      </p:sp>
      <p:pic>
        <p:nvPicPr>
          <p:cNvPr id="4" name="object 4"/>
          <p:cNvPicPr/>
          <p:nvPr/>
        </p:nvPicPr>
        <p:blipFill>
          <a:blip r:embed="rId2" cstate="print"/>
          <a:stretch>
            <a:fillRect/>
          </a:stretch>
        </p:blipFill>
        <p:spPr>
          <a:xfrm>
            <a:off x="0" y="0"/>
            <a:ext cx="20104099" cy="1867916"/>
          </a:xfrm>
          <a:prstGeom prst="rect">
            <a:avLst/>
          </a:prstGeom>
        </p:spPr>
      </p:pic>
      <p:sp>
        <p:nvSpPr>
          <p:cNvPr id="5" name="object 5"/>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6" name="object 6"/>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7" name="object 7"/>
          <p:cNvPicPr/>
          <p:nvPr/>
        </p:nvPicPr>
        <p:blipFill>
          <a:blip r:embed="rId3" cstate="print"/>
          <a:stretch>
            <a:fillRect/>
          </a:stretch>
        </p:blipFill>
        <p:spPr>
          <a:xfrm>
            <a:off x="17700071" y="593899"/>
            <a:ext cx="1273721" cy="678795"/>
          </a:xfrm>
          <a:prstGeom prst="rect">
            <a:avLst/>
          </a:prstGeom>
        </p:spPr>
      </p:pic>
      <p:pic>
        <p:nvPicPr>
          <p:cNvPr id="8" name="object 8"/>
          <p:cNvPicPr/>
          <p:nvPr/>
        </p:nvPicPr>
        <p:blipFill>
          <a:blip r:embed="rId4" cstate="print"/>
          <a:stretch>
            <a:fillRect/>
          </a:stretch>
        </p:blipFill>
        <p:spPr>
          <a:xfrm>
            <a:off x="1143515" y="3297816"/>
            <a:ext cx="8643725" cy="2546288"/>
          </a:xfrm>
          <a:prstGeom prst="rect">
            <a:avLst/>
          </a:prstGeom>
        </p:spPr>
      </p:pic>
      <p:sp>
        <p:nvSpPr>
          <p:cNvPr id="9" name="object 9"/>
          <p:cNvSpPr txBox="1"/>
          <p:nvPr/>
        </p:nvSpPr>
        <p:spPr>
          <a:xfrm>
            <a:off x="1769654" y="3737267"/>
            <a:ext cx="7355840" cy="1795145"/>
          </a:xfrm>
          <a:prstGeom prst="rect">
            <a:avLst/>
          </a:prstGeom>
        </p:spPr>
        <p:txBody>
          <a:bodyPr vert="horz" wrap="square" lIns="0" tIns="12065" rIns="0" bIns="0" rtlCol="0">
            <a:spAutoFit/>
          </a:bodyPr>
          <a:lstStyle/>
          <a:p>
            <a:pPr marL="12700" marR="5080" indent="3175" algn="ctr">
              <a:lnSpc>
                <a:spcPct val="101800"/>
              </a:lnSpc>
              <a:spcBef>
                <a:spcPts val="95"/>
              </a:spcBef>
            </a:pPr>
            <a:r>
              <a:rPr sz="1700" dirty="0">
                <a:solidFill>
                  <a:srgbClr val="FFFFFF"/>
                </a:solidFill>
                <a:latin typeface="Open Sans"/>
                <a:cs typeface="Open Sans"/>
              </a:rPr>
              <a:t>Whoever</a:t>
            </a:r>
            <a:r>
              <a:rPr sz="1700" spc="55" dirty="0">
                <a:solidFill>
                  <a:srgbClr val="FFFFFF"/>
                </a:solidFill>
                <a:latin typeface="Open Sans"/>
                <a:cs typeface="Open Sans"/>
              </a:rPr>
              <a:t> </a:t>
            </a:r>
            <a:r>
              <a:rPr sz="1700" dirty="0">
                <a:solidFill>
                  <a:srgbClr val="FFFFFF"/>
                </a:solidFill>
                <a:latin typeface="Open Sans"/>
                <a:cs typeface="Open Sans"/>
              </a:rPr>
              <a:t>controls</a:t>
            </a:r>
            <a:r>
              <a:rPr sz="1700" spc="60" dirty="0">
                <a:solidFill>
                  <a:srgbClr val="FFFFFF"/>
                </a:solidFill>
                <a:latin typeface="Open Sans"/>
                <a:cs typeface="Open Sans"/>
              </a:rPr>
              <a:t> </a:t>
            </a:r>
            <a:r>
              <a:rPr sz="1700" dirty="0">
                <a:solidFill>
                  <a:srgbClr val="FFFFFF"/>
                </a:solidFill>
                <a:latin typeface="Open Sans"/>
                <a:cs typeface="Open Sans"/>
              </a:rPr>
              <a:t>the</a:t>
            </a:r>
            <a:r>
              <a:rPr sz="1700" spc="60" dirty="0">
                <a:solidFill>
                  <a:srgbClr val="FFFFFF"/>
                </a:solidFill>
                <a:latin typeface="Open Sans"/>
                <a:cs typeface="Open Sans"/>
              </a:rPr>
              <a:t> </a:t>
            </a:r>
            <a:r>
              <a:rPr sz="1700" dirty="0">
                <a:solidFill>
                  <a:srgbClr val="FFFFFF"/>
                </a:solidFill>
                <a:latin typeface="Open Sans"/>
                <a:cs typeface="Open Sans"/>
              </a:rPr>
              <a:t>volume</a:t>
            </a:r>
            <a:r>
              <a:rPr sz="1700" spc="60" dirty="0">
                <a:solidFill>
                  <a:srgbClr val="FFFFFF"/>
                </a:solidFill>
                <a:latin typeface="Open Sans"/>
                <a:cs typeface="Open Sans"/>
              </a:rPr>
              <a:t> </a:t>
            </a:r>
            <a:r>
              <a:rPr sz="1700" dirty="0">
                <a:solidFill>
                  <a:srgbClr val="FFFFFF"/>
                </a:solidFill>
                <a:latin typeface="Open Sans"/>
                <a:cs typeface="Open Sans"/>
              </a:rPr>
              <a:t>of</a:t>
            </a:r>
            <a:r>
              <a:rPr sz="1700" spc="60" dirty="0">
                <a:solidFill>
                  <a:srgbClr val="FFFFFF"/>
                </a:solidFill>
                <a:latin typeface="Open Sans"/>
                <a:cs typeface="Open Sans"/>
              </a:rPr>
              <a:t> </a:t>
            </a:r>
            <a:r>
              <a:rPr sz="1700" dirty="0">
                <a:solidFill>
                  <a:srgbClr val="FFFFFF"/>
                </a:solidFill>
                <a:latin typeface="Open Sans"/>
                <a:cs typeface="Open Sans"/>
              </a:rPr>
              <a:t>money</a:t>
            </a:r>
            <a:r>
              <a:rPr sz="1700" spc="55" dirty="0">
                <a:solidFill>
                  <a:srgbClr val="FFFFFF"/>
                </a:solidFill>
                <a:latin typeface="Open Sans"/>
                <a:cs typeface="Open Sans"/>
              </a:rPr>
              <a:t> </a:t>
            </a:r>
            <a:r>
              <a:rPr sz="1700" dirty="0">
                <a:solidFill>
                  <a:srgbClr val="FFFFFF"/>
                </a:solidFill>
                <a:latin typeface="Open Sans"/>
                <a:cs typeface="Open Sans"/>
              </a:rPr>
              <a:t>in</a:t>
            </a:r>
            <a:r>
              <a:rPr sz="1700" spc="60" dirty="0">
                <a:solidFill>
                  <a:srgbClr val="FFFFFF"/>
                </a:solidFill>
                <a:latin typeface="Open Sans"/>
                <a:cs typeface="Open Sans"/>
              </a:rPr>
              <a:t> </a:t>
            </a:r>
            <a:r>
              <a:rPr sz="1700" dirty="0">
                <a:solidFill>
                  <a:srgbClr val="FFFFFF"/>
                </a:solidFill>
                <a:latin typeface="Open Sans"/>
                <a:cs typeface="Open Sans"/>
              </a:rPr>
              <a:t>our</a:t>
            </a:r>
            <a:r>
              <a:rPr sz="1700" spc="60" dirty="0">
                <a:solidFill>
                  <a:srgbClr val="FFFFFF"/>
                </a:solidFill>
                <a:latin typeface="Open Sans"/>
                <a:cs typeface="Open Sans"/>
              </a:rPr>
              <a:t> </a:t>
            </a:r>
            <a:r>
              <a:rPr sz="1700" dirty="0">
                <a:solidFill>
                  <a:srgbClr val="FFFFFF"/>
                </a:solidFill>
                <a:latin typeface="Open Sans"/>
                <a:cs typeface="Open Sans"/>
              </a:rPr>
              <a:t>country</a:t>
            </a:r>
            <a:r>
              <a:rPr sz="1700" spc="60" dirty="0">
                <a:solidFill>
                  <a:srgbClr val="FFFFFF"/>
                </a:solidFill>
                <a:latin typeface="Open Sans"/>
                <a:cs typeface="Open Sans"/>
              </a:rPr>
              <a:t> </a:t>
            </a:r>
            <a:r>
              <a:rPr sz="1700" dirty="0">
                <a:solidFill>
                  <a:srgbClr val="FFFFFF"/>
                </a:solidFill>
                <a:latin typeface="Open Sans"/>
                <a:cs typeface="Open Sans"/>
              </a:rPr>
              <a:t>is</a:t>
            </a:r>
            <a:r>
              <a:rPr sz="1700" spc="60" dirty="0">
                <a:solidFill>
                  <a:srgbClr val="FFFFFF"/>
                </a:solidFill>
                <a:latin typeface="Open Sans"/>
                <a:cs typeface="Open Sans"/>
              </a:rPr>
              <a:t> </a:t>
            </a:r>
            <a:r>
              <a:rPr sz="1700" spc="-10" dirty="0">
                <a:solidFill>
                  <a:srgbClr val="FFFFFF"/>
                </a:solidFill>
                <a:latin typeface="Open Sans"/>
                <a:cs typeface="Open Sans"/>
              </a:rPr>
              <a:t>absolute </a:t>
            </a:r>
            <a:r>
              <a:rPr sz="1700" dirty="0">
                <a:solidFill>
                  <a:srgbClr val="FFFFFF"/>
                </a:solidFill>
                <a:latin typeface="Open Sans"/>
                <a:cs typeface="Open Sans"/>
              </a:rPr>
              <a:t>master</a:t>
            </a:r>
            <a:r>
              <a:rPr sz="1700" spc="60" dirty="0">
                <a:solidFill>
                  <a:srgbClr val="FFFFFF"/>
                </a:solidFill>
                <a:latin typeface="Open Sans"/>
                <a:cs typeface="Open Sans"/>
              </a:rPr>
              <a:t> </a:t>
            </a:r>
            <a:r>
              <a:rPr sz="1700" dirty="0">
                <a:solidFill>
                  <a:srgbClr val="FFFFFF"/>
                </a:solidFill>
                <a:latin typeface="Open Sans"/>
                <a:cs typeface="Open Sans"/>
              </a:rPr>
              <a:t>of</a:t>
            </a:r>
            <a:r>
              <a:rPr sz="1700" spc="60" dirty="0">
                <a:solidFill>
                  <a:srgbClr val="FFFFFF"/>
                </a:solidFill>
                <a:latin typeface="Open Sans"/>
                <a:cs typeface="Open Sans"/>
              </a:rPr>
              <a:t> </a:t>
            </a:r>
            <a:r>
              <a:rPr sz="1700" dirty="0">
                <a:solidFill>
                  <a:srgbClr val="FFFFFF"/>
                </a:solidFill>
                <a:latin typeface="Open Sans"/>
                <a:cs typeface="Open Sans"/>
              </a:rPr>
              <a:t>all</a:t>
            </a:r>
            <a:r>
              <a:rPr sz="1700" spc="60" dirty="0">
                <a:solidFill>
                  <a:srgbClr val="FFFFFF"/>
                </a:solidFill>
                <a:latin typeface="Open Sans"/>
                <a:cs typeface="Open Sans"/>
              </a:rPr>
              <a:t> </a:t>
            </a:r>
            <a:r>
              <a:rPr sz="1700" dirty="0">
                <a:solidFill>
                  <a:srgbClr val="FFFFFF"/>
                </a:solidFill>
                <a:latin typeface="Open Sans"/>
                <a:cs typeface="Open Sans"/>
              </a:rPr>
              <a:t>industry</a:t>
            </a:r>
            <a:r>
              <a:rPr sz="1700" spc="65" dirty="0">
                <a:solidFill>
                  <a:srgbClr val="FFFFFF"/>
                </a:solidFill>
                <a:latin typeface="Open Sans"/>
                <a:cs typeface="Open Sans"/>
              </a:rPr>
              <a:t> </a:t>
            </a:r>
            <a:r>
              <a:rPr sz="1700" dirty="0">
                <a:solidFill>
                  <a:srgbClr val="FFFFFF"/>
                </a:solidFill>
                <a:latin typeface="Open Sans"/>
                <a:cs typeface="Open Sans"/>
              </a:rPr>
              <a:t>and</a:t>
            </a:r>
            <a:r>
              <a:rPr sz="1700" spc="60" dirty="0">
                <a:solidFill>
                  <a:srgbClr val="FFFFFF"/>
                </a:solidFill>
                <a:latin typeface="Open Sans"/>
                <a:cs typeface="Open Sans"/>
              </a:rPr>
              <a:t> </a:t>
            </a:r>
            <a:r>
              <a:rPr sz="1700" dirty="0">
                <a:solidFill>
                  <a:srgbClr val="FFFFFF"/>
                </a:solidFill>
                <a:latin typeface="Open Sans"/>
                <a:cs typeface="Open Sans"/>
              </a:rPr>
              <a:t>commerce...</a:t>
            </a:r>
            <a:r>
              <a:rPr lang="en-US" sz="1700" dirty="0">
                <a:solidFill>
                  <a:srgbClr val="FFFFFF"/>
                </a:solidFill>
                <a:latin typeface="Open Sans"/>
                <a:cs typeface="Open Sans"/>
              </a:rPr>
              <a:t> </a:t>
            </a:r>
            <a:r>
              <a:rPr sz="1700" dirty="0">
                <a:solidFill>
                  <a:srgbClr val="FFFFFF"/>
                </a:solidFill>
                <a:latin typeface="Open Sans"/>
                <a:cs typeface="Open Sans"/>
              </a:rPr>
              <a:t>when</a:t>
            </a:r>
            <a:r>
              <a:rPr sz="1700" spc="60" dirty="0">
                <a:solidFill>
                  <a:srgbClr val="FFFFFF"/>
                </a:solidFill>
                <a:latin typeface="Open Sans"/>
                <a:cs typeface="Open Sans"/>
              </a:rPr>
              <a:t> </a:t>
            </a:r>
            <a:r>
              <a:rPr sz="1700" dirty="0">
                <a:solidFill>
                  <a:srgbClr val="FFFFFF"/>
                </a:solidFill>
                <a:latin typeface="Open Sans"/>
                <a:cs typeface="Open Sans"/>
              </a:rPr>
              <a:t>you</a:t>
            </a:r>
            <a:r>
              <a:rPr sz="1700" spc="65" dirty="0">
                <a:solidFill>
                  <a:srgbClr val="FFFFFF"/>
                </a:solidFill>
                <a:latin typeface="Open Sans"/>
                <a:cs typeface="Open Sans"/>
              </a:rPr>
              <a:t> </a:t>
            </a:r>
            <a:r>
              <a:rPr sz="1700" dirty="0">
                <a:solidFill>
                  <a:srgbClr val="FFFFFF"/>
                </a:solidFill>
                <a:latin typeface="Open Sans"/>
                <a:cs typeface="Open Sans"/>
              </a:rPr>
              <a:t>realize</a:t>
            </a:r>
            <a:r>
              <a:rPr sz="1700" spc="60" dirty="0">
                <a:solidFill>
                  <a:srgbClr val="FFFFFF"/>
                </a:solidFill>
                <a:latin typeface="Open Sans"/>
                <a:cs typeface="Open Sans"/>
              </a:rPr>
              <a:t> </a:t>
            </a:r>
            <a:r>
              <a:rPr sz="1700" dirty="0">
                <a:solidFill>
                  <a:srgbClr val="FFFFFF"/>
                </a:solidFill>
                <a:latin typeface="Open Sans"/>
                <a:cs typeface="Open Sans"/>
              </a:rPr>
              <a:t>that</a:t>
            </a:r>
            <a:r>
              <a:rPr sz="1700" spc="60" dirty="0">
                <a:solidFill>
                  <a:srgbClr val="FFFFFF"/>
                </a:solidFill>
                <a:latin typeface="Open Sans"/>
                <a:cs typeface="Open Sans"/>
              </a:rPr>
              <a:t> </a:t>
            </a:r>
            <a:r>
              <a:rPr sz="1700" dirty="0">
                <a:solidFill>
                  <a:srgbClr val="FFFFFF"/>
                </a:solidFill>
                <a:latin typeface="Open Sans"/>
                <a:cs typeface="Open Sans"/>
              </a:rPr>
              <a:t>the</a:t>
            </a:r>
            <a:r>
              <a:rPr sz="1700" spc="65" dirty="0">
                <a:solidFill>
                  <a:srgbClr val="FFFFFF"/>
                </a:solidFill>
                <a:latin typeface="Open Sans"/>
                <a:cs typeface="Open Sans"/>
              </a:rPr>
              <a:t> </a:t>
            </a:r>
            <a:r>
              <a:rPr sz="1700" spc="-10" dirty="0">
                <a:solidFill>
                  <a:srgbClr val="FFFFFF"/>
                </a:solidFill>
                <a:latin typeface="Open Sans"/>
                <a:cs typeface="Open Sans"/>
              </a:rPr>
              <a:t>entire </a:t>
            </a:r>
            <a:r>
              <a:rPr sz="1700" dirty="0">
                <a:solidFill>
                  <a:srgbClr val="FFFFFF"/>
                </a:solidFill>
                <a:latin typeface="Open Sans"/>
                <a:cs typeface="Open Sans"/>
              </a:rPr>
              <a:t>system</a:t>
            </a:r>
            <a:r>
              <a:rPr sz="1700" spc="50" dirty="0">
                <a:solidFill>
                  <a:srgbClr val="FFFFFF"/>
                </a:solidFill>
                <a:latin typeface="Open Sans"/>
                <a:cs typeface="Open Sans"/>
              </a:rPr>
              <a:t> </a:t>
            </a:r>
            <a:r>
              <a:rPr sz="1700" dirty="0">
                <a:solidFill>
                  <a:srgbClr val="FFFFFF"/>
                </a:solidFill>
                <a:latin typeface="Open Sans"/>
                <a:cs typeface="Open Sans"/>
              </a:rPr>
              <a:t>is</a:t>
            </a:r>
            <a:r>
              <a:rPr sz="1700" spc="55" dirty="0">
                <a:solidFill>
                  <a:srgbClr val="FFFFFF"/>
                </a:solidFill>
                <a:latin typeface="Open Sans"/>
                <a:cs typeface="Open Sans"/>
              </a:rPr>
              <a:t> </a:t>
            </a:r>
            <a:r>
              <a:rPr sz="1700" dirty="0">
                <a:solidFill>
                  <a:srgbClr val="FFFFFF"/>
                </a:solidFill>
                <a:latin typeface="Open Sans"/>
                <a:cs typeface="Open Sans"/>
              </a:rPr>
              <a:t>very</a:t>
            </a:r>
            <a:r>
              <a:rPr sz="1700" spc="55" dirty="0">
                <a:solidFill>
                  <a:srgbClr val="FFFFFF"/>
                </a:solidFill>
                <a:latin typeface="Open Sans"/>
                <a:cs typeface="Open Sans"/>
              </a:rPr>
              <a:t> </a:t>
            </a:r>
            <a:r>
              <a:rPr sz="1700" dirty="0">
                <a:solidFill>
                  <a:srgbClr val="FFFFFF"/>
                </a:solidFill>
                <a:latin typeface="Open Sans"/>
                <a:cs typeface="Open Sans"/>
              </a:rPr>
              <a:t>easily</a:t>
            </a:r>
            <a:r>
              <a:rPr sz="1700" spc="55" dirty="0">
                <a:solidFill>
                  <a:srgbClr val="FFFFFF"/>
                </a:solidFill>
                <a:latin typeface="Open Sans"/>
                <a:cs typeface="Open Sans"/>
              </a:rPr>
              <a:t> </a:t>
            </a:r>
            <a:r>
              <a:rPr sz="1700" dirty="0">
                <a:solidFill>
                  <a:srgbClr val="FFFFFF"/>
                </a:solidFill>
                <a:latin typeface="Open Sans"/>
                <a:cs typeface="Open Sans"/>
              </a:rPr>
              <a:t>controlled,</a:t>
            </a:r>
            <a:r>
              <a:rPr sz="1700" spc="50" dirty="0">
                <a:solidFill>
                  <a:srgbClr val="FFFFFF"/>
                </a:solidFill>
                <a:latin typeface="Open Sans"/>
                <a:cs typeface="Open Sans"/>
              </a:rPr>
              <a:t> </a:t>
            </a:r>
            <a:r>
              <a:rPr sz="1700" dirty="0">
                <a:solidFill>
                  <a:srgbClr val="FFFFFF"/>
                </a:solidFill>
                <a:latin typeface="Open Sans"/>
                <a:cs typeface="Open Sans"/>
              </a:rPr>
              <a:t>one</a:t>
            </a:r>
            <a:r>
              <a:rPr sz="1700" spc="55" dirty="0">
                <a:solidFill>
                  <a:srgbClr val="FFFFFF"/>
                </a:solidFill>
                <a:latin typeface="Open Sans"/>
                <a:cs typeface="Open Sans"/>
              </a:rPr>
              <a:t> </a:t>
            </a:r>
            <a:r>
              <a:rPr sz="1700" dirty="0">
                <a:solidFill>
                  <a:srgbClr val="FFFFFF"/>
                </a:solidFill>
                <a:latin typeface="Open Sans"/>
                <a:cs typeface="Open Sans"/>
              </a:rPr>
              <a:t>way</a:t>
            </a:r>
            <a:r>
              <a:rPr sz="1700" spc="55" dirty="0">
                <a:solidFill>
                  <a:srgbClr val="FFFFFF"/>
                </a:solidFill>
                <a:latin typeface="Open Sans"/>
                <a:cs typeface="Open Sans"/>
              </a:rPr>
              <a:t> </a:t>
            </a:r>
            <a:r>
              <a:rPr sz="1700" dirty="0">
                <a:solidFill>
                  <a:srgbClr val="FFFFFF"/>
                </a:solidFill>
                <a:latin typeface="Open Sans"/>
                <a:cs typeface="Open Sans"/>
              </a:rPr>
              <a:t>or</a:t>
            </a:r>
            <a:r>
              <a:rPr sz="1700" spc="55" dirty="0">
                <a:solidFill>
                  <a:srgbClr val="FFFFFF"/>
                </a:solidFill>
                <a:latin typeface="Open Sans"/>
                <a:cs typeface="Open Sans"/>
              </a:rPr>
              <a:t> </a:t>
            </a:r>
            <a:r>
              <a:rPr sz="1700" dirty="0">
                <a:solidFill>
                  <a:srgbClr val="FFFFFF"/>
                </a:solidFill>
                <a:latin typeface="Open Sans"/>
                <a:cs typeface="Open Sans"/>
              </a:rPr>
              <a:t>another,</a:t>
            </a:r>
            <a:r>
              <a:rPr sz="1700" spc="50" dirty="0">
                <a:solidFill>
                  <a:srgbClr val="FFFFFF"/>
                </a:solidFill>
                <a:latin typeface="Open Sans"/>
                <a:cs typeface="Open Sans"/>
              </a:rPr>
              <a:t> </a:t>
            </a:r>
            <a:r>
              <a:rPr sz="1700" dirty="0">
                <a:solidFill>
                  <a:srgbClr val="FFFFFF"/>
                </a:solidFill>
                <a:latin typeface="Open Sans"/>
                <a:cs typeface="Open Sans"/>
              </a:rPr>
              <a:t>by</a:t>
            </a:r>
            <a:r>
              <a:rPr sz="1700" spc="55" dirty="0">
                <a:solidFill>
                  <a:srgbClr val="FFFFFF"/>
                </a:solidFill>
                <a:latin typeface="Open Sans"/>
                <a:cs typeface="Open Sans"/>
              </a:rPr>
              <a:t> </a:t>
            </a:r>
            <a:r>
              <a:rPr sz="1700" dirty="0">
                <a:solidFill>
                  <a:srgbClr val="FFFFFF"/>
                </a:solidFill>
                <a:latin typeface="Open Sans"/>
                <a:cs typeface="Open Sans"/>
              </a:rPr>
              <a:t>a</a:t>
            </a:r>
            <a:r>
              <a:rPr sz="1700" spc="55" dirty="0">
                <a:solidFill>
                  <a:srgbClr val="FFFFFF"/>
                </a:solidFill>
                <a:latin typeface="Open Sans"/>
                <a:cs typeface="Open Sans"/>
              </a:rPr>
              <a:t> </a:t>
            </a:r>
            <a:r>
              <a:rPr sz="1700" dirty="0">
                <a:solidFill>
                  <a:srgbClr val="FFFFFF"/>
                </a:solidFill>
                <a:latin typeface="Open Sans"/>
                <a:cs typeface="Open Sans"/>
              </a:rPr>
              <a:t>few</a:t>
            </a:r>
            <a:r>
              <a:rPr sz="1700" spc="55" dirty="0">
                <a:solidFill>
                  <a:srgbClr val="FFFFFF"/>
                </a:solidFill>
                <a:latin typeface="Open Sans"/>
                <a:cs typeface="Open Sans"/>
              </a:rPr>
              <a:t> </a:t>
            </a:r>
            <a:r>
              <a:rPr sz="1700" spc="-10" dirty="0">
                <a:solidFill>
                  <a:srgbClr val="FFFFFF"/>
                </a:solidFill>
                <a:latin typeface="Open Sans"/>
                <a:cs typeface="Open Sans"/>
              </a:rPr>
              <a:t>powerful </a:t>
            </a:r>
            <a:r>
              <a:rPr sz="1700" dirty="0">
                <a:solidFill>
                  <a:srgbClr val="FFFFFF"/>
                </a:solidFill>
                <a:latin typeface="Open Sans"/>
                <a:cs typeface="Open Sans"/>
              </a:rPr>
              <a:t>men</a:t>
            </a:r>
            <a:r>
              <a:rPr sz="1700" spc="50" dirty="0">
                <a:solidFill>
                  <a:srgbClr val="FFFFFF"/>
                </a:solidFill>
                <a:latin typeface="Open Sans"/>
                <a:cs typeface="Open Sans"/>
              </a:rPr>
              <a:t> </a:t>
            </a:r>
            <a:r>
              <a:rPr sz="1700" dirty="0">
                <a:solidFill>
                  <a:srgbClr val="FFFFFF"/>
                </a:solidFill>
                <a:latin typeface="Open Sans"/>
                <a:cs typeface="Open Sans"/>
              </a:rPr>
              <a:t>at</a:t>
            </a:r>
            <a:r>
              <a:rPr sz="1700" spc="50" dirty="0">
                <a:solidFill>
                  <a:srgbClr val="FFFFFF"/>
                </a:solidFill>
                <a:latin typeface="Open Sans"/>
                <a:cs typeface="Open Sans"/>
              </a:rPr>
              <a:t> </a:t>
            </a:r>
            <a:r>
              <a:rPr sz="1700" dirty="0">
                <a:solidFill>
                  <a:srgbClr val="FFFFFF"/>
                </a:solidFill>
                <a:latin typeface="Open Sans"/>
                <a:cs typeface="Open Sans"/>
              </a:rPr>
              <a:t>the</a:t>
            </a:r>
            <a:r>
              <a:rPr sz="1700" spc="55" dirty="0">
                <a:solidFill>
                  <a:srgbClr val="FFFFFF"/>
                </a:solidFill>
                <a:latin typeface="Open Sans"/>
                <a:cs typeface="Open Sans"/>
              </a:rPr>
              <a:t> </a:t>
            </a:r>
            <a:r>
              <a:rPr sz="1700" dirty="0">
                <a:solidFill>
                  <a:srgbClr val="FFFFFF"/>
                </a:solidFill>
                <a:latin typeface="Open Sans"/>
                <a:cs typeface="Open Sans"/>
              </a:rPr>
              <a:t>top,</a:t>
            </a:r>
            <a:r>
              <a:rPr sz="1700" spc="50" dirty="0">
                <a:solidFill>
                  <a:srgbClr val="FFFFFF"/>
                </a:solidFill>
                <a:latin typeface="Open Sans"/>
                <a:cs typeface="Open Sans"/>
              </a:rPr>
              <a:t> </a:t>
            </a:r>
            <a:r>
              <a:rPr sz="1700" dirty="0">
                <a:solidFill>
                  <a:srgbClr val="FFFFFF"/>
                </a:solidFill>
                <a:latin typeface="Open Sans"/>
                <a:cs typeface="Open Sans"/>
              </a:rPr>
              <a:t>you</a:t>
            </a:r>
            <a:r>
              <a:rPr sz="1700" spc="50" dirty="0">
                <a:solidFill>
                  <a:srgbClr val="FFFFFF"/>
                </a:solidFill>
                <a:latin typeface="Open Sans"/>
                <a:cs typeface="Open Sans"/>
              </a:rPr>
              <a:t> </a:t>
            </a:r>
            <a:r>
              <a:rPr sz="1700" dirty="0">
                <a:solidFill>
                  <a:srgbClr val="FFFFFF"/>
                </a:solidFill>
                <a:latin typeface="Open Sans"/>
                <a:cs typeface="Open Sans"/>
              </a:rPr>
              <a:t>will</a:t>
            </a:r>
            <a:r>
              <a:rPr sz="1700" spc="55" dirty="0">
                <a:solidFill>
                  <a:srgbClr val="FFFFFF"/>
                </a:solidFill>
                <a:latin typeface="Open Sans"/>
                <a:cs typeface="Open Sans"/>
              </a:rPr>
              <a:t> </a:t>
            </a:r>
            <a:r>
              <a:rPr sz="1700" dirty="0">
                <a:solidFill>
                  <a:srgbClr val="FFFFFF"/>
                </a:solidFill>
                <a:latin typeface="Open Sans"/>
                <a:cs typeface="Open Sans"/>
              </a:rPr>
              <a:t>not</a:t>
            </a:r>
            <a:r>
              <a:rPr sz="1700" spc="50" dirty="0">
                <a:solidFill>
                  <a:srgbClr val="FFFFFF"/>
                </a:solidFill>
                <a:latin typeface="Open Sans"/>
                <a:cs typeface="Open Sans"/>
              </a:rPr>
              <a:t> </a:t>
            </a:r>
            <a:r>
              <a:rPr sz="1700" dirty="0">
                <a:solidFill>
                  <a:srgbClr val="FFFFFF"/>
                </a:solidFill>
                <a:latin typeface="Open Sans"/>
                <a:cs typeface="Open Sans"/>
              </a:rPr>
              <a:t>have</a:t>
            </a:r>
            <a:r>
              <a:rPr sz="1700" spc="55" dirty="0">
                <a:solidFill>
                  <a:srgbClr val="FFFFFF"/>
                </a:solidFill>
                <a:latin typeface="Open Sans"/>
                <a:cs typeface="Open Sans"/>
              </a:rPr>
              <a:t> </a:t>
            </a:r>
            <a:r>
              <a:rPr sz="1700" dirty="0">
                <a:solidFill>
                  <a:srgbClr val="FFFFFF"/>
                </a:solidFill>
                <a:latin typeface="Open Sans"/>
                <a:cs typeface="Open Sans"/>
              </a:rPr>
              <a:t>to</a:t>
            </a:r>
            <a:r>
              <a:rPr sz="1700" spc="50" dirty="0">
                <a:solidFill>
                  <a:srgbClr val="FFFFFF"/>
                </a:solidFill>
                <a:latin typeface="Open Sans"/>
                <a:cs typeface="Open Sans"/>
              </a:rPr>
              <a:t> </a:t>
            </a:r>
            <a:r>
              <a:rPr sz="1700" dirty="0">
                <a:solidFill>
                  <a:srgbClr val="FFFFFF"/>
                </a:solidFill>
                <a:latin typeface="Open Sans"/>
                <a:cs typeface="Open Sans"/>
              </a:rPr>
              <a:t>be</a:t>
            </a:r>
            <a:r>
              <a:rPr sz="1700" spc="50" dirty="0">
                <a:solidFill>
                  <a:srgbClr val="FFFFFF"/>
                </a:solidFill>
                <a:latin typeface="Open Sans"/>
                <a:cs typeface="Open Sans"/>
              </a:rPr>
              <a:t> </a:t>
            </a:r>
            <a:r>
              <a:rPr sz="1700" dirty="0">
                <a:solidFill>
                  <a:srgbClr val="FFFFFF"/>
                </a:solidFill>
                <a:latin typeface="Open Sans"/>
                <a:cs typeface="Open Sans"/>
              </a:rPr>
              <a:t>told</a:t>
            </a:r>
            <a:r>
              <a:rPr sz="1700" spc="55" dirty="0">
                <a:solidFill>
                  <a:srgbClr val="FFFFFF"/>
                </a:solidFill>
                <a:latin typeface="Open Sans"/>
                <a:cs typeface="Open Sans"/>
              </a:rPr>
              <a:t> </a:t>
            </a:r>
            <a:r>
              <a:rPr sz="1700" dirty="0">
                <a:solidFill>
                  <a:srgbClr val="FFFFFF"/>
                </a:solidFill>
                <a:latin typeface="Open Sans"/>
                <a:cs typeface="Open Sans"/>
              </a:rPr>
              <a:t>how</a:t>
            </a:r>
            <a:r>
              <a:rPr sz="1700" spc="50" dirty="0">
                <a:solidFill>
                  <a:srgbClr val="FFFFFF"/>
                </a:solidFill>
                <a:latin typeface="Open Sans"/>
                <a:cs typeface="Open Sans"/>
              </a:rPr>
              <a:t> </a:t>
            </a:r>
            <a:r>
              <a:rPr sz="1700" dirty="0">
                <a:solidFill>
                  <a:srgbClr val="FFFFFF"/>
                </a:solidFill>
                <a:latin typeface="Open Sans"/>
                <a:cs typeface="Open Sans"/>
              </a:rPr>
              <a:t>periods</a:t>
            </a:r>
            <a:r>
              <a:rPr sz="1700" spc="50" dirty="0">
                <a:solidFill>
                  <a:srgbClr val="FFFFFF"/>
                </a:solidFill>
                <a:latin typeface="Open Sans"/>
                <a:cs typeface="Open Sans"/>
              </a:rPr>
              <a:t> </a:t>
            </a:r>
            <a:r>
              <a:rPr sz="1700" dirty="0">
                <a:solidFill>
                  <a:srgbClr val="FFFFFF"/>
                </a:solidFill>
                <a:latin typeface="Open Sans"/>
                <a:cs typeface="Open Sans"/>
              </a:rPr>
              <a:t>of</a:t>
            </a:r>
            <a:r>
              <a:rPr sz="1700" spc="55" dirty="0">
                <a:solidFill>
                  <a:srgbClr val="FFFFFF"/>
                </a:solidFill>
                <a:latin typeface="Open Sans"/>
                <a:cs typeface="Open Sans"/>
              </a:rPr>
              <a:t> </a:t>
            </a:r>
            <a:r>
              <a:rPr sz="1700" dirty="0">
                <a:solidFill>
                  <a:srgbClr val="FFFFFF"/>
                </a:solidFill>
                <a:latin typeface="Open Sans"/>
                <a:cs typeface="Open Sans"/>
              </a:rPr>
              <a:t>inﬂation</a:t>
            </a:r>
            <a:r>
              <a:rPr sz="1700" spc="50" dirty="0">
                <a:solidFill>
                  <a:srgbClr val="FFFFFF"/>
                </a:solidFill>
                <a:latin typeface="Open Sans"/>
                <a:cs typeface="Open Sans"/>
              </a:rPr>
              <a:t> </a:t>
            </a:r>
            <a:r>
              <a:rPr sz="1700" spc="-25" dirty="0">
                <a:solidFill>
                  <a:srgbClr val="FFFFFF"/>
                </a:solidFill>
                <a:latin typeface="Open Sans"/>
                <a:cs typeface="Open Sans"/>
              </a:rPr>
              <a:t>and </a:t>
            </a:r>
            <a:r>
              <a:rPr sz="1700" dirty="0">
                <a:solidFill>
                  <a:srgbClr val="FFFFFF"/>
                </a:solidFill>
                <a:latin typeface="Open Sans"/>
                <a:cs typeface="Open Sans"/>
              </a:rPr>
              <a:t>depression</a:t>
            </a:r>
            <a:r>
              <a:rPr sz="1700" spc="85" dirty="0">
                <a:solidFill>
                  <a:srgbClr val="FFFFFF"/>
                </a:solidFill>
                <a:latin typeface="Open Sans"/>
                <a:cs typeface="Open Sans"/>
              </a:rPr>
              <a:t> </a:t>
            </a:r>
            <a:r>
              <a:rPr sz="1700" spc="-10" dirty="0">
                <a:solidFill>
                  <a:srgbClr val="FFFFFF"/>
                </a:solidFill>
                <a:latin typeface="Open Sans"/>
                <a:cs typeface="Open Sans"/>
              </a:rPr>
              <a:t>originate.</a:t>
            </a:r>
            <a:endParaRPr sz="1700" dirty="0">
              <a:latin typeface="Open Sans"/>
              <a:cs typeface="Open Sans"/>
            </a:endParaRPr>
          </a:p>
          <a:p>
            <a:pPr marL="34925" algn="ctr">
              <a:lnSpc>
                <a:spcPct val="100000"/>
              </a:lnSpc>
              <a:spcBef>
                <a:spcPts val="1450"/>
              </a:spcBef>
            </a:pPr>
            <a:r>
              <a:rPr sz="1750" b="1" dirty="0">
                <a:solidFill>
                  <a:srgbClr val="FAAF40"/>
                </a:solidFill>
                <a:latin typeface="Open Sans"/>
                <a:cs typeface="Open Sans"/>
              </a:rPr>
              <a:t>James</a:t>
            </a:r>
            <a:r>
              <a:rPr sz="1750" b="1" spc="85" dirty="0">
                <a:solidFill>
                  <a:srgbClr val="FAAF40"/>
                </a:solidFill>
                <a:latin typeface="Open Sans"/>
                <a:cs typeface="Open Sans"/>
              </a:rPr>
              <a:t> </a:t>
            </a:r>
            <a:r>
              <a:rPr sz="1750" b="1" dirty="0">
                <a:solidFill>
                  <a:srgbClr val="FAAF40"/>
                </a:solidFill>
                <a:latin typeface="Open Sans"/>
                <a:cs typeface="Open Sans"/>
              </a:rPr>
              <a:t>A.</a:t>
            </a:r>
            <a:r>
              <a:rPr sz="1750" b="1" spc="90" dirty="0">
                <a:solidFill>
                  <a:srgbClr val="FAAF40"/>
                </a:solidFill>
                <a:latin typeface="Open Sans"/>
                <a:cs typeface="Open Sans"/>
              </a:rPr>
              <a:t> </a:t>
            </a:r>
            <a:r>
              <a:rPr sz="1750" b="1" dirty="0">
                <a:solidFill>
                  <a:srgbClr val="FAAF40"/>
                </a:solidFill>
                <a:latin typeface="Open Sans"/>
                <a:cs typeface="Open Sans"/>
              </a:rPr>
              <a:t>Garﬁeld,</a:t>
            </a:r>
            <a:r>
              <a:rPr sz="1750" b="1" spc="90" dirty="0">
                <a:solidFill>
                  <a:srgbClr val="FAAF40"/>
                </a:solidFill>
                <a:latin typeface="Open Sans"/>
                <a:cs typeface="Open Sans"/>
              </a:rPr>
              <a:t> </a:t>
            </a:r>
            <a:r>
              <a:rPr sz="1750" b="1" dirty="0">
                <a:solidFill>
                  <a:srgbClr val="FAAF40"/>
                </a:solidFill>
                <a:latin typeface="Open Sans"/>
                <a:cs typeface="Open Sans"/>
              </a:rPr>
              <a:t>US</a:t>
            </a:r>
            <a:r>
              <a:rPr sz="1750" b="1" spc="85" dirty="0">
                <a:solidFill>
                  <a:srgbClr val="FAAF40"/>
                </a:solidFill>
                <a:latin typeface="Open Sans"/>
                <a:cs typeface="Open Sans"/>
              </a:rPr>
              <a:t> </a:t>
            </a:r>
            <a:r>
              <a:rPr sz="1750" b="1" spc="-10" dirty="0">
                <a:solidFill>
                  <a:srgbClr val="FAAF40"/>
                </a:solidFill>
                <a:latin typeface="Open Sans"/>
                <a:cs typeface="Open Sans"/>
              </a:rPr>
              <a:t>President</a:t>
            </a:r>
            <a:endParaRPr sz="1750" dirty="0">
              <a:latin typeface="Open Sans"/>
              <a:cs typeface="Open Sans"/>
            </a:endParaRPr>
          </a:p>
        </p:txBody>
      </p:sp>
      <p:grpSp>
        <p:nvGrpSpPr>
          <p:cNvPr id="10" name="object 10"/>
          <p:cNvGrpSpPr/>
          <p:nvPr/>
        </p:nvGrpSpPr>
        <p:grpSpPr>
          <a:xfrm>
            <a:off x="1778035" y="3130114"/>
            <a:ext cx="7338695" cy="2908935"/>
            <a:chOff x="1778035" y="3130114"/>
            <a:chExt cx="7338695" cy="2908935"/>
          </a:xfrm>
        </p:grpSpPr>
        <p:sp>
          <p:nvSpPr>
            <p:cNvPr id="11" name="object 11"/>
            <p:cNvSpPr/>
            <p:nvPr/>
          </p:nvSpPr>
          <p:spPr>
            <a:xfrm>
              <a:off x="1778025" y="3130124"/>
              <a:ext cx="634365" cy="389890"/>
            </a:xfrm>
            <a:custGeom>
              <a:avLst/>
              <a:gdLst/>
              <a:ahLst/>
              <a:cxnLst/>
              <a:rect l="l" t="t" r="r" b="b"/>
              <a:pathLst>
                <a:path w="634364" h="389889">
                  <a:moveTo>
                    <a:pt x="287235" y="142443"/>
                  </a:moveTo>
                  <a:lnTo>
                    <a:pt x="279552" y="97104"/>
                  </a:lnTo>
                  <a:lnTo>
                    <a:pt x="258838" y="57848"/>
                  </a:lnTo>
                  <a:lnTo>
                    <a:pt x="227482" y="27012"/>
                  </a:lnTo>
                  <a:lnTo>
                    <a:pt x="187896" y="6946"/>
                  </a:lnTo>
                  <a:lnTo>
                    <a:pt x="142443" y="0"/>
                  </a:lnTo>
                  <a:lnTo>
                    <a:pt x="97104" y="7696"/>
                  </a:lnTo>
                  <a:lnTo>
                    <a:pt x="57848" y="28409"/>
                  </a:lnTo>
                  <a:lnTo>
                    <a:pt x="27012" y="59753"/>
                  </a:lnTo>
                  <a:lnTo>
                    <a:pt x="6959" y="99339"/>
                  </a:lnTo>
                  <a:lnTo>
                    <a:pt x="0" y="144792"/>
                  </a:lnTo>
                  <a:lnTo>
                    <a:pt x="469" y="155282"/>
                  </a:lnTo>
                  <a:lnTo>
                    <a:pt x="16637" y="222148"/>
                  </a:lnTo>
                  <a:lnTo>
                    <a:pt x="34798" y="264744"/>
                  </a:lnTo>
                  <a:lnTo>
                    <a:pt x="62814" y="309079"/>
                  </a:lnTo>
                  <a:lnTo>
                    <a:pt x="102793" y="351091"/>
                  </a:lnTo>
                  <a:lnTo>
                    <a:pt x="156832" y="386702"/>
                  </a:lnTo>
                  <a:lnTo>
                    <a:pt x="165950" y="389534"/>
                  </a:lnTo>
                  <a:lnTo>
                    <a:pt x="175272" y="389305"/>
                  </a:lnTo>
                  <a:lnTo>
                    <a:pt x="198945" y="353466"/>
                  </a:lnTo>
                  <a:lnTo>
                    <a:pt x="188074" y="332041"/>
                  </a:lnTo>
                  <a:lnTo>
                    <a:pt x="181241" y="317474"/>
                  </a:lnTo>
                  <a:lnTo>
                    <a:pt x="175768" y="301358"/>
                  </a:lnTo>
                  <a:lnTo>
                    <a:pt x="172707" y="284264"/>
                  </a:lnTo>
                  <a:lnTo>
                    <a:pt x="218465" y="266204"/>
                  </a:lnTo>
                  <a:lnTo>
                    <a:pt x="254876" y="234442"/>
                  </a:lnTo>
                  <a:lnTo>
                    <a:pt x="278853" y="192125"/>
                  </a:lnTo>
                  <a:lnTo>
                    <a:pt x="287235" y="142443"/>
                  </a:lnTo>
                  <a:close/>
                </a:path>
                <a:path w="634364" h="389889">
                  <a:moveTo>
                    <a:pt x="633755" y="143611"/>
                  </a:moveTo>
                  <a:lnTo>
                    <a:pt x="626440" y="98221"/>
                  </a:lnTo>
                  <a:lnTo>
                    <a:pt x="606044" y="58801"/>
                  </a:lnTo>
                  <a:lnTo>
                    <a:pt x="574954" y="27711"/>
                  </a:lnTo>
                  <a:lnTo>
                    <a:pt x="535533" y="7315"/>
                  </a:lnTo>
                  <a:lnTo>
                    <a:pt x="490131" y="0"/>
                  </a:lnTo>
                  <a:lnTo>
                    <a:pt x="444741" y="7315"/>
                  </a:lnTo>
                  <a:lnTo>
                    <a:pt x="405307" y="27711"/>
                  </a:lnTo>
                  <a:lnTo>
                    <a:pt x="374218" y="58801"/>
                  </a:lnTo>
                  <a:lnTo>
                    <a:pt x="353834" y="98221"/>
                  </a:lnTo>
                  <a:lnTo>
                    <a:pt x="346506" y="143611"/>
                  </a:lnTo>
                  <a:lnTo>
                    <a:pt x="346900" y="154101"/>
                  </a:lnTo>
                  <a:lnTo>
                    <a:pt x="362508" y="221107"/>
                  </a:lnTo>
                  <a:lnTo>
                    <a:pt x="380326" y="263842"/>
                  </a:lnTo>
                  <a:lnTo>
                    <a:pt x="407974" y="308406"/>
                  </a:lnTo>
                  <a:lnTo>
                    <a:pt x="447598" y="350735"/>
                  </a:lnTo>
                  <a:lnTo>
                    <a:pt x="501357" y="386803"/>
                  </a:lnTo>
                  <a:lnTo>
                    <a:pt x="510451" y="389712"/>
                  </a:lnTo>
                  <a:lnTo>
                    <a:pt x="519772" y="389559"/>
                  </a:lnTo>
                  <a:lnTo>
                    <a:pt x="543725" y="353910"/>
                  </a:lnTo>
                  <a:lnTo>
                    <a:pt x="533031" y="332409"/>
                  </a:lnTo>
                  <a:lnTo>
                    <a:pt x="526326" y="317779"/>
                  </a:lnTo>
                  <a:lnTo>
                    <a:pt x="520992" y="301612"/>
                  </a:lnTo>
                  <a:lnTo>
                    <a:pt x="518071" y="284505"/>
                  </a:lnTo>
                  <a:lnTo>
                    <a:pt x="563968" y="266814"/>
                  </a:lnTo>
                  <a:lnTo>
                    <a:pt x="600646" y="235343"/>
                  </a:lnTo>
                  <a:lnTo>
                    <a:pt x="624954" y="193230"/>
                  </a:lnTo>
                  <a:lnTo>
                    <a:pt x="633755" y="143611"/>
                  </a:lnTo>
                  <a:close/>
                </a:path>
              </a:pathLst>
            </a:custGeom>
            <a:solidFill>
              <a:srgbClr val="241B54"/>
            </a:solidFill>
          </p:spPr>
          <p:txBody>
            <a:bodyPr wrap="square" lIns="0" tIns="0" rIns="0" bIns="0" rtlCol="0"/>
            <a:lstStyle/>
            <a:p>
              <a:endParaRPr/>
            </a:p>
          </p:txBody>
        </p:sp>
        <p:sp>
          <p:nvSpPr>
            <p:cNvPr id="12" name="object 12"/>
            <p:cNvSpPr/>
            <p:nvPr/>
          </p:nvSpPr>
          <p:spPr>
            <a:xfrm>
              <a:off x="8482432" y="5649105"/>
              <a:ext cx="634365" cy="389890"/>
            </a:xfrm>
            <a:custGeom>
              <a:avLst/>
              <a:gdLst/>
              <a:ahLst/>
              <a:cxnLst/>
              <a:rect l="l" t="t" r="r" b="b"/>
              <a:pathLst>
                <a:path w="634365" h="389889">
                  <a:moveTo>
                    <a:pt x="287248" y="143611"/>
                  </a:moveTo>
                  <a:lnTo>
                    <a:pt x="279933" y="98221"/>
                  </a:lnTo>
                  <a:lnTo>
                    <a:pt x="259537" y="58801"/>
                  </a:lnTo>
                  <a:lnTo>
                    <a:pt x="228447" y="27711"/>
                  </a:lnTo>
                  <a:lnTo>
                    <a:pt x="189026" y="7315"/>
                  </a:lnTo>
                  <a:lnTo>
                    <a:pt x="143637" y="0"/>
                  </a:lnTo>
                  <a:lnTo>
                    <a:pt x="98234" y="7315"/>
                  </a:lnTo>
                  <a:lnTo>
                    <a:pt x="58801" y="27711"/>
                  </a:lnTo>
                  <a:lnTo>
                    <a:pt x="27711" y="58801"/>
                  </a:lnTo>
                  <a:lnTo>
                    <a:pt x="7327" y="98221"/>
                  </a:lnTo>
                  <a:lnTo>
                    <a:pt x="0" y="143611"/>
                  </a:lnTo>
                  <a:lnTo>
                    <a:pt x="8801" y="193230"/>
                  </a:lnTo>
                  <a:lnTo>
                    <a:pt x="33121" y="235343"/>
                  </a:lnTo>
                  <a:lnTo>
                    <a:pt x="69799" y="266814"/>
                  </a:lnTo>
                  <a:lnTo>
                    <a:pt x="115697" y="284505"/>
                  </a:lnTo>
                  <a:lnTo>
                    <a:pt x="112776" y="301612"/>
                  </a:lnTo>
                  <a:lnTo>
                    <a:pt x="107442" y="317779"/>
                  </a:lnTo>
                  <a:lnTo>
                    <a:pt x="100736" y="332409"/>
                  </a:lnTo>
                  <a:lnTo>
                    <a:pt x="93687" y="344868"/>
                  </a:lnTo>
                  <a:lnTo>
                    <a:pt x="90030" y="353923"/>
                  </a:lnTo>
                  <a:lnTo>
                    <a:pt x="113995" y="389559"/>
                  </a:lnTo>
                  <a:lnTo>
                    <a:pt x="123317" y="389712"/>
                  </a:lnTo>
                  <a:lnTo>
                    <a:pt x="132410" y="386803"/>
                  </a:lnTo>
                  <a:lnTo>
                    <a:pt x="186156" y="350735"/>
                  </a:lnTo>
                  <a:lnTo>
                    <a:pt x="225780" y="308406"/>
                  </a:lnTo>
                  <a:lnTo>
                    <a:pt x="253441" y="263842"/>
                  </a:lnTo>
                  <a:lnTo>
                    <a:pt x="271259" y="221107"/>
                  </a:lnTo>
                  <a:lnTo>
                    <a:pt x="281393" y="184226"/>
                  </a:lnTo>
                  <a:lnTo>
                    <a:pt x="286867" y="154101"/>
                  </a:lnTo>
                  <a:lnTo>
                    <a:pt x="287248" y="143611"/>
                  </a:lnTo>
                  <a:close/>
                </a:path>
                <a:path w="634365" h="389889">
                  <a:moveTo>
                    <a:pt x="633755" y="144805"/>
                  </a:moveTo>
                  <a:lnTo>
                    <a:pt x="626808" y="99339"/>
                  </a:lnTo>
                  <a:lnTo>
                    <a:pt x="606742" y="59753"/>
                  </a:lnTo>
                  <a:lnTo>
                    <a:pt x="575919" y="28409"/>
                  </a:lnTo>
                  <a:lnTo>
                    <a:pt x="536663" y="7696"/>
                  </a:lnTo>
                  <a:lnTo>
                    <a:pt x="491324" y="0"/>
                  </a:lnTo>
                  <a:lnTo>
                    <a:pt x="445871" y="6946"/>
                  </a:lnTo>
                  <a:lnTo>
                    <a:pt x="406273" y="27012"/>
                  </a:lnTo>
                  <a:lnTo>
                    <a:pt x="374929" y="57848"/>
                  </a:lnTo>
                  <a:lnTo>
                    <a:pt x="354215" y="97104"/>
                  </a:lnTo>
                  <a:lnTo>
                    <a:pt x="346519" y="142443"/>
                  </a:lnTo>
                  <a:lnTo>
                    <a:pt x="354914" y="192125"/>
                  </a:lnTo>
                  <a:lnTo>
                    <a:pt x="378879" y="234442"/>
                  </a:lnTo>
                  <a:lnTo>
                    <a:pt x="415302" y="266204"/>
                  </a:lnTo>
                  <a:lnTo>
                    <a:pt x="461048" y="284276"/>
                  </a:lnTo>
                  <a:lnTo>
                    <a:pt x="457987" y="301358"/>
                  </a:lnTo>
                  <a:lnTo>
                    <a:pt x="452526" y="317487"/>
                  </a:lnTo>
                  <a:lnTo>
                    <a:pt x="445693" y="332041"/>
                  </a:lnTo>
                  <a:lnTo>
                    <a:pt x="438543" y="344449"/>
                  </a:lnTo>
                  <a:lnTo>
                    <a:pt x="434809" y="353466"/>
                  </a:lnTo>
                  <a:lnTo>
                    <a:pt x="458495" y="389305"/>
                  </a:lnTo>
                  <a:lnTo>
                    <a:pt x="467817" y="389534"/>
                  </a:lnTo>
                  <a:lnTo>
                    <a:pt x="476923" y="386702"/>
                  </a:lnTo>
                  <a:lnTo>
                    <a:pt x="530974" y="351091"/>
                  </a:lnTo>
                  <a:lnTo>
                    <a:pt x="570941" y="309079"/>
                  </a:lnTo>
                  <a:lnTo>
                    <a:pt x="598957" y="264744"/>
                  </a:lnTo>
                  <a:lnTo>
                    <a:pt x="617131" y="222148"/>
                  </a:lnTo>
                  <a:lnTo>
                    <a:pt x="627570" y="185356"/>
                  </a:lnTo>
                  <a:lnTo>
                    <a:pt x="633298" y="155282"/>
                  </a:lnTo>
                  <a:lnTo>
                    <a:pt x="633755" y="144805"/>
                  </a:lnTo>
                  <a:close/>
                </a:path>
              </a:pathLst>
            </a:custGeom>
            <a:solidFill>
              <a:srgbClr val="673B94"/>
            </a:solidFill>
          </p:spPr>
          <p:txBody>
            <a:bodyPr wrap="square" lIns="0" tIns="0" rIns="0" bIns="0" rtlCol="0"/>
            <a:lstStyle/>
            <a:p>
              <a:endParaRPr/>
            </a:p>
          </p:txBody>
        </p:sp>
      </p:grpSp>
      <p:sp>
        <p:nvSpPr>
          <p:cNvPr id="13" name="object 13"/>
          <p:cNvSpPr txBox="1"/>
          <p:nvPr/>
        </p:nvSpPr>
        <p:spPr>
          <a:xfrm>
            <a:off x="1116898" y="2373485"/>
            <a:ext cx="6570345" cy="553720"/>
          </a:xfrm>
          <a:prstGeom prst="rect">
            <a:avLst/>
          </a:prstGeom>
        </p:spPr>
        <p:txBody>
          <a:bodyPr vert="horz" wrap="square" lIns="0" tIns="13970" rIns="0" bIns="0" rtlCol="0">
            <a:spAutoFit/>
          </a:bodyPr>
          <a:lstStyle/>
          <a:p>
            <a:pPr marL="12700">
              <a:lnSpc>
                <a:spcPct val="100000"/>
              </a:lnSpc>
              <a:spcBef>
                <a:spcPts val="110"/>
              </a:spcBef>
            </a:pPr>
            <a:r>
              <a:rPr sz="3450" b="1" i="1" dirty="0">
                <a:solidFill>
                  <a:srgbClr val="241B54"/>
                </a:solidFill>
                <a:latin typeface="Open Sans"/>
                <a:cs typeface="Open Sans"/>
              </a:rPr>
              <a:t>5.0</a:t>
            </a:r>
            <a:r>
              <a:rPr sz="3450" b="1" i="1" spc="-5" dirty="0">
                <a:solidFill>
                  <a:srgbClr val="241B54"/>
                </a:solidFill>
                <a:latin typeface="Open Sans"/>
                <a:cs typeface="Open Sans"/>
              </a:rPr>
              <a:t> </a:t>
            </a:r>
            <a:r>
              <a:rPr sz="3450" b="1" i="1" dirty="0">
                <a:solidFill>
                  <a:srgbClr val="241B54"/>
                </a:solidFill>
                <a:latin typeface="Open Sans"/>
                <a:cs typeface="Open Sans"/>
              </a:rPr>
              <a:t>Introduction to</a:t>
            </a:r>
            <a:r>
              <a:rPr sz="3450" b="1" i="1" spc="-5" dirty="0">
                <a:solidFill>
                  <a:srgbClr val="241B54"/>
                </a:solidFill>
                <a:latin typeface="Open Sans"/>
                <a:cs typeface="Open Sans"/>
              </a:rPr>
              <a:t> </a:t>
            </a:r>
            <a:r>
              <a:rPr sz="3450" b="1" i="1" dirty="0">
                <a:solidFill>
                  <a:srgbClr val="241B54"/>
                </a:solidFill>
                <a:latin typeface="Open Sans"/>
                <a:cs typeface="Open Sans"/>
              </a:rPr>
              <a:t>the </a:t>
            </a:r>
            <a:r>
              <a:rPr sz="3450" b="1" i="1" spc="-10" dirty="0">
                <a:solidFill>
                  <a:srgbClr val="241B54"/>
                </a:solidFill>
                <a:latin typeface="Open Sans"/>
                <a:cs typeface="Open Sans"/>
              </a:rPr>
              <a:t>Problem</a:t>
            </a:r>
            <a:endParaRPr sz="3450">
              <a:latin typeface="Open Sans"/>
              <a:cs typeface="Open Sans"/>
            </a:endParaRPr>
          </a:p>
        </p:txBody>
      </p:sp>
      <p:pic>
        <p:nvPicPr>
          <p:cNvPr id="14" name="object 14"/>
          <p:cNvPicPr/>
          <p:nvPr/>
        </p:nvPicPr>
        <p:blipFill>
          <a:blip r:embed="rId5" cstate="print"/>
          <a:stretch>
            <a:fillRect/>
          </a:stretch>
        </p:blipFill>
        <p:spPr>
          <a:xfrm>
            <a:off x="18829729" y="10656764"/>
            <a:ext cx="143513" cy="143534"/>
          </a:xfrm>
          <a:prstGeom prst="rect">
            <a:avLst/>
          </a:prstGeom>
        </p:spPr>
      </p:pic>
      <p:sp>
        <p:nvSpPr>
          <p:cNvPr id="15" name="object 15"/>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39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sp>
        <p:nvSpPr>
          <p:cNvPr id="6" name="object 6"/>
          <p:cNvSpPr txBox="1"/>
          <p:nvPr/>
        </p:nvSpPr>
        <p:spPr>
          <a:xfrm>
            <a:off x="1116898" y="2580332"/>
            <a:ext cx="8233409" cy="1853200"/>
          </a:xfrm>
          <a:prstGeom prst="rect">
            <a:avLst/>
          </a:prstGeom>
        </p:spPr>
        <p:txBody>
          <a:bodyPr vert="horz" wrap="square" lIns="0" tIns="13970" rIns="0" bIns="0" rtlCol="0">
            <a:spAutoFit/>
          </a:bodyPr>
          <a:lstStyle/>
          <a:p>
            <a:pPr marL="13335">
              <a:lnSpc>
                <a:spcPct val="100000"/>
              </a:lnSpc>
              <a:spcBef>
                <a:spcPts val="110"/>
              </a:spcBef>
            </a:pPr>
            <a:r>
              <a:rPr sz="3450" b="1" i="1" dirty="0">
                <a:solidFill>
                  <a:srgbClr val="241B54"/>
                </a:solidFill>
                <a:latin typeface="Open Sans"/>
                <a:cs typeface="Open Sans"/>
              </a:rPr>
              <a:t>Activity:</a:t>
            </a:r>
            <a:r>
              <a:rPr sz="3450" b="1" i="1" spc="-30" dirty="0">
                <a:solidFill>
                  <a:srgbClr val="241B54"/>
                </a:solidFill>
                <a:latin typeface="Open Sans"/>
                <a:cs typeface="Open Sans"/>
              </a:rPr>
              <a:t> </a:t>
            </a:r>
            <a:r>
              <a:rPr sz="3450" b="1" i="1" dirty="0">
                <a:solidFill>
                  <a:srgbClr val="241B54"/>
                </a:solidFill>
                <a:latin typeface="Open Sans"/>
                <a:cs typeface="Open Sans"/>
              </a:rPr>
              <a:t>The</a:t>
            </a:r>
            <a:r>
              <a:rPr sz="3450" b="1" i="1" spc="-20" dirty="0">
                <a:solidFill>
                  <a:srgbClr val="241B54"/>
                </a:solidFill>
                <a:latin typeface="Open Sans"/>
                <a:cs typeface="Open Sans"/>
              </a:rPr>
              <a:t> </a:t>
            </a:r>
            <a:r>
              <a:rPr sz="3450" b="1" i="1" dirty="0">
                <a:solidFill>
                  <a:srgbClr val="241B54"/>
                </a:solidFill>
                <a:latin typeface="Open Sans"/>
                <a:cs typeface="Open Sans"/>
              </a:rPr>
              <a:t>Eﬀects</a:t>
            </a:r>
            <a:r>
              <a:rPr sz="3450" b="1" i="1" spc="-20" dirty="0">
                <a:solidFill>
                  <a:srgbClr val="241B54"/>
                </a:solidFill>
                <a:latin typeface="Open Sans"/>
                <a:cs typeface="Open Sans"/>
              </a:rPr>
              <a:t> </a:t>
            </a:r>
            <a:r>
              <a:rPr sz="3450" b="1" i="1" dirty="0">
                <a:solidFill>
                  <a:srgbClr val="241B54"/>
                </a:solidFill>
                <a:latin typeface="Open Sans"/>
                <a:cs typeface="Open Sans"/>
              </a:rPr>
              <a:t>of</a:t>
            </a:r>
            <a:r>
              <a:rPr sz="3450" b="1" i="1" spc="-20" dirty="0">
                <a:solidFill>
                  <a:srgbClr val="241B54"/>
                </a:solidFill>
                <a:latin typeface="Open Sans"/>
                <a:cs typeface="Open Sans"/>
              </a:rPr>
              <a:t> </a:t>
            </a:r>
            <a:r>
              <a:rPr sz="3450" b="1" i="1" spc="-10" dirty="0">
                <a:solidFill>
                  <a:srgbClr val="241B54"/>
                </a:solidFill>
                <a:latin typeface="Open Sans"/>
                <a:cs typeface="Open Sans"/>
              </a:rPr>
              <a:t>Inﬂation</a:t>
            </a:r>
            <a:endParaRPr sz="3450" dirty="0">
              <a:latin typeface="Open Sans"/>
              <a:cs typeface="Open Sans"/>
            </a:endParaRPr>
          </a:p>
          <a:p>
            <a:pPr marL="13335">
              <a:lnSpc>
                <a:spcPct val="100000"/>
              </a:lnSpc>
              <a:spcBef>
                <a:spcPts val="15"/>
              </a:spcBef>
            </a:pPr>
            <a:r>
              <a:rPr lang="en-US" sz="3600" b="0" i="0" dirty="0">
                <a:solidFill>
                  <a:srgbClr val="444746"/>
                </a:solidFill>
                <a:effectLst/>
                <a:latin typeface="Google Sans"/>
              </a:rPr>
              <a:t>—</a:t>
            </a:r>
            <a:r>
              <a:rPr sz="3450" b="1" i="1" dirty="0">
                <a:solidFill>
                  <a:srgbClr val="241B54"/>
                </a:solidFill>
                <a:latin typeface="Open Sans"/>
                <a:cs typeface="Open Sans"/>
              </a:rPr>
              <a:t> An Auction </a:t>
            </a:r>
            <a:r>
              <a:rPr sz="3450" b="1" i="1" spc="-10" dirty="0">
                <a:solidFill>
                  <a:srgbClr val="241B54"/>
                </a:solidFill>
                <a:latin typeface="Open Sans"/>
                <a:cs typeface="Open Sans"/>
              </a:rPr>
              <a:t>Activity</a:t>
            </a:r>
            <a:endParaRPr sz="3450" dirty="0">
              <a:latin typeface="Open Sans"/>
              <a:cs typeface="Open Sans"/>
            </a:endParaRPr>
          </a:p>
          <a:p>
            <a:pPr marL="12700" marR="5080">
              <a:lnSpc>
                <a:spcPct val="101800"/>
              </a:lnSpc>
              <a:spcBef>
                <a:spcPts val="1764"/>
              </a:spcBef>
            </a:pPr>
            <a:r>
              <a:rPr sz="1700" dirty="0">
                <a:solidFill>
                  <a:srgbClr val="57585B"/>
                </a:solidFill>
                <a:latin typeface="Open Sans"/>
                <a:cs typeface="Open Sans"/>
              </a:rPr>
              <a:t>Objective:</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understand</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concept</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inﬂation</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how</a:t>
            </a:r>
            <a:r>
              <a:rPr sz="1700" spc="65" dirty="0">
                <a:solidFill>
                  <a:srgbClr val="57585B"/>
                </a:solidFill>
                <a:latin typeface="Open Sans"/>
                <a:cs typeface="Open Sans"/>
              </a:rPr>
              <a:t> </a:t>
            </a:r>
            <a:r>
              <a:rPr sz="1700" dirty="0">
                <a:solidFill>
                  <a:srgbClr val="57585B"/>
                </a:solidFill>
                <a:latin typeface="Open Sans"/>
                <a:cs typeface="Open Sans"/>
              </a:rPr>
              <a:t>it</a:t>
            </a:r>
            <a:r>
              <a:rPr sz="1700" spc="65" dirty="0">
                <a:solidFill>
                  <a:srgbClr val="57585B"/>
                </a:solidFill>
                <a:latin typeface="Open Sans"/>
                <a:cs typeface="Open Sans"/>
              </a:rPr>
              <a:t> </a:t>
            </a:r>
            <a:r>
              <a:rPr sz="1700" dirty="0">
                <a:solidFill>
                  <a:srgbClr val="57585B"/>
                </a:solidFill>
                <a:latin typeface="Open Sans"/>
                <a:cs typeface="Open Sans"/>
              </a:rPr>
              <a:t>aﬀects</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prices</a:t>
            </a:r>
            <a:r>
              <a:rPr sz="1700" spc="6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goods</a:t>
            </a:r>
            <a:r>
              <a:rPr sz="1700" spc="35"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services</a:t>
            </a:r>
            <a:r>
              <a:rPr sz="1700" spc="35"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an</a:t>
            </a:r>
            <a:r>
              <a:rPr sz="1700" spc="40" dirty="0">
                <a:solidFill>
                  <a:srgbClr val="57585B"/>
                </a:solidFill>
                <a:latin typeface="Open Sans"/>
                <a:cs typeface="Open Sans"/>
              </a:rPr>
              <a:t> </a:t>
            </a:r>
            <a:r>
              <a:rPr sz="1700" spc="-10" dirty="0">
                <a:solidFill>
                  <a:srgbClr val="57585B"/>
                </a:solidFill>
                <a:latin typeface="Open Sans"/>
                <a:cs typeface="Open Sans"/>
              </a:rPr>
              <a:t>economy</a:t>
            </a:r>
            <a:endParaRPr sz="1700" dirty="0">
              <a:latin typeface="Open Sans"/>
              <a:cs typeface="Open Sans"/>
            </a:endParaRPr>
          </a:p>
        </p:txBody>
      </p:sp>
      <p:sp>
        <p:nvSpPr>
          <p:cNvPr id="7" name="object 7"/>
          <p:cNvSpPr txBox="1"/>
          <p:nvPr/>
        </p:nvSpPr>
        <p:spPr>
          <a:xfrm>
            <a:off x="1150550" y="8334013"/>
            <a:ext cx="8339455" cy="1476302"/>
          </a:xfrm>
          <a:prstGeom prst="rect">
            <a:avLst/>
          </a:prstGeom>
        </p:spPr>
        <p:txBody>
          <a:bodyPr vert="horz" wrap="square" lIns="0" tIns="136525" rIns="0" bIns="0" rtlCol="0">
            <a:spAutoFit/>
          </a:bodyPr>
          <a:lstStyle/>
          <a:p>
            <a:pPr marL="12700">
              <a:lnSpc>
                <a:spcPct val="100000"/>
              </a:lnSpc>
              <a:spcBef>
                <a:spcPts val="1075"/>
              </a:spcBef>
            </a:pPr>
            <a:r>
              <a:rPr sz="2300" b="1" dirty="0">
                <a:solidFill>
                  <a:srgbClr val="683B93"/>
                </a:solidFill>
                <a:latin typeface="Open Sans"/>
                <a:cs typeface="Open Sans"/>
              </a:rPr>
              <a:t>Class</a:t>
            </a:r>
            <a:r>
              <a:rPr sz="2300" b="1" spc="135" dirty="0">
                <a:solidFill>
                  <a:srgbClr val="683B93"/>
                </a:solidFill>
                <a:latin typeface="Open Sans"/>
                <a:cs typeface="Open Sans"/>
              </a:rPr>
              <a:t> </a:t>
            </a:r>
            <a:r>
              <a:rPr sz="2300" b="1" dirty="0">
                <a:solidFill>
                  <a:srgbClr val="683B93"/>
                </a:solidFill>
                <a:latin typeface="Open Sans"/>
                <a:cs typeface="Open Sans"/>
              </a:rPr>
              <a:t>Exercise</a:t>
            </a:r>
            <a:r>
              <a:rPr sz="2300" b="1" spc="135" dirty="0">
                <a:solidFill>
                  <a:srgbClr val="683B93"/>
                </a:solidFill>
                <a:latin typeface="Open Sans"/>
                <a:cs typeface="Open Sans"/>
              </a:rPr>
              <a:t> </a:t>
            </a:r>
            <a:r>
              <a:rPr lang="en-US" sz="2400" b="0" i="0" dirty="0">
                <a:solidFill>
                  <a:srgbClr val="444746"/>
                </a:solidFill>
                <a:effectLst/>
                <a:latin typeface="Google Sans"/>
              </a:rPr>
              <a:t>—</a:t>
            </a:r>
            <a:r>
              <a:rPr sz="2300" b="1" spc="135" dirty="0">
                <a:solidFill>
                  <a:srgbClr val="683B93"/>
                </a:solidFill>
                <a:latin typeface="Open Sans"/>
                <a:cs typeface="Open Sans"/>
              </a:rPr>
              <a:t> </a:t>
            </a:r>
            <a:r>
              <a:rPr sz="2300" b="1" dirty="0">
                <a:solidFill>
                  <a:srgbClr val="683B93"/>
                </a:solidFill>
                <a:latin typeface="Open Sans"/>
                <a:cs typeface="Open Sans"/>
              </a:rPr>
              <a:t>Follow</a:t>
            </a:r>
            <a:r>
              <a:rPr sz="2300" b="1" spc="135" dirty="0">
                <a:solidFill>
                  <a:srgbClr val="683B93"/>
                </a:solidFill>
                <a:latin typeface="Open Sans"/>
                <a:cs typeface="Open Sans"/>
              </a:rPr>
              <a:t> </a:t>
            </a:r>
            <a:r>
              <a:rPr sz="2300" b="1" dirty="0">
                <a:solidFill>
                  <a:srgbClr val="683B93"/>
                </a:solidFill>
                <a:latin typeface="Open Sans"/>
                <a:cs typeface="Open Sans"/>
              </a:rPr>
              <a:t>the</a:t>
            </a:r>
            <a:r>
              <a:rPr sz="2300" b="1" spc="140" dirty="0">
                <a:solidFill>
                  <a:srgbClr val="683B93"/>
                </a:solidFill>
                <a:latin typeface="Open Sans"/>
                <a:cs typeface="Open Sans"/>
              </a:rPr>
              <a:t> </a:t>
            </a:r>
            <a:r>
              <a:rPr lang="en-US" sz="2300" b="1" spc="140" dirty="0">
                <a:solidFill>
                  <a:srgbClr val="683B93"/>
                </a:solidFill>
                <a:latin typeface="Open Sans"/>
                <a:cs typeface="Open Sans"/>
              </a:rPr>
              <a:t>I</a:t>
            </a:r>
            <a:r>
              <a:rPr sz="2300" b="1" dirty="0">
                <a:solidFill>
                  <a:srgbClr val="683B93"/>
                </a:solidFill>
                <a:latin typeface="Open Sans"/>
                <a:cs typeface="Open Sans"/>
              </a:rPr>
              <a:t>nstructions</a:t>
            </a:r>
            <a:r>
              <a:rPr sz="2300" b="1" spc="135" dirty="0">
                <a:solidFill>
                  <a:srgbClr val="683B93"/>
                </a:solidFill>
                <a:latin typeface="Open Sans"/>
                <a:cs typeface="Open Sans"/>
              </a:rPr>
              <a:t> </a:t>
            </a:r>
            <a:r>
              <a:rPr lang="en-US" sz="2300" b="1" spc="-10" dirty="0">
                <a:solidFill>
                  <a:srgbClr val="683B93"/>
                </a:solidFill>
                <a:latin typeface="Open Sans"/>
                <a:cs typeface="Open Sans"/>
              </a:rPr>
              <a:t>B</a:t>
            </a:r>
            <a:r>
              <a:rPr sz="2300" b="1" spc="-10" dirty="0">
                <a:solidFill>
                  <a:srgbClr val="683B93"/>
                </a:solidFill>
                <a:latin typeface="Open Sans"/>
                <a:cs typeface="Open Sans"/>
              </a:rPr>
              <a:t>elow:</a:t>
            </a:r>
            <a:endParaRPr sz="2300" dirty="0">
              <a:latin typeface="Open Sans"/>
              <a:cs typeface="Open Sans"/>
            </a:endParaRPr>
          </a:p>
          <a:p>
            <a:pPr marL="396240" marR="5080" indent="-384175">
              <a:lnSpc>
                <a:spcPct val="96200"/>
              </a:lnSpc>
              <a:spcBef>
                <a:spcPts val="1085"/>
              </a:spcBef>
              <a:buClr>
                <a:srgbClr val="683B93"/>
              </a:buClr>
              <a:buSzPct val="135294"/>
              <a:buFont typeface="Open Sans"/>
              <a:buAutoNum type="arabicPeriod"/>
              <a:tabLst>
                <a:tab pos="396240" algn="l"/>
              </a:tabLst>
            </a:pPr>
            <a:r>
              <a:rPr sz="1700" dirty="0">
                <a:solidFill>
                  <a:srgbClr val="57585B"/>
                </a:solidFill>
                <a:latin typeface="Open Sans"/>
                <a:cs typeface="Open Sans"/>
              </a:rPr>
              <a:t>You</a:t>
            </a:r>
            <a:r>
              <a:rPr sz="1700" spc="55" dirty="0">
                <a:solidFill>
                  <a:srgbClr val="57585B"/>
                </a:solidFill>
                <a:latin typeface="Open Sans"/>
                <a:cs typeface="Open Sans"/>
              </a:rPr>
              <a:t> </a:t>
            </a:r>
            <a:r>
              <a:rPr sz="1700" dirty="0">
                <a:solidFill>
                  <a:srgbClr val="57585B"/>
                </a:solidFill>
                <a:latin typeface="Open Sans"/>
                <a:cs typeface="Open Sans"/>
              </a:rPr>
              <a:t>will</a:t>
            </a:r>
            <a:r>
              <a:rPr sz="1700" spc="55" dirty="0">
                <a:solidFill>
                  <a:srgbClr val="57585B"/>
                </a:solidFill>
                <a:latin typeface="Open Sans"/>
                <a:cs typeface="Open Sans"/>
              </a:rPr>
              <a:t> </a:t>
            </a:r>
            <a:r>
              <a:rPr sz="1700" dirty="0">
                <a:solidFill>
                  <a:srgbClr val="57585B"/>
                </a:solidFill>
                <a:latin typeface="Open Sans"/>
                <a:cs typeface="Open Sans"/>
              </a:rPr>
              <a:t>receive</a:t>
            </a:r>
            <a:r>
              <a:rPr sz="1700" spc="6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random</a:t>
            </a:r>
            <a:r>
              <a:rPr sz="1700" spc="60" dirty="0">
                <a:solidFill>
                  <a:srgbClr val="57585B"/>
                </a:solidFill>
                <a:latin typeface="Open Sans"/>
                <a:cs typeface="Open Sans"/>
              </a:rPr>
              <a:t> </a:t>
            </a:r>
            <a:r>
              <a:rPr sz="1700" dirty="0">
                <a:solidFill>
                  <a:srgbClr val="57585B"/>
                </a:solidFill>
                <a:latin typeface="Open Sans"/>
                <a:cs typeface="Open Sans"/>
              </a:rPr>
              <a:t>amount</a:t>
            </a:r>
            <a:r>
              <a:rPr sz="1700" spc="55"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Monopoly</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from</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teacher.</a:t>
            </a:r>
            <a:r>
              <a:rPr sz="1700" spc="60" dirty="0">
                <a:solidFill>
                  <a:srgbClr val="57585B"/>
                </a:solidFill>
                <a:latin typeface="Open Sans"/>
                <a:cs typeface="Open Sans"/>
              </a:rPr>
              <a:t> </a:t>
            </a:r>
            <a:r>
              <a:rPr sz="1700" spc="-20" dirty="0">
                <a:solidFill>
                  <a:srgbClr val="57585B"/>
                </a:solidFill>
                <a:latin typeface="Open Sans"/>
                <a:cs typeface="Open Sans"/>
              </a:rPr>
              <a:t>This </a:t>
            </a:r>
            <a:r>
              <a:rPr sz="1700" dirty="0">
                <a:solidFill>
                  <a:srgbClr val="57585B"/>
                </a:solidFill>
                <a:latin typeface="Open Sans"/>
                <a:cs typeface="Open Sans"/>
              </a:rPr>
              <a:t>represents</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spc="-10" dirty="0">
                <a:solidFill>
                  <a:srgbClr val="57585B"/>
                </a:solidFill>
                <a:latin typeface="Open Sans"/>
                <a:cs typeface="Open Sans"/>
              </a:rPr>
              <a:t>society.</a:t>
            </a:r>
            <a:endParaRPr sz="1700" dirty="0">
              <a:latin typeface="Open Sans"/>
              <a:cs typeface="Open Sans"/>
            </a:endParaRPr>
          </a:p>
          <a:p>
            <a:pPr marL="396240" indent="-383540">
              <a:lnSpc>
                <a:spcPct val="100000"/>
              </a:lnSpc>
              <a:spcBef>
                <a:spcPts val="515"/>
              </a:spcBef>
              <a:buClr>
                <a:srgbClr val="683B93"/>
              </a:buClr>
              <a:buSzPct val="135294"/>
              <a:buFont typeface="Open Sans"/>
              <a:buAutoNum type="arabicPeriod"/>
              <a:tabLst>
                <a:tab pos="396240" algn="l"/>
              </a:tabLst>
            </a:pPr>
            <a:r>
              <a:rPr sz="1700" dirty="0">
                <a:solidFill>
                  <a:srgbClr val="57585B"/>
                </a:solidFill>
                <a:latin typeface="Open Sans"/>
                <a:cs typeface="Open Sans"/>
              </a:rPr>
              <a:t>Write</a:t>
            </a:r>
            <a:r>
              <a:rPr sz="1700" spc="55" dirty="0">
                <a:solidFill>
                  <a:srgbClr val="57585B"/>
                </a:solidFill>
                <a:latin typeface="Open Sans"/>
                <a:cs typeface="Open Sans"/>
              </a:rPr>
              <a:t> </a:t>
            </a:r>
            <a:r>
              <a:rPr sz="1700" dirty="0">
                <a:solidFill>
                  <a:srgbClr val="57585B"/>
                </a:solidFill>
                <a:latin typeface="Open Sans"/>
                <a:cs typeface="Open Sans"/>
              </a:rPr>
              <a:t>down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total</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chart</a:t>
            </a:r>
            <a:r>
              <a:rPr sz="1700" spc="55" dirty="0">
                <a:solidFill>
                  <a:srgbClr val="57585B"/>
                </a:solidFill>
                <a:latin typeface="Open Sans"/>
                <a:cs typeface="Open Sans"/>
              </a:rPr>
              <a:t> </a:t>
            </a:r>
            <a:r>
              <a:rPr sz="1700" spc="-10" dirty="0">
                <a:solidFill>
                  <a:srgbClr val="57585B"/>
                </a:solidFill>
                <a:latin typeface="Open Sans"/>
                <a:cs typeface="Open Sans"/>
              </a:rPr>
              <a:t>provided.</a:t>
            </a:r>
            <a:endParaRPr sz="1700" dirty="0">
              <a:latin typeface="Open Sans"/>
              <a:cs typeface="Open Sans"/>
            </a:endParaRPr>
          </a:p>
        </p:txBody>
      </p:sp>
      <p:sp>
        <p:nvSpPr>
          <p:cNvPr id="8" name="object 8"/>
          <p:cNvSpPr txBox="1"/>
          <p:nvPr/>
        </p:nvSpPr>
        <p:spPr>
          <a:xfrm>
            <a:off x="10293923" y="2732706"/>
            <a:ext cx="8657642" cy="2002856"/>
          </a:xfrm>
          <a:prstGeom prst="rect">
            <a:avLst/>
          </a:prstGeom>
        </p:spPr>
        <p:txBody>
          <a:bodyPr vert="horz" wrap="square" lIns="0" tIns="0" rIns="0" bIns="0" rtlCol="0">
            <a:spAutoFit/>
          </a:bodyPr>
          <a:lstStyle/>
          <a:p>
            <a:pPr marL="396240" indent="-383540">
              <a:lnSpc>
                <a:spcPts val="2250"/>
              </a:lnSpc>
              <a:buClr>
                <a:srgbClr val="683B93"/>
              </a:buClr>
              <a:buSzPct val="135294"/>
              <a:buFont typeface="Open Sans"/>
              <a:buAutoNum type="arabicPeriod" startAt="3"/>
              <a:tabLst>
                <a:tab pos="396240" algn="l"/>
              </a:tabLst>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teacher</a:t>
            </a:r>
            <a:r>
              <a:rPr sz="1700" spc="50" dirty="0">
                <a:solidFill>
                  <a:srgbClr val="57585B"/>
                </a:solidFill>
                <a:latin typeface="Open Sans"/>
                <a:cs typeface="Open Sans"/>
              </a:rPr>
              <a:t> </a:t>
            </a:r>
            <a:r>
              <a:rPr sz="1700" dirty="0">
                <a:solidFill>
                  <a:srgbClr val="57585B"/>
                </a:solidFill>
                <a:latin typeface="Open Sans"/>
                <a:cs typeface="Open Sans"/>
              </a:rPr>
              <a:t>will</a:t>
            </a:r>
            <a:r>
              <a:rPr sz="1700" spc="55" dirty="0">
                <a:solidFill>
                  <a:srgbClr val="57585B"/>
                </a:solidFill>
                <a:latin typeface="Open Sans"/>
                <a:cs typeface="Open Sans"/>
              </a:rPr>
              <a:t> </a:t>
            </a:r>
            <a:r>
              <a:rPr sz="1700" dirty="0">
                <a:solidFill>
                  <a:srgbClr val="57585B"/>
                </a:solidFill>
                <a:latin typeface="Open Sans"/>
                <a:cs typeface="Open Sans"/>
              </a:rPr>
              <a:t>auction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candy</a:t>
            </a:r>
            <a:r>
              <a:rPr sz="1700" spc="50" dirty="0">
                <a:solidFill>
                  <a:srgbClr val="57585B"/>
                </a:solidFill>
                <a:latin typeface="Open Sans"/>
                <a:cs typeface="Open Sans"/>
              </a:rPr>
              <a:t> </a:t>
            </a:r>
            <a:r>
              <a:rPr sz="1700" dirty="0">
                <a:solidFill>
                  <a:srgbClr val="57585B"/>
                </a:solidFill>
                <a:latin typeface="Open Sans"/>
                <a:cs typeface="Open Sans"/>
              </a:rPr>
              <a:t>bar</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students.</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win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candy</a:t>
            </a:r>
            <a:r>
              <a:rPr sz="1700" spc="50" dirty="0">
                <a:solidFill>
                  <a:srgbClr val="57585B"/>
                </a:solidFill>
                <a:latin typeface="Open Sans"/>
                <a:cs typeface="Open Sans"/>
              </a:rPr>
              <a:t> </a:t>
            </a:r>
            <a:r>
              <a:rPr sz="1700" dirty="0">
                <a:solidFill>
                  <a:srgbClr val="57585B"/>
                </a:solidFill>
                <a:latin typeface="Open Sans"/>
                <a:cs typeface="Open Sans"/>
              </a:rPr>
              <a:t>bar,</a:t>
            </a:r>
            <a:r>
              <a:rPr sz="1700" spc="55" dirty="0">
                <a:solidFill>
                  <a:srgbClr val="57585B"/>
                </a:solidFill>
                <a:latin typeface="Open Sans"/>
                <a:cs typeface="Open Sans"/>
              </a:rPr>
              <a:t> </a:t>
            </a:r>
            <a:r>
              <a:rPr sz="1700" spc="-25" dirty="0">
                <a:solidFill>
                  <a:srgbClr val="57585B"/>
                </a:solidFill>
                <a:latin typeface="Open Sans"/>
                <a:cs typeface="Open Sans"/>
              </a:rPr>
              <a:t>you</a:t>
            </a:r>
            <a:endParaRPr sz="1700" dirty="0">
              <a:latin typeface="Open Sans"/>
              <a:cs typeface="Open Sans"/>
            </a:endParaRPr>
          </a:p>
          <a:p>
            <a:pPr marL="396240">
              <a:lnSpc>
                <a:spcPts val="2000"/>
              </a:lnSpc>
            </a:pPr>
            <a:r>
              <a:rPr sz="1700" dirty="0">
                <a:solidFill>
                  <a:srgbClr val="57585B"/>
                </a:solidFill>
                <a:latin typeface="Open Sans"/>
                <a:cs typeface="Open Sans"/>
              </a:rPr>
              <a:t>will</a:t>
            </a:r>
            <a:r>
              <a:rPr sz="1700" spc="60" dirty="0">
                <a:solidFill>
                  <a:srgbClr val="57585B"/>
                </a:solidFill>
                <a:latin typeface="Open Sans"/>
                <a:cs typeface="Open Sans"/>
              </a:rPr>
              <a:t> </a:t>
            </a:r>
            <a:r>
              <a:rPr sz="1700" dirty="0">
                <a:solidFill>
                  <a:srgbClr val="57585B"/>
                </a:solidFill>
                <a:latin typeface="Open Sans"/>
                <a:cs typeface="Open Sans"/>
              </a:rPr>
              <a:t>need</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make</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highest</a:t>
            </a:r>
            <a:r>
              <a:rPr sz="1700" spc="60" dirty="0">
                <a:solidFill>
                  <a:srgbClr val="57585B"/>
                </a:solidFill>
                <a:latin typeface="Open Sans"/>
                <a:cs typeface="Open Sans"/>
              </a:rPr>
              <a:t> </a:t>
            </a:r>
            <a:r>
              <a:rPr sz="1700" dirty="0">
                <a:solidFill>
                  <a:srgbClr val="57585B"/>
                </a:solidFill>
                <a:latin typeface="Open Sans"/>
                <a:cs typeface="Open Sans"/>
              </a:rPr>
              <a:t>bid</a:t>
            </a:r>
            <a:r>
              <a:rPr sz="1700" spc="65" dirty="0">
                <a:solidFill>
                  <a:srgbClr val="57585B"/>
                </a:solidFill>
                <a:latin typeface="Open Sans"/>
                <a:cs typeface="Open Sans"/>
              </a:rPr>
              <a:t> </a:t>
            </a:r>
            <a:r>
              <a:rPr sz="1700" dirty="0">
                <a:solidFill>
                  <a:srgbClr val="57585B"/>
                </a:solidFill>
                <a:latin typeface="Open Sans"/>
                <a:cs typeface="Open Sans"/>
              </a:rPr>
              <a:t>using</a:t>
            </a:r>
            <a:r>
              <a:rPr sz="1700" spc="60" dirty="0">
                <a:solidFill>
                  <a:srgbClr val="57585B"/>
                </a:solidFill>
                <a:latin typeface="Open Sans"/>
                <a:cs typeface="Open Sans"/>
              </a:rPr>
              <a:t> </a:t>
            </a:r>
            <a:r>
              <a:rPr sz="1700" dirty="0">
                <a:solidFill>
                  <a:srgbClr val="57585B"/>
                </a:solidFill>
                <a:latin typeface="Open Sans"/>
                <a:cs typeface="Open Sans"/>
              </a:rPr>
              <a:t>your</a:t>
            </a:r>
            <a:r>
              <a:rPr sz="1700" spc="60" dirty="0">
                <a:solidFill>
                  <a:srgbClr val="57585B"/>
                </a:solidFill>
                <a:latin typeface="Open Sans"/>
                <a:cs typeface="Open Sans"/>
              </a:rPr>
              <a:t> </a:t>
            </a:r>
            <a:r>
              <a:rPr sz="1700" dirty="0">
                <a:solidFill>
                  <a:srgbClr val="57585B"/>
                </a:solidFill>
                <a:latin typeface="Open Sans"/>
                <a:cs typeface="Open Sans"/>
              </a:rPr>
              <a:t>Monopoly</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Record</a:t>
            </a:r>
            <a:r>
              <a:rPr sz="1700" spc="60" dirty="0">
                <a:solidFill>
                  <a:srgbClr val="57585B"/>
                </a:solidFill>
                <a:latin typeface="Open Sans"/>
                <a:cs typeface="Open Sans"/>
              </a:rPr>
              <a:t> </a:t>
            </a:r>
            <a:r>
              <a:rPr sz="1700" spc="-25" dirty="0">
                <a:solidFill>
                  <a:srgbClr val="57585B"/>
                </a:solidFill>
                <a:latin typeface="Open Sans"/>
                <a:cs typeface="Open Sans"/>
              </a:rPr>
              <a:t>the</a:t>
            </a:r>
            <a:endParaRPr sz="1700" dirty="0">
              <a:latin typeface="Open Sans"/>
              <a:cs typeface="Open Sans"/>
            </a:endParaRPr>
          </a:p>
          <a:p>
            <a:pPr marL="396240">
              <a:lnSpc>
                <a:spcPct val="100000"/>
              </a:lnSpc>
              <a:spcBef>
                <a:spcPts val="35"/>
              </a:spcBef>
            </a:pPr>
            <a:r>
              <a:rPr sz="1700" dirty="0">
                <a:solidFill>
                  <a:srgbClr val="57585B"/>
                </a:solidFill>
                <a:latin typeface="Open Sans"/>
                <a:cs typeface="Open Sans"/>
              </a:rPr>
              <a:t>winning</a:t>
            </a:r>
            <a:r>
              <a:rPr sz="1700" spc="60" dirty="0">
                <a:solidFill>
                  <a:srgbClr val="57585B"/>
                </a:solidFill>
                <a:latin typeface="Open Sans"/>
                <a:cs typeface="Open Sans"/>
              </a:rPr>
              <a:t> </a:t>
            </a:r>
            <a:r>
              <a:rPr sz="1700" dirty="0">
                <a:solidFill>
                  <a:srgbClr val="57585B"/>
                </a:solidFill>
                <a:latin typeface="Open Sans"/>
                <a:cs typeface="Open Sans"/>
              </a:rPr>
              <a:t>bid</a:t>
            </a:r>
            <a:r>
              <a:rPr sz="1700" spc="65" dirty="0">
                <a:solidFill>
                  <a:srgbClr val="57585B"/>
                </a:solidFill>
                <a:latin typeface="Open Sans"/>
                <a:cs typeface="Open Sans"/>
              </a:rPr>
              <a:t> </a:t>
            </a:r>
            <a:r>
              <a:rPr sz="1700" dirty="0">
                <a:solidFill>
                  <a:srgbClr val="57585B"/>
                </a:solidFill>
                <a:latin typeface="Open Sans"/>
                <a:cs typeface="Open Sans"/>
              </a:rPr>
              <a:t>next</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5" dirty="0">
                <a:solidFill>
                  <a:srgbClr val="57585B"/>
                </a:solidFill>
                <a:latin typeface="Open Sans"/>
                <a:cs typeface="Open Sans"/>
              </a:rPr>
              <a:t> </a:t>
            </a:r>
            <a:r>
              <a:rPr sz="1700" spc="-10" dirty="0">
                <a:solidFill>
                  <a:srgbClr val="57585B"/>
                </a:solidFill>
                <a:latin typeface="Open Sans"/>
                <a:cs typeface="Open Sans"/>
              </a:rPr>
              <a:t>supply.</a:t>
            </a:r>
            <a:endParaRPr sz="1700" dirty="0">
              <a:latin typeface="Open Sans"/>
              <a:cs typeface="Open Sans"/>
            </a:endParaRPr>
          </a:p>
          <a:p>
            <a:pPr marL="396240" marR="5080" indent="-384175">
              <a:lnSpc>
                <a:spcPct val="98900"/>
              </a:lnSpc>
              <a:spcBef>
                <a:spcPts val="1160"/>
              </a:spcBef>
              <a:buClr>
                <a:srgbClr val="683B93"/>
              </a:buClr>
              <a:buSzPct val="135294"/>
              <a:buFont typeface="Open Sans"/>
              <a:buAutoNum type="arabicPeriod" startAt="4"/>
              <a:tabLst>
                <a:tab pos="396240" algn="l"/>
              </a:tabLst>
            </a:pP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teacher</a:t>
            </a:r>
            <a:r>
              <a:rPr sz="1700" spc="60" dirty="0">
                <a:solidFill>
                  <a:srgbClr val="57585B"/>
                </a:solidFill>
                <a:latin typeface="Open Sans"/>
                <a:cs typeface="Open Sans"/>
              </a:rPr>
              <a:t> </a:t>
            </a:r>
            <a:r>
              <a:rPr sz="1700" dirty="0">
                <a:solidFill>
                  <a:srgbClr val="57585B"/>
                </a:solidFill>
                <a:latin typeface="Open Sans"/>
                <a:cs typeface="Open Sans"/>
              </a:rPr>
              <a:t>will</a:t>
            </a:r>
            <a:r>
              <a:rPr sz="1700" spc="60" dirty="0">
                <a:solidFill>
                  <a:srgbClr val="57585B"/>
                </a:solidFill>
                <a:latin typeface="Open Sans"/>
                <a:cs typeface="Open Sans"/>
              </a:rPr>
              <a:t> </a:t>
            </a:r>
            <a:r>
              <a:rPr sz="1700" dirty="0">
                <a:solidFill>
                  <a:srgbClr val="57585B"/>
                </a:solidFill>
                <a:latin typeface="Open Sans"/>
                <a:cs typeface="Open Sans"/>
              </a:rPr>
              <a:t>then</a:t>
            </a:r>
            <a:r>
              <a:rPr sz="1700" spc="60" dirty="0">
                <a:solidFill>
                  <a:srgbClr val="57585B"/>
                </a:solidFill>
                <a:latin typeface="Open Sans"/>
                <a:cs typeface="Open Sans"/>
              </a:rPr>
              <a:t> </a:t>
            </a:r>
            <a:r>
              <a:rPr sz="1700" dirty="0">
                <a:solidFill>
                  <a:srgbClr val="57585B"/>
                </a:solidFill>
                <a:latin typeface="Open Sans"/>
                <a:cs typeface="Open Sans"/>
              </a:rPr>
              <a:t>add</a:t>
            </a:r>
            <a:r>
              <a:rPr sz="1700" spc="60"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signiﬁcant</a:t>
            </a:r>
            <a:r>
              <a:rPr sz="1700" spc="60" dirty="0">
                <a:solidFill>
                  <a:srgbClr val="57585B"/>
                </a:solidFill>
                <a:latin typeface="Open Sans"/>
                <a:cs typeface="Open Sans"/>
              </a:rPr>
              <a:t> </a:t>
            </a:r>
            <a:r>
              <a:rPr sz="1700" dirty="0">
                <a:solidFill>
                  <a:srgbClr val="57585B"/>
                </a:solidFill>
                <a:latin typeface="Open Sans"/>
                <a:cs typeface="Open Sans"/>
              </a:rPr>
              <a:t>amount</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Monopoly</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10" dirty="0">
                <a:solidFill>
                  <a:srgbClr val="57585B"/>
                </a:solidFill>
                <a:latin typeface="Open Sans"/>
                <a:cs typeface="Open Sans"/>
              </a:rPr>
              <a:t>total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represents</a:t>
            </a:r>
            <a:r>
              <a:rPr sz="1700" spc="55" dirty="0">
                <a:solidFill>
                  <a:srgbClr val="57585B"/>
                </a:solidFill>
                <a:latin typeface="Open Sans"/>
                <a:cs typeface="Open Sans"/>
              </a:rPr>
              <a:t> </a:t>
            </a:r>
            <a:r>
              <a:rPr sz="1700" dirty="0">
                <a:solidFill>
                  <a:srgbClr val="57585B"/>
                </a:solidFill>
                <a:latin typeface="Open Sans"/>
                <a:cs typeface="Open Sans"/>
              </a:rPr>
              <a:t>an</a:t>
            </a:r>
            <a:r>
              <a:rPr sz="1700" spc="55" dirty="0">
                <a:solidFill>
                  <a:srgbClr val="57585B"/>
                </a:solidFill>
                <a:latin typeface="Open Sans"/>
                <a:cs typeface="Open Sans"/>
              </a:rPr>
              <a:t> </a:t>
            </a:r>
            <a:r>
              <a:rPr sz="1700" dirty="0">
                <a:solidFill>
                  <a:srgbClr val="57585B"/>
                </a:solidFill>
                <a:latin typeface="Open Sans"/>
                <a:cs typeface="Open Sans"/>
              </a:rPr>
              <a:t>increase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an</a:t>
            </a:r>
            <a:r>
              <a:rPr sz="1700" spc="55" dirty="0">
                <a:solidFill>
                  <a:srgbClr val="57585B"/>
                </a:solidFill>
                <a:latin typeface="Open Sans"/>
                <a:cs typeface="Open Sans"/>
              </a:rPr>
              <a:t> </a:t>
            </a:r>
            <a:r>
              <a:rPr sz="1700" spc="-10" dirty="0">
                <a:solidFill>
                  <a:srgbClr val="57585B"/>
                </a:solidFill>
                <a:latin typeface="Open Sans"/>
                <a:cs typeface="Open Sans"/>
              </a:rPr>
              <a:t>economy. </a:t>
            </a:r>
            <a:r>
              <a:rPr sz="1700" dirty="0">
                <a:solidFill>
                  <a:srgbClr val="57585B"/>
                </a:solidFill>
                <a:latin typeface="Open Sans"/>
                <a:cs typeface="Open Sans"/>
              </a:rPr>
              <a:t>Later,</a:t>
            </a:r>
            <a:r>
              <a:rPr sz="1700" spc="55" dirty="0">
                <a:solidFill>
                  <a:srgbClr val="57585B"/>
                </a:solidFill>
                <a:latin typeface="Open Sans"/>
                <a:cs typeface="Open Sans"/>
              </a:rPr>
              <a:t> </a:t>
            </a:r>
            <a:r>
              <a:rPr sz="1700" dirty="0">
                <a:solidFill>
                  <a:srgbClr val="57585B"/>
                </a:solidFill>
                <a:latin typeface="Open Sans"/>
                <a:cs typeface="Open Sans"/>
              </a:rPr>
              <a:t>you</a:t>
            </a:r>
            <a:r>
              <a:rPr sz="1700" spc="55" dirty="0">
                <a:solidFill>
                  <a:srgbClr val="57585B"/>
                </a:solidFill>
                <a:latin typeface="Open Sans"/>
                <a:cs typeface="Open Sans"/>
              </a:rPr>
              <a:t> </a:t>
            </a:r>
            <a:r>
              <a:rPr sz="1700" dirty="0">
                <a:solidFill>
                  <a:srgbClr val="57585B"/>
                </a:solidFill>
                <a:latin typeface="Open Sans"/>
                <a:cs typeface="Open Sans"/>
              </a:rPr>
              <a:t>will</a:t>
            </a:r>
            <a:r>
              <a:rPr sz="1700" spc="55" dirty="0">
                <a:solidFill>
                  <a:srgbClr val="57585B"/>
                </a:solidFill>
                <a:latin typeface="Open Sans"/>
                <a:cs typeface="Open Sans"/>
              </a:rPr>
              <a:t> </a:t>
            </a:r>
            <a:r>
              <a:rPr sz="1700" dirty="0">
                <a:solidFill>
                  <a:srgbClr val="57585B"/>
                </a:solidFill>
                <a:latin typeface="Open Sans"/>
                <a:cs typeface="Open Sans"/>
              </a:rPr>
              <a:t>learn</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55" dirty="0">
                <a:solidFill>
                  <a:srgbClr val="57585B"/>
                </a:solidFill>
                <a:latin typeface="Open Sans"/>
                <a:cs typeface="Open Sans"/>
              </a:rPr>
              <a:t> </a:t>
            </a:r>
            <a:r>
              <a:rPr lang="en-US" sz="1700" spc="55" dirty="0">
                <a:solidFill>
                  <a:srgbClr val="57585B"/>
                </a:solidFill>
                <a:latin typeface="Open Sans"/>
                <a:cs typeface="Open Sans"/>
              </a:rPr>
              <a:t>the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lang="en-US" sz="1700" dirty="0">
                <a:solidFill>
                  <a:srgbClr val="57585B"/>
                </a:solidFill>
                <a:latin typeface="Open Sans"/>
                <a:cs typeface="Open Sans"/>
              </a:rPr>
              <a:t>increased</a:t>
            </a:r>
            <a:r>
              <a:rPr sz="1700" spc="55" dirty="0">
                <a:solidFill>
                  <a:srgbClr val="57585B"/>
                </a:solidFill>
                <a:latin typeface="Open Sans"/>
                <a:cs typeface="Open Sans"/>
              </a:rPr>
              <a:t> </a:t>
            </a:r>
            <a:r>
              <a:rPr sz="1700" dirty="0">
                <a:solidFill>
                  <a:srgbClr val="57585B"/>
                </a:solidFill>
                <a:latin typeface="Open Sans"/>
                <a:cs typeface="Open Sans"/>
              </a:rPr>
              <a:t>or</a:t>
            </a:r>
            <a:r>
              <a:rPr sz="1700" spc="55" dirty="0">
                <a:solidFill>
                  <a:srgbClr val="57585B"/>
                </a:solidFill>
                <a:latin typeface="Open Sans"/>
                <a:cs typeface="Open Sans"/>
              </a:rPr>
              <a:t> </a:t>
            </a:r>
            <a:r>
              <a:rPr sz="1700" dirty="0">
                <a:solidFill>
                  <a:srgbClr val="57585B"/>
                </a:solidFill>
                <a:latin typeface="Open Sans"/>
                <a:cs typeface="Open Sans"/>
              </a:rPr>
              <a:t>reduced</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an</a:t>
            </a:r>
            <a:r>
              <a:rPr sz="1700" spc="55" dirty="0">
                <a:solidFill>
                  <a:srgbClr val="57585B"/>
                </a:solidFill>
                <a:latin typeface="Open Sans"/>
                <a:cs typeface="Open Sans"/>
              </a:rPr>
              <a:t> </a:t>
            </a:r>
            <a:r>
              <a:rPr sz="1700" spc="-10" dirty="0">
                <a:solidFill>
                  <a:srgbClr val="57585B"/>
                </a:solidFill>
                <a:latin typeface="Open Sans"/>
                <a:cs typeface="Open Sans"/>
              </a:rPr>
              <a:t>economy.</a:t>
            </a:r>
            <a:endParaRPr sz="1700" dirty="0">
              <a:latin typeface="Open Sans"/>
              <a:cs typeface="Open Sans"/>
            </a:endParaRPr>
          </a:p>
        </p:txBody>
      </p:sp>
      <p:sp>
        <p:nvSpPr>
          <p:cNvPr id="9" name="object 9"/>
          <p:cNvSpPr txBox="1"/>
          <p:nvPr/>
        </p:nvSpPr>
        <p:spPr>
          <a:xfrm>
            <a:off x="10293923" y="6881079"/>
            <a:ext cx="8103870" cy="1305560"/>
          </a:xfrm>
          <a:prstGeom prst="rect">
            <a:avLst/>
          </a:prstGeom>
        </p:spPr>
        <p:txBody>
          <a:bodyPr vert="horz" wrap="square" lIns="0" tIns="0" rIns="0" bIns="0" rtlCol="0">
            <a:spAutoFit/>
          </a:bodyPr>
          <a:lstStyle/>
          <a:p>
            <a:pPr marL="396240" indent="-383540">
              <a:lnSpc>
                <a:spcPts val="2250"/>
              </a:lnSpc>
              <a:buClr>
                <a:srgbClr val="683B93"/>
              </a:buClr>
              <a:buSzPct val="135294"/>
              <a:buFont typeface="Open Sans"/>
              <a:buAutoNum type="arabicPeriod" startAt="5"/>
              <a:tabLst>
                <a:tab pos="396240" algn="l"/>
              </a:tabLst>
            </a:pP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teacher</a:t>
            </a:r>
            <a:r>
              <a:rPr sz="1700" spc="60" dirty="0">
                <a:solidFill>
                  <a:srgbClr val="57585B"/>
                </a:solidFill>
                <a:latin typeface="Open Sans"/>
                <a:cs typeface="Open Sans"/>
              </a:rPr>
              <a:t> </a:t>
            </a:r>
            <a:r>
              <a:rPr sz="1700" dirty="0">
                <a:solidFill>
                  <a:srgbClr val="57585B"/>
                </a:solidFill>
                <a:latin typeface="Open Sans"/>
                <a:cs typeface="Open Sans"/>
              </a:rPr>
              <a:t>will</a:t>
            </a:r>
            <a:r>
              <a:rPr sz="1700" spc="60" dirty="0">
                <a:solidFill>
                  <a:srgbClr val="57585B"/>
                </a:solidFill>
                <a:latin typeface="Open Sans"/>
                <a:cs typeface="Open Sans"/>
              </a:rPr>
              <a:t> </a:t>
            </a:r>
            <a:r>
              <a:rPr sz="1700" dirty="0">
                <a:solidFill>
                  <a:srgbClr val="57585B"/>
                </a:solidFill>
                <a:latin typeface="Open Sans"/>
                <a:cs typeface="Open Sans"/>
              </a:rPr>
              <a:t>auction</a:t>
            </a:r>
            <a:r>
              <a:rPr sz="1700" spc="65"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second</a:t>
            </a:r>
            <a:r>
              <a:rPr sz="1700" spc="60" dirty="0">
                <a:solidFill>
                  <a:srgbClr val="57585B"/>
                </a:solidFill>
                <a:latin typeface="Open Sans"/>
                <a:cs typeface="Open Sans"/>
              </a:rPr>
              <a:t> </a:t>
            </a:r>
            <a:r>
              <a:rPr sz="1700" dirty="0">
                <a:solidFill>
                  <a:srgbClr val="57585B"/>
                </a:solidFill>
                <a:latin typeface="Open Sans"/>
                <a:cs typeface="Open Sans"/>
              </a:rPr>
              <a:t>candy</a:t>
            </a:r>
            <a:r>
              <a:rPr sz="1700" spc="60" dirty="0">
                <a:solidFill>
                  <a:srgbClr val="57585B"/>
                </a:solidFill>
                <a:latin typeface="Open Sans"/>
                <a:cs typeface="Open Sans"/>
              </a:rPr>
              <a:t> </a:t>
            </a:r>
            <a:r>
              <a:rPr sz="1700" dirty="0">
                <a:solidFill>
                  <a:srgbClr val="57585B"/>
                </a:solidFill>
                <a:latin typeface="Open Sans"/>
                <a:cs typeface="Open Sans"/>
              </a:rPr>
              <a:t>bar</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students</a:t>
            </a:r>
            <a:r>
              <a:rPr sz="1700" spc="65" dirty="0">
                <a:solidFill>
                  <a:srgbClr val="57585B"/>
                </a:solidFill>
                <a:latin typeface="Open Sans"/>
                <a:cs typeface="Open Sans"/>
              </a:rPr>
              <a:t> </a:t>
            </a:r>
            <a:r>
              <a:rPr sz="1700" dirty="0">
                <a:solidFill>
                  <a:srgbClr val="57585B"/>
                </a:solidFill>
                <a:latin typeface="Open Sans"/>
                <a:cs typeface="Open Sans"/>
              </a:rPr>
              <a:t>using</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20" dirty="0">
                <a:solidFill>
                  <a:srgbClr val="57585B"/>
                </a:solidFill>
                <a:latin typeface="Open Sans"/>
                <a:cs typeface="Open Sans"/>
              </a:rPr>
              <a:t>same</a:t>
            </a:r>
            <a:endParaRPr sz="1700">
              <a:latin typeface="Open Sans"/>
              <a:cs typeface="Open Sans"/>
            </a:endParaRPr>
          </a:p>
          <a:p>
            <a:pPr marL="396240">
              <a:lnSpc>
                <a:spcPts val="2000"/>
              </a:lnSpc>
            </a:pPr>
            <a:r>
              <a:rPr sz="1700" dirty="0">
                <a:solidFill>
                  <a:srgbClr val="57585B"/>
                </a:solidFill>
                <a:latin typeface="Open Sans"/>
                <a:cs typeface="Open Sans"/>
              </a:rPr>
              <a:t>process</a:t>
            </a:r>
            <a:r>
              <a:rPr sz="1700" spc="60" dirty="0">
                <a:solidFill>
                  <a:srgbClr val="57585B"/>
                </a:solidFill>
                <a:latin typeface="Open Sans"/>
                <a:cs typeface="Open Sans"/>
              </a:rPr>
              <a:t> </a:t>
            </a:r>
            <a:r>
              <a:rPr sz="1700" dirty="0">
                <a:solidFill>
                  <a:srgbClr val="57585B"/>
                </a:solidFill>
                <a:latin typeface="Open Sans"/>
                <a:cs typeface="Open Sans"/>
              </a:rPr>
              <a:t>as</a:t>
            </a:r>
            <a:r>
              <a:rPr sz="1700" spc="60" dirty="0">
                <a:solidFill>
                  <a:srgbClr val="57585B"/>
                </a:solidFill>
                <a:latin typeface="Open Sans"/>
                <a:cs typeface="Open Sans"/>
              </a:rPr>
              <a:t> </a:t>
            </a:r>
            <a:r>
              <a:rPr sz="1700" dirty="0">
                <a:solidFill>
                  <a:srgbClr val="57585B"/>
                </a:solidFill>
                <a:latin typeface="Open Sans"/>
                <a:cs typeface="Open Sans"/>
              </a:rPr>
              <a:t>before.</a:t>
            </a:r>
            <a:r>
              <a:rPr sz="1700" spc="60" dirty="0">
                <a:solidFill>
                  <a:srgbClr val="57585B"/>
                </a:solidFill>
                <a:latin typeface="Open Sans"/>
                <a:cs typeface="Open Sans"/>
              </a:rPr>
              <a:t> </a:t>
            </a:r>
            <a:r>
              <a:rPr sz="1700" dirty="0">
                <a:solidFill>
                  <a:srgbClr val="57585B"/>
                </a:solidFill>
                <a:latin typeface="Open Sans"/>
                <a:cs typeface="Open Sans"/>
              </a:rPr>
              <a:t>Record</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winning</a:t>
            </a:r>
            <a:r>
              <a:rPr sz="1700" spc="60" dirty="0">
                <a:solidFill>
                  <a:srgbClr val="57585B"/>
                </a:solidFill>
                <a:latin typeface="Open Sans"/>
                <a:cs typeface="Open Sans"/>
              </a:rPr>
              <a:t> </a:t>
            </a:r>
            <a:r>
              <a:rPr sz="1700" dirty="0">
                <a:solidFill>
                  <a:srgbClr val="57585B"/>
                </a:solidFill>
                <a:latin typeface="Open Sans"/>
                <a:cs typeface="Open Sans"/>
              </a:rPr>
              <a:t>bid</a:t>
            </a:r>
            <a:r>
              <a:rPr sz="1700" spc="60" dirty="0">
                <a:solidFill>
                  <a:srgbClr val="57585B"/>
                </a:solidFill>
                <a:latin typeface="Open Sans"/>
                <a:cs typeface="Open Sans"/>
              </a:rPr>
              <a:t> </a:t>
            </a:r>
            <a:r>
              <a:rPr sz="1700" dirty="0">
                <a:solidFill>
                  <a:srgbClr val="57585B"/>
                </a:solidFill>
                <a:latin typeface="Open Sans"/>
                <a:cs typeface="Open Sans"/>
              </a:rPr>
              <a:t>next</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supply</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spc="-25" dirty="0">
                <a:solidFill>
                  <a:srgbClr val="57585B"/>
                </a:solidFill>
                <a:latin typeface="Open Sans"/>
                <a:cs typeface="Open Sans"/>
              </a:rPr>
              <a:t>the</a:t>
            </a:r>
            <a:endParaRPr sz="1700">
              <a:latin typeface="Open Sans"/>
              <a:cs typeface="Open Sans"/>
            </a:endParaRPr>
          </a:p>
          <a:p>
            <a:pPr marL="396240">
              <a:lnSpc>
                <a:spcPct val="100000"/>
              </a:lnSpc>
              <a:spcBef>
                <a:spcPts val="35"/>
              </a:spcBef>
            </a:pPr>
            <a:r>
              <a:rPr sz="1700" spc="-10" dirty="0">
                <a:solidFill>
                  <a:srgbClr val="57585B"/>
                </a:solidFill>
                <a:latin typeface="Open Sans"/>
                <a:cs typeface="Open Sans"/>
              </a:rPr>
              <a:t>chart.</a:t>
            </a:r>
            <a:endParaRPr sz="1700">
              <a:latin typeface="Open Sans"/>
              <a:cs typeface="Open Sans"/>
            </a:endParaRPr>
          </a:p>
          <a:p>
            <a:pPr marL="396240" indent="-383540">
              <a:lnSpc>
                <a:spcPct val="100000"/>
              </a:lnSpc>
              <a:spcBef>
                <a:spcPts val="1090"/>
              </a:spcBef>
              <a:buClr>
                <a:srgbClr val="683B93"/>
              </a:buClr>
              <a:buSzPct val="135294"/>
              <a:buFont typeface="Open Sans"/>
              <a:buAutoNum type="arabicPeriod" startAt="6"/>
              <a:tabLst>
                <a:tab pos="396240" algn="l"/>
              </a:tabLst>
            </a:pP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teacher</a:t>
            </a:r>
            <a:r>
              <a:rPr sz="1700" spc="60" dirty="0">
                <a:solidFill>
                  <a:srgbClr val="57585B"/>
                </a:solidFill>
                <a:latin typeface="Open Sans"/>
                <a:cs typeface="Open Sans"/>
              </a:rPr>
              <a:t> </a:t>
            </a:r>
            <a:r>
              <a:rPr sz="1700" dirty="0">
                <a:solidFill>
                  <a:srgbClr val="57585B"/>
                </a:solidFill>
                <a:latin typeface="Open Sans"/>
                <a:cs typeface="Open Sans"/>
              </a:rPr>
              <a:t>will</a:t>
            </a:r>
            <a:r>
              <a:rPr sz="1700" spc="60" dirty="0">
                <a:solidFill>
                  <a:srgbClr val="57585B"/>
                </a:solidFill>
                <a:latin typeface="Open Sans"/>
                <a:cs typeface="Open Sans"/>
              </a:rPr>
              <a:t> </a:t>
            </a:r>
            <a:r>
              <a:rPr sz="1700" dirty="0">
                <a:solidFill>
                  <a:srgbClr val="57585B"/>
                </a:solidFill>
                <a:latin typeface="Open Sans"/>
                <a:cs typeface="Open Sans"/>
              </a:rPr>
              <a:t>repeat</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auction</a:t>
            </a:r>
            <a:r>
              <a:rPr sz="1700" spc="6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third</a:t>
            </a:r>
            <a:r>
              <a:rPr sz="1700" spc="60" dirty="0">
                <a:solidFill>
                  <a:srgbClr val="57585B"/>
                </a:solidFill>
                <a:latin typeface="Open Sans"/>
                <a:cs typeface="Open Sans"/>
              </a:rPr>
              <a:t> </a:t>
            </a:r>
            <a:r>
              <a:rPr sz="1700" spc="-10" dirty="0">
                <a:solidFill>
                  <a:srgbClr val="57585B"/>
                </a:solidFill>
                <a:latin typeface="Open Sans"/>
                <a:cs typeface="Open Sans"/>
              </a:rPr>
              <a:t>time.</a:t>
            </a:r>
            <a:endParaRPr sz="1700">
              <a:latin typeface="Open Sans"/>
              <a:cs typeface="Open Sans"/>
            </a:endParaRPr>
          </a:p>
        </p:txBody>
      </p:sp>
      <p:pic>
        <p:nvPicPr>
          <p:cNvPr id="10" name="object 10"/>
          <p:cNvPicPr/>
          <p:nvPr/>
        </p:nvPicPr>
        <p:blipFill>
          <a:blip r:embed="rId4" cstate="print"/>
          <a:stretch>
            <a:fillRect/>
          </a:stretch>
        </p:blipFill>
        <p:spPr>
          <a:xfrm>
            <a:off x="1130043" y="5273190"/>
            <a:ext cx="224826" cy="225271"/>
          </a:xfrm>
          <a:prstGeom prst="rect">
            <a:avLst/>
          </a:prstGeom>
        </p:spPr>
      </p:pic>
      <p:sp>
        <p:nvSpPr>
          <p:cNvPr id="11" name="object 11"/>
          <p:cNvSpPr txBox="1"/>
          <p:nvPr/>
        </p:nvSpPr>
        <p:spPr>
          <a:xfrm>
            <a:off x="1150550" y="4615211"/>
            <a:ext cx="8541385" cy="3561079"/>
          </a:xfrm>
          <a:prstGeom prst="rect">
            <a:avLst/>
          </a:prstGeom>
        </p:spPr>
        <p:txBody>
          <a:bodyPr vert="horz" wrap="square" lIns="0" tIns="161290" rIns="0" bIns="0" rtlCol="0">
            <a:spAutoFit/>
          </a:bodyPr>
          <a:lstStyle/>
          <a:p>
            <a:pPr marL="12700">
              <a:lnSpc>
                <a:spcPct val="100000"/>
              </a:lnSpc>
              <a:spcBef>
                <a:spcPts val="1270"/>
              </a:spcBef>
            </a:pPr>
            <a:r>
              <a:rPr sz="2300" b="1" spc="-10" dirty="0">
                <a:solidFill>
                  <a:srgbClr val="683B93"/>
                </a:solidFill>
                <a:latin typeface="Open Sans"/>
                <a:cs typeface="Open Sans"/>
              </a:rPr>
              <a:t>Deﬁnitions:</a:t>
            </a:r>
            <a:endParaRPr sz="2300" dirty="0">
              <a:latin typeface="Open Sans"/>
              <a:cs typeface="Open Sans"/>
            </a:endParaRPr>
          </a:p>
          <a:p>
            <a:pPr marL="396240" marR="5080">
              <a:lnSpc>
                <a:spcPct val="101800"/>
              </a:lnSpc>
              <a:spcBef>
                <a:spcPts val="870"/>
              </a:spcBef>
            </a:pP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Supply:</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total</a:t>
            </a:r>
            <a:r>
              <a:rPr sz="1700" spc="60" dirty="0">
                <a:solidFill>
                  <a:srgbClr val="57585B"/>
                </a:solidFill>
                <a:latin typeface="Open Sans"/>
                <a:cs typeface="Open Sans"/>
              </a:rPr>
              <a:t> </a:t>
            </a:r>
            <a:r>
              <a:rPr sz="1700" dirty="0">
                <a:solidFill>
                  <a:srgbClr val="57585B"/>
                </a:solidFill>
                <a:latin typeface="Open Sans"/>
                <a:cs typeface="Open Sans"/>
              </a:rPr>
              <a:t>amount</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circulation</a:t>
            </a:r>
            <a:r>
              <a:rPr sz="1700" spc="60" dirty="0">
                <a:solidFill>
                  <a:srgbClr val="57585B"/>
                </a:solidFill>
                <a:latin typeface="Open Sans"/>
                <a:cs typeface="Open Sans"/>
              </a:rPr>
              <a:t> </a:t>
            </a:r>
            <a:r>
              <a:rPr sz="1700" dirty="0">
                <a:solidFill>
                  <a:srgbClr val="57585B"/>
                </a:solidFill>
                <a:latin typeface="Open Sans"/>
                <a:cs typeface="Open Sans"/>
              </a:rPr>
              <a:t>within</a:t>
            </a:r>
            <a:r>
              <a:rPr sz="1700" spc="55" dirty="0">
                <a:solidFill>
                  <a:srgbClr val="57585B"/>
                </a:solidFill>
                <a:latin typeface="Open Sans"/>
                <a:cs typeface="Open Sans"/>
              </a:rPr>
              <a:t> </a:t>
            </a:r>
            <a:r>
              <a:rPr sz="1700" dirty="0">
                <a:solidFill>
                  <a:srgbClr val="57585B"/>
                </a:solidFill>
                <a:latin typeface="Open Sans"/>
                <a:cs typeface="Open Sans"/>
              </a:rPr>
              <a:t>an</a:t>
            </a:r>
            <a:r>
              <a:rPr sz="1700" spc="55" dirty="0">
                <a:solidFill>
                  <a:srgbClr val="57585B"/>
                </a:solidFill>
                <a:latin typeface="Open Sans"/>
                <a:cs typeface="Open Sans"/>
              </a:rPr>
              <a:t> </a:t>
            </a:r>
            <a:r>
              <a:rPr sz="1700" spc="-10" dirty="0">
                <a:solidFill>
                  <a:srgbClr val="57585B"/>
                </a:solidFill>
                <a:latin typeface="Open Sans"/>
                <a:cs typeface="Open Sans"/>
              </a:rPr>
              <a:t>economy </a:t>
            </a:r>
            <a:r>
              <a:rPr sz="1700" dirty="0">
                <a:solidFill>
                  <a:srgbClr val="57585B"/>
                </a:solidFill>
                <a:latin typeface="Open Sans"/>
                <a:cs typeface="Open Sans"/>
              </a:rPr>
              <a:t>at</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speciﬁc</a:t>
            </a:r>
            <a:r>
              <a:rPr sz="1700" spc="40" dirty="0">
                <a:solidFill>
                  <a:srgbClr val="57585B"/>
                </a:solidFill>
                <a:latin typeface="Open Sans"/>
                <a:cs typeface="Open Sans"/>
              </a:rPr>
              <a:t> </a:t>
            </a:r>
            <a:r>
              <a:rPr sz="1700" dirty="0">
                <a:solidFill>
                  <a:srgbClr val="57585B"/>
                </a:solidFill>
                <a:latin typeface="Open Sans"/>
                <a:cs typeface="Open Sans"/>
              </a:rPr>
              <a:t>time.</a:t>
            </a:r>
            <a:r>
              <a:rPr sz="1700" spc="45" dirty="0">
                <a:solidFill>
                  <a:srgbClr val="57585B"/>
                </a:solidFill>
                <a:latin typeface="Open Sans"/>
                <a:cs typeface="Open Sans"/>
              </a:rPr>
              <a:t> </a:t>
            </a:r>
            <a:r>
              <a:rPr sz="1700" dirty="0">
                <a:solidFill>
                  <a:srgbClr val="57585B"/>
                </a:solidFill>
                <a:latin typeface="Open Sans"/>
                <a:cs typeface="Open Sans"/>
              </a:rPr>
              <a:t>This</a:t>
            </a:r>
            <a:r>
              <a:rPr sz="1700" spc="40" dirty="0">
                <a:solidFill>
                  <a:srgbClr val="57585B"/>
                </a:solidFill>
                <a:latin typeface="Open Sans"/>
                <a:cs typeface="Open Sans"/>
              </a:rPr>
              <a:t> </a:t>
            </a:r>
            <a:r>
              <a:rPr sz="1700" spc="-10" dirty="0">
                <a:solidFill>
                  <a:srgbClr val="57585B"/>
                </a:solidFill>
                <a:latin typeface="Open Sans"/>
                <a:cs typeface="Open Sans"/>
              </a:rPr>
              <a:t>includes:</a:t>
            </a:r>
            <a:endParaRPr sz="1700" dirty="0">
              <a:latin typeface="Open Sans"/>
              <a:cs typeface="Open Sans"/>
            </a:endParaRPr>
          </a:p>
          <a:p>
            <a:pPr marL="734060" marR="3648710">
              <a:lnSpc>
                <a:spcPct val="149500"/>
              </a:lnSpc>
              <a:spcBef>
                <a:spcPts val="285"/>
              </a:spcBef>
            </a:pPr>
            <a:r>
              <a:rPr sz="1700" dirty="0">
                <a:solidFill>
                  <a:srgbClr val="57585B"/>
                </a:solidFill>
                <a:latin typeface="Open Sans"/>
                <a:cs typeface="Open Sans"/>
              </a:rPr>
              <a:t>Physical</a:t>
            </a:r>
            <a:r>
              <a:rPr sz="1700" spc="55" dirty="0">
                <a:solidFill>
                  <a:srgbClr val="57585B"/>
                </a:solidFill>
                <a:latin typeface="Open Sans"/>
                <a:cs typeface="Open Sans"/>
              </a:rPr>
              <a:t> </a:t>
            </a:r>
            <a:r>
              <a:rPr sz="1700" dirty="0">
                <a:solidFill>
                  <a:srgbClr val="57585B"/>
                </a:solidFill>
                <a:latin typeface="Open Sans"/>
                <a:cs typeface="Open Sans"/>
              </a:rPr>
              <a:t>currency,</a:t>
            </a:r>
            <a:r>
              <a:rPr sz="1700" spc="55" dirty="0">
                <a:solidFill>
                  <a:srgbClr val="57585B"/>
                </a:solidFill>
                <a:latin typeface="Open Sans"/>
                <a:cs typeface="Open Sans"/>
              </a:rPr>
              <a:t> </a:t>
            </a:r>
            <a:r>
              <a:rPr sz="1700" dirty="0">
                <a:solidFill>
                  <a:srgbClr val="57585B"/>
                </a:solidFill>
                <a:latin typeface="Open Sans"/>
                <a:cs typeface="Open Sans"/>
              </a:rPr>
              <a:t>such</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coins</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spc="-10" dirty="0">
                <a:solidFill>
                  <a:srgbClr val="57585B"/>
                </a:solidFill>
                <a:latin typeface="Open Sans"/>
                <a:cs typeface="Open Sans"/>
              </a:rPr>
              <a:t>bills </a:t>
            </a:r>
            <a:r>
              <a:rPr sz="1700" dirty="0">
                <a:solidFill>
                  <a:srgbClr val="57585B"/>
                </a:solidFill>
                <a:latin typeface="Open Sans"/>
                <a:cs typeface="Open Sans"/>
              </a:rPr>
              <a:t>Checking</a:t>
            </a:r>
            <a:r>
              <a:rPr sz="1700" spc="145" dirty="0">
                <a:solidFill>
                  <a:srgbClr val="57585B"/>
                </a:solidFill>
                <a:latin typeface="Open Sans"/>
                <a:cs typeface="Open Sans"/>
              </a:rPr>
              <a:t> </a:t>
            </a:r>
            <a:r>
              <a:rPr sz="1700" spc="-10" dirty="0">
                <a:solidFill>
                  <a:srgbClr val="57585B"/>
                </a:solidFill>
                <a:latin typeface="Open Sans"/>
                <a:cs typeface="Open Sans"/>
              </a:rPr>
              <a:t>accounts</a:t>
            </a:r>
            <a:endParaRPr sz="1700" dirty="0">
              <a:latin typeface="Open Sans"/>
              <a:cs typeface="Open Sans"/>
            </a:endParaRPr>
          </a:p>
          <a:p>
            <a:pPr marL="734060" marR="5339715">
              <a:lnSpc>
                <a:spcPct val="149500"/>
              </a:lnSpc>
            </a:pPr>
            <a:r>
              <a:rPr sz="1700" dirty="0">
                <a:solidFill>
                  <a:srgbClr val="57585B"/>
                </a:solidFill>
                <a:latin typeface="Open Sans"/>
                <a:cs typeface="Open Sans"/>
              </a:rPr>
              <a:t>Savings</a:t>
            </a:r>
            <a:r>
              <a:rPr sz="1700" spc="30" dirty="0">
                <a:solidFill>
                  <a:srgbClr val="57585B"/>
                </a:solidFill>
                <a:latin typeface="Open Sans"/>
                <a:cs typeface="Open Sans"/>
              </a:rPr>
              <a:t> </a:t>
            </a:r>
            <a:r>
              <a:rPr sz="1700" spc="-10" dirty="0">
                <a:solidFill>
                  <a:srgbClr val="57585B"/>
                </a:solidFill>
                <a:latin typeface="Open Sans"/>
                <a:cs typeface="Open Sans"/>
              </a:rPr>
              <a:t>accounts</a:t>
            </a:r>
            <a:r>
              <a:rPr sz="1700" spc="500"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lang="en-US" sz="1700" spc="55" dirty="0">
                <a:solidFill>
                  <a:srgbClr val="57585B"/>
                </a:solidFill>
                <a:latin typeface="Open Sans"/>
                <a:cs typeface="Open Sans"/>
              </a:rPr>
              <a:t>m</a:t>
            </a:r>
            <a:r>
              <a:rPr sz="1700" dirty="0">
                <a:solidFill>
                  <a:srgbClr val="57585B"/>
                </a:solidFill>
                <a:latin typeface="Open Sans"/>
                <a:cs typeface="Open Sans"/>
              </a:rPr>
              <a:t>arket</a:t>
            </a:r>
            <a:r>
              <a:rPr sz="1700" spc="60" dirty="0">
                <a:solidFill>
                  <a:srgbClr val="57585B"/>
                </a:solidFill>
                <a:latin typeface="Open Sans"/>
                <a:cs typeface="Open Sans"/>
              </a:rPr>
              <a:t> </a:t>
            </a:r>
            <a:r>
              <a:rPr sz="1700" spc="-10" dirty="0">
                <a:solidFill>
                  <a:srgbClr val="57585B"/>
                </a:solidFill>
                <a:latin typeface="Open Sans"/>
                <a:cs typeface="Open Sans"/>
              </a:rPr>
              <a:t>accounts</a:t>
            </a:r>
            <a:endParaRPr sz="1700" dirty="0">
              <a:latin typeface="Open Sans"/>
              <a:cs typeface="Open Sans"/>
            </a:endParaRPr>
          </a:p>
          <a:p>
            <a:pPr marL="734060">
              <a:lnSpc>
                <a:spcPct val="100000"/>
              </a:lnSpc>
              <a:spcBef>
                <a:spcPts val="1015"/>
              </a:spcBef>
            </a:pPr>
            <a:r>
              <a:rPr sz="1700" dirty="0">
                <a:solidFill>
                  <a:srgbClr val="57585B"/>
                </a:solidFill>
                <a:latin typeface="Open Sans"/>
                <a:cs typeface="Open Sans"/>
              </a:rPr>
              <a:t>Small</a:t>
            </a:r>
            <a:r>
              <a:rPr sz="1700" spc="65" dirty="0">
                <a:solidFill>
                  <a:srgbClr val="57585B"/>
                </a:solidFill>
                <a:latin typeface="Open Sans"/>
                <a:cs typeface="Open Sans"/>
              </a:rPr>
              <a:t> </a:t>
            </a:r>
            <a:r>
              <a:rPr sz="1700" dirty="0">
                <a:solidFill>
                  <a:srgbClr val="57585B"/>
                </a:solidFill>
                <a:latin typeface="Open Sans"/>
                <a:cs typeface="Open Sans"/>
              </a:rPr>
              <a:t>time</a:t>
            </a:r>
            <a:r>
              <a:rPr sz="1700" spc="65" dirty="0">
                <a:solidFill>
                  <a:srgbClr val="57585B"/>
                </a:solidFill>
                <a:latin typeface="Open Sans"/>
                <a:cs typeface="Open Sans"/>
              </a:rPr>
              <a:t> </a:t>
            </a:r>
            <a:r>
              <a:rPr sz="1700" dirty="0">
                <a:solidFill>
                  <a:srgbClr val="57585B"/>
                </a:solidFill>
                <a:latin typeface="Open Sans"/>
                <a:cs typeface="Open Sans"/>
              </a:rPr>
              <a:t>deposits</a:t>
            </a:r>
            <a:r>
              <a:rPr sz="1700" spc="70" dirty="0">
                <a:solidFill>
                  <a:srgbClr val="57585B"/>
                </a:solidFill>
                <a:latin typeface="Open Sans"/>
                <a:cs typeface="Open Sans"/>
              </a:rPr>
              <a:t> </a:t>
            </a:r>
            <a:r>
              <a:rPr sz="1700" dirty="0">
                <a:solidFill>
                  <a:srgbClr val="57585B"/>
                </a:solidFill>
                <a:latin typeface="Open Sans"/>
                <a:cs typeface="Open Sans"/>
              </a:rPr>
              <a:t>(like</a:t>
            </a:r>
            <a:r>
              <a:rPr sz="1700" spc="65" dirty="0">
                <a:solidFill>
                  <a:srgbClr val="57585B"/>
                </a:solidFill>
                <a:latin typeface="Open Sans"/>
                <a:cs typeface="Open Sans"/>
              </a:rPr>
              <a:t> </a:t>
            </a:r>
            <a:r>
              <a:rPr lang="en-US" sz="1700" spc="65" dirty="0">
                <a:solidFill>
                  <a:srgbClr val="57585B"/>
                </a:solidFill>
                <a:latin typeface="Open Sans"/>
                <a:cs typeface="Open Sans"/>
              </a:rPr>
              <a:t>c</a:t>
            </a:r>
            <a:r>
              <a:rPr sz="1700" dirty="0">
                <a:solidFill>
                  <a:srgbClr val="57585B"/>
                </a:solidFill>
                <a:latin typeface="Open Sans"/>
                <a:cs typeface="Open Sans"/>
              </a:rPr>
              <a:t>ertiﬁcates</a:t>
            </a:r>
            <a:r>
              <a:rPr sz="1700" spc="70"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lang="en-US" sz="1700" spc="65" dirty="0">
                <a:solidFill>
                  <a:srgbClr val="57585B"/>
                </a:solidFill>
                <a:latin typeface="Open Sans"/>
                <a:cs typeface="Open Sans"/>
              </a:rPr>
              <a:t>d</a:t>
            </a:r>
            <a:r>
              <a:rPr sz="1700" dirty="0">
                <a:solidFill>
                  <a:srgbClr val="57585B"/>
                </a:solidFill>
                <a:latin typeface="Open Sans"/>
                <a:cs typeface="Open Sans"/>
              </a:rPr>
              <a:t>eposit)</a:t>
            </a:r>
            <a:r>
              <a:rPr sz="1700" spc="70" dirty="0">
                <a:solidFill>
                  <a:srgbClr val="57585B"/>
                </a:solidFill>
                <a:latin typeface="Open Sans"/>
                <a:cs typeface="Open Sans"/>
              </a:rPr>
              <a:t> </a:t>
            </a:r>
            <a:r>
              <a:rPr sz="1700" dirty="0">
                <a:solidFill>
                  <a:srgbClr val="57585B"/>
                </a:solidFill>
                <a:latin typeface="Open Sans"/>
                <a:cs typeface="Open Sans"/>
              </a:rPr>
              <a:t>under</a:t>
            </a:r>
            <a:r>
              <a:rPr sz="1700" spc="65" dirty="0">
                <a:solidFill>
                  <a:srgbClr val="57585B"/>
                </a:solidFill>
                <a:latin typeface="Open Sans"/>
                <a:cs typeface="Open Sans"/>
              </a:rPr>
              <a:t> </a:t>
            </a:r>
            <a:r>
              <a:rPr sz="1700" spc="-10" dirty="0">
                <a:solidFill>
                  <a:srgbClr val="57585B"/>
                </a:solidFill>
                <a:latin typeface="Open Sans"/>
                <a:cs typeface="Open Sans"/>
              </a:rPr>
              <a:t>$100,000</a:t>
            </a:r>
            <a:endParaRPr sz="1700" dirty="0">
              <a:latin typeface="Open Sans"/>
              <a:cs typeface="Open Sans"/>
            </a:endParaRPr>
          </a:p>
          <a:p>
            <a:pPr marL="396240">
              <a:lnSpc>
                <a:spcPct val="100000"/>
              </a:lnSpc>
              <a:spcBef>
                <a:spcPts val="1295"/>
              </a:spcBef>
            </a:pPr>
            <a:r>
              <a:rPr sz="1700" dirty="0">
                <a:solidFill>
                  <a:srgbClr val="57585B"/>
                </a:solidFill>
                <a:latin typeface="Open Sans"/>
                <a:cs typeface="Open Sans"/>
              </a:rPr>
              <a:t>Auction: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public</a:t>
            </a:r>
            <a:r>
              <a:rPr sz="1700" spc="50" dirty="0">
                <a:solidFill>
                  <a:srgbClr val="57585B"/>
                </a:solidFill>
                <a:latin typeface="Open Sans"/>
                <a:cs typeface="Open Sans"/>
              </a:rPr>
              <a:t> </a:t>
            </a:r>
            <a:r>
              <a:rPr sz="1700" dirty="0">
                <a:solidFill>
                  <a:srgbClr val="57585B"/>
                </a:solidFill>
                <a:latin typeface="Open Sans"/>
                <a:cs typeface="Open Sans"/>
              </a:rPr>
              <a:t>sale</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which</a:t>
            </a:r>
            <a:r>
              <a:rPr sz="1700" spc="50" dirty="0">
                <a:solidFill>
                  <a:srgbClr val="57585B"/>
                </a:solidFill>
                <a:latin typeface="Open Sans"/>
                <a:cs typeface="Open Sans"/>
              </a:rPr>
              <a:t> </a:t>
            </a:r>
            <a:r>
              <a:rPr sz="1700" dirty="0">
                <a:solidFill>
                  <a:srgbClr val="57585B"/>
                </a:solidFill>
                <a:latin typeface="Open Sans"/>
                <a:cs typeface="Open Sans"/>
              </a:rPr>
              <a:t>goods</a:t>
            </a:r>
            <a:r>
              <a:rPr sz="1700" spc="55" dirty="0">
                <a:solidFill>
                  <a:srgbClr val="57585B"/>
                </a:solidFill>
                <a:latin typeface="Open Sans"/>
                <a:cs typeface="Open Sans"/>
              </a:rPr>
              <a:t> </a:t>
            </a:r>
            <a:r>
              <a:rPr sz="1700" dirty="0">
                <a:solidFill>
                  <a:srgbClr val="57585B"/>
                </a:solidFill>
                <a:latin typeface="Open Sans"/>
                <a:cs typeface="Open Sans"/>
              </a:rPr>
              <a:t>or</a:t>
            </a:r>
            <a:r>
              <a:rPr sz="1700" spc="50" dirty="0">
                <a:solidFill>
                  <a:srgbClr val="57585B"/>
                </a:solidFill>
                <a:latin typeface="Open Sans"/>
                <a:cs typeface="Open Sans"/>
              </a:rPr>
              <a:t> </a:t>
            </a:r>
            <a:r>
              <a:rPr sz="1700" dirty="0">
                <a:solidFill>
                  <a:srgbClr val="57585B"/>
                </a:solidFill>
                <a:latin typeface="Open Sans"/>
                <a:cs typeface="Open Sans"/>
              </a:rPr>
              <a:t>property</a:t>
            </a:r>
            <a:r>
              <a:rPr sz="1700" spc="50" dirty="0">
                <a:solidFill>
                  <a:srgbClr val="57585B"/>
                </a:solidFill>
                <a:latin typeface="Open Sans"/>
                <a:cs typeface="Open Sans"/>
              </a:rPr>
              <a:t> </a:t>
            </a:r>
            <a:r>
              <a:rPr sz="1700" dirty="0">
                <a:solidFill>
                  <a:srgbClr val="57585B"/>
                </a:solidFill>
                <a:latin typeface="Open Sans"/>
                <a:cs typeface="Open Sans"/>
              </a:rPr>
              <a:t>are</a:t>
            </a:r>
            <a:r>
              <a:rPr sz="1700" spc="55" dirty="0">
                <a:solidFill>
                  <a:srgbClr val="57585B"/>
                </a:solidFill>
                <a:latin typeface="Open Sans"/>
                <a:cs typeface="Open Sans"/>
              </a:rPr>
              <a:t> </a:t>
            </a:r>
            <a:r>
              <a:rPr sz="1700" dirty="0">
                <a:solidFill>
                  <a:srgbClr val="57585B"/>
                </a:solidFill>
                <a:latin typeface="Open Sans"/>
                <a:cs typeface="Open Sans"/>
              </a:rPr>
              <a:t>sold</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highest</a:t>
            </a:r>
            <a:r>
              <a:rPr sz="1700" spc="55" dirty="0">
                <a:solidFill>
                  <a:srgbClr val="57585B"/>
                </a:solidFill>
                <a:latin typeface="Open Sans"/>
                <a:cs typeface="Open Sans"/>
              </a:rPr>
              <a:t> </a:t>
            </a:r>
            <a:r>
              <a:rPr sz="1700" spc="-10" dirty="0">
                <a:solidFill>
                  <a:srgbClr val="57585B"/>
                </a:solidFill>
                <a:latin typeface="Open Sans"/>
                <a:cs typeface="Open Sans"/>
              </a:rPr>
              <a:t>bidder.</a:t>
            </a:r>
            <a:endParaRPr sz="1700" dirty="0">
              <a:latin typeface="Open Sans"/>
              <a:cs typeface="Open Sans"/>
            </a:endParaRPr>
          </a:p>
        </p:txBody>
      </p:sp>
      <p:pic>
        <p:nvPicPr>
          <p:cNvPr id="12" name="object 12"/>
          <p:cNvPicPr/>
          <p:nvPr/>
        </p:nvPicPr>
        <p:blipFill>
          <a:blip r:embed="rId4" cstate="print"/>
          <a:stretch>
            <a:fillRect/>
          </a:stretch>
        </p:blipFill>
        <p:spPr>
          <a:xfrm>
            <a:off x="1130043" y="7934700"/>
            <a:ext cx="224826" cy="225286"/>
          </a:xfrm>
          <a:prstGeom prst="rect">
            <a:avLst/>
          </a:prstGeom>
        </p:spPr>
      </p:pic>
      <p:pic>
        <p:nvPicPr>
          <p:cNvPr id="13" name="object 13"/>
          <p:cNvPicPr/>
          <p:nvPr/>
        </p:nvPicPr>
        <p:blipFill>
          <a:blip r:embed="rId5" cstate="print"/>
          <a:stretch>
            <a:fillRect/>
          </a:stretch>
        </p:blipFill>
        <p:spPr>
          <a:xfrm>
            <a:off x="1547383" y="5966879"/>
            <a:ext cx="215239" cy="215239"/>
          </a:xfrm>
          <a:prstGeom prst="rect">
            <a:avLst/>
          </a:prstGeom>
        </p:spPr>
      </p:pic>
      <p:pic>
        <p:nvPicPr>
          <p:cNvPr id="14" name="object 14"/>
          <p:cNvPicPr/>
          <p:nvPr/>
        </p:nvPicPr>
        <p:blipFill>
          <a:blip r:embed="rId6" cstate="print"/>
          <a:stretch>
            <a:fillRect/>
          </a:stretch>
        </p:blipFill>
        <p:spPr>
          <a:xfrm>
            <a:off x="1547383" y="6349556"/>
            <a:ext cx="215239" cy="215239"/>
          </a:xfrm>
          <a:prstGeom prst="rect">
            <a:avLst/>
          </a:prstGeom>
        </p:spPr>
      </p:pic>
      <p:pic>
        <p:nvPicPr>
          <p:cNvPr id="15" name="object 15"/>
          <p:cNvPicPr/>
          <p:nvPr/>
        </p:nvPicPr>
        <p:blipFill>
          <a:blip r:embed="rId6" cstate="print"/>
          <a:stretch>
            <a:fillRect/>
          </a:stretch>
        </p:blipFill>
        <p:spPr>
          <a:xfrm>
            <a:off x="1547383" y="6732234"/>
            <a:ext cx="215239" cy="215239"/>
          </a:xfrm>
          <a:prstGeom prst="rect">
            <a:avLst/>
          </a:prstGeom>
        </p:spPr>
      </p:pic>
      <p:pic>
        <p:nvPicPr>
          <p:cNvPr id="16" name="object 16"/>
          <p:cNvPicPr/>
          <p:nvPr/>
        </p:nvPicPr>
        <p:blipFill>
          <a:blip r:embed="rId5" cstate="print"/>
          <a:stretch>
            <a:fillRect/>
          </a:stretch>
        </p:blipFill>
        <p:spPr>
          <a:xfrm>
            <a:off x="1547383" y="7114909"/>
            <a:ext cx="215239" cy="215239"/>
          </a:xfrm>
          <a:prstGeom prst="rect">
            <a:avLst/>
          </a:prstGeom>
        </p:spPr>
      </p:pic>
      <p:pic>
        <p:nvPicPr>
          <p:cNvPr id="17" name="object 17"/>
          <p:cNvPicPr/>
          <p:nvPr/>
        </p:nvPicPr>
        <p:blipFill>
          <a:blip r:embed="rId6" cstate="print"/>
          <a:stretch>
            <a:fillRect/>
          </a:stretch>
        </p:blipFill>
        <p:spPr>
          <a:xfrm>
            <a:off x="1547383" y="7497587"/>
            <a:ext cx="215239" cy="215239"/>
          </a:xfrm>
          <a:prstGeom prst="rect">
            <a:avLst/>
          </a:prstGeom>
        </p:spPr>
      </p:pic>
      <p:pic>
        <p:nvPicPr>
          <p:cNvPr id="18" name="object 18"/>
          <p:cNvPicPr/>
          <p:nvPr/>
        </p:nvPicPr>
        <p:blipFill>
          <a:blip r:embed="rId7" cstate="print"/>
          <a:stretch>
            <a:fillRect/>
          </a:stretch>
        </p:blipFill>
        <p:spPr>
          <a:xfrm>
            <a:off x="10316857" y="4863296"/>
            <a:ext cx="8657642" cy="1836362"/>
          </a:xfrm>
          <a:prstGeom prst="rect">
            <a:avLst/>
          </a:prstGeom>
        </p:spPr>
      </p:pic>
      <p:sp>
        <p:nvSpPr>
          <p:cNvPr id="19" name="object 19"/>
          <p:cNvSpPr txBox="1"/>
          <p:nvPr/>
        </p:nvSpPr>
        <p:spPr>
          <a:xfrm>
            <a:off x="10887648" y="5085578"/>
            <a:ext cx="7517765" cy="1344930"/>
          </a:xfrm>
          <a:prstGeom prst="rect">
            <a:avLst/>
          </a:prstGeom>
        </p:spPr>
        <p:txBody>
          <a:bodyPr vert="horz" wrap="square" lIns="0" tIns="12065" rIns="0" bIns="0" rtlCol="0">
            <a:spAutoFit/>
          </a:bodyPr>
          <a:lstStyle/>
          <a:p>
            <a:pPr marL="12065" marR="5080" indent="-635" algn="ctr">
              <a:lnSpc>
                <a:spcPct val="101800"/>
              </a:lnSpc>
              <a:spcBef>
                <a:spcPts val="95"/>
              </a:spcBef>
            </a:pPr>
            <a:r>
              <a:rPr sz="1700" dirty="0">
                <a:solidFill>
                  <a:srgbClr val="FFFFFF"/>
                </a:solidFill>
                <a:latin typeface="Open Sans"/>
                <a:cs typeface="Open Sans"/>
              </a:rPr>
              <a:t>Societies</a:t>
            </a:r>
            <a:r>
              <a:rPr sz="1700" spc="80" dirty="0">
                <a:solidFill>
                  <a:srgbClr val="FFFFFF"/>
                </a:solidFill>
                <a:latin typeface="Open Sans"/>
                <a:cs typeface="Open Sans"/>
              </a:rPr>
              <a:t> </a:t>
            </a:r>
            <a:r>
              <a:rPr sz="1700" dirty="0">
                <a:solidFill>
                  <a:srgbClr val="FFFFFF"/>
                </a:solidFill>
                <a:latin typeface="Open Sans"/>
                <a:cs typeface="Open Sans"/>
              </a:rPr>
              <a:t>can</a:t>
            </a:r>
            <a:r>
              <a:rPr sz="1700" spc="80" dirty="0">
                <a:solidFill>
                  <a:srgbClr val="FFFFFF"/>
                </a:solidFill>
                <a:latin typeface="Open Sans"/>
                <a:cs typeface="Open Sans"/>
              </a:rPr>
              <a:t> </a:t>
            </a:r>
            <a:r>
              <a:rPr sz="1700" dirty="0">
                <a:solidFill>
                  <a:srgbClr val="FFFFFF"/>
                </a:solidFill>
                <a:latin typeface="Open Sans"/>
                <a:cs typeface="Open Sans"/>
              </a:rPr>
              <a:t>often</a:t>
            </a:r>
            <a:r>
              <a:rPr sz="1700" spc="80" dirty="0">
                <a:solidFill>
                  <a:srgbClr val="FFFFFF"/>
                </a:solidFill>
                <a:latin typeface="Open Sans"/>
                <a:cs typeface="Open Sans"/>
              </a:rPr>
              <a:t> </a:t>
            </a:r>
            <a:r>
              <a:rPr sz="1700" dirty="0">
                <a:solidFill>
                  <a:srgbClr val="FFFFFF"/>
                </a:solidFill>
                <a:latin typeface="Open Sans"/>
                <a:cs typeface="Open Sans"/>
              </a:rPr>
              <a:t>be</a:t>
            </a:r>
            <a:r>
              <a:rPr sz="1700" spc="80" dirty="0">
                <a:solidFill>
                  <a:srgbClr val="FFFFFF"/>
                </a:solidFill>
                <a:latin typeface="Open Sans"/>
                <a:cs typeface="Open Sans"/>
              </a:rPr>
              <a:t> </a:t>
            </a:r>
            <a:r>
              <a:rPr sz="1700" dirty="0">
                <a:solidFill>
                  <a:srgbClr val="FFFFFF"/>
                </a:solidFill>
                <a:latin typeface="Open Sans"/>
                <a:cs typeface="Open Sans"/>
              </a:rPr>
              <a:t>unpredictable</a:t>
            </a:r>
            <a:r>
              <a:rPr sz="1700" spc="80" dirty="0">
                <a:solidFill>
                  <a:srgbClr val="FFFFFF"/>
                </a:solidFill>
                <a:latin typeface="Open Sans"/>
                <a:cs typeface="Open Sans"/>
              </a:rPr>
              <a:t> </a:t>
            </a:r>
            <a:r>
              <a:rPr sz="1700" dirty="0">
                <a:solidFill>
                  <a:srgbClr val="FFFFFF"/>
                </a:solidFill>
                <a:latin typeface="Open Sans"/>
                <a:cs typeface="Open Sans"/>
              </a:rPr>
              <a:t>and</a:t>
            </a:r>
            <a:r>
              <a:rPr sz="1700" spc="80" dirty="0">
                <a:solidFill>
                  <a:srgbClr val="FFFFFF"/>
                </a:solidFill>
                <a:latin typeface="Open Sans"/>
                <a:cs typeface="Open Sans"/>
              </a:rPr>
              <a:t> </a:t>
            </a:r>
            <a:r>
              <a:rPr sz="1700" dirty="0">
                <a:solidFill>
                  <a:srgbClr val="FFFFFF"/>
                </a:solidFill>
                <a:latin typeface="Open Sans"/>
                <a:cs typeface="Open Sans"/>
              </a:rPr>
              <a:t>unjust,</a:t>
            </a:r>
            <a:r>
              <a:rPr sz="1700" spc="80" dirty="0">
                <a:solidFill>
                  <a:srgbClr val="FFFFFF"/>
                </a:solidFill>
                <a:latin typeface="Open Sans"/>
                <a:cs typeface="Open Sans"/>
              </a:rPr>
              <a:t> </a:t>
            </a:r>
            <a:r>
              <a:rPr sz="1700" dirty="0">
                <a:solidFill>
                  <a:srgbClr val="FFFFFF"/>
                </a:solidFill>
                <a:latin typeface="Open Sans"/>
                <a:cs typeface="Open Sans"/>
              </a:rPr>
              <a:t>exempliﬁed</a:t>
            </a:r>
            <a:r>
              <a:rPr sz="1700" spc="80" dirty="0">
                <a:solidFill>
                  <a:srgbClr val="FFFFFF"/>
                </a:solidFill>
                <a:latin typeface="Open Sans"/>
                <a:cs typeface="Open Sans"/>
              </a:rPr>
              <a:t> </a:t>
            </a:r>
            <a:r>
              <a:rPr sz="1700" dirty="0">
                <a:solidFill>
                  <a:srgbClr val="FFFFFF"/>
                </a:solidFill>
                <a:latin typeface="Open Sans"/>
                <a:cs typeface="Open Sans"/>
              </a:rPr>
              <a:t>by</a:t>
            </a:r>
            <a:r>
              <a:rPr sz="1700" spc="80" dirty="0">
                <a:solidFill>
                  <a:srgbClr val="FFFFFF"/>
                </a:solidFill>
                <a:latin typeface="Open Sans"/>
                <a:cs typeface="Open Sans"/>
              </a:rPr>
              <a:t> </a:t>
            </a:r>
            <a:r>
              <a:rPr sz="1700" spc="-25" dirty="0">
                <a:solidFill>
                  <a:srgbClr val="FFFFFF"/>
                </a:solidFill>
                <a:latin typeface="Open Sans"/>
                <a:cs typeface="Open Sans"/>
              </a:rPr>
              <a:t>the </a:t>
            </a:r>
            <a:r>
              <a:rPr sz="1700" dirty="0">
                <a:solidFill>
                  <a:srgbClr val="FFFFFF"/>
                </a:solidFill>
                <a:latin typeface="Open Sans"/>
                <a:cs typeface="Open Sans"/>
              </a:rPr>
              <a:t>simulation</a:t>
            </a:r>
            <a:r>
              <a:rPr sz="1700" spc="65" dirty="0">
                <a:solidFill>
                  <a:srgbClr val="FFFFFF"/>
                </a:solidFill>
                <a:latin typeface="Open Sans"/>
                <a:cs typeface="Open Sans"/>
              </a:rPr>
              <a:t> </a:t>
            </a:r>
            <a:r>
              <a:rPr sz="1700" dirty="0">
                <a:solidFill>
                  <a:srgbClr val="FFFFFF"/>
                </a:solidFill>
                <a:latin typeface="Open Sans"/>
                <a:cs typeface="Open Sans"/>
              </a:rPr>
              <a:t>of</a:t>
            </a:r>
            <a:r>
              <a:rPr sz="1700" spc="70" dirty="0">
                <a:solidFill>
                  <a:srgbClr val="FFFFFF"/>
                </a:solidFill>
                <a:latin typeface="Open Sans"/>
                <a:cs typeface="Open Sans"/>
              </a:rPr>
              <a:t> </a:t>
            </a:r>
            <a:r>
              <a:rPr sz="1700" dirty="0">
                <a:solidFill>
                  <a:srgbClr val="FFFFFF"/>
                </a:solidFill>
                <a:latin typeface="Open Sans"/>
                <a:cs typeface="Open Sans"/>
              </a:rPr>
              <a:t>a</a:t>
            </a:r>
            <a:r>
              <a:rPr sz="1700" spc="70" dirty="0">
                <a:solidFill>
                  <a:srgbClr val="FFFFFF"/>
                </a:solidFill>
                <a:latin typeface="Open Sans"/>
                <a:cs typeface="Open Sans"/>
              </a:rPr>
              <a:t> </a:t>
            </a:r>
            <a:r>
              <a:rPr sz="1700" dirty="0">
                <a:solidFill>
                  <a:srgbClr val="FFFFFF"/>
                </a:solidFill>
                <a:latin typeface="Open Sans"/>
                <a:cs typeface="Open Sans"/>
              </a:rPr>
              <a:t>teacher</a:t>
            </a:r>
            <a:r>
              <a:rPr sz="1700" spc="70" dirty="0">
                <a:solidFill>
                  <a:srgbClr val="FFFFFF"/>
                </a:solidFill>
                <a:latin typeface="Open Sans"/>
                <a:cs typeface="Open Sans"/>
              </a:rPr>
              <a:t> </a:t>
            </a:r>
            <a:r>
              <a:rPr sz="1700" dirty="0">
                <a:solidFill>
                  <a:srgbClr val="FFFFFF"/>
                </a:solidFill>
                <a:latin typeface="Open Sans"/>
                <a:cs typeface="Open Sans"/>
              </a:rPr>
              <a:t>randomly</a:t>
            </a:r>
            <a:r>
              <a:rPr sz="1700" spc="70" dirty="0">
                <a:solidFill>
                  <a:srgbClr val="FFFFFF"/>
                </a:solidFill>
                <a:latin typeface="Open Sans"/>
                <a:cs typeface="Open Sans"/>
              </a:rPr>
              <a:t> </a:t>
            </a:r>
            <a:r>
              <a:rPr sz="1700" dirty="0">
                <a:solidFill>
                  <a:srgbClr val="FFFFFF"/>
                </a:solidFill>
                <a:latin typeface="Open Sans"/>
                <a:cs typeface="Open Sans"/>
              </a:rPr>
              <a:t>giving</a:t>
            </a:r>
            <a:r>
              <a:rPr sz="1700" spc="70" dirty="0">
                <a:solidFill>
                  <a:srgbClr val="FFFFFF"/>
                </a:solidFill>
                <a:latin typeface="Open Sans"/>
                <a:cs typeface="Open Sans"/>
              </a:rPr>
              <a:t> </a:t>
            </a:r>
            <a:r>
              <a:rPr sz="1700" dirty="0">
                <a:solidFill>
                  <a:srgbClr val="FFFFFF"/>
                </a:solidFill>
                <a:latin typeface="Open Sans"/>
                <a:cs typeface="Open Sans"/>
              </a:rPr>
              <a:t>a</a:t>
            </a:r>
            <a:r>
              <a:rPr sz="1700" spc="70" dirty="0">
                <a:solidFill>
                  <a:srgbClr val="FFFFFF"/>
                </a:solidFill>
                <a:latin typeface="Open Sans"/>
                <a:cs typeface="Open Sans"/>
              </a:rPr>
              <a:t> </a:t>
            </a:r>
            <a:r>
              <a:rPr sz="1700" dirty="0">
                <a:solidFill>
                  <a:srgbClr val="FFFFFF"/>
                </a:solidFill>
                <a:latin typeface="Open Sans"/>
                <a:cs typeface="Open Sans"/>
              </a:rPr>
              <a:t>signiﬁcant</a:t>
            </a:r>
            <a:r>
              <a:rPr sz="1700" spc="70" dirty="0">
                <a:solidFill>
                  <a:srgbClr val="FFFFFF"/>
                </a:solidFill>
                <a:latin typeface="Open Sans"/>
                <a:cs typeface="Open Sans"/>
              </a:rPr>
              <a:t> </a:t>
            </a:r>
            <a:r>
              <a:rPr sz="1700" dirty="0">
                <a:solidFill>
                  <a:srgbClr val="FFFFFF"/>
                </a:solidFill>
                <a:latin typeface="Open Sans"/>
                <a:cs typeface="Open Sans"/>
              </a:rPr>
              <a:t>amount</a:t>
            </a:r>
            <a:r>
              <a:rPr sz="1700" spc="70" dirty="0">
                <a:solidFill>
                  <a:srgbClr val="FFFFFF"/>
                </a:solidFill>
                <a:latin typeface="Open Sans"/>
                <a:cs typeface="Open Sans"/>
              </a:rPr>
              <a:t> </a:t>
            </a:r>
            <a:r>
              <a:rPr sz="1700" dirty="0">
                <a:solidFill>
                  <a:srgbClr val="FFFFFF"/>
                </a:solidFill>
                <a:latin typeface="Open Sans"/>
                <a:cs typeface="Open Sans"/>
              </a:rPr>
              <a:t>of</a:t>
            </a:r>
            <a:r>
              <a:rPr sz="1700" spc="70" dirty="0">
                <a:solidFill>
                  <a:srgbClr val="FFFFFF"/>
                </a:solidFill>
                <a:latin typeface="Open Sans"/>
                <a:cs typeface="Open Sans"/>
              </a:rPr>
              <a:t> </a:t>
            </a:r>
            <a:r>
              <a:rPr sz="1700" dirty="0">
                <a:solidFill>
                  <a:srgbClr val="FFFFFF"/>
                </a:solidFill>
                <a:latin typeface="Open Sans"/>
                <a:cs typeface="Open Sans"/>
              </a:rPr>
              <a:t>money</a:t>
            </a:r>
            <a:r>
              <a:rPr sz="1700" spc="70" dirty="0">
                <a:solidFill>
                  <a:srgbClr val="FFFFFF"/>
                </a:solidFill>
                <a:latin typeface="Open Sans"/>
                <a:cs typeface="Open Sans"/>
              </a:rPr>
              <a:t> </a:t>
            </a:r>
            <a:r>
              <a:rPr sz="1700" spc="-25" dirty="0">
                <a:solidFill>
                  <a:srgbClr val="FFFFFF"/>
                </a:solidFill>
                <a:latin typeface="Open Sans"/>
                <a:cs typeface="Open Sans"/>
              </a:rPr>
              <a:t>to </a:t>
            </a:r>
            <a:r>
              <a:rPr sz="1700" dirty="0">
                <a:solidFill>
                  <a:srgbClr val="FFFFFF"/>
                </a:solidFill>
                <a:latin typeface="Open Sans"/>
                <a:cs typeface="Open Sans"/>
              </a:rPr>
              <a:t>only</a:t>
            </a:r>
            <a:r>
              <a:rPr sz="1700" spc="65" dirty="0">
                <a:solidFill>
                  <a:srgbClr val="FFFFFF"/>
                </a:solidFill>
                <a:latin typeface="Open Sans"/>
                <a:cs typeface="Open Sans"/>
              </a:rPr>
              <a:t> </a:t>
            </a:r>
            <a:r>
              <a:rPr sz="1700" dirty="0">
                <a:solidFill>
                  <a:srgbClr val="FFFFFF"/>
                </a:solidFill>
                <a:latin typeface="Open Sans"/>
                <a:cs typeface="Open Sans"/>
              </a:rPr>
              <a:t>a</a:t>
            </a:r>
            <a:r>
              <a:rPr sz="1700" spc="70" dirty="0">
                <a:solidFill>
                  <a:srgbClr val="FFFFFF"/>
                </a:solidFill>
                <a:latin typeface="Open Sans"/>
                <a:cs typeface="Open Sans"/>
              </a:rPr>
              <a:t> </a:t>
            </a:r>
            <a:r>
              <a:rPr sz="1700" dirty="0">
                <a:solidFill>
                  <a:srgbClr val="FFFFFF"/>
                </a:solidFill>
                <a:latin typeface="Open Sans"/>
                <a:cs typeface="Open Sans"/>
              </a:rPr>
              <a:t>select</a:t>
            </a:r>
            <a:r>
              <a:rPr sz="1700" spc="70" dirty="0">
                <a:solidFill>
                  <a:srgbClr val="FFFFFF"/>
                </a:solidFill>
                <a:latin typeface="Open Sans"/>
                <a:cs typeface="Open Sans"/>
              </a:rPr>
              <a:t> </a:t>
            </a:r>
            <a:r>
              <a:rPr sz="1700" dirty="0">
                <a:solidFill>
                  <a:srgbClr val="FFFFFF"/>
                </a:solidFill>
                <a:latin typeface="Open Sans"/>
                <a:cs typeface="Open Sans"/>
              </a:rPr>
              <a:t>few</a:t>
            </a:r>
            <a:r>
              <a:rPr sz="1700" spc="70" dirty="0">
                <a:solidFill>
                  <a:srgbClr val="FFFFFF"/>
                </a:solidFill>
                <a:latin typeface="Open Sans"/>
                <a:cs typeface="Open Sans"/>
              </a:rPr>
              <a:t> </a:t>
            </a:r>
            <a:r>
              <a:rPr sz="1700" dirty="0">
                <a:solidFill>
                  <a:srgbClr val="FFFFFF"/>
                </a:solidFill>
                <a:latin typeface="Open Sans"/>
                <a:cs typeface="Open Sans"/>
              </a:rPr>
              <a:t>students.</a:t>
            </a:r>
            <a:r>
              <a:rPr sz="1700" spc="65" dirty="0">
                <a:solidFill>
                  <a:srgbClr val="FFFFFF"/>
                </a:solidFill>
                <a:latin typeface="Open Sans"/>
                <a:cs typeface="Open Sans"/>
              </a:rPr>
              <a:t> </a:t>
            </a:r>
            <a:r>
              <a:rPr sz="1700" dirty="0">
                <a:solidFill>
                  <a:srgbClr val="FFFFFF"/>
                </a:solidFill>
                <a:latin typeface="Open Sans"/>
                <a:cs typeface="Open Sans"/>
              </a:rPr>
              <a:t>This</a:t>
            </a:r>
            <a:r>
              <a:rPr sz="1700" spc="70" dirty="0">
                <a:solidFill>
                  <a:srgbClr val="FFFFFF"/>
                </a:solidFill>
                <a:latin typeface="Open Sans"/>
                <a:cs typeface="Open Sans"/>
              </a:rPr>
              <a:t> </a:t>
            </a:r>
            <a:r>
              <a:rPr sz="1700" dirty="0">
                <a:solidFill>
                  <a:srgbClr val="FFFFFF"/>
                </a:solidFill>
                <a:latin typeface="Open Sans"/>
                <a:cs typeface="Open Sans"/>
              </a:rPr>
              <a:t>mimics</a:t>
            </a:r>
            <a:r>
              <a:rPr sz="1700" spc="70" dirty="0">
                <a:solidFill>
                  <a:srgbClr val="FFFFFF"/>
                </a:solidFill>
                <a:latin typeface="Open Sans"/>
                <a:cs typeface="Open Sans"/>
              </a:rPr>
              <a:t> </a:t>
            </a:r>
            <a:r>
              <a:rPr sz="1700" dirty="0">
                <a:solidFill>
                  <a:srgbClr val="FFFFFF"/>
                </a:solidFill>
                <a:latin typeface="Open Sans"/>
                <a:cs typeface="Open Sans"/>
              </a:rPr>
              <a:t>real-life</a:t>
            </a:r>
            <a:r>
              <a:rPr sz="1700" spc="70" dirty="0">
                <a:solidFill>
                  <a:srgbClr val="FFFFFF"/>
                </a:solidFill>
                <a:latin typeface="Open Sans"/>
                <a:cs typeface="Open Sans"/>
              </a:rPr>
              <a:t> </a:t>
            </a:r>
            <a:r>
              <a:rPr sz="1700" dirty="0">
                <a:solidFill>
                  <a:srgbClr val="FFFFFF"/>
                </a:solidFill>
                <a:latin typeface="Open Sans"/>
                <a:cs typeface="Open Sans"/>
              </a:rPr>
              <a:t>situations</a:t>
            </a:r>
            <a:r>
              <a:rPr sz="1700" spc="65" dirty="0">
                <a:solidFill>
                  <a:srgbClr val="FFFFFF"/>
                </a:solidFill>
                <a:latin typeface="Open Sans"/>
                <a:cs typeface="Open Sans"/>
              </a:rPr>
              <a:t> </a:t>
            </a:r>
            <a:r>
              <a:rPr sz="1700" dirty="0">
                <a:solidFill>
                  <a:srgbClr val="FFFFFF"/>
                </a:solidFill>
                <a:latin typeface="Open Sans"/>
                <a:cs typeface="Open Sans"/>
              </a:rPr>
              <a:t>where</a:t>
            </a:r>
            <a:r>
              <a:rPr sz="1700" spc="70" dirty="0">
                <a:solidFill>
                  <a:srgbClr val="FFFFFF"/>
                </a:solidFill>
                <a:latin typeface="Open Sans"/>
                <a:cs typeface="Open Sans"/>
              </a:rPr>
              <a:t> </a:t>
            </a:r>
            <a:r>
              <a:rPr sz="1700" spc="-10" dirty="0">
                <a:solidFill>
                  <a:srgbClr val="FFFFFF"/>
                </a:solidFill>
                <a:latin typeface="Open Sans"/>
                <a:cs typeface="Open Sans"/>
              </a:rPr>
              <a:t>unequal </a:t>
            </a:r>
            <a:r>
              <a:rPr sz="1700" dirty="0">
                <a:solidFill>
                  <a:srgbClr val="FFFFFF"/>
                </a:solidFill>
                <a:latin typeface="Open Sans"/>
                <a:cs typeface="Open Sans"/>
              </a:rPr>
              <a:t>distribution</a:t>
            </a:r>
            <a:r>
              <a:rPr sz="1700" spc="90" dirty="0">
                <a:solidFill>
                  <a:srgbClr val="FFFFFF"/>
                </a:solidFill>
                <a:latin typeface="Open Sans"/>
                <a:cs typeface="Open Sans"/>
              </a:rPr>
              <a:t> </a:t>
            </a:r>
            <a:r>
              <a:rPr sz="1700" dirty="0">
                <a:solidFill>
                  <a:srgbClr val="FFFFFF"/>
                </a:solidFill>
                <a:latin typeface="Open Sans"/>
                <a:cs typeface="Open Sans"/>
              </a:rPr>
              <a:t>of</a:t>
            </a:r>
            <a:r>
              <a:rPr sz="1700" spc="90" dirty="0">
                <a:solidFill>
                  <a:srgbClr val="FFFFFF"/>
                </a:solidFill>
                <a:latin typeface="Open Sans"/>
                <a:cs typeface="Open Sans"/>
              </a:rPr>
              <a:t> </a:t>
            </a:r>
            <a:r>
              <a:rPr sz="1700" dirty="0">
                <a:solidFill>
                  <a:srgbClr val="FFFFFF"/>
                </a:solidFill>
                <a:latin typeface="Open Sans"/>
                <a:cs typeface="Open Sans"/>
              </a:rPr>
              <a:t>resources</a:t>
            </a:r>
            <a:r>
              <a:rPr sz="1700" spc="95" dirty="0">
                <a:solidFill>
                  <a:srgbClr val="FFFFFF"/>
                </a:solidFill>
                <a:latin typeface="Open Sans"/>
                <a:cs typeface="Open Sans"/>
              </a:rPr>
              <a:t> </a:t>
            </a:r>
            <a:r>
              <a:rPr sz="1700" dirty="0">
                <a:solidFill>
                  <a:srgbClr val="FFFFFF"/>
                </a:solidFill>
                <a:latin typeface="Open Sans"/>
                <a:cs typeface="Open Sans"/>
              </a:rPr>
              <a:t>and</a:t>
            </a:r>
            <a:r>
              <a:rPr sz="1700" spc="90" dirty="0">
                <a:solidFill>
                  <a:srgbClr val="FFFFFF"/>
                </a:solidFill>
                <a:latin typeface="Open Sans"/>
                <a:cs typeface="Open Sans"/>
              </a:rPr>
              <a:t> </a:t>
            </a:r>
            <a:r>
              <a:rPr sz="1700" dirty="0">
                <a:solidFill>
                  <a:srgbClr val="FFFFFF"/>
                </a:solidFill>
                <a:latin typeface="Open Sans"/>
                <a:cs typeface="Open Sans"/>
              </a:rPr>
              <a:t>opportunities</a:t>
            </a:r>
            <a:r>
              <a:rPr sz="1700" spc="90" dirty="0">
                <a:solidFill>
                  <a:srgbClr val="FFFFFF"/>
                </a:solidFill>
                <a:latin typeface="Open Sans"/>
                <a:cs typeface="Open Sans"/>
              </a:rPr>
              <a:t> </a:t>
            </a:r>
            <a:r>
              <a:rPr sz="1700" dirty="0">
                <a:solidFill>
                  <a:srgbClr val="FFFFFF"/>
                </a:solidFill>
                <a:latin typeface="Open Sans"/>
                <a:cs typeface="Open Sans"/>
              </a:rPr>
              <a:t>can</a:t>
            </a:r>
            <a:r>
              <a:rPr sz="1700" spc="95" dirty="0">
                <a:solidFill>
                  <a:srgbClr val="FFFFFF"/>
                </a:solidFill>
                <a:latin typeface="Open Sans"/>
                <a:cs typeface="Open Sans"/>
              </a:rPr>
              <a:t> </a:t>
            </a:r>
            <a:r>
              <a:rPr sz="1700" dirty="0">
                <a:solidFill>
                  <a:srgbClr val="FFFFFF"/>
                </a:solidFill>
                <a:latin typeface="Open Sans"/>
                <a:cs typeface="Open Sans"/>
              </a:rPr>
              <a:t>occur,</a:t>
            </a:r>
            <a:r>
              <a:rPr sz="1700" spc="90" dirty="0">
                <a:solidFill>
                  <a:srgbClr val="FFFFFF"/>
                </a:solidFill>
                <a:latin typeface="Open Sans"/>
                <a:cs typeface="Open Sans"/>
              </a:rPr>
              <a:t> </a:t>
            </a:r>
            <a:r>
              <a:rPr sz="1700" dirty="0">
                <a:solidFill>
                  <a:srgbClr val="FFFFFF"/>
                </a:solidFill>
                <a:latin typeface="Open Sans"/>
                <a:cs typeface="Open Sans"/>
              </a:rPr>
              <a:t>highlighting</a:t>
            </a:r>
            <a:r>
              <a:rPr sz="1700" spc="90" dirty="0">
                <a:solidFill>
                  <a:srgbClr val="FFFFFF"/>
                </a:solidFill>
                <a:latin typeface="Open Sans"/>
                <a:cs typeface="Open Sans"/>
              </a:rPr>
              <a:t> </a:t>
            </a:r>
            <a:r>
              <a:rPr sz="1700" spc="-25" dirty="0">
                <a:solidFill>
                  <a:srgbClr val="FFFFFF"/>
                </a:solidFill>
                <a:latin typeface="Open Sans"/>
                <a:cs typeface="Open Sans"/>
              </a:rPr>
              <a:t>the </a:t>
            </a:r>
            <a:r>
              <a:rPr sz="1700" dirty="0">
                <a:solidFill>
                  <a:srgbClr val="FFFFFF"/>
                </a:solidFill>
                <a:latin typeface="Open Sans"/>
                <a:cs typeface="Open Sans"/>
              </a:rPr>
              <a:t>inherent</a:t>
            </a:r>
            <a:r>
              <a:rPr sz="1700" spc="75" dirty="0">
                <a:solidFill>
                  <a:srgbClr val="FFFFFF"/>
                </a:solidFill>
                <a:latin typeface="Open Sans"/>
                <a:cs typeface="Open Sans"/>
              </a:rPr>
              <a:t> </a:t>
            </a:r>
            <a:r>
              <a:rPr sz="1700" dirty="0">
                <a:solidFill>
                  <a:srgbClr val="FFFFFF"/>
                </a:solidFill>
                <a:latin typeface="Open Sans"/>
                <a:cs typeface="Open Sans"/>
              </a:rPr>
              <a:t>randomness</a:t>
            </a:r>
            <a:r>
              <a:rPr sz="1700" spc="80" dirty="0">
                <a:solidFill>
                  <a:srgbClr val="FFFFFF"/>
                </a:solidFill>
                <a:latin typeface="Open Sans"/>
                <a:cs typeface="Open Sans"/>
              </a:rPr>
              <a:t> </a:t>
            </a:r>
            <a:r>
              <a:rPr sz="1700" dirty="0">
                <a:solidFill>
                  <a:srgbClr val="FFFFFF"/>
                </a:solidFill>
                <a:latin typeface="Open Sans"/>
                <a:cs typeface="Open Sans"/>
              </a:rPr>
              <a:t>and</a:t>
            </a:r>
            <a:r>
              <a:rPr sz="1700" spc="80" dirty="0">
                <a:solidFill>
                  <a:srgbClr val="FFFFFF"/>
                </a:solidFill>
                <a:latin typeface="Open Sans"/>
                <a:cs typeface="Open Sans"/>
              </a:rPr>
              <a:t> </a:t>
            </a:r>
            <a:r>
              <a:rPr sz="1700" dirty="0">
                <a:solidFill>
                  <a:srgbClr val="FFFFFF"/>
                </a:solidFill>
                <a:latin typeface="Open Sans"/>
                <a:cs typeface="Open Sans"/>
              </a:rPr>
              <a:t>unfairness</a:t>
            </a:r>
            <a:r>
              <a:rPr sz="1700" spc="80" dirty="0">
                <a:solidFill>
                  <a:srgbClr val="FFFFFF"/>
                </a:solidFill>
                <a:latin typeface="Open Sans"/>
                <a:cs typeface="Open Sans"/>
              </a:rPr>
              <a:t> </a:t>
            </a:r>
            <a:r>
              <a:rPr sz="1700" dirty="0">
                <a:solidFill>
                  <a:srgbClr val="FFFFFF"/>
                </a:solidFill>
                <a:latin typeface="Open Sans"/>
                <a:cs typeface="Open Sans"/>
              </a:rPr>
              <a:t>in</a:t>
            </a:r>
            <a:r>
              <a:rPr sz="1700" spc="80" dirty="0">
                <a:solidFill>
                  <a:srgbClr val="FFFFFF"/>
                </a:solidFill>
                <a:latin typeface="Open Sans"/>
                <a:cs typeface="Open Sans"/>
              </a:rPr>
              <a:t> </a:t>
            </a:r>
            <a:r>
              <a:rPr sz="1700" dirty="0">
                <a:solidFill>
                  <a:srgbClr val="FFFFFF"/>
                </a:solidFill>
                <a:latin typeface="Open Sans"/>
                <a:cs typeface="Open Sans"/>
              </a:rPr>
              <a:t>many</a:t>
            </a:r>
            <a:r>
              <a:rPr sz="1700" spc="80" dirty="0">
                <a:solidFill>
                  <a:srgbClr val="FFFFFF"/>
                </a:solidFill>
                <a:latin typeface="Open Sans"/>
                <a:cs typeface="Open Sans"/>
              </a:rPr>
              <a:t> </a:t>
            </a:r>
            <a:r>
              <a:rPr sz="1700" spc="-10" dirty="0">
                <a:solidFill>
                  <a:srgbClr val="FFFFFF"/>
                </a:solidFill>
                <a:latin typeface="Open Sans"/>
                <a:cs typeface="Open Sans"/>
              </a:rPr>
              <a:t>situations.</a:t>
            </a:r>
            <a:endParaRPr sz="1700">
              <a:latin typeface="Open Sans"/>
              <a:cs typeface="Open Sans"/>
            </a:endParaRPr>
          </a:p>
        </p:txBody>
      </p:sp>
      <p:grpSp>
        <p:nvGrpSpPr>
          <p:cNvPr id="20" name="object 20"/>
          <p:cNvGrpSpPr/>
          <p:nvPr/>
        </p:nvGrpSpPr>
        <p:grpSpPr>
          <a:xfrm>
            <a:off x="18283879" y="4670433"/>
            <a:ext cx="943610" cy="943610"/>
            <a:chOff x="18283879" y="4670433"/>
            <a:chExt cx="943610" cy="943610"/>
          </a:xfrm>
        </p:grpSpPr>
        <p:sp>
          <p:nvSpPr>
            <p:cNvPr id="21" name="object 21"/>
            <p:cNvSpPr/>
            <p:nvPr/>
          </p:nvSpPr>
          <p:spPr>
            <a:xfrm>
              <a:off x="18283879" y="4864177"/>
              <a:ext cx="689610" cy="749935"/>
            </a:xfrm>
            <a:custGeom>
              <a:avLst/>
              <a:gdLst/>
              <a:ahLst/>
              <a:cxnLst/>
              <a:rect l="l" t="t" r="r" b="b"/>
              <a:pathLst>
                <a:path w="689609" h="749935">
                  <a:moveTo>
                    <a:pt x="529407" y="0"/>
                  </a:moveTo>
                  <a:lnTo>
                    <a:pt x="59369" y="0"/>
                  </a:lnTo>
                  <a:lnTo>
                    <a:pt x="38640" y="43939"/>
                  </a:lnTo>
                  <a:lnTo>
                    <a:pt x="22096" y="90034"/>
                  </a:lnTo>
                  <a:lnTo>
                    <a:pt x="9981" y="138054"/>
                  </a:lnTo>
                  <a:lnTo>
                    <a:pt x="2535" y="187768"/>
                  </a:lnTo>
                  <a:lnTo>
                    <a:pt x="0" y="238945"/>
                  </a:lnTo>
                  <a:lnTo>
                    <a:pt x="2337" y="288116"/>
                  </a:lnTo>
                  <a:lnTo>
                    <a:pt x="9205" y="335965"/>
                  </a:lnTo>
                  <a:lnTo>
                    <a:pt x="20392" y="382277"/>
                  </a:lnTo>
                  <a:lnTo>
                    <a:pt x="35682" y="426839"/>
                  </a:lnTo>
                  <a:lnTo>
                    <a:pt x="54862" y="469436"/>
                  </a:lnTo>
                  <a:lnTo>
                    <a:pt x="77718" y="509855"/>
                  </a:lnTo>
                  <a:lnTo>
                    <a:pt x="104037" y="547882"/>
                  </a:lnTo>
                  <a:lnTo>
                    <a:pt x="133603" y="583302"/>
                  </a:lnTo>
                  <a:lnTo>
                    <a:pt x="166203" y="615902"/>
                  </a:lnTo>
                  <a:lnTo>
                    <a:pt x="201623" y="645468"/>
                  </a:lnTo>
                  <a:lnTo>
                    <a:pt x="239650" y="671786"/>
                  </a:lnTo>
                  <a:lnTo>
                    <a:pt x="280069" y="694643"/>
                  </a:lnTo>
                  <a:lnTo>
                    <a:pt x="322666" y="713823"/>
                  </a:lnTo>
                  <a:lnTo>
                    <a:pt x="367228" y="729113"/>
                  </a:lnTo>
                  <a:lnTo>
                    <a:pt x="413540" y="740300"/>
                  </a:lnTo>
                  <a:lnTo>
                    <a:pt x="461389" y="747168"/>
                  </a:lnTo>
                  <a:lnTo>
                    <a:pt x="510560" y="749505"/>
                  </a:lnTo>
                  <a:lnTo>
                    <a:pt x="557080" y="747415"/>
                  </a:lnTo>
                  <a:lnTo>
                    <a:pt x="602442" y="741260"/>
                  </a:lnTo>
                  <a:lnTo>
                    <a:pt x="646469" y="731217"/>
                  </a:lnTo>
                  <a:lnTo>
                    <a:pt x="688984" y="717465"/>
                  </a:lnTo>
                  <a:lnTo>
                    <a:pt x="688984" y="190360"/>
                  </a:lnTo>
                  <a:lnTo>
                    <a:pt x="683286" y="139757"/>
                  </a:lnTo>
                  <a:lnTo>
                    <a:pt x="667204" y="94284"/>
                  </a:lnTo>
                  <a:lnTo>
                    <a:pt x="642257" y="55757"/>
                  </a:lnTo>
                  <a:lnTo>
                    <a:pt x="609963" y="25991"/>
                  </a:lnTo>
                  <a:lnTo>
                    <a:pt x="571841" y="6800"/>
                  </a:lnTo>
                  <a:lnTo>
                    <a:pt x="529407" y="0"/>
                  </a:lnTo>
                  <a:close/>
                </a:path>
              </a:pathLst>
            </a:custGeom>
            <a:solidFill>
              <a:srgbClr val="5C378A"/>
            </a:solidFill>
          </p:spPr>
          <p:txBody>
            <a:bodyPr wrap="square" lIns="0" tIns="0" rIns="0" bIns="0" rtlCol="0"/>
            <a:lstStyle/>
            <a:p>
              <a:endParaRPr/>
            </a:p>
          </p:txBody>
        </p:sp>
        <p:pic>
          <p:nvPicPr>
            <p:cNvPr id="22" name="object 22"/>
            <p:cNvPicPr/>
            <p:nvPr/>
          </p:nvPicPr>
          <p:blipFill>
            <a:blip r:embed="rId8" cstate="print"/>
            <a:stretch>
              <a:fillRect/>
            </a:stretch>
          </p:blipFill>
          <p:spPr>
            <a:xfrm>
              <a:off x="18361764" y="4670433"/>
              <a:ext cx="865334" cy="865334"/>
            </a:xfrm>
            <a:prstGeom prst="rect">
              <a:avLst/>
            </a:prstGeom>
          </p:spPr>
        </p:pic>
        <p:sp>
          <p:nvSpPr>
            <p:cNvPr id="23" name="object 23"/>
            <p:cNvSpPr/>
            <p:nvPr/>
          </p:nvSpPr>
          <p:spPr>
            <a:xfrm>
              <a:off x="18557595" y="4845805"/>
              <a:ext cx="473709" cy="514984"/>
            </a:xfrm>
            <a:custGeom>
              <a:avLst/>
              <a:gdLst/>
              <a:ahLst/>
              <a:cxnLst/>
              <a:rect l="l" t="t" r="r" b="b"/>
              <a:pathLst>
                <a:path w="473709" h="514985">
                  <a:moveTo>
                    <a:pt x="61506" y="210883"/>
                  </a:moveTo>
                  <a:lnTo>
                    <a:pt x="54546" y="203911"/>
                  </a:lnTo>
                  <a:lnTo>
                    <a:pt x="15532" y="203911"/>
                  </a:lnTo>
                  <a:lnTo>
                    <a:pt x="6934" y="203911"/>
                  </a:lnTo>
                  <a:lnTo>
                    <a:pt x="0" y="210883"/>
                  </a:lnTo>
                  <a:lnTo>
                    <a:pt x="0" y="228041"/>
                  </a:lnTo>
                  <a:lnTo>
                    <a:pt x="6946" y="234988"/>
                  </a:lnTo>
                  <a:lnTo>
                    <a:pt x="54546" y="234988"/>
                  </a:lnTo>
                  <a:lnTo>
                    <a:pt x="61506" y="228041"/>
                  </a:lnTo>
                  <a:lnTo>
                    <a:pt x="61506" y="210883"/>
                  </a:lnTo>
                  <a:close/>
                </a:path>
                <a:path w="473709" h="514985">
                  <a:moveTo>
                    <a:pt x="131216" y="91846"/>
                  </a:moveTo>
                  <a:lnTo>
                    <a:pt x="103619" y="64262"/>
                  </a:lnTo>
                  <a:lnTo>
                    <a:pt x="97561" y="58204"/>
                  </a:lnTo>
                  <a:lnTo>
                    <a:pt x="87693" y="58204"/>
                  </a:lnTo>
                  <a:lnTo>
                    <a:pt x="75539" y="70332"/>
                  </a:lnTo>
                  <a:lnTo>
                    <a:pt x="75539" y="80175"/>
                  </a:lnTo>
                  <a:lnTo>
                    <a:pt x="106172" y="110794"/>
                  </a:lnTo>
                  <a:lnTo>
                    <a:pt x="110147" y="112306"/>
                  </a:lnTo>
                  <a:lnTo>
                    <a:pt x="118122" y="112306"/>
                  </a:lnTo>
                  <a:lnTo>
                    <a:pt x="122097" y="110794"/>
                  </a:lnTo>
                  <a:lnTo>
                    <a:pt x="131216" y="101688"/>
                  </a:lnTo>
                  <a:lnTo>
                    <a:pt x="131216" y="91846"/>
                  </a:lnTo>
                  <a:close/>
                </a:path>
                <a:path w="473709" h="514985">
                  <a:moveTo>
                    <a:pt x="252361" y="6946"/>
                  </a:moveTo>
                  <a:lnTo>
                    <a:pt x="245414" y="0"/>
                  </a:lnTo>
                  <a:lnTo>
                    <a:pt x="228244" y="0"/>
                  </a:lnTo>
                  <a:lnTo>
                    <a:pt x="221284" y="6946"/>
                  </a:lnTo>
                  <a:lnTo>
                    <a:pt x="221284" y="54546"/>
                  </a:lnTo>
                  <a:lnTo>
                    <a:pt x="228244" y="61506"/>
                  </a:lnTo>
                  <a:lnTo>
                    <a:pt x="236829" y="61506"/>
                  </a:lnTo>
                  <a:lnTo>
                    <a:pt x="245414" y="61506"/>
                  </a:lnTo>
                  <a:lnTo>
                    <a:pt x="252361" y="54546"/>
                  </a:lnTo>
                  <a:lnTo>
                    <a:pt x="252361" y="6946"/>
                  </a:lnTo>
                  <a:close/>
                </a:path>
                <a:path w="473709" h="514985">
                  <a:moveTo>
                    <a:pt x="294767" y="490461"/>
                  </a:moveTo>
                  <a:lnTo>
                    <a:pt x="287807" y="483501"/>
                  </a:lnTo>
                  <a:lnTo>
                    <a:pt x="194437" y="483501"/>
                  </a:lnTo>
                  <a:lnTo>
                    <a:pt x="185851" y="483501"/>
                  </a:lnTo>
                  <a:lnTo>
                    <a:pt x="178892" y="490461"/>
                  </a:lnTo>
                  <a:lnTo>
                    <a:pt x="178892" y="507619"/>
                  </a:lnTo>
                  <a:lnTo>
                    <a:pt x="185851" y="514591"/>
                  </a:lnTo>
                  <a:lnTo>
                    <a:pt x="287807" y="514591"/>
                  </a:lnTo>
                  <a:lnTo>
                    <a:pt x="294767" y="507619"/>
                  </a:lnTo>
                  <a:lnTo>
                    <a:pt x="294767" y="490461"/>
                  </a:lnTo>
                  <a:close/>
                </a:path>
                <a:path w="473709" h="514985">
                  <a:moveTo>
                    <a:pt x="394081" y="251218"/>
                  </a:moveTo>
                  <a:lnTo>
                    <a:pt x="391045" y="220256"/>
                  </a:lnTo>
                  <a:lnTo>
                    <a:pt x="382143" y="190931"/>
                  </a:lnTo>
                  <a:lnTo>
                    <a:pt x="367665" y="163906"/>
                  </a:lnTo>
                  <a:lnTo>
                    <a:pt x="363004" y="158254"/>
                  </a:lnTo>
                  <a:lnTo>
                    <a:pt x="363004" y="251218"/>
                  </a:lnTo>
                  <a:lnTo>
                    <a:pt x="360743" y="275094"/>
                  </a:lnTo>
                  <a:lnTo>
                    <a:pt x="354063" y="297840"/>
                  </a:lnTo>
                  <a:lnTo>
                    <a:pt x="343204" y="318884"/>
                  </a:lnTo>
                  <a:lnTo>
                    <a:pt x="328371" y="337705"/>
                  </a:lnTo>
                  <a:lnTo>
                    <a:pt x="315379" y="353961"/>
                  </a:lnTo>
                  <a:lnTo>
                    <a:pt x="305879" y="371754"/>
                  </a:lnTo>
                  <a:lnTo>
                    <a:pt x="300037" y="390626"/>
                  </a:lnTo>
                  <a:lnTo>
                    <a:pt x="298043" y="410159"/>
                  </a:lnTo>
                  <a:lnTo>
                    <a:pt x="298043" y="424357"/>
                  </a:lnTo>
                  <a:lnTo>
                    <a:pt x="297256" y="425132"/>
                  </a:lnTo>
                  <a:lnTo>
                    <a:pt x="176403" y="425132"/>
                  </a:lnTo>
                  <a:lnTo>
                    <a:pt x="175628" y="424357"/>
                  </a:lnTo>
                  <a:lnTo>
                    <a:pt x="175628" y="410159"/>
                  </a:lnTo>
                  <a:lnTo>
                    <a:pt x="173647" y="390626"/>
                  </a:lnTo>
                  <a:lnTo>
                    <a:pt x="167805" y="371754"/>
                  </a:lnTo>
                  <a:lnTo>
                    <a:pt x="158292" y="353961"/>
                  </a:lnTo>
                  <a:lnTo>
                    <a:pt x="145313" y="337705"/>
                  </a:lnTo>
                  <a:lnTo>
                    <a:pt x="130467" y="318884"/>
                  </a:lnTo>
                  <a:lnTo>
                    <a:pt x="119608" y="297840"/>
                  </a:lnTo>
                  <a:lnTo>
                    <a:pt x="112953" y="275094"/>
                  </a:lnTo>
                  <a:lnTo>
                    <a:pt x="110705" y="251218"/>
                  </a:lnTo>
                  <a:lnTo>
                    <a:pt x="113131" y="226352"/>
                  </a:lnTo>
                  <a:lnTo>
                    <a:pt x="131889" y="181152"/>
                  </a:lnTo>
                  <a:lnTo>
                    <a:pt x="166954" y="146100"/>
                  </a:lnTo>
                  <a:lnTo>
                    <a:pt x="211937" y="127444"/>
                  </a:lnTo>
                  <a:lnTo>
                    <a:pt x="236626" y="125031"/>
                  </a:lnTo>
                  <a:lnTo>
                    <a:pt x="237032" y="125031"/>
                  </a:lnTo>
                  <a:lnTo>
                    <a:pt x="285153" y="134543"/>
                  </a:lnTo>
                  <a:lnTo>
                    <a:pt x="325958" y="161874"/>
                  </a:lnTo>
                  <a:lnTo>
                    <a:pt x="353441" y="202831"/>
                  </a:lnTo>
                  <a:lnTo>
                    <a:pt x="363004" y="251218"/>
                  </a:lnTo>
                  <a:lnTo>
                    <a:pt x="363004" y="158254"/>
                  </a:lnTo>
                  <a:lnTo>
                    <a:pt x="329793" y="125031"/>
                  </a:lnTo>
                  <a:lnTo>
                    <a:pt x="267843" y="96977"/>
                  </a:lnTo>
                  <a:lnTo>
                    <a:pt x="237058" y="93967"/>
                  </a:lnTo>
                  <a:lnTo>
                    <a:pt x="236524" y="93967"/>
                  </a:lnTo>
                  <a:lnTo>
                    <a:pt x="176606" y="105816"/>
                  </a:lnTo>
                  <a:lnTo>
                    <a:pt x="125755" y="139877"/>
                  </a:lnTo>
                  <a:lnTo>
                    <a:pt x="91490" y="190931"/>
                  </a:lnTo>
                  <a:lnTo>
                    <a:pt x="79578" y="251218"/>
                  </a:lnTo>
                  <a:lnTo>
                    <a:pt x="82410" y="281051"/>
                  </a:lnTo>
                  <a:lnTo>
                    <a:pt x="90754" y="309422"/>
                  </a:lnTo>
                  <a:lnTo>
                    <a:pt x="104317" y="335699"/>
                  </a:lnTo>
                  <a:lnTo>
                    <a:pt x="122847" y="359206"/>
                  </a:lnTo>
                  <a:lnTo>
                    <a:pt x="132143" y="370789"/>
                  </a:lnTo>
                  <a:lnTo>
                    <a:pt x="138938" y="383349"/>
                  </a:lnTo>
                  <a:lnTo>
                    <a:pt x="143116" y="396570"/>
                  </a:lnTo>
                  <a:lnTo>
                    <a:pt x="144538" y="410159"/>
                  </a:lnTo>
                  <a:lnTo>
                    <a:pt x="144538" y="423418"/>
                  </a:lnTo>
                  <a:lnTo>
                    <a:pt x="147116" y="436181"/>
                  </a:lnTo>
                  <a:lnTo>
                    <a:pt x="154152" y="446620"/>
                  </a:lnTo>
                  <a:lnTo>
                    <a:pt x="164579" y="453656"/>
                  </a:lnTo>
                  <a:lnTo>
                    <a:pt x="177342" y="456234"/>
                  </a:lnTo>
                  <a:lnTo>
                    <a:pt x="296303" y="456234"/>
                  </a:lnTo>
                  <a:lnTo>
                    <a:pt x="309054" y="453656"/>
                  </a:lnTo>
                  <a:lnTo>
                    <a:pt x="319481" y="446620"/>
                  </a:lnTo>
                  <a:lnTo>
                    <a:pt x="326517" y="436181"/>
                  </a:lnTo>
                  <a:lnTo>
                    <a:pt x="328752" y="425132"/>
                  </a:lnTo>
                  <a:lnTo>
                    <a:pt x="329107" y="423418"/>
                  </a:lnTo>
                  <a:lnTo>
                    <a:pt x="329107" y="410159"/>
                  </a:lnTo>
                  <a:lnTo>
                    <a:pt x="330530" y="396570"/>
                  </a:lnTo>
                  <a:lnTo>
                    <a:pt x="334708" y="383349"/>
                  </a:lnTo>
                  <a:lnTo>
                    <a:pt x="341503" y="370789"/>
                  </a:lnTo>
                  <a:lnTo>
                    <a:pt x="350799" y="359206"/>
                  </a:lnTo>
                  <a:lnTo>
                    <a:pt x="369328" y="335699"/>
                  </a:lnTo>
                  <a:lnTo>
                    <a:pt x="382905" y="309422"/>
                  </a:lnTo>
                  <a:lnTo>
                    <a:pt x="391236" y="281051"/>
                  </a:lnTo>
                  <a:lnTo>
                    <a:pt x="394081" y="251218"/>
                  </a:lnTo>
                  <a:close/>
                </a:path>
                <a:path w="473709" h="514985">
                  <a:moveTo>
                    <a:pt x="398094" y="70332"/>
                  </a:moveTo>
                  <a:lnTo>
                    <a:pt x="385953" y="58191"/>
                  </a:lnTo>
                  <a:lnTo>
                    <a:pt x="376110" y="58191"/>
                  </a:lnTo>
                  <a:lnTo>
                    <a:pt x="342417" y="91859"/>
                  </a:lnTo>
                  <a:lnTo>
                    <a:pt x="342417" y="101701"/>
                  </a:lnTo>
                  <a:lnTo>
                    <a:pt x="351536" y="110807"/>
                  </a:lnTo>
                  <a:lnTo>
                    <a:pt x="355511" y="112318"/>
                  </a:lnTo>
                  <a:lnTo>
                    <a:pt x="363486" y="112318"/>
                  </a:lnTo>
                  <a:lnTo>
                    <a:pt x="367461" y="110807"/>
                  </a:lnTo>
                  <a:lnTo>
                    <a:pt x="370497" y="107772"/>
                  </a:lnTo>
                  <a:lnTo>
                    <a:pt x="398094" y="80175"/>
                  </a:lnTo>
                  <a:lnTo>
                    <a:pt x="398094" y="70332"/>
                  </a:lnTo>
                  <a:close/>
                </a:path>
                <a:path w="473709" h="514985">
                  <a:moveTo>
                    <a:pt x="473659" y="210883"/>
                  </a:moveTo>
                  <a:lnTo>
                    <a:pt x="466699" y="203911"/>
                  </a:lnTo>
                  <a:lnTo>
                    <a:pt x="427710" y="203911"/>
                  </a:lnTo>
                  <a:lnTo>
                    <a:pt x="419125" y="203911"/>
                  </a:lnTo>
                  <a:lnTo>
                    <a:pt x="412153" y="210883"/>
                  </a:lnTo>
                  <a:lnTo>
                    <a:pt x="412153" y="228041"/>
                  </a:lnTo>
                  <a:lnTo>
                    <a:pt x="419112" y="234988"/>
                  </a:lnTo>
                  <a:lnTo>
                    <a:pt x="466699" y="234988"/>
                  </a:lnTo>
                  <a:lnTo>
                    <a:pt x="473659" y="228041"/>
                  </a:lnTo>
                  <a:lnTo>
                    <a:pt x="473659" y="210883"/>
                  </a:lnTo>
                  <a:close/>
                </a:path>
              </a:pathLst>
            </a:custGeom>
            <a:solidFill>
              <a:srgbClr val="FFFFFF"/>
            </a:solidFill>
          </p:spPr>
          <p:txBody>
            <a:bodyPr wrap="square" lIns="0" tIns="0" rIns="0" bIns="0" rtlCol="0"/>
            <a:lstStyle/>
            <a:p>
              <a:endParaRPr/>
            </a:p>
          </p:txBody>
        </p:sp>
      </p:grpSp>
      <p:grpSp>
        <p:nvGrpSpPr>
          <p:cNvPr id="24" name="object 24"/>
          <p:cNvGrpSpPr/>
          <p:nvPr/>
        </p:nvGrpSpPr>
        <p:grpSpPr>
          <a:xfrm>
            <a:off x="10336339" y="8574198"/>
            <a:ext cx="8644890" cy="374015"/>
            <a:chOff x="10336339" y="8574198"/>
            <a:chExt cx="8644890" cy="374015"/>
          </a:xfrm>
        </p:grpSpPr>
        <p:pic>
          <p:nvPicPr>
            <p:cNvPr id="25" name="object 25"/>
            <p:cNvPicPr/>
            <p:nvPr/>
          </p:nvPicPr>
          <p:blipFill>
            <a:blip r:embed="rId9" cstate="print"/>
            <a:stretch>
              <a:fillRect/>
            </a:stretch>
          </p:blipFill>
          <p:spPr>
            <a:xfrm>
              <a:off x="11576328" y="8585162"/>
              <a:ext cx="3557221" cy="352041"/>
            </a:xfrm>
            <a:prstGeom prst="rect">
              <a:avLst/>
            </a:prstGeom>
          </p:spPr>
        </p:pic>
        <p:pic>
          <p:nvPicPr>
            <p:cNvPr id="26" name="object 26"/>
            <p:cNvPicPr/>
            <p:nvPr/>
          </p:nvPicPr>
          <p:blipFill>
            <a:blip r:embed="rId10" cstate="print"/>
            <a:stretch>
              <a:fillRect/>
            </a:stretch>
          </p:blipFill>
          <p:spPr>
            <a:xfrm>
              <a:off x="15133548" y="8585162"/>
              <a:ext cx="3836197" cy="352041"/>
            </a:xfrm>
            <a:prstGeom prst="rect">
              <a:avLst/>
            </a:prstGeom>
          </p:spPr>
        </p:pic>
        <p:sp>
          <p:nvSpPr>
            <p:cNvPr id="27" name="object 27"/>
            <p:cNvSpPr/>
            <p:nvPr/>
          </p:nvSpPr>
          <p:spPr>
            <a:xfrm>
              <a:off x="15133552" y="8585161"/>
              <a:ext cx="3836670" cy="352425"/>
            </a:xfrm>
            <a:custGeom>
              <a:avLst/>
              <a:gdLst/>
              <a:ahLst/>
              <a:cxnLst/>
              <a:rect l="l" t="t" r="r" b="b"/>
              <a:pathLst>
                <a:path w="3836669" h="352425">
                  <a:moveTo>
                    <a:pt x="0" y="0"/>
                  </a:moveTo>
                  <a:lnTo>
                    <a:pt x="3729896" y="0"/>
                  </a:lnTo>
                  <a:lnTo>
                    <a:pt x="3771274" y="8353"/>
                  </a:lnTo>
                  <a:lnTo>
                    <a:pt x="3805063" y="31133"/>
                  </a:lnTo>
                  <a:lnTo>
                    <a:pt x="3827844" y="64922"/>
                  </a:lnTo>
                  <a:lnTo>
                    <a:pt x="3836197" y="106300"/>
                  </a:lnTo>
                  <a:lnTo>
                    <a:pt x="3836197" y="352052"/>
                  </a:lnTo>
                  <a:lnTo>
                    <a:pt x="0" y="352052"/>
                  </a:lnTo>
                  <a:lnTo>
                    <a:pt x="0" y="0"/>
                  </a:lnTo>
                  <a:close/>
                </a:path>
              </a:pathLst>
            </a:custGeom>
            <a:ln w="21926">
              <a:solidFill>
                <a:srgbClr val="603990"/>
              </a:solidFill>
            </a:ln>
          </p:spPr>
          <p:txBody>
            <a:bodyPr wrap="square" lIns="0" tIns="0" rIns="0" bIns="0" rtlCol="0"/>
            <a:lstStyle/>
            <a:p>
              <a:endParaRPr/>
            </a:p>
          </p:txBody>
        </p:sp>
        <p:pic>
          <p:nvPicPr>
            <p:cNvPr id="28" name="object 28"/>
            <p:cNvPicPr/>
            <p:nvPr/>
          </p:nvPicPr>
          <p:blipFill>
            <a:blip r:embed="rId11" cstate="print"/>
            <a:stretch>
              <a:fillRect/>
            </a:stretch>
          </p:blipFill>
          <p:spPr>
            <a:xfrm>
              <a:off x="10344961" y="8585162"/>
              <a:ext cx="1231365" cy="352041"/>
            </a:xfrm>
            <a:prstGeom prst="rect">
              <a:avLst/>
            </a:prstGeom>
          </p:spPr>
        </p:pic>
        <p:sp>
          <p:nvSpPr>
            <p:cNvPr id="29" name="object 29"/>
            <p:cNvSpPr/>
            <p:nvPr/>
          </p:nvSpPr>
          <p:spPr>
            <a:xfrm>
              <a:off x="10344957" y="8585160"/>
              <a:ext cx="1231900" cy="352425"/>
            </a:xfrm>
            <a:custGeom>
              <a:avLst/>
              <a:gdLst/>
              <a:ahLst/>
              <a:cxnLst/>
              <a:rect l="l" t="t" r="r" b="b"/>
              <a:pathLst>
                <a:path w="1231900" h="352425">
                  <a:moveTo>
                    <a:pt x="1231376" y="352052"/>
                  </a:moveTo>
                  <a:lnTo>
                    <a:pt x="0" y="352052"/>
                  </a:lnTo>
                  <a:lnTo>
                    <a:pt x="0" y="106300"/>
                  </a:lnTo>
                  <a:lnTo>
                    <a:pt x="8354" y="64922"/>
                  </a:lnTo>
                  <a:lnTo>
                    <a:pt x="31137" y="31133"/>
                  </a:lnTo>
                  <a:lnTo>
                    <a:pt x="64927" y="8353"/>
                  </a:lnTo>
                  <a:lnTo>
                    <a:pt x="106300" y="0"/>
                  </a:lnTo>
                  <a:lnTo>
                    <a:pt x="1231376" y="0"/>
                  </a:lnTo>
                  <a:lnTo>
                    <a:pt x="1231376" y="352052"/>
                  </a:lnTo>
                  <a:close/>
                </a:path>
              </a:pathLst>
            </a:custGeom>
            <a:ln w="17235">
              <a:solidFill>
                <a:srgbClr val="603990"/>
              </a:solidFill>
            </a:ln>
          </p:spPr>
          <p:txBody>
            <a:bodyPr wrap="square" lIns="0" tIns="0" rIns="0" bIns="0" rtlCol="0"/>
            <a:lstStyle/>
            <a:p>
              <a:endParaRPr/>
            </a:p>
          </p:txBody>
        </p:sp>
      </p:grpSp>
      <p:sp>
        <p:nvSpPr>
          <p:cNvPr id="30" name="object 30"/>
          <p:cNvSpPr/>
          <p:nvPr/>
        </p:nvSpPr>
        <p:spPr>
          <a:xfrm>
            <a:off x="15133552" y="9928614"/>
            <a:ext cx="3836670" cy="495934"/>
          </a:xfrm>
          <a:custGeom>
            <a:avLst/>
            <a:gdLst/>
            <a:ahLst/>
            <a:cxnLst/>
            <a:rect l="l" t="t" r="r" b="b"/>
            <a:pathLst>
              <a:path w="3836669" h="495934">
                <a:moveTo>
                  <a:pt x="0" y="495702"/>
                </a:moveTo>
                <a:lnTo>
                  <a:pt x="3710546" y="495702"/>
                </a:lnTo>
                <a:lnTo>
                  <a:pt x="3759453" y="485827"/>
                </a:lnTo>
                <a:lnTo>
                  <a:pt x="3799393" y="458898"/>
                </a:lnTo>
                <a:lnTo>
                  <a:pt x="3826322" y="418958"/>
                </a:lnTo>
                <a:lnTo>
                  <a:pt x="3836197" y="370051"/>
                </a:lnTo>
                <a:lnTo>
                  <a:pt x="3836197" y="0"/>
                </a:lnTo>
                <a:lnTo>
                  <a:pt x="0" y="0"/>
                </a:lnTo>
                <a:lnTo>
                  <a:pt x="0" y="495702"/>
                </a:lnTo>
                <a:close/>
              </a:path>
            </a:pathLst>
          </a:custGeom>
          <a:ln w="21926">
            <a:solidFill>
              <a:srgbClr val="603990"/>
            </a:solidFill>
          </a:ln>
        </p:spPr>
        <p:txBody>
          <a:bodyPr wrap="square" lIns="0" tIns="0" rIns="0" bIns="0" rtlCol="0"/>
          <a:lstStyle/>
          <a:p>
            <a:endParaRPr/>
          </a:p>
        </p:txBody>
      </p:sp>
      <p:sp>
        <p:nvSpPr>
          <p:cNvPr id="31" name="object 31"/>
          <p:cNvSpPr/>
          <p:nvPr/>
        </p:nvSpPr>
        <p:spPr>
          <a:xfrm>
            <a:off x="10344961" y="9928614"/>
            <a:ext cx="1231900" cy="495934"/>
          </a:xfrm>
          <a:custGeom>
            <a:avLst/>
            <a:gdLst/>
            <a:ahLst/>
            <a:cxnLst/>
            <a:rect l="l" t="t" r="r" b="b"/>
            <a:pathLst>
              <a:path w="1231900" h="495934">
                <a:moveTo>
                  <a:pt x="125650" y="495702"/>
                </a:moveTo>
                <a:lnTo>
                  <a:pt x="1231376" y="495702"/>
                </a:lnTo>
                <a:lnTo>
                  <a:pt x="1231376" y="0"/>
                </a:lnTo>
                <a:lnTo>
                  <a:pt x="0" y="0"/>
                </a:lnTo>
                <a:lnTo>
                  <a:pt x="0" y="370051"/>
                </a:lnTo>
                <a:lnTo>
                  <a:pt x="9874" y="418958"/>
                </a:lnTo>
                <a:lnTo>
                  <a:pt x="36803" y="458898"/>
                </a:lnTo>
                <a:lnTo>
                  <a:pt x="76743" y="485827"/>
                </a:lnTo>
                <a:lnTo>
                  <a:pt x="125650" y="495702"/>
                </a:lnTo>
                <a:close/>
              </a:path>
            </a:pathLst>
          </a:custGeom>
          <a:ln w="17235">
            <a:solidFill>
              <a:srgbClr val="603990"/>
            </a:solidFill>
          </a:ln>
        </p:spPr>
        <p:txBody>
          <a:bodyPr wrap="square" lIns="0" tIns="0" rIns="0" bIns="0" rtlCol="0"/>
          <a:lstStyle/>
          <a:p>
            <a:endParaRPr/>
          </a:p>
        </p:txBody>
      </p:sp>
      <p:graphicFrame>
        <p:nvGraphicFramePr>
          <p:cNvPr id="32" name="object 32"/>
          <p:cNvGraphicFramePr>
            <a:graphicFrameLocks noGrp="1"/>
          </p:cNvGraphicFramePr>
          <p:nvPr/>
        </p:nvGraphicFramePr>
        <p:xfrm>
          <a:off x="10333999" y="8574199"/>
          <a:ext cx="8624570" cy="1837690"/>
        </p:xfrm>
        <a:graphic>
          <a:graphicData uri="http://schemas.openxmlformats.org/drawingml/2006/table">
            <a:tbl>
              <a:tblPr firstRow="1" bandRow="1">
                <a:tableStyleId>{2D5ABB26-0587-4C30-8999-92F81FD0307C}</a:tableStyleId>
              </a:tblPr>
              <a:tblGrid>
                <a:gridCol w="1231265">
                  <a:extLst>
                    <a:ext uri="{9D8B030D-6E8A-4147-A177-3AD203B41FA5}">
                      <a16:colId xmlns:a16="http://schemas.microsoft.com/office/drawing/2014/main" val="20000"/>
                    </a:ext>
                  </a:extLst>
                </a:gridCol>
                <a:gridCol w="3557270">
                  <a:extLst>
                    <a:ext uri="{9D8B030D-6E8A-4147-A177-3AD203B41FA5}">
                      <a16:colId xmlns:a16="http://schemas.microsoft.com/office/drawing/2014/main" val="20001"/>
                    </a:ext>
                  </a:extLst>
                </a:gridCol>
                <a:gridCol w="3836035">
                  <a:extLst>
                    <a:ext uri="{9D8B030D-6E8A-4147-A177-3AD203B41FA5}">
                      <a16:colId xmlns:a16="http://schemas.microsoft.com/office/drawing/2014/main" val="20002"/>
                    </a:ext>
                  </a:extLst>
                </a:gridCol>
              </a:tblGrid>
              <a:tr h="351790">
                <a:tc>
                  <a:txBody>
                    <a:bodyPr/>
                    <a:lstStyle/>
                    <a:p>
                      <a:pPr algn="ctr">
                        <a:lnSpc>
                          <a:spcPct val="100000"/>
                        </a:lnSpc>
                        <a:spcBef>
                          <a:spcPts val="640"/>
                        </a:spcBef>
                      </a:pPr>
                      <a:r>
                        <a:rPr sz="1300" b="1" spc="-10" dirty="0">
                          <a:solidFill>
                            <a:srgbClr val="523183"/>
                          </a:solidFill>
                          <a:latin typeface="Open Sans"/>
                          <a:cs typeface="Open Sans"/>
                        </a:rPr>
                        <a:t>Round</a:t>
                      </a:r>
                      <a:endParaRPr sz="1300">
                        <a:latin typeface="Open Sans"/>
                        <a:cs typeface="Open Sans"/>
                      </a:endParaRPr>
                    </a:p>
                  </a:txBody>
                  <a:tcPr marL="0" marR="0" marT="81280" marB="0">
                    <a:lnR w="28575">
                      <a:solidFill>
                        <a:srgbClr val="603990"/>
                      </a:solidFill>
                      <a:prstDash val="solid"/>
                    </a:lnR>
                    <a:lnB w="19050">
                      <a:solidFill>
                        <a:srgbClr val="603990"/>
                      </a:solidFill>
                      <a:prstDash val="solid"/>
                    </a:lnB>
                  </a:tcPr>
                </a:tc>
                <a:tc>
                  <a:txBody>
                    <a:bodyPr/>
                    <a:lstStyle/>
                    <a:p>
                      <a:pPr algn="ctr">
                        <a:lnSpc>
                          <a:spcPct val="100000"/>
                        </a:lnSpc>
                        <a:spcBef>
                          <a:spcPts val="640"/>
                        </a:spcBef>
                      </a:pPr>
                      <a:r>
                        <a:rPr sz="1300" b="1" dirty="0">
                          <a:solidFill>
                            <a:srgbClr val="523183"/>
                          </a:solidFill>
                          <a:latin typeface="Open Sans"/>
                          <a:cs typeface="Open Sans"/>
                        </a:rPr>
                        <a:t>Money</a:t>
                      </a:r>
                      <a:r>
                        <a:rPr sz="1300" b="1" spc="175" dirty="0">
                          <a:solidFill>
                            <a:srgbClr val="523183"/>
                          </a:solidFill>
                          <a:latin typeface="Open Sans"/>
                          <a:cs typeface="Open Sans"/>
                        </a:rPr>
                        <a:t> </a:t>
                      </a:r>
                      <a:r>
                        <a:rPr sz="1300" b="1" spc="-10" dirty="0">
                          <a:solidFill>
                            <a:srgbClr val="523183"/>
                          </a:solidFill>
                          <a:latin typeface="Open Sans"/>
                          <a:cs typeface="Open Sans"/>
                        </a:rPr>
                        <a:t>Supply</a:t>
                      </a:r>
                      <a:endParaRPr sz="1300">
                        <a:latin typeface="Open Sans"/>
                        <a:cs typeface="Open Sans"/>
                      </a:endParaRPr>
                    </a:p>
                  </a:txBody>
                  <a:tcPr marL="0" marR="0" marT="8128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gn="ctr">
                        <a:lnSpc>
                          <a:spcPct val="100000"/>
                        </a:lnSpc>
                        <a:spcBef>
                          <a:spcPts val="640"/>
                        </a:spcBef>
                      </a:pPr>
                      <a:r>
                        <a:rPr sz="1300" b="1" dirty="0">
                          <a:solidFill>
                            <a:srgbClr val="523183"/>
                          </a:solidFill>
                          <a:latin typeface="Open Sans"/>
                          <a:cs typeface="Open Sans"/>
                        </a:rPr>
                        <a:t>Winning</a:t>
                      </a:r>
                      <a:r>
                        <a:rPr sz="1300" b="1" spc="260" dirty="0">
                          <a:solidFill>
                            <a:srgbClr val="523183"/>
                          </a:solidFill>
                          <a:latin typeface="Open Sans"/>
                          <a:cs typeface="Open Sans"/>
                        </a:rPr>
                        <a:t> </a:t>
                      </a:r>
                      <a:r>
                        <a:rPr sz="1300" b="1" spc="-25" dirty="0">
                          <a:solidFill>
                            <a:srgbClr val="523183"/>
                          </a:solidFill>
                          <a:latin typeface="Open Sans"/>
                          <a:cs typeface="Open Sans"/>
                        </a:rPr>
                        <a:t>Bid</a:t>
                      </a:r>
                      <a:endParaRPr sz="1300">
                        <a:latin typeface="Open Sans"/>
                        <a:cs typeface="Open Sans"/>
                      </a:endParaRPr>
                    </a:p>
                  </a:txBody>
                  <a:tcPr marL="0" marR="0" marT="81280" marB="0">
                    <a:lnL w="28575">
                      <a:solidFill>
                        <a:srgbClr val="603990"/>
                      </a:solidFill>
                      <a:prstDash val="solid"/>
                    </a:lnL>
                    <a:lnB w="28575">
                      <a:solidFill>
                        <a:srgbClr val="603990"/>
                      </a:solidFill>
                      <a:prstDash val="solid"/>
                    </a:lnB>
                  </a:tcPr>
                </a:tc>
                <a:extLst>
                  <a:ext uri="{0D108BD9-81ED-4DB2-BD59-A6C34878D82A}">
                    <a16:rowId xmlns:a16="http://schemas.microsoft.com/office/drawing/2014/main" val="10000"/>
                  </a:ext>
                </a:extLst>
              </a:tr>
              <a:tr h="495300">
                <a:tc>
                  <a:txBody>
                    <a:bodyPr/>
                    <a:lstStyle/>
                    <a:p>
                      <a:pPr algn="ctr">
                        <a:lnSpc>
                          <a:spcPct val="100000"/>
                        </a:lnSpc>
                        <a:spcBef>
                          <a:spcPts val="1000"/>
                        </a:spcBef>
                      </a:pPr>
                      <a:r>
                        <a:rPr sz="1350" spc="-50" dirty="0">
                          <a:solidFill>
                            <a:srgbClr val="57585B"/>
                          </a:solidFill>
                          <a:latin typeface="Open Sans"/>
                          <a:cs typeface="Open Sans"/>
                        </a:rPr>
                        <a:t>1</a:t>
                      </a:r>
                      <a:endParaRPr sz="1350">
                        <a:latin typeface="Open Sans"/>
                        <a:cs typeface="Open Sans"/>
                      </a:endParaRPr>
                    </a:p>
                  </a:txBody>
                  <a:tcPr marL="0" marR="0" marT="12700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1"/>
                  </a:ext>
                </a:extLst>
              </a:tr>
              <a:tr h="495300">
                <a:tc>
                  <a:txBody>
                    <a:bodyPr/>
                    <a:lstStyle/>
                    <a:p>
                      <a:pPr algn="ctr">
                        <a:lnSpc>
                          <a:spcPct val="100000"/>
                        </a:lnSpc>
                        <a:spcBef>
                          <a:spcPts val="1000"/>
                        </a:spcBef>
                      </a:pPr>
                      <a:r>
                        <a:rPr sz="1350" spc="-50" dirty="0">
                          <a:solidFill>
                            <a:srgbClr val="57585B"/>
                          </a:solidFill>
                          <a:latin typeface="Open Sans"/>
                          <a:cs typeface="Open Sans"/>
                        </a:rPr>
                        <a:t>2</a:t>
                      </a:r>
                      <a:endParaRPr sz="1350">
                        <a:latin typeface="Open Sans"/>
                        <a:cs typeface="Open Sans"/>
                      </a:endParaRPr>
                    </a:p>
                  </a:txBody>
                  <a:tcPr marL="0" marR="0" marT="127000" marB="0">
                    <a:lnL w="19050">
                      <a:solidFill>
                        <a:srgbClr val="603990"/>
                      </a:solidFill>
                      <a:prstDash val="solid"/>
                    </a:lnL>
                    <a:lnR w="28575">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2"/>
                  </a:ext>
                </a:extLst>
              </a:tr>
              <a:tr h="495300">
                <a:tc>
                  <a:txBody>
                    <a:bodyPr/>
                    <a:lstStyle/>
                    <a:p>
                      <a:pPr algn="ctr">
                        <a:lnSpc>
                          <a:spcPct val="100000"/>
                        </a:lnSpc>
                        <a:spcBef>
                          <a:spcPts val="1000"/>
                        </a:spcBef>
                      </a:pPr>
                      <a:r>
                        <a:rPr sz="1350" spc="-50" dirty="0">
                          <a:solidFill>
                            <a:srgbClr val="57585B"/>
                          </a:solidFill>
                          <a:latin typeface="Open Sans"/>
                          <a:cs typeface="Open Sans"/>
                        </a:rPr>
                        <a:t>3</a:t>
                      </a:r>
                      <a:endParaRPr sz="1350">
                        <a:latin typeface="Open Sans"/>
                        <a:cs typeface="Open Sans"/>
                      </a:endParaRPr>
                    </a:p>
                  </a:txBody>
                  <a:tcPr marL="0" marR="0" marT="127000" marB="0">
                    <a:lnR w="28575">
                      <a:solidFill>
                        <a:srgbClr val="603990"/>
                      </a:solidFill>
                      <a:prstDash val="solid"/>
                    </a:lnR>
                    <a:lnT w="19050">
                      <a:solidFill>
                        <a:srgbClr val="603990"/>
                      </a:solidFill>
                      <a:prstDash val="solid"/>
                    </a:lnT>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28575">
                      <a:solidFill>
                        <a:srgbClr val="603990"/>
                      </a:solidFill>
                      <a:prstDash val="solid"/>
                    </a:lnL>
                    <a:lnT w="28575">
                      <a:solidFill>
                        <a:srgbClr val="603990"/>
                      </a:solidFill>
                      <a:prstDash val="solid"/>
                    </a:lnT>
                  </a:tcPr>
                </a:tc>
                <a:extLst>
                  <a:ext uri="{0D108BD9-81ED-4DB2-BD59-A6C34878D82A}">
                    <a16:rowId xmlns:a16="http://schemas.microsoft.com/office/drawing/2014/main" val="10003"/>
                  </a:ext>
                </a:extLst>
              </a:tr>
            </a:tbl>
          </a:graphicData>
        </a:graphic>
      </p:graphicFrame>
      <p:sp>
        <p:nvSpPr>
          <p:cNvPr id="33" name="object 33"/>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sp>
        <p:nvSpPr>
          <p:cNvPr id="6" name="object 6"/>
          <p:cNvSpPr txBox="1"/>
          <p:nvPr/>
        </p:nvSpPr>
        <p:spPr>
          <a:xfrm>
            <a:off x="1150550" y="2601304"/>
            <a:ext cx="8281348" cy="3076611"/>
          </a:xfrm>
          <a:prstGeom prst="rect">
            <a:avLst/>
          </a:prstGeom>
        </p:spPr>
        <p:txBody>
          <a:bodyPr vert="horz" wrap="square" lIns="0" tIns="13335" rIns="0" bIns="0" rtlCol="0">
            <a:spAutoFit/>
          </a:bodyPr>
          <a:lstStyle/>
          <a:p>
            <a:pPr marL="12700">
              <a:lnSpc>
                <a:spcPct val="100000"/>
              </a:lnSpc>
              <a:spcBef>
                <a:spcPts val="105"/>
              </a:spcBef>
            </a:pPr>
            <a:r>
              <a:rPr sz="2300" b="1" spc="-10" dirty="0">
                <a:solidFill>
                  <a:srgbClr val="683B93"/>
                </a:solidFill>
                <a:latin typeface="Open Sans"/>
                <a:cs typeface="Open Sans"/>
              </a:rPr>
              <a:t>Conclusion:</a:t>
            </a:r>
            <a:endParaRPr sz="2300" dirty="0">
              <a:latin typeface="Open Sans"/>
              <a:cs typeface="Open Sans"/>
            </a:endParaRPr>
          </a:p>
          <a:p>
            <a:pPr marL="365125" indent="-352425">
              <a:lnSpc>
                <a:spcPct val="100000"/>
              </a:lnSpc>
              <a:spcBef>
                <a:spcPts val="2145"/>
              </a:spcBef>
              <a:buClr>
                <a:srgbClr val="683B93"/>
              </a:buClr>
              <a:buSzPct val="114705"/>
              <a:buFont typeface="Open Sans"/>
              <a:buAutoNum type="arabicPeriod"/>
              <a:tabLst>
                <a:tab pos="365125" algn="l"/>
              </a:tabLst>
            </a:pPr>
            <a:r>
              <a:rPr sz="1700" dirty="0">
                <a:solidFill>
                  <a:srgbClr val="57585B"/>
                </a:solidFill>
                <a:latin typeface="Open Sans"/>
                <a:cs typeface="Open Sans"/>
              </a:rPr>
              <a:t>How</a:t>
            </a:r>
            <a:r>
              <a:rPr sz="1700" spc="55" dirty="0">
                <a:solidFill>
                  <a:srgbClr val="57585B"/>
                </a:solidFill>
                <a:latin typeface="Open Sans"/>
                <a:cs typeface="Open Sans"/>
              </a:rPr>
              <a:t> </a:t>
            </a:r>
            <a:r>
              <a:rPr sz="1700" dirty="0">
                <a:solidFill>
                  <a:srgbClr val="57585B"/>
                </a:solidFill>
                <a:latin typeface="Open Sans"/>
                <a:cs typeface="Open Sans"/>
              </a:rPr>
              <a:t>did</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increase</a:t>
            </a:r>
            <a:r>
              <a:rPr sz="1700" spc="60"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lang="en-US" sz="1700" spc="60" dirty="0">
                <a:solidFill>
                  <a:srgbClr val="57585B"/>
                </a:solidFill>
                <a:latin typeface="Open Sans"/>
                <a:cs typeface="Open Sans"/>
              </a:rPr>
              <a:t>the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supply</a:t>
            </a:r>
            <a:r>
              <a:rPr sz="1700" spc="60" dirty="0">
                <a:solidFill>
                  <a:srgbClr val="57585B"/>
                </a:solidFill>
                <a:latin typeface="Open Sans"/>
                <a:cs typeface="Open Sans"/>
              </a:rPr>
              <a:t> </a:t>
            </a:r>
            <a:r>
              <a:rPr sz="1700" dirty="0">
                <a:solidFill>
                  <a:srgbClr val="57585B"/>
                </a:solidFill>
                <a:latin typeface="Open Sans"/>
                <a:cs typeface="Open Sans"/>
              </a:rPr>
              <a:t>aﬀect</a:t>
            </a:r>
            <a:r>
              <a:rPr sz="1700" spc="55" dirty="0">
                <a:solidFill>
                  <a:srgbClr val="57585B"/>
                </a:solidFill>
                <a:latin typeface="Open Sans"/>
                <a:cs typeface="Open Sans"/>
              </a:rPr>
              <a:t> </a:t>
            </a:r>
            <a:r>
              <a:rPr lang="en-US" sz="1700" spc="55" dirty="0">
                <a:solidFill>
                  <a:srgbClr val="57585B"/>
                </a:solidFill>
                <a:latin typeface="Open Sans"/>
                <a:cs typeface="Open Sans"/>
              </a:rPr>
              <a:t>the </a:t>
            </a:r>
            <a:r>
              <a:rPr sz="1700" dirty="0">
                <a:solidFill>
                  <a:srgbClr val="57585B"/>
                </a:solidFill>
                <a:latin typeface="Open Sans"/>
                <a:cs typeface="Open Sans"/>
              </a:rPr>
              <a:t>winning</a:t>
            </a:r>
            <a:r>
              <a:rPr sz="1700" spc="60" dirty="0">
                <a:solidFill>
                  <a:srgbClr val="57585B"/>
                </a:solidFill>
                <a:latin typeface="Open Sans"/>
                <a:cs typeface="Open Sans"/>
              </a:rPr>
              <a:t> </a:t>
            </a:r>
            <a:r>
              <a:rPr sz="1700" dirty="0">
                <a:solidFill>
                  <a:srgbClr val="57585B"/>
                </a:solidFill>
                <a:latin typeface="Open Sans"/>
                <a:cs typeface="Open Sans"/>
              </a:rPr>
              <a:t>bids</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candy</a:t>
            </a:r>
            <a:r>
              <a:rPr sz="1700" spc="55" dirty="0">
                <a:solidFill>
                  <a:srgbClr val="57585B"/>
                </a:solidFill>
                <a:latin typeface="Open Sans"/>
                <a:cs typeface="Open Sans"/>
              </a:rPr>
              <a:t> </a:t>
            </a:r>
            <a:r>
              <a:rPr sz="1700" spc="-10" dirty="0">
                <a:solidFill>
                  <a:srgbClr val="57585B"/>
                </a:solidFill>
                <a:latin typeface="Open Sans"/>
                <a:cs typeface="Open Sans"/>
              </a:rPr>
              <a:t>bars?</a:t>
            </a:r>
            <a:endParaRPr sz="1700" dirty="0">
              <a:latin typeface="Open Sans"/>
              <a:cs typeface="Open Sans"/>
            </a:endParaRPr>
          </a:p>
          <a:p>
            <a:pPr marL="365125" indent="-352425">
              <a:lnSpc>
                <a:spcPct val="100000"/>
              </a:lnSpc>
              <a:spcBef>
                <a:spcPts val="919"/>
              </a:spcBef>
              <a:buClr>
                <a:srgbClr val="683B93"/>
              </a:buClr>
              <a:buSzPct val="114705"/>
              <a:buFont typeface="Open Sans"/>
              <a:buAutoNum type="arabicPeriod"/>
              <a:tabLst>
                <a:tab pos="365125" algn="l"/>
              </a:tabLst>
            </a:pPr>
            <a:r>
              <a:rPr sz="1700" dirty="0">
                <a:solidFill>
                  <a:srgbClr val="57585B"/>
                </a:solidFill>
                <a:latin typeface="Open Sans"/>
                <a:cs typeface="Open Sans"/>
              </a:rPr>
              <a:t>What</a:t>
            </a:r>
            <a:r>
              <a:rPr sz="1700" spc="85" dirty="0">
                <a:solidFill>
                  <a:srgbClr val="57585B"/>
                </a:solidFill>
                <a:latin typeface="Open Sans"/>
                <a:cs typeface="Open Sans"/>
              </a:rPr>
              <a:t> </a:t>
            </a:r>
            <a:r>
              <a:rPr sz="1700" dirty="0">
                <a:solidFill>
                  <a:srgbClr val="57585B"/>
                </a:solidFill>
                <a:latin typeface="Open Sans"/>
                <a:cs typeface="Open Sans"/>
              </a:rPr>
              <a:t>is</a:t>
            </a:r>
            <a:r>
              <a:rPr sz="1700" spc="90" dirty="0">
                <a:solidFill>
                  <a:srgbClr val="57585B"/>
                </a:solidFill>
                <a:latin typeface="Open Sans"/>
                <a:cs typeface="Open Sans"/>
              </a:rPr>
              <a:t> </a:t>
            </a:r>
            <a:r>
              <a:rPr sz="1700" dirty="0">
                <a:solidFill>
                  <a:srgbClr val="57585B"/>
                </a:solidFill>
                <a:latin typeface="Open Sans"/>
                <a:cs typeface="Open Sans"/>
              </a:rPr>
              <a:t>the</a:t>
            </a:r>
            <a:r>
              <a:rPr sz="1700" spc="90" dirty="0">
                <a:solidFill>
                  <a:srgbClr val="57585B"/>
                </a:solidFill>
                <a:latin typeface="Open Sans"/>
                <a:cs typeface="Open Sans"/>
              </a:rPr>
              <a:t> </a:t>
            </a:r>
            <a:r>
              <a:rPr sz="1700" dirty="0">
                <a:solidFill>
                  <a:srgbClr val="57585B"/>
                </a:solidFill>
                <a:latin typeface="Open Sans"/>
                <a:cs typeface="Open Sans"/>
              </a:rPr>
              <a:t>relationship</a:t>
            </a:r>
            <a:r>
              <a:rPr sz="1700" spc="90" dirty="0">
                <a:solidFill>
                  <a:srgbClr val="57585B"/>
                </a:solidFill>
                <a:latin typeface="Open Sans"/>
                <a:cs typeface="Open Sans"/>
              </a:rPr>
              <a:t> </a:t>
            </a:r>
            <a:r>
              <a:rPr sz="1700" dirty="0">
                <a:solidFill>
                  <a:srgbClr val="57585B"/>
                </a:solidFill>
                <a:latin typeface="Open Sans"/>
                <a:cs typeface="Open Sans"/>
              </a:rPr>
              <a:t>between</a:t>
            </a:r>
            <a:r>
              <a:rPr lang="en-US" sz="1700" dirty="0">
                <a:solidFill>
                  <a:srgbClr val="57585B"/>
                </a:solidFill>
                <a:latin typeface="Open Sans"/>
                <a:cs typeface="Open Sans"/>
              </a:rPr>
              <a:t> an</a:t>
            </a:r>
            <a:r>
              <a:rPr sz="1700" spc="85" dirty="0">
                <a:solidFill>
                  <a:srgbClr val="57585B"/>
                </a:solidFill>
                <a:latin typeface="Open Sans"/>
                <a:cs typeface="Open Sans"/>
              </a:rPr>
              <a:t> </a:t>
            </a:r>
            <a:r>
              <a:rPr sz="1700" dirty="0">
                <a:solidFill>
                  <a:srgbClr val="57585B"/>
                </a:solidFill>
                <a:latin typeface="Open Sans"/>
                <a:cs typeface="Open Sans"/>
              </a:rPr>
              <a:t>increasing</a:t>
            </a:r>
            <a:r>
              <a:rPr sz="1700" spc="90" dirty="0">
                <a:solidFill>
                  <a:srgbClr val="57585B"/>
                </a:solidFill>
                <a:latin typeface="Open Sans"/>
                <a:cs typeface="Open Sans"/>
              </a:rPr>
              <a:t> </a:t>
            </a:r>
            <a:r>
              <a:rPr sz="1700" dirty="0">
                <a:solidFill>
                  <a:srgbClr val="57585B"/>
                </a:solidFill>
                <a:latin typeface="Open Sans"/>
                <a:cs typeface="Open Sans"/>
              </a:rPr>
              <a:t>money</a:t>
            </a:r>
            <a:r>
              <a:rPr sz="1700" spc="90" dirty="0">
                <a:solidFill>
                  <a:srgbClr val="57585B"/>
                </a:solidFill>
                <a:latin typeface="Open Sans"/>
                <a:cs typeface="Open Sans"/>
              </a:rPr>
              <a:t> </a:t>
            </a:r>
            <a:r>
              <a:rPr sz="1700" dirty="0">
                <a:solidFill>
                  <a:srgbClr val="57585B"/>
                </a:solidFill>
                <a:latin typeface="Open Sans"/>
                <a:cs typeface="Open Sans"/>
              </a:rPr>
              <a:t>supply</a:t>
            </a:r>
            <a:r>
              <a:rPr sz="1700" spc="90" dirty="0">
                <a:solidFill>
                  <a:srgbClr val="57585B"/>
                </a:solidFill>
                <a:latin typeface="Open Sans"/>
                <a:cs typeface="Open Sans"/>
              </a:rPr>
              <a:t> </a:t>
            </a:r>
            <a:r>
              <a:rPr sz="1700" dirty="0">
                <a:solidFill>
                  <a:srgbClr val="57585B"/>
                </a:solidFill>
                <a:latin typeface="Open Sans"/>
                <a:cs typeface="Open Sans"/>
              </a:rPr>
              <a:t>and</a:t>
            </a:r>
            <a:r>
              <a:rPr sz="1700" spc="85" dirty="0">
                <a:solidFill>
                  <a:srgbClr val="57585B"/>
                </a:solidFill>
                <a:latin typeface="Open Sans"/>
                <a:cs typeface="Open Sans"/>
              </a:rPr>
              <a:t> </a:t>
            </a:r>
            <a:r>
              <a:rPr sz="1700" spc="-10" dirty="0">
                <a:solidFill>
                  <a:srgbClr val="57585B"/>
                </a:solidFill>
                <a:latin typeface="Open Sans"/>
                <a:cs typeface="Open Sans"/>
              </a:rPr>
              <a:t>inﬂation?</a:t>
            </a:r>
            <a:endParaRPr sz="1700" dirty="0">
              <a:latin typeface="Open Sans"/>
              <a:cs typeface="Open Sans"/>
            </a:endParaRPr>
          </a:p>
          <a:p>
            <a:pPr marL="365125" indent="-352425">
              <a:lnSpc>
                <a:spcPct val="100000"/>
              </a:lnSpc>
              <a:spcBef>
                <a:spcPts val="919"/>
              </a:spcBef>
              <a:buClr>
                <a:srgbClr val="683B93"/>
              </a:buClr>
              <a:buSzPct val="114705"/>
              <a:buFont typeface="Open Sans"/>
              <a:buAutoNum type="arabicPeriod"/>
              <a:tabLst>
                <a:tab pos="365125" algn="l"/>
              </a:tabLst>
            </a:pP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is</a:t>
            </a:r>
            <a:r>
              <a:rPr lang="en-US" sz="1700" dirty="0">
                <a:solidFill>
                  <a:srgbClr val="57585B"/>
                </a:solidFill>
                <a:latin typeface="Open Sans"/>
                <a:cs typeface="Open Sans"/>
              </a:rPr>
              <a:t> the</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supply</a:t>
            </a:r>
            <a:r>
              <a:rPr sz="1700" spc="55" dirty="0">
                <a:solidFill>
                  <a:srgbClr val="57585B"/>
                </a:solidFill>
                <a:latin typeface="Open Sans"/>
                <a:cs typeface="Open Sans"/>
              </a:rPr>
              <a:t> </a:t>
            </a:r>
            <a:r>
              <a:rPr sz="1700" dirty="0">
                <a:solidFill>
                  <a:srgbClr val="57585B"/>
                </a:solidFill>
                <a:latin typeface="Open Sans"/>
                <a:cs typeface="Open Sans"/>
              </a:rPr>
              <a:t>relevant</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real</a:t>
            </a:r>
            <a:r>
              <a:rPr sz="1700" spc="55" dirty="0">
                <a:solidFill>
                  <a:srgbClr val="57585B"/>
                </a:solidFill>
                <a:latin typeface="Open Sans"/>
                <a:cs typeface="Open Sans"/>
              </a:rPr>
              <a:t> </a:t>
            </a:r>
            <a:r>
              <a:rPr sz="1700" spc="-10" dirty="0">
                <a:solidFill>
                  <a:srgbClr val="57585B"/>
                </a:solidFill>
                <a:latin typeface="Open Sans"/>
                <a:cs typeface="Open Sans"/>
              </a:rPr>
              <a:t>world?</a:t>
            </a:r>
            <a:endParaRPr sz="1700" dirty="0">
              <a:latin typeface="Open Sans"/>
              <a:cs typeface="Open Sans"/>
            </a:endParaRPr>
          </a:p>
          <a:p>
            <a:pPr marL="365125" marR="5080" indent="-353060">
              <a:lnSpc>
                <a:spcPct val="101099"/>
              </a:lnSpc>
              <a:spcBef>
                <a:spcPts val="905"/>
              </a:spcBef>
              <a:buClr>
                <a:srgbClr val="683B93"/>
              </a:buClr>
              <a:buSzPct val="114705"/>
              <a:buFont typeface="Open Sans"/>
              <a:buAutoNum type="arabicPeriod"/>
              <a:tabLst>
                <a:tab pos="365125" algn="l"/>
              </a:tabLst>
            </a:pPr>
            <a:r>
              <a:rPr sz="1700" dirty="0">
                <a:solidFill>
                  <a:srgbClr val="57585B"/>
                </a:solidFill>
                <a:latin typeface="Open Sans"/>
                <a:cs typeface="Open Sans"/>
              </a:rPr>
              <a:t>When</a:t>
            </a:r>
            <a:r>
              <a:rPr sz="1700" spc="55" dirty="0">
                <a:solidFill>
                  <a:srgbClr val="57585B"/>
                </a:solidFill>
                <a:latin typeface="Open Sans"/>
                <a:cs typeface="Open Sans"/>
              </a:rPr>
              <a:t> </a:t>
            </a:r>
            <a:r>
              <a:rPr sz="1700" dirty="0">
                <a:solidFill>
                  <a:srgbClr val="57585B"/>
                </a:solidFill>
                <a:latin typeface="Open Sans"/>
                <a:cs typeface="Open Sans"/>
              </a:rPr>
              <a:t>new</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injected</a:t>
            </a:r>
            <a:r>
              <a:rPr sz="1700" spc="55" dirty="0">
                <a:solidFill>
                  <a:srgbClr val="57585B"/>
                </a:solidFill>
                <a:latin typeface="Open Sans"/>
                <a:cs typeface="Open Sans"/>
              </a:rPr>
              <a:t> </a:t>
            </a:r>
            <a:r>
              <a:rPr sz="1700" dirty="0">
                <a:solidFill>
                  <a:srgbClr val="57585B"/>
                </a:solidFill>
                <a:latin typeface="Open Sans"/>
                <a:cs typeface="Open Sans"/>
              </a:rPr>
              <a:t>into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economy,</a:t>
            </a:r>
            <a:r>
              <a:rPr sz="1700" spc="60" dirty="0">
                <a:solidFill>
                  <a:srgbClr val="57585B"/>
                </a:solidFill>
                <a:latin typeface="Open Sans"/>
                <a:cs typeface="Open Sans"/>
              </a:rPr>
              <a:t> </a:t>
            </a:r>
            <a:r>
              <a:rPr sz="1700" dirty="0">
                <a:solidFill>
                  <a:srgbClr val="57585B"/>
                </a:solidFill>
                <a:latin typeface="Open Sans"/>
                <a:cs typeface="Open Sans"/>
              </a:rPr>
              <a:t>what</a:t>
            </a:r>
            <a:r>
              <a:rPr sz="1700" spc="55" dirty="0">
                <a:solidFill>
                  <a:srgbClr val="57585B"/>
                </a:solidFill>
                <a:latin typeface="Open Sans"/>
                <a:cs typeface="Open Sans"/>
              </a:rPr>
              <a:t> </a:t>
            </a:r>
            <a:r>
              <a:rPr sz="1700" dirty="0">
                <a:solidFill>
                  <a:srgbClr val="57585B"/>
                </a:solidFill>
                <a:latin typeface="Open Sans"/>
                <a:cs typeface="Open Sans"/>
              </a:rPr>
              <a:t>do</a:t>
            </a:r>
            <a:r>
              <a:rPr sz="1700" spc="60" dirty="0">
                <a:solidFill>
                  <a:srgbClr val="57585B"/>
                </a:solidFill>
                <a:latin typeface="Open Sans"/>
                <a:cs typeface="Open Sans"/>
              </a:rPr>
              <a:t> </a:t>
            </a:r>
            <a:r>
              <a:rPr sz="1700" dirty="0">
                <a:solidFill>
                  <a:srgbClr val="57585B"/>
                </a:solidFill>
                <a:latin typeface="Open Sans"/>
                <a:cs typeface="Open Sans"/>
              </a:rPr>
              <a:t>you</a:t>
            </a:r>
            <a:r>
              <a:rPr sz="1700" spc="55" dirty="0">
                <a:solidFill>
                  <a:srgbClr val="57585B"/>
                </a:solidFill>
                <a:latin typeface="Open Sans"/>
                <a:cs typeface="Open Sans"/>
              </a:rPr>
              <a:t> </a:t>
            </a:r>
            <a:r>
              <a:rPr sz="1700" dirty="0">
                <a:solidFill>
                  <a:srgbClr val="57585B"/>
                </a:solidFill>
                <a:latin typeface="Open Sans"/>
                <a:cs typeface="Open Sans"/>
              </a:rPr>
              <a:t>think</a:t>
            </a:r>
            <a:r>
              <a:rPr sz="1700" spc="60" dirty="0">
                <a:solidFill>
                  <a:srgbClr val="57585B"/>
                </a:solidFill>
                <a:latin typeface="Open Sans"/>
                <a:cs typeface="Open Sans"/>
              </a:rPr>
              <a:t> </a:t>
            </a:r>
            <a:r>
              <a:rPr sz="1700" dirty="0">
                <a:solidFill>
                  <a:srgbClr val="57585B"/>
                </a:solidFill>
                <a:latin typeface="Open Sans"/>
                <a:cs typeface="Open Sans"/>
              </a:rPr>
              <a:t>will</a:t>
            </a:r>
            <a:r>
              <a:rPr sz="1700" spc="60" dirty="0">
                <a:solidFill>
                  <a:srgbClr val="57585B"/>
                </a:solidFill>
                <a:latin typeface="Open Sans"/>
                <a:cs typeface="Open Sans"/>
              </a:rPr>
              <a:t> </a:t>
            </a:r>
            <a:r>
              <a:rPr sz="1700" spc="-10" dirty="0">
                <a:solidFill>
                  <a:srgbClr val="57585B"/>
                </a:solidFill>
                <a:latin typeface="Open Sans"/>
                <a:cs typeface="Open Sans"/>
              </a:rPr>
              <a:t>happen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prices</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goods</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services?</a:t>
            </a:r>
            <a:r>
              <a:rPr sz="1700" spc="45" dirty="0">
                <a:solidFill>
                  <a:srgbClr val="57585B"/>
                </a:solidFill>
                <a:latin typeface="Open Sans"/>
                <a:cs typeface="Open Sans"/>
              </a:rPr>
              <a:t> </a:t>
            </a:r>
            <a:r>
              <a:rPr sz="1700" dirty="0">
                <a:solidFill>
                  <a:srgbClr val="57585B"/>
                </a:solidFill>
                <a:latin typeface="Open Sans"/>
                <a:cs typeface="Open Sans"/>
              </a:rPr>
              <a:t>Do</a:t>
            </a:r>
            <a:r>
              <a:rPr sz="1700" spc="45" dirty="0">
                <a:solidFill>
                  <a:srgbClr val="57585B"/>
                </a:solidFill>
                <a:latin typeface="Open Sans"/>
                <a:cs typeface="Open Sans"/>
              </a:rPr>
              <a:t> </a:t>
            </a:r>
            <a:r>
              <a:rPr sz="1700" dirty="0">
                <a:solidFill>
                  <a:srgbClr val="57585B"/>
                </a:solidFill>
                <a:latin typeface="Open Sans"/>
                <a:cs typeface="Open Sans"/>
              </a:rPr>
              <a:t>you</a:t>
            </a:r>
            <a:r>
              <a:rPr sz="1700" spc="45" dirty="0">
                <a:solidFill>
                  <a:srgbClr val="57585B"/>
                </a:solidFill>
                <a:latin typeface="Open Sans"/>
                <a:cs typeface="Open Sans"/>
              </a:rPr>
              <a:t> </a:t>
            </a:r>
            <a:r>
              <a:rPr sz="1700" dirty="0">
                <a:solidFill>
                  <a:srgbClr val="57585B"/>
                </a:solidFill>
                <a:latin typeface="Open Sans"/>
                <a:cs typeface="Open Sans"/>
              </a:rPr>
              <a:t>think</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change</a:t>
            </a:r>
            <a:r>
              <a:rPr lang="en-US" sz="1700" dirty="0">
                <a:solidFill>
                  <a:srgbClr val="57585B"/>
                </a:solidFill>
                <a:latin typeface="Open Sans"/>
                <a:cs typeface="Open Sans"/>
              </a:rPr>
              <a:t>s</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prices</a:t>
            </a:r>
            <a:r>
              <a:rPr sz="1700" spc="45" dirty="0">
                <a:solidFill>
                  <a:srgbClr val="57585B"/>
                </a:solidFill>
                <a:latin typeface="Open Sans"/>
                <a:cs typeface="Open Sans"/>
              </a:rPr>
              <a:t> </a:t>
            </a:r>
            <a:r>
              <a:rPr sz="1700" spc="-25" dirty="0">
                <a:solidFill>
                  <a:srgbClr val="57585B"/>
                </a:solidFill>
                <a:latin typeface="Open Sans"/>
                <a:cs typeface="Open Sans"/>
              </a:rPr>
              <a:t>are </a:t>
            </a:r>
            <a:r>
              <a:rPr sz="1700" dirty="0">
                <a:solidFill>
                  <a:srgbClr val="57585B"/>
                </a:solidFill>
                <a:latin typeface="Open Sans"/>
                <a:cs typeface="Open Sans"/>
              </a:rPr>
              <a:t>temporary</a:t>
            </a:r>
            <a:r>
              <a:rPr sz="1700" spc="45" dirty="0">
                <a:solidFill>
                  <a:srgbClr val="57585B"/>
                </a:solidFill>
                <a:latin typeface="Open Sans"/>
                <a:cs typeface="Open Sans"/>
              </a:rPr>
              <a:t> </a:t>
            </a:r>
            <a:r>
              <a:rPr sz="1700" dirty="0">
                <a:solidFill>
                  <a:srgbClr val="57585B"/>
                </a:solidFill>
                <a:latin typeface="Open Sans"/>
                <a:cs typeface="Open Sans"/>
              </a:rPr>
              <a:t>or</a:t>
            </a:r>
            <a:r>
              <a:rPr sz="1700" spc="50" dirty="0">
                <a:solidFill>
                  <a:srgbClr val="57585B"/>
                </a:solidFill>
                <a:latin typeface="Open Sans"/>
                <a:cs typeface="Open Sans"/>
              </a:rPr>
              <a:t> </a:t>
            </a:r>
            <a:r>
              <a:rPr sz="1700" dirty="0">
                <a:solidFill>
                  <a:srgbClr val="57585B"/>
                </a:solidFill>
                <a:latin typeface="Open Sans"/>
                <a:cs typeface="Open Sans"/>
              </a:rPr>
              <a:t>permanent,</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why?</a:t>
            </a:r>
            <a:r>
              <a:rPr sz="1700" spc="50" dirty="0">
                <a:solidFill>
                  <a:srgbClr val="57585B"/>
                </a:solidFill>
                <a:latin typeface="Open Sans"/>
                <a:cs typeface="Open Sans"/>
              </a:rPr>
              <a:t> </a:t>
            </a: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do</a:t>
            </a:r>
            <a:r>
              <a:rPr sz="1700" spc="45"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think</a:t>
            </a:r>
            <a:r>
              <a:rPr sz="1700" spc="50" dirty="0">
                <a:solidFill>
                  <a:srgbClr val="57585B"/>
                </a:solidFill>
                <a:latin typeface="Open Sans"/>
                <a:cs typeface="Open Sans"/>
              </a:rPr>
              <a:t> </a:t>
            </a:r>
            <a:r>
              <a:rPr sz="1700" dirty="0">
                <a:solidFill>
                  <a:srgbClr val="57585B"/>
                </a:solidFill>
                <a:latin typeface="Open Sans"/>
                <a:cs typeface="Open Sans"/>
              </a:rPr>
              <a:t>price</a:t>
            </a:r>
            <a:r>
              <a:rPr sz="1700" spc="45" dirty="0">
                <a:solidFill>
                  <a:srgbClr val="57585B"/>
                </a:solidFill>
                <a:latin typeface="Open Sans"/>
                <a:cs typeface="Open Sans"/>
              </a:rPr>
              <a:t> </a:t>
            </a:r>
            <a:r>
              <a:rPr sz="1700" dirty="0">
                <a:solidFill>
                  <a:srgbClr val="57585B"/>
                </a:solidFill>
                <a:latin typeface="Open Sans"/>
                <a:cs typeface="Open Sans"/>
              </a:rPr>
              <a:t>changes</a:t>
            </a:r>
            <a:r>
              <a:rPr sz="1700" spc="50" dirty="0">
                <a:solidFill>
                  <a:srgbClr val="57585B"/>
                </a:solidFill>
                <a:latin typeface="Open Sans"/>
                <a:cs typeface="Open Sans"/>
              </a:rPr>
              <a:t> </a:t>
            </a:r>
            <a:r>
              <a:rPr sz="1700" spc="-10" dirty="0">
                <a:solidFill>
                  <a:srgbClr val="57585B"/>
                </a:solidFill>
                <a:latin typeface="Open Sans"/>
                <a:cs typeface="Open Sans"/>
              </a:rPr>
              <a:t>aﬀect </a:t>
            </a:r>
            <a:r>
              <a:rPr sz="1700" dirty="0">
                <a:solidFill>
                  <a:srgbClr val="57585B"/>
                </a:solidFill>
                <a:latin typeface="Open Sans"/>
                <a:cs typeface="Open Sans"/>
              </a:rPr>
              <a:t>citizens</a:t>
            </a:r>
            <a:r>
              <a:rPr sz="1700" spc="100" dirty="0">
                <a:solidFill>
                  <a:srgbClr val="57585B"/>
                </a:solidFill>
                <a:latin typeface="Open Sans"/>
                <a:cs typeface="Open Sans"/>
              </a:rPr>
              <a:t> </a:t>
            </a:r>
            <a:r>
              <a:rPr sz="1700" dirty="0">
                <a:solidFill>
                  <a:srgbClr val="57585B"/>
                </a:solidFill>
                <a:latin typeface="Open Sans"/>
                <a:cs typeface="Open Sans"/>
              </a:rPr>
              <a:t>long-</a:t>
            </a:r>
            <a:r>
              <a:rPr sz="1700" spc="-10" dirty="0">
                <a:solidFill>
                  <a:srgbClr val="57585B"/>
                </a:solidFill>
                <a:latin typeface="Open Sans"/>
                <a:cs typeface="Open Sans"/>
              </a:rPr>
              <a:t>term?</a:t>
            </a:r>
            <a:endParaRPr sz="1700" dirty="0">
              <a:latin typeface="Open Sans"/>
              <a:cs typeface="Open Sans"/>
            </a:endParaRPr>
          </a:p>
        </p:txBody>
      </p:sp>
      <p:sp>
        <p:nvSpPr>
          <p:cNvPr id="7" name="object 7"/>
          <p:cNvSpPr txBox="1"/>
          <p:nvPr/>
        </p:nvSpPr>
        <p:spPr>
          <a:xfrm>
            <a:off x="1129907" y="8621020"/>
            <a:ext cx="8301990" cy="817244"/>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Jaime</a:t>
            </a:r>
            <a:r>
              <a:rPr sz="1700" spc="40" dirty="0">
                <a:solidFill>
                  <a:srgbClr val="57585B"/>
                </a:solidFill>
                <a:latin typeface="Open Sans"/>
                <a:cs typeface="Open Sans"/>
              </a:rPr>
              <a:t> </a:t>
            </a:r>
            <a:r>
              <a:rPr sz="1700" dirty="0">
                <a:solidFill>
                  <a:srgbClr val="57585B"/>
                </a:solidFill>
                <a:latin typeface="Open Sans"/>
                <a:cs typeface="Open Sans"/>
              </a:rPr>
              <a:t>is</a:t>
            </a:r>
            <a:r>
              <a:rPr sz="1700" spc="45"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college</a:t>
            </a:r>
            <a:r>
              <a:rPr sz="1700" spc="45" dirty="0">
                <a:solidFill>
                  <a:srgbClr val="57585B"/>
                </a:solidFill>
                <a:latin typeface="Open Sans"/>
                <a:cs typeface="Open Sans"/>
              </a:rPr>
              <a:t> </a:t>
            </a:r>
            <a:r>
              <a:rPr sz="1700" dirty="0">
                <a:solidFill>
                  <a:srgbClr val="57585B"/>
                </a:solidFill>
                <a:latin typeface="Open Sans"/>
                <a:cs typeface="Open Sans"/>
              </a:rPr>
              <a:t>student</a:t>
            </a:r>
            <a:r>
              <a:rPr sz="1700" spc="45" dirty="0">
                <a:solidFill>
                  <a:srgbClr val="57585B"/>
                </a:solidFill>
                <a:latin typeface="Open Sans"/>
                <a:cs typeface="Open Sans"/>
              </a:rPr>
              <a:t> </a:t>
            </a:r>
            <a:r>
              <a:rPr sz="1700" dirty="0">
                <a:solidFill>
                  <a:srgbClr val="57585B"/>
                </a:solidFill>
                <a:latin typeface="Open Sans"/>
                <a:cs typeface="Open Sans"/>
              </a:rPr>
              <a:t>who</a:t>
            </a:r>
            <a:r>
              <a:rPr sz="1700" spc="45" dirty="0">
                <a:solidFill>
                  <a:srgbClr val="57585B"/>
                </a:solidFill>
                <a:latin typeface="Open Sans"/>
                <a:cs typeface="Open Sans"/>
              </a:rPr>
              <a:t> </a:t>
            </a:r>
            <a:r>
              <a:rPr sz="1700" dirty="0">
                <a:solidFill>
                  <a:srgbClr val="57585B"/>
                </a:solidFill>
                <a:latin typeface="Open Sans"/>
                <a:cs typeface="Open Sans"/>
              </a:rPr>
              <a:t>lives</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small</a:t>
            </a:r>
            <a:r>
              <a:rPr sz="1700" spc="45" dirty="0">
                <a:solidFill>
                  <a:srgbClr val="57585B"/>
                </a:solidFill>
                <a:latin typeface="Open Sans"/>
                <a:cs typeface="Open Sans"/>
              </a:rPr>
              <a:t> </a:t>
            </a:r>
            <a:r>
              <a:rPr sz="1700" dirty="0">
                <a:solidFill>
                  <a:srgbClr val="57585B"/>
                </a:solidFill>
                <a:latin typeface="Open Sans"/>
                <a:cs typeface="Open Sans"/>
              </a:rPr>
              <a:t>apartment.</a:t>
            </a:r>
            <a:r>
              <a:rPr sz="1700" spc="45" dirty="0">
                <a:solidFill>
                  <a:srgbClr val="57585B"/>
                </a:solidFill>
                <a:latin typeface="Open Sans"/>
                <a:cs typeface="Open Sans"/>
              </a:rPr>
              <a:t> </a:t>
            </a:r>
            <a:r>
              <a:rPr sz="1700" dirty="0">
                <a:solidFill>
                  <a:srgbClr val="57585B"/>
                </a:solidFill>
                <a:latin typeface="Open Sans"/>
                <a:cs typeface="Open Sans"/>
              </a:rPr>
              <a:t>He</a:t>
            </a:r>
            <a:r>
              <a:rPr sz="1700" spc="45" dirty="0">
                <a:solidFill>
                  <a:srgbClr val="57585B"/>
                </a:solidFill>
                <a:latin typeface="Open Sans"/>
                <a:cs typeface="Open Sans"/>
              </a:rPr>
              <a:t> </a:t>
            </a:r>
            <a:r>
              <a:rPr sz="1700" dirty="0">
                <a:solidFill>
                  <a:srgbClr val="57585B"/>
                </a:solidFill>
                <a:latin typeface="Open Sans"/>
                <a:cs typeface="Open Sans"/>
              </a:rPr>
              <a:t>works</a:t>
            </a:r>
            <a:r>
              <a:rPr sz="1700" spc="40" dirty="0">
                <a:solidFill>
                  <a:srgbClr val="57585B"/>
                </a:solidFill>
                <a:latin typeface="Open Sans"/>
                <a:cs typeface="Open Sans"/>
              </a:rPr>
              <a:t> </a:t>
            </a:r>
            <a:r>
              <a:rPr sz="1700" dirty="0">
                <a:solidFill>
                  <a:srgbClr val="57585B"/>
                </a:solidFill>
                <a:latin typeface="Open Sans"/>
                <a:cs typeface="Open Sans"/>
              </a:rPr>
              <a:t>part-time</a:t>
            </a:r>
            <a:r>
              <a:rPr sz="1700" spc="45" dirty="0">
                <a:solidFill>
                  <a:srgbClr val="57585B"/>
                </a:solidFill>
                <a:latin typeface="Open Sans"/>
                <a:cs typeface="Open Sans"/>
              </a:rPr>
              <a:t> </a:t>
            </a:r>
            <a:r>
              <a:rPr sz="1700" dirty="0">
                <a:solidFill>
                  <a:srgbClr val="57585B"/>
                </a:solidFill>
                <a:latin typeface="Open Sans"/>
                <a:cs typeface="Open Sans"/>
              </a:rPr>
              <a:t>at</a:t>
            </a:r>
            <a:r>
              <a:rPr sz="1700" spc="45"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coﬀee</a:t>
            </a:r>
            <a:r>
              <a:rPr sz="1700" spc="55" dirty="0">
                <a:solidFill>
                  <a:srgbClr val="57585B"/>
                </a:solidFill>
                <a:latin typeface="Open Sans"/>
                <a:cs typeface="Open Sans"/>
              </a:rPr>
              <a:t> </a:t>
            </a:r>
            <a:r>
              <a:rPr sz="1700" dirty="0">
                <a:solidFill>
                  <a:srgbClr val="57585B"/>
                </a:solidFill>
                <a:latin typeface="Open Sans"/>
                <a:cs typeface="Open Sans"/>
              </a:rPr>
              <a:t>shop</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pay</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his</a:t>
            </a:r>
            <a:r>
              <a:rPr sz="1700" spc="60" dirty="0">
                <a:solidFill>
                  <a:srgbClr val="57585B"/>
                </a:solidFill>
                <a:latin typeface="Open Sans"/>
                <a:cs typeface="Open Sans"/>
              </a:rPr>
              <a:t> </a:t>
            </a:r>
            <a:r>
              <a:rPr sz="1700" dirty="0">
                <a:solidFill>
                  <a:srgbClr val="57585B"/>
                </a:solidFill>
                <a:latin typeface="Open Sans"/>
                <a:cs typeface="Open Sans"/>
              </a:rPr>
              <a:t>living</a:t>
            </a:r>
            <a:r>
              <a:rPr sz="1700" spc="55" dirty="0">
                <a:solidFill>
                  <a:srgbClr val="57585B"/>
                </a:solidFill>
                <a:latin typeface="Open Sans"/>
                <a:cs typeface="Open Sans"/>
              </a:rPr>
              <a:t> </a:t>
            </a:r>
            <a:r>
              <a:rPr sz="1700" dirty="0">
                <a:solidFill>
                  <a:srgbClr val="57585B"/>
                </a:solidFill>
                <a:latin typeface="Open Sans"/>
                <a:cs typeface="Open Sans"/>
              </a:rPr>
              <a:t>expenses</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tuition.</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soon</a:t>
            </a:r>
            <a:r>
              <a:rPr sz="1700" spc="60"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he</a:t>
            </a:r>
            <a:r>
              <a:rPr sz="1700" spc="55" dirty="0">
                <a:solidFill>
                  <a:srgbClr val="57585B"/>
                </a:solidFill>
                <a:latin typeface="Open Sans"/>
                <a:cs typeface="Open Sans"/>
              </a:rPr>
              <a:t> </a:t>
            </a:r>
            <a:r>
              <a:rPr sz="1700" dirty="0">
                <a:solidFill>
                  <a:srgbClr val="57585B"/>
                </a:solidFill>
                <a:latin typeface="Open Sans"/>
                <a:cs typeface="Open Sans"/>
              </a:rPr>
              <a:t>began</a:t>
            </a:r>
            <a:r>
              <a:rPr sz="1700" spc="60" dirty="0">
                <a:solidFill>
                  <a:srgbClr val="57585B"/>
                </a:solidFill>
                <a:latin typeface="Open Sans"/>
                <a:cs typeface="Open Sans"/>
              </a:rPr>
              <a:t> </a:t>
            </a:r>
            <a:r>
              <a:rPr sz="1700" spc="-10" dirty="0">
                <a:solidFill>
                  <a:srgbClr val="57585B"/>
                </a:solidFill>
                <a:latin typeface="Open Sans"/>
                <a:cs typeface="Open Sans"/>
              </a:rPr>
              <a:t>living </a:t>
            </a:r>
            <a:r>
              <a:rPr sz="1700" dirty="0">
                <a:solidFill>
                  <a:srgbClr val="57585B"/>
                </a:solidFill>
                <a:latin typeface="Open Sans"/>
                <a:cs typeface="Open Sans"/>
              </a:rPr>
              <a:t>independently,</a:t>
            </a:r>
            <a:r>
              <a:rPr sz="1700" spc="55" dirty="0">
                <a:solidFill>
                  <a:srgbClr val="57585B"/>
                </a:solidFill>
                <a:latin typeface="Open Sans"/>
                <a:cs typeface="Open Sans"/>
              </a:rPr>
              <a:t> </a:t>
            </a:r>
            <a:r>
              <a:rPr sz="1700" dirty="0">
                <a:solidFill>
                  <a:srgbClr val="57585B"/>
                </a:solidFill>
                <a:latin typeface="Open Sans"/>
                <a:cs typeface="Open Sans"/>
              </a:rPr>
              <a:t>Jaime</a:t>
            </a:r>
            <a:r>
              <a:rPr sz="1700" spc="60" dirty="0">
                <a:solidFill>
                  <a:srgbClr val="57585B"/>
                </a:solidFill>
                <a:latin typeface="Open Sans"/>
                <a:cs typeface="Open Sans"/>
              </a:rPr>
              <a:t> </a:t>
            </a:r>
            <a:r>
              <a:rPr sz="1700" dirty="0">
                <a:solidFill>
                  <a:srgbClr val="57585B"/>
                </a:solidFill>
                <a:latin typeface="Open Sans"/>
                <a:cs typeface="Open Sans"/>
              </a:rPr>
              <a:t>became</a:t>
            </a:r>
            <a:r>
              <a:rPr sz="1700" spc="60" dirty="0">
                <a:solidFill>
                  <a:srgbClr val="57585B"/>
                </a:solidFill>
                <a:latin typeface="Open Sans"/>
                <a:cs typeface="Open Sans"/>
              </a:rPr>
              <a:t> </a:t>
            </a:r>
            <a:r>
              <a:rPr sz="1700" dirty="0">
                <a:solidFill>
                  <a:srgbClr val="57585B"/>
                </a:solidFill>
                <a:latin typeface="Open Sans"/>
                <a:cs typeface="Open Sans"/>
              </a:rPr>
              <a:t>good</a:t>
            </a:r>
            <a:r>
              <a:rPr sz="1700" spc="60" dirty="0">
                <a:solidFill>
                  <a:srgbClr val="57585B"/>
                </a:solidFill>
                <a:latin typeface="Open Sans"/>
                <a:cs typeface="Open Sans"/>
              </a:rPr>
              <a:t> </a:t>
            </a:r>
            <a:r>
              <a:rPr sz="1700" dirty="0">
                <a:solidFill>
                  <a:srgbClr val="57585B"/>
                </a:solidFill>
                <a:latin typeface="Open Sans"/>
                <a:cs typeface="Open Sans"/>
              </a:rPr>
              <a:t>at</a:t>
            </a:r>
            <a:r>
              <a:rPr sz="1700" spc="55" dirty="0">
                <a:solidFill>
                  <a:srgbClr val="57585B"/>
                </a:solidFill>
                <a:latin typeface="Open Sans"/>
                <a:cs typeface="Open Sans"/>
              </a:rPr>
              <a:t> </a:t>
            </a:r>
            <a:r>
              <a:rPr sz="1700" dirty="0">
                <a:solidFill>
                  <a:srgbClr val="57585B"/>
                </a:solidFill>
                <a:latin typeface="Open Sans"/>
                <a:cs typeface="Open Sans"/>
              </a:rPr>
              <a:t>managing</a:t>
            </a:r>
            <a:r>
              <a:rPr sz="1700" spc="60" dirty="0">
                <a:solidFill>
                  <a:srgbClr val="57585B"/>
                </a:solidFill>
                <a:latin typeface="Open Sans"/>
                <a:cs typeface="Open Sans"/>
              </a:rPr>
              <a:t> </a:t>
            </a:r>
            <a:r>
              <a:rPr sz="1700" dirty="0">
                <a:solidFill>
                  <a:srgbClr val="57585B"/>
                </a:solidFill>
                <a:latin typeface="Open Sans"/>
                <a:cs typeface="Open Sans"/>
              </a:rPr>
              <a:t>his</a:t>
            </a:r>
            <a:r>
              <a:rPr sz="1700" spc="60" dirty="0">
                <a:solidFill>
                  <a:srgbClr val="57585B"/>
                </a:solidFill>
                <a:latin typeface="Open Sans"/>
                <a:cs typeface="Open Sans"/>
              </a:rPr>
              <a:t> </a:t>
            </a:r>
            <a:r>
              <a:rPr sz="1700" dirty="0">
                <a:solidFill>
                  <a:srgbClr val="57585B"/>
                </a:solidFill>
                <a:latin typeface="Open Sans"/>
                <a:cs typeface="Open Sans"/>
              </a:rPr>
              <a:t>own</a:t>
            </a:r>
            <a:r>
              <a:rPr sz="1700" spc="60" dirty="0">
                <a:solidFill>
                  <a:srgbClr val="57585B"/>
                </a:solidFill>
                <a:latin typeface="Open Sans"/>
                <a:cs typeface="Open Sans"/>
              </a:rPr>
              <a:t> </a:t>
            </a:r>
            <a:r>
              <a:rPr sz="1700" spc="-10" dirty="0">
                <a:solidFill>
                  <a:srgbClr val="57585B"/>
                </a:solidFill>
                <a:latin typeface="Open Sans"/>
                <a:cs typeface="Open Sans"/>
              </a:rPr>
              <a:t>ledger.</a:t>
            </a:r>
            <a:endParaRPr sz="1700">
              <a:latin typeface="Open Sans"/>
              <a:cs typeface="Open Sans"/>
            </a:endParaRPr>
          </a:p>
        </p:txBody>
      </p:sp>
      <p:sp>
        <p:nvSpPr>
          <p:cNvPr id="8" name="object 8"/>
          <p:cNvSpPr txBox="1"/>
          <p:nvPr/>
        </p:nvSpPr>
        <p:spPr>
          <a:xfrm>
            <a:off x="10326307" y="4200599"/>
            <a:ext cx="8536940" cy="817244"/>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At</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beginning</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2023,</a:t>
            </a:r>
            <a:r>
              <a:rPr sz="1700" spc="65" dirty="0">
                <a:solidFill>
                  <a:srgbClr val="57585B"/>
                </a:solidFill>
                <a:latin typeface="Open Sans"/>
                <a:cs typeface="Open Sans"/>
              </a:rPr>
              <a:t> </a:t>
            </a:r>
            <a:r>
              <a:rPr sz="1700" dirty="0">
                <a:solidFill>
                  <a:srgbClr val="57585B"/>
                </a:solidFill>
                <a:latin typeface="Open Sans"/>
                <a:cs typeface="Open Sans"/>
              </a:rPr>
              <a:t>he</a:t>
            </a:r>
            <a:r>
              <a:rPr sz="1700" spc="60" dirty="0">
                <a:solidFill>
                  <a:srgbClr val="57585B"/>
                </a:solidFill>
                <a:latin typeface="Open Sans"/>
                <a:cs typeface="Open Sans"/>
              </a:rPr>
              <a:t> </a:t>
            </a:r>
            <a:r>
              <a:rPr sz="1700" dirty="0">
                <a:solidFill>
                  <a:srgbClr val="57585B"/>
                </a:solidFill>
                <a:latin typeface="Open Sans"/>
                <a:cs typeface="Open Sans"/>
              </a:rPr>
              <a:t>budgeted</a:t>
            </a:r>
            <a:r>
              <a:rPr sz="1700" spc="60" dirty="0">
                <a:solidFill>
                  <a:srgbClr val="57585B"/>
                </a:solidFill>
                <a:latin typeface="Open Sans"/>
                <a:cs typeface="Open Sans"/>
              </a:rPr>
              <a:t> </a:t>
            </a:r>
            <a:r>
              <a:rPr sz="1700" dirty="0">
                <a:solidFill>
                  <a:srgbClr val="57585B"/>
                </a:solidFill>
                <a:latin typeface="Open Sans"/>
                <a:cs typeface="Open Sans"/>
              </a:rPr>
              <a:t>$10,000</a:t>
            </a:r>
            <a:r>
              <a:rPr sz="1700" spc="65" dirty="0">
                <a:solidFill>
                  <a:srgbClr val="57585B"/>
                </a:solidFill>
                <a:latin typeface="Open Sans"/>
                <a:cs typeface="Open Sans"/>
              </a:rPr>
              <a:t> </a:t>
            </a:r>
            <a:r>
              <a:rPr sz="1700" dirty="0">
                <a:solidFill>
                  <a:srgbClr val="57585B"/>
                </a:solidFill>
                <a:latin typeface="Open Sans"/>
                <a:cs typeface="Open Sans"/>
              </a:rPr>
              <a:t>for</a:t>
            </a:r>
            <a:r>
              <a:rPr sz="1700" spc="60" dirty="0">
                <a:solidFill>
                  <a:srgbClr val="57585B"/>
                </a:solidFill>
                <a:latin typeface="Open Sans"/>
                <a:cs typeface="Open Sans"/>
              </a:rPr>
              <a:t> </a:t>
            </a:r>
            <a:r>
              <a:rPr sz="1700" dirty="0">
                <a:solidFill>
                  <a:srgbClr val="57585B"/>
                </a:solidFill>
                <a:latin typeface="Open Sans"/>
                <a:cs typeface="Open Sans"/>
              </a:rPr>
              <a:t>his</a:t>
            </a:r>
            <a:r>
              <a:rPr sz="1700" spc="65" dirty="0">
                <a:solidFill>
                  <a:srgbClr val="57585B"/>
                </a:solidFill>
                <a:latin typeface="Open Sans"/>
                <a:cs typeface="Open Sans"/>
              </a:rPr>
              <a:t> </a:t>
            </a:r>
            <a:r>
              <a:rPr sz="1700" dirty="0">
                <a:solidFill>
                  <a:srgbClr val="57585B"/>
                </a:solidFill>
                <a:latin typeface="Open Sans"/>
                <a:cs typeface="Open Sans"/>
              </a:rPr>
              <a:t>living</a:t>
            </a:r>
            <a:r>
              <a:rPr sz="1700" spc="60" dirty="0">
                <a:solidFill>
                  <a:srgbClr val="57585B"/>
                </a:solidFill>
                <a:latin typeface="Open Sans"/>
                <a:cs typeface="Open Sans"/>
              </a:rPr>
              <a:t> </a:t>
            </a:r>
            <a:r>
              <a:rPr sz="1700" dirty="0">
                <a:solidFill>
                  <a:srgbClr val="57585B"/>
                </a:solidFill>
                <a:latin typeface="Open Sans"/>
                <a:cs typeface="Open Sans"/>
              </a:rPr>
              <a:t>expenses</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10" dirty="0">
                <a:solidFill>
                  <a:srgbClr val="57585B"/>
                </a:solidFill>
                <a:latin typeface="Open Sans"/>
                <a:cs typeface="Open Sans"/>
              </a:rPr>
              <a:t>entire </a:t>
            </a:r>
            <a:r>
              <a:rPr sz="1700" dirty="0">
                <a:solidFill>
                  <a:srgbClr val="57585B"/>
                </a:solidFill>
                <a:latin typeface="Open Sans"/>
                <a:cs typeface="Open Sans"/>
              </a:rPr>
              <a:t>year,</a:t>
            </a:r>
            <a:r>
              <a:rPr sz="1700" spc="65" dirty="0">
                <a:solidFill>
                  <a:srgbClr val="57585B"/>
                </a:solidFill>
                <a:latin typeface="Open Sans"/>
                <a:cs typeface="Open Sans"/>
              </a:rPr>
              <a:t> </a:t>
            </a:r>
            <a:r>
              <a:rPr sz="1700" dirty="0">
                <a:solidFill>
                  <a:srgbClr val="57585B"/>
                </a:solidFill>
                <a:latin typeface="Open Sans"/>
                <a:cs typeface="Open Sans"/>
              </a:rPr>
              <a:t>including</a:t>
            </a:r>
            <a:r>
              <a:rPr sz="1700" spc="65" dirty="0">
                <a:solidFill>
                  <a:srgbClr val="57585B"/>
                </a:solidFill>
                <a:latin typeface="Open Sans"/>
                <a:cs typeface="Open Sans"/>
              </a:rPr>
              <a:t> </a:t>
            </a:r>
            <a:r>
              <a:rPr sz="1700" dirty="0">
                <a:solidFill>
                  <a:srgbClr val="57585B"/>
                </a:solidFill>
                <a:latin typeface="Open Sans"/>
                <a:cs typeface="Open Sans"/>
              </a:rPr>
              <a:t>rent,</a:t>
            </a:r>
            <a:r>
              <a:rPr sz="1700" spc="65" dirty="0">
                <a:solidFill>
                  <a:srgbClr val="57585B"/>
                </a:solidFill>
                <a:latin typeface="Open Sans"/>
                <a:cs typeface="Open Sans"/>
              </a:rPr>
              <a:t> </a:t>
            </a:r>
            <a:r>
              <a:rPr sz="1700" dirty="0">
                <a:solidFill>
                  <a:srgbClr val="57585B"/>
                </a:solidFill>
                <a:latin typeface="Open Sans"/>
                <a:cs typeface="Open Sans"/>
              </a:rPr>
              <a:t>food,</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other</a:t>
            </a:r>
            <a:r>
              <a:rPr sz="1700" spc="65" dirty="0">
                <a:solidFill>
                  <a:srgbClr val="57585B"/>
                </a:solidFill>
                <a:latin typeface="Open Sans"/>
                <a:cs typeface="Open Sans"/>
              </a:rPr>
              <a:t> </a:t>
            </a:r>
            <a:r>
              <a:rPr sz="1700" dirty="0">
                <a:solidFill>
                  <a:srgbClr val="57585B"/>
                </a:solidFill>
                <a:latin typeface="Open Sans"/>
                <a:cs typeface="Open Sans"/>
              </a:rPr>
              <a:t>necessities.</a:t>
            </a:r>
            <a:r>
              <a:rPr sz="1700" spc="70" dirty="0">
                <a:solidFill>
                  <a:srgbClr val="57585B"/>
                </a:solidFill>
                <a:latin typeface="Open Sans"/>
                <a:cs typeface="Open Sans"/>
              </a:rPr>
              <a:t> </a:t>
            </a:r>
            <a:r>
              <a:rPr sz="1700" dirty="0">
                <a:solidFill>
                  <a:srgbClr val="57585B"/>
                </a:solidFill>
                <a:latin typeface="Open Sans"/>
                <a:cs typeface="Open Sans"/>
              </a:rPr>
              <a:t>These</a:t>
            </a:r>
            <a:r>
              <a:rPr sz="1700" spc="65" dirty="0">
                <a:solidFill>
                  <a:srgbClr val="57585B"/>
                </a:solidFill>
                <a:latin typeface="Open Sans"/>
                <a:cs typeface="Open Sans"/>
              </a:rPr>
              <a:t> </a:t>
            </a:r>
            <a:r>
              <a:rPr sz="1700" dirty="0">
                <a:solidFill>
                  <a:srgbClr val="57585B"/>
                </a:solidFill>
                <a:latin typeface="Open Sans"/>
                <a:cs typeface="Open Sans"/>
              </a:rPr>
              <a:t>were</a:t>
            </a:r>
            <a:r>
              <a:rPr sz="1700" spc="65" dirty="0">
                <a:solidFill>
                  <a:srgbClr val="57585B"/>
                </a:solidFill>
                <a:latin typeface="Open Sans"/>
                <a:cs typeface="Open Sans"/>
              </a:rPr>
              <a:t> </a:t>
            </a:r>
            <a:r>
              <a:rPr sz="1700" dirty="0">
                <a:solidFill>
                  <a:srgbClr val="57585B"/>
                </a:solidFill>
                <a:latin typeface="Open Sans"/>
                <a:cs typeface="Open Sans"/>
              </a:rPr>
              <a:t>his</a:t>
            </a:r>
            <a:r>
              <a:rPr sz="1700" spc="65" dirty="0">
                <a:solidFill>
                  <a:srgbClr val="57585B"/>
                </a:solidFill>
                <a:latin typeface="Open Sans"/>
                <a:cs typeface="Open Sans"/>
              </a:rPr>
              <a:t> </a:t>
            </a:r>
            <a:r>
              <a:rPr sz="1700" dirty="0">
                <a:solidFill>
                  <a:srgbClr val="57585B"/>
                </a:solidFill>
                <a:latin typeface="Open Sans"/>
                <a:cs typeface="Open Sans"/>
              </a:rPr>
              <a:t>transactions</a:t>
            </a:r>
            <a:r>
              <a:rPr sz="1700" spc="65" dirty="0">
                <a:solidFill>
                  <a:srgbClr val="57585B"/>
                </a:solidFill>
                <a:latin typeface="Open Sans"/>
                <a:cs typeface="Open Sans"/>
              </a:rPr>
              <a:t> </a:t>
            </a:r>
            <a:r>
              <a:rPr sz="1700" spc="-25" dirty="0">
                <a:solidFill>
                  <a:srgbClr val="57585B"/>
                </a:solidFill>
                <a:latin typeface="Open Sans"/>
                <a:cs typeface="Open Sans"/>
              </a:rPr>
              <a:t>for </a:t>
            </a:r>
            <a:r>
              <a:rPr sz="1700" dirty="0">
                <a:solidFill>
                  <a:srgbClr val="57585B"/>
                </a:solidFill>
                <a:latin typeface="Open Sans"/>
                <a:cs typeface="Open Sans"/>
              </a:rPr>
              <a:t>January</a:t>
            </a:r>
            <a:r>
              <a:rPr sz="1700" spc="60" dirty="0">
                <a:solidFill>
                  <a:srgbClr val="57585B"/>
                </a:solidFill>
                <a:latin typeface="Open Sans"/>
                <a:cs typeface="Open Sans"/>
              </a:rPr>
              <a:t> </a:t>
            </a:r>
            <a:r>
              <a:rPr sz="1700" spc="-10" dirty="0">
                <a:solidFill>
                  <a:srgbClr val="57585B"/>
                </a:solidFill>
                <a:latin typeface="Open Sans"/>
                <a:cs typeface="Open Sans"/>
              </a:rPr>
              <a:t>2023:</a:t>
            </a:r>
            <a:endParaRPr sz="1700">
              <a:latin typeface="Open Sans"/>
              <a:cs typeface="Open Sans"/>
            </a:endParaRPr>
          </a:p>
        </p:txBody>
      </p:sp>
      <p:sp>
        <p:nvSpPr>
          <p:cNvPr id="9" name="object 9"/>
          <p:cNvSpPr txBox="1"/>
          <p:nvPr/>
        </p:nvSpPr>
        <p:spPr>
          <a:xfrm>
            <a:off x="10326307" y="8730305"/>
            <a:ext cx="8495665" cy="134493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This</a:t>
            </a:r>
            <a:r>
              <a:rPr sz="1700" spc="45" dirty="0">
                <a:solidFill>
                  <a:srgbClr val="57585B"/>
                </a:solidFill>
                <a:latin typeface="Open Sans"/>
                <a:cs typeface="Open Sans"/>
              </a:rPr>
              <a:t> </a:t>
            </a:r>
            <a:r>
              <a:rPr sz="1700" dirty="0">
                <a:solidFill>
                  <a:srgbClr val="57585B"/>
                </a:solidFill>
                <a:latin typeface="Open Sans"/>
                <a:cs typeface="Open Sans"/>
              </a:rPr>
              <a:t>ledger</a:t>
            </a:r>
            <a:r>
              <a:rPr sz="1700" spc="50" dirty="0">
                <a:solidFill>
                  <a:srgbClr val="57585B"/>
                </a:solidFill>
                <a:latin typeface="Open Sans"/>
                <a:cs typeface="Open Sans"/>
              </a:rPr>
              <a:t> </a:t>
            </a:r>
            <a:r>
              <a:rPr sz="1700" dirty="0">
                <a:solidFill>
                  <a:srgbClr val="57585B"/>
                </a:solidFill>
                <a:latin typeface="Open Sans"/>
                <a:cs typeface="Open Sans"/>
              </a:rPr>
              <a:t>shows</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Jaime’s</a:t>
            </a:r>
            <a:r>
              <a:rPr sz="1700" spc="45" dirty="0">
                <a:solidFill>
                  <a:srgbClr val="57585B"/>
                </a:solidFill>
                <a:latin typeface="Open Sans"/>
                <a:cs typeface="Open Sans"/>
              </a:rPr>
              <a:t> </a:t>
            </a:r>
            <a:r>
              <a:rPr sz="1700" dirty="0">
                <a:solidFill>
                  <a:srgbClr val="57585B"/>
                </a:solidFill>
                <a:latin typeface="Open Sans"/>
                <a:cs typeface="Open Sans"/>
              </a:rPr>
              <a:t>starting</a:t>
            </a:r>
            <a:r>
              <a:rPr sz="1700" spc="50" dirty="0">
                <a:solidFill>
                  <a:srgbClr val="57585B"/>
                </a:solidFill>
                <a:latin typeface="Open Sans"/>
                <a:cs typeface="Open Sans"/>
              </a:rPr>
              <a:t> </a:t>
            </a:r>
            <a:r>
              <a:rPr sz="1700" dirty="0">
                <a:solidFill>
                  <a:srgbClr val="57585B"/>
                </a:solidFill>
                <a:latin typeface="Open Sans"/>
                <a:cs typeface="Open Sans"/>
              </a:rPr>
              <a:t>balance</a:t>
            </a:r>
            <a:r>
              <a:rPr sz="1700" spc="50" dirty="0">
                <a:solidFill>
                  <a:srgbClr val="57585B"/>
                </a:solidFill>
                <a:latin typeface="Open Sans"/>
                <a:cs typeface="Open Sans"/>
              </a:rPr>
              <a:t> </a:t>
            </a:r>
            <a:r>
              <a:rPr sz="1700" dirty="0">
                <a:solidFill>
                  <a:srgbClr val="57585B"/>
                </a:solidFill>
                <a:latin typeface="Open Sans"/>
                <a:cs typeface="Open Sans"/>
              </a:rPr>
              <a:t>was</a:t>
            </a:r>
            <a:r>
              <a:rPr sz="1700" spc="50" dirty="0">
                <a:solidFill>
                  <a:srgbClr val="57585B"/>
                </a:solidFill>
                <a:latin typeface="Open Sans"/>
                <a:cs typeface="Open Sans"/>
              </a:rPr>
              <a:t> </a:t>
            </a:r>
            <a:r>
              <a:rPr sz="1700" dirty="0">
                <a:solidFill>
                  <a:srgbClr val="57585B"/>
                </a:solidFill>
                <a:latin typeface="Open Sans"/>
                <a:cs typeface="Open Sans"/>
              </a:rPr>
              <a:t>$1,600</a:t>
            </a:r>
            <a:r>
              <a:rPr sz="1700" spc="50" dirty="0">
                <a:solidFill>
                  <a:srgbClr val="57585B"/>
                </a:solidFill>
                <a:latin typeface="Open Sans"/>
                <a:cs typeface="Open Sans"/>
              </a:rPr>
              <a:t> </a:t>
            </a:r>
            <a:r>
              <a:rPr sz="1700" dirty="0">
                <a:solidFill>
                  <a:srgbClr val="57585B"/>
                </a:solidFill>
                <a:latin typeface="Open Sans"/>
                <a:cs typeface="Open Sans"/>
              </a:rPr>
              <a:t>out</a:t>
            </a:r>
            <a:r>
              <a:rPr sz="1700" spc="4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which</a:t>
            </a:r>
            <a:r>
              <a:rPr sz="1700" spc="50" dirty="0">
                <a:solidFill>
                  <a:srgbClr val="57585B"/>
                </a:solidFill>
                <a:latin typeface="Open Sans"/>
                <a:cs typeface="Open Sans"/>
              </a:rPr>
              <a:t> </a:t>
            </a:r>
            <a:r>
              <a:rPr sz="1700" dirty="0">
                <a:solidFill>
                  <a:srgbClr val="57585B"/>
                </a:solidFill>
                <a:latin typeface="Open Sans"/>
                <a:cs typeface="Open Sans"/>
              </a:rPr>
              <a:t>he</a:t>
            </a:r>
            <a:r>
              <a:rPr sz="1700" spc="50" dirty="0">
                <a:solidFill>
                  <a:srgbClr val="57585B"/>
                </a:solidFill>
                <a:latin typeface="Open Sans"/>
                <a:cs typeface="Open Sans"/>
              </a:rPr>
              <a:t> </a:t>
            </a:r>
            <a:r>
              <a:rPr sz="1700" dirty="0">
                <a:solidFill>
                  <a:srgbClr val="BD1E2C"/>
                </a:solidFill>
                <a:latin typeface="Open Sans"/>
                <a:cs typeface="Open Sans"/>
              </a:rPr>
              <a:t>spent</a:t>
            </a:r>
            <a:r>
              <a:rPr sz="1700" spc="50" dirty="0">
                <a:solidFill>
                  <a:srgbClr val="BD1E2C"/>
                </a:solidFill>
                <a:latin typeface="Open Sans"/>
                <a:cs typeface="Open Sans"/>
              </a:rPr>
              <a:t> </a:t>
            </a:r>
            <a:r>
              <a:rPr sz="1700" spc="-25" dirty="0">
                <a:solidFill>
                  <a:srgbClr val="57585B"/>
                </a:solidFill>
                <a:latin typeface="Open Sans"/>
                <a:cs typeface="Open Sans"/>
              </a:rPr>
              <a:t>(a </a:t>
            </a:r>
            <a:r>
              <a:rPr sz="1700" dirty="0">
                <a:solidFill>
                  <a:srgbClr val="57585B"/>
                </a:solidFill>
                <a:latin typeface="Open Sans"/>
                <a:cs typeface="Open Sans"/>
              </a:rPr>
              <a:t>debit)</a:t>
            </a:r>
            <a:r>
              <a:rPr sz="1700" spc="50" dirty="0">
                <a:solidFill>
                  <a:srgbClr val="57585B"/>
                </a:solidFill>
                <a:latin typeface="Open Sans"/>
                <a:cs typeface="Open Sans"/>
              </a:rPr>
              <a:t> </a:t>
            </a:r>
            <a:r>
              <a:rPr sz="1700" dirty="0">
                <a:solidFill>
                  <a:srgbClr val="57585B"/>
                </a:solidFill>
                <a:latin typeface="Open Sans"/>
                <a:cs typeface="Open Sans"/>
              </a:rPr>
              <a:t>$800</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pay</a:t>
            </a:r>
            <a:r>
              <a:rPr sz="1700" spc="50" dirty="0">
                <a:solidFill>
                  <a:srgbClr val="57585B"/>
                </a:solidFill>
                <a:latin typeface="Open Sans"/>
                <a:cs typeface="Open Sans"/>
              </a:rPr>
              <a:t> </a:t>
            </a:r>
            <a:r>
              <a:rPr sz="1700" dirty="0">
                <a:solidFill>
                  <a:srgbClr val="57585B"/>
                </a:solidFill>
                <a:latin typeface="Open Sans"/>
                <a:cs typeface="Open Sans"/>
              </a:rPr>
              <a:t>rent</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month.</a:t>
            </a:r>
            <a:r>
              <a:rPr sz="1700" spc="50" dirty="0">
                <a:solidFill>
                  <a:srgbClr val="57585B"/>
                </a:solidFill>
                <a:latin typeface="Open Sans"/>
                <a:cs typeface="Open Sans"/>
              </a:rPr>
              <a:t> </a:t>
            </a:r>
            <a:r>
              <a:rPr sz="1700" dirty="0">
                <a:solidFill>
                  <a:srgbClr val="57585B"/>
                </a:solidFill>
                <a:latin typeface="Open Sans"/>
                <a:cs typeface="Open Sans"/>
              </a:rPr>
              <a:t>He</a:t>
            </a:r>
            <a:r>
              <a:rPr sz="1700" spc="50" dirty="0">
                <a:solidFill>
                  <a:srgbClr val="57585B"/>
                </a:solidFill>
                <a:latin typeface="Open Sans"/>
                <a:cs typeface="Open Sans"/>
              </a:rPr>
              <a:t> </a:t>
            </a:r>
            <a:r>
              <a:rPr sz="1700" dirty="0">
                <a:solidFill>
                  <a:srgbClr val="57585B"/>
                </a:solidFill>
                <a:latin typeface="Open Sans"/>
                <a:cs typeface="Open Sans"/>
              </a:rPr>
              <a:t>then</a:t>
            </a:r>
            <a:r>
              <a:rPr sz="1700" spc="55" dirty="0">
                <a:solidFill>
                  <a:srgbClr val="57585B"/>
                </a:solidFill>
                <a:latin typeface="Open Sans"/>
                <a:cs typeface="Open Sans"/>
              </a:rPr>
              <a:t> </a:t>
            </a:r>
            <a:r>
              <a:rPr sz="1700" dirty="0">
                <a:solidFill>
                  <a:srgbClr val="BD1E2C"/>
                </a:solidFill>
                <a:latin typeface="Open Sans"/>
                <a:cs typeface="Open Sans"/>
              </a:rPr>
              <a:t>spent</a:t>
            </a:r>
            <a:r>
              <a:rPr sz="1700" spc="50" dirty="0">
                <a:solidFill>
                  <a:srgbClr val="BD1E2C"/>
                </a:solidFill>
                <a:latin typeface="Open Sans"/>
                <a:cs typeface="Open Sans"/>
              </a:rPr>
              <a:t> </a:t>
            </a:r>
            <a:r>
              <a:rPr sz="1700" dirty="0">
                <a:solidFill>
                  <a:srgbClr val="57585B"/>
                </a:solidFill>
                <a:latin typeface="Open Sans"/>
                <a:cs typeface="Open Sans"/>
              </a:rPr>
              <a:t>$100</a:t>
            </a:r>
            <a:r>
              <a:rPr sz="1700" spc="55" dirty="0">
                <a:solidFill>
                  <a:srgbClr val="57585B"/>
                </a:solidFill>
                <a:latin typeface="Open Sans"/>
                <a:cs typeface="Open Sans"/>
              </a:rPr>
              <a:t> </a:t>
            </a:r>
            <a:r>
              <a:rPr sz="1700" dirty="0">
                <a:solidFill>
                  <a:srgbClr val="57585B"/>
                </a:solidFill>
                <a:latin typeface="Open Sans"/>
                <a:cs typeface="Open Sans"/>
              </a:rPr>
              <a:t>on</a:t>
            </a:r>
            <a:r>
              <a:rPr sz="1700" spc="50" dirty="0">
                <a:solidFill>
                  <a:srgbClr val="57585B"/>
                </a:solidFill>
                <a:latin typeface="Open Sans"/>
                <a:cs typeface="Open Sans"/>
              </a:rPr>
              <a:t> </a:t>
            </a:r>
            <a:r>
              <a:rPr sz="1700" dirty="0">
                <a:solidFill>
                  <a:srgbClr val="57585B"/>
                </a:solidFill>
                <a:latin typeface="Open Sans"/>
                <a:cs typeface="Open Sans"/>
              </a:rPr>
              <a:t>groceries</a:t>
            </a:r>
            <a:r>
              <a:rPr sz="1700" spc="55"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received</a:t>
            </a:r>
            <a:r>
              <a:rPr sz="1700" spc="45" dirty="0">
                <a:solidFill>
                  <a:srgbClr val="57585B"/>
                </a:solidFill>
                <a:latin typeface="Open Sans"/>
                <a:cs typeface="Open Sans"/>
              </a:rPr>
              <a:t> </a:t>
            </a:r>
            <a:r>
              <a:rPr sz="1700" dirty="0">
                <a:solidFill>
                  <a:srgbClr val="39B549"/>
                </a:solidFill>
                <a:latin typeface="Open Sans"/>
                <a:cs typeface="Open Sans"/>
              </a:rPr>
              <a:t>$500</a:t>
            </a:r>
            <a:r>
              <a:rPr sz="1700" spc="50" dirty="0">
                <a:solidFill>
                  <a:srgbClr val="39B549"/>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39B549"/>
                </a:solidFill>
                <a:latin typeface="Open Sans"/>
                <a:cs typeface="Open Sans"/>
              </a:rPr>
              <a:t>credit</a:t>
            </a:r>
            <a:r>
              <a:rPr sz="1700" dirty="0">
                <a:solidFill>
                  <a:srgbClr val="57585B"/>
                </a:solidFill>
                <a:latin typeface="Open Sans"/>
                <a:cs typeface="Open Sans"/>
              </a:rPr>
              <a:t>)</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pay</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45" dirty="0">
                <a:solidFill>
                  <a:srgbClr val="57585B"/>
                </a:solidFill>
                <a:latin typeface="Open Sans"/>
                <a:cs typeface="Open Sans"/>
              </a:rPr>
              <a:t> </a:t>
            </a:r>
            <a:r>
              <a:rPr sz="1700" dirty="0">
                <a:solidFill>
                  <a:srgbClr val="57585B"/>
                </a:solidFill>
                <a:latin typeface="Open Sans"/>
                <a:cs typeface="Open Sans"/>
              </a:rPr>
              <a:t>part-time</a:t>
            </a:r>
            <a:r>
              <a:rPr sz="1700" spc="50" dirty="0">
                <a:solidFill>
                  <a:srgbClr val="57585B"/>
                </a:solidFill>
                <a:latin typeface="Open Sans"/>
                <a:cs typeface="Open Sans"/>
              </a:rPr>
              <a:t> </a:t>
            </a:r>
            <a:r>
              <a:rPr sz="1700" dirty="0">
                <a:solidFill>
                  <a:srgbClr val="57585B"/>
                </a:solidFill>
                <a:latin typeface="Open Sans"/>
                <a:cs typeface="Open Sans"/>
              </a:rPr>
              <a:t>job,</a:t>
            </a:r>
            <a:r>
              <a:rPr sz="1700" spc="50" dirty="0">
                <a:solidFill>
                  <a:srgbClr val="57585B"/>
                </a:solidFill>
                <a:latin typeface="Open Sans"/>
                <a:cs typeface="Open Sans"/>
              </a:rPr>
              <a:t> </a:t>
            </a:r>
            <a:r>
              <a:rPr sz="1700" dirty="0">
                <a:solidFill>
                  <a:srgbClr val="57585B"/>
                </a:solidFill>
                <a:latin typeface="Open Sans"/>
                <a:cs typeface="Open Sans"/>
              </a:rPr>
              <a:t>bringing</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balance</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spc="-10" dirty="0">
                <a:solidFill>
                  <a:srgbClr val="57585B"/>
                </a:solidFill>
                <a:latin typeface="Open Sans"/>
                <a:cs typeface="Open Sans"/>
              </a:rPr>
              <a:t>$1200.</a:t>
            </a:r>
            <a:endParaRPr sz="1700">
              <a:latin typeface="Open Sans"/>
              <a:cs typeface="Open Sans"/>
            </a:endParaRPr>
          </a:p>
          <a:p>
            <a:pPr marL="12700" marR="132080">
              <a:lnSpc>
                <a:spcPct val="101800"/>
              </a:lnSpc>
            </a:pPr>
            <a:r>
              <a:rPr sz="1700" dirty="0">
                <a:solidFill>
                  <a:srgbClr val="57585B"/>
                </a:solidFill>
                <a:latin typeface="Open Sans"/>
                <a:cs typeface="Open Sans"/>
              </a:rPr>
              <a:t>He</a:t>
            </a:r>
            <a:r>
              <a:rPr sz="1700" spc="60" dirty="0">
                <a:solidFill>
                  <a:srgbClr val="57585B"/>
                </a:solidFill>
                <a:latin typeface="Open Sans"/>
                <a:cs typeface="Open Sans"/>
              </a:rPr>
              <a:t> </a:t>
            </a:r>
            <a:r>
              <a:rPr sz="1700" dirty="0">
                <a:solidFill>
                  <a:srgbClr val="57585B"/>
                </a:solidFill>
                <a:latin typeface="Open Sans"/>
                <a:cs typeface="Open Sans"/>
              </a:rPr>
              <a:t>then</a:t>
            </a:r>
            <a:r>
              <a:rPr sz="1700" spc="65" dirty="0">
                <a:solidFill>
                  <a:srgbClr val="57585B"/>
                </a:solidFill>
                <a:latin typeface="Open Sans"/>
                <a:cs typeface="Open Sans"/>
              </a:rPr>
              <a:t> </a:t>
            </a:r>
            <a:r>
              <a:rPr sz="1700" dirty="0">
                <a:solidFill>
                  <a:srgbClr val="BD1E2C"/>
                </a:solidFill>
                <a:latin typeface="Open Sans"/>
                <a:cs typeface="Open Sans"/>
              </a:rPr>
              <a:t>spent</a:t>
            </a:r>
            <a:r>
              <a:rPr sz="1700" spc="65" dirty="0">
                <a:solidFill>
                  <a:srgbClr val="BD1E2C"/>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5" dirty="0">
                <a:solidFill>
                  <a:srgbClr val="57585B"/>
                </a:solidFill>
                <a:latin typeface="Open Sans"/>
                <a:cs typeface="Open Sans"/>
              </a:rPr>
              <a:t> </a:t>
            </a:r>
            <a:r>
              <a:rPr sz="1700" dirty="0">
                <a:solidFill>
                  <a:srgbClr val="57585B"/>
                </a:solidFill>
                <a:latin typeface="Open Sans"/>
                <a:cs typeface="Open Sans"/>
              </a:rPr>
              <a:t>gas</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textbooks,</a:t>
            </a:r>
            <a:r>
              <a:rPr sz="1700" spc="60" dirty="0">
                <a:solidFill>
                  <a:srgbClr val="57585B"/>
                </a:solidFill>
                <a:latin typeface="Open Sans"/>
                <a:cs typeface="Open Sans"/>
              </a:rPr>
              <a:t> </a:t>
            </a:r>
            <a:r>
              <a:rPr sz="1700" dirty="0">
                <a:solidFill>
                  <a:srgbClr val="57585B"/>
                </a:solidFill>
                <a:latin typeface="Open Sans"/>
                <a:cs typeface="Open Sans"/>
              </a:rPr>
              <a:t>bringing</a:t>
            </a:r>
            <a:r>
              <a:rPr sz="1700" spc="65" dirty="0">
                <a:solidFill>
                  <a:srgbClr val="57585B"/>
                </a:solidFill>
                <a:latin typeface="Open Sans"/>
                <a:cs typeface="Open Sans"/>
              </a:rPr>
              <a:t> </a:t>
            </a:r>
            <a:r>
              <a:rPr sz="1700" dirty="0">
                <a:solidFill>
                  <a:srgbClr val="57585B"/>
                </a:solidFill>
                <a:latin typeface="Open Sans"/>
                <a:cs typeface="Open Sans"/>
              </a:rPr>
              <a:t>his</a:t>
            </a:r>
            <a:r>
              <a:rPr sz="1700" spc="65" dirty="0">
                <a:solidFill>
                  <a:srgbClr val="57585B"/>
                </a:solidFill>
                <a:latin typeface="Open Sans"/>
                <a:cs typeface="Open Sans"/>
              </a:rPr>
              <a:t> </a:t>
            </a:r>
            <a:r>
              <a:rPr sz="1700" dirty="0">
                <a:solidFill>
                  <a:srgbClr val="57585B"/>
                </a:solidFill>
                <a:latin typeface="Open Sans"/>
                <a:cs typeface="Open Sans"/>
              </a:rPr>
              <a:t>balance</a:t>
            </a:r>
            <a:r>
              <a:rPr sz="1700" spc="60" dirty="0">
                <a:solidFill>
                  <a:srgbClr val="57585B"/>
                </a:solidFill>
                <a:latin typeface="Open Sans"/>
                <a:cs typeface="Open Sans"/>
              </a:rPr>
              <a:t> </a:t>
            </a:r>
            <a:r>
              <a:rPr sz="1700" dirty="0">
                <a:solidFill>
                  <a:srgbClr val="57585B"/>
                </a:solidFill>
                <a:latin typeface="Open Sans"/>
                <a:cs typeface="Open Sans"/>
              </a:rPr>
              <a:t>down</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5" dirty="0">
                <a:solidFill>
                  <a:srgbClr val="57585B"/>
                </a:solidFill>
                <a:latin typeface="Open Sans"/>
                <a:cs typeface="Open Sans"/>
              </a:rPr>
              <a:t> </a:t>
            </a:r>
            <a:r>
              <a:rPr sz="1700" dirty="0">
                <a:solidFill>
                  <a:srgbClr val="57585B"/>
                </a:solidFill>
                <a:latin typeface="Open Sans"/>
                <a:cs typeface="Open Sans"/>
              </a:rPr>
              <a:t>$700</a:t>
            </a:r>
            <a:r>
              <a:rPr sz="1700" spc="65" dirty="0">
                <a:solidFill>
                  <a:srgbClr val="57585B"/>
                </a:solidFill>
                <a:latin typeface="Open Sans"/>
                <a:cs typeface="Open Sans"/>
              </a:rPr>
              <a:t> </a:t>
            </a:r>
            <a:r>
              <a:rPr sz="1700" spc="-25" dirty="0">
                <a:solidFill>
                  <a:srgbClr val="57585B"/>
                </a:solidFill>
                <a:latin typeface="Open Sans"/>
                <a:cs typeface="Open Sans"/>
              </a:rPr>
              <a:t>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end</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10" dirty="0">
                <a:solidFill>
                  <a:srgbClr val="57585B"/>
                </a:solidFill>
                <a:latin typeface="Open Sans"/>
                <a:cs typeface="Open Sans"/>
              </a:rPr>
              <a:t>month.</a:t>
            </a:r>
            <a:endParaRPr sz="1700">
              <a:latin typeface="Open Sans"/>
              <a:cs typeface="Open Sans"/>
            </a:endParaRPr>
          </a:p>
        </p:txBody>
      </p:sp>
      <p:sp>
        <p:nvSpPr>
          <p:cNvPr id="10" name="object 10"/>
          <p:cNvSpPr txBox="1"/>
          <p:nvPr/>
        </p:nvSpPr>
        <p:spPr>
          <a:xfrm>
            <a:off x="1118154" y="5980741"/>
            <a:ext cx="9772096" cy="2230739"/>
          </a:xfrm>
          <a:prstGeom prst="rect">
            <a:avLst/>
          </a:prstGeom>
        </p:spPr>
        <p:txBody>
          <a:bodyPr vert="horz" wrap="square" lIns="0" tIns="12065" rIns="0" bIns="0" rtlCol="0">
            <a:spAutoFit/>
          </a:bodyPr>
          <a:lstStyle/>
          <a:p>
            <a:pPr marL="12700" marR="5080" lvl="1">
              <a:lnSpc>
                <a:spcPct val="100400"/>
              </a:lnSpc>
              <a:spcBef>
                <a:spcPts val="95"/>
              </a:spcBef>
              <a:tabLst>
                <a:tab pos="736600" algn="l"/>
              </a:tabLst>
            </a:pPr>
            <a:r>
              <a:rPr lang="en-US" sz="3450" b="1" i="1" dirty="0">
                <a:solidFill>
                  <a:srgbClr val="241B54"/>
                </a:solidFill>
                <a:latin typeface="Open Sans"/>
                <a:cs typeface="Open Sans"/>
              </a:rPr>
              <a:t>5.2 </a:t>
            </a:r>
            <a:r>
              <a:rPr sz="3450" b="1" i="1" dirty="0">
                <a:solidFill>
                  <a:srgbClr val="241B54"/>
                </a:solidFill>
                <a:latin typeface="Open Sans"/>
                <a:cs typeface="Open Sans"/>
              </a:rPr>
              <a:t>The</a:t>
            </a:r>
            <a:r>
              <a:rPr sz="3450" b="1" i="1" spc="-10" dirty="0">
                <a:solidFill>
                  <a:srgbClr val="241B54"/>
                </a:solidFill>
                <a:latin typeface="Open Sans"/>
                <a:cs typeface="Open Sans"/>
              </a:rPr>
              <a:t> </a:t>
            </a:r>
            <a:r>
              <a:rPr sz="3450" b="1" i="1" dirty="0">
                <a:solidFill>
                  <a:srgbClr val="241B54"/>
                </a:solidFill>
                <a:latin typeface="Open Sans"/>
                <a:cs typeface="Open Sans"/>
              </a:rPr>
              <a:t>Global</a:t>
            </a:r>
            <a:r>
              <a:rPr sz="3450" b="1" i="1" spc="-5" dirty="0">
                <a:solidFill>
                  <a:srgbClr val="241B54"/>
                </a:solidFill>
                <a:latin typeface="Open Sans"/>
                <a:cs typeface="Open Sans"/>
              </a:rPr>
              <a:t> </a:t>
            </a:r>
            <a:r>
              <a:rPr sz="3450" b="1" i="1" dirty="0">
                <a:solidFill>
                  <a:srgbClr val="241B54"/>
                </a:solidFill>
                <a:latin typeface="Open Sans"/>
                <a:cs typeface="Open Sans"/>
              </a:rPr>
              <a:t>Debt</a:t>
            </a:r>
            <a:r>
              <a:rPr sz="3450" b="1" i="1" spc="-10" dirty="0">
                <a:solidFill>
                  <a:srgbClr val="241B54"/>
                </a:solidFill>
                <a:latin typeface="Open Sans"/>
                <a:cs typeface="Open Sans"/>
              </a:rPr>
              <a:t> </a:t>
            </a:r>
            <a:r>
              <a:rPr sz="3450" b="1" i="1" dirty="0">
                <a:solidFill>
                  <a:srgbClr val="241B54"/>
                </a:solidFill>
                <a:latin typeface="Open Sans"/>
                <a:cs typeface="Open Sans"/>
              </a:rPr>
              <a:t>Burden</a:t>
            </a:r>
            <a:r>
              <a:rPr sz="3450" b="1" i="1" spc="-5" dirty="0">
                <a:solidFill>
                  <a:srgbClr val="241B54"/>
                </a:solidFill>
                <a:latin typeface="Open Sans"/>
                <a:cs typeface="Open Sans"/>
              </a:rPr>
              <a:t> </a:t>
            </a:r>
            <a:r>
              <a:rPr sz="3450" b="1" i="1" dirty="0">
                <a:solidFill>
                  <a:srgbClr val="241B54"/>
                </a:solidFill>
                <a:latin typeface="Open Sans"/>
                <a:cs typeface="Open Sans"/>
              </a:rPr>
              <a:t>and</a:t>
            </a:r>
            <a:r>
              <a:rPr sz="3450" b="1" i="1" spc="-5" dirty="0">
                <a:solidFill>
                  <a:srgbClr val="241B54"/>
                </a:solidFill>
                <a:latin typeface="Open Sans"/>
                <a:cs typeface="Open Sans"/>
              </a:rPr>
              <a:t> </a:t>
            </a:r>
            <a:r>
              <a:rPr sz="3450" b="1" i="1" spc="-10" dirty="0">
                <a:solidFill>
                  <a:srgbClr val="241B54"/>
                </a:solidFill>
                <a:latin typeface="Open Sans"/>
                <a:cs typeface="Open Sans"/>
              </a:rPr>
              <a:t>Social Inequality</a:t>
            </a:r>
            <a:endParaRPr lang="en-US" sz="3450" dirty="0">
              <a:latin typeface="Open Sans"/>
              <a:cs typeface="Open Sans"/>
            </a:endParaRPr>
          </a:p>
          <a:p>
            <a:pPr marL="18415" marR="2157730" lvl="2">
              <a:lnSpc>
                <a:spcPct val="100000"/>
              </a:lnSpc>
              <a:spcBef>
                <a:spcPts val="2630"/>
              </a:spcBef>
              <a:tabLst>
                <a:tab pos="843915" algn="l"/>
              </a:tabLst>
            </a:pPr>
            <a:r>
              <a:rPr lang="en-US" sz="2550" b="1" spc="50" dirty="0">
                <a:solidFill>
                  <a:srgbClr val="241B54"/>
                </a:solidFill>
                <a:latin typeface="Open Sans"/>
                <a:cs typeface="Open Sans"/>
              </a:rPr>
              <a:t>5.2.1 Impact</a:t>
            </a:r>
            <a:r>
              <a:rPr lang="en-US" sz="2550" b="1" spc="120" dirty="0">
                <a:solidFill>
                  <a:srgbClr val="241B54"/>
                </a:solidFill>
                <a:latin typeface="Open Sans"/>
                <a:cs typeface="Open Sans"/>
              </a:rPr>
              <a:t> </a:t>
            </a:r>
            <a:r>
              <a:rPr lang="en-US" sz="2550" b="1" dirty="0">
                <a:solidFill>
                  <a:srgbClr val="241B54"/>
                </a:solidFill>
                <a:latin typeface="Open Sans"/>
                <a:cs typeface="Open Sans"/>
              </a:rPr>
              <a:t>on</a:t>
            </a:r>
            <a:r>
              <a:rPr lang="en-US" sz="2550" b="1" spc="135" dirty="0">
                <a:solidFill>
                  <a:srgbClr val="241B54"/>
                </a:solidFill>
                <a:latin typeface="Open Sans"/>
                <a:cs typeface="Open Sans"/>
              </a:rPr>
              <a:t> </a:t>
            </a:r>
            <a:r>
              <a:rPr lang="en-US" sz="2550" b="1" dirty="0">
                <a:solidFill>
                  <a:srgbClr val="241B54"/>
                </a:solidFill>
                <a:latin typeface="Open Sans"/>
                <a:cs typeface="Open Sans"/>
              </a:rPr>
              <a:t>Individuals</a:t>
            </a:r>
            <a:r>
              <a:rPr lang="en-US" sz="2550" b="1" spc="130" dirty="0">
                <a:solidFill>
                  <a:srgbClr val="241B54"/>
                </a:solidFill>
                <a:latin typeface="Open Sans"/>
                <a:cs typeface="Open Sans"/>
              </a:rPr>
              <a:t> </a:t>
            </a:r>
            <a:r>
              <a:rPr lang="en-US" sz="2800" b="0" i="0" dirty="0">
                <a:solidFill>
                  <a:srgbClr val="444746"/>
                </a:solidFill>
                <a:effectLst/>
                <a:latin typeface="Google Sans"/>
              </a:rPr>
              <a:t>—</a:t>
            </a:r>
            <a:r>
              <a:rPr lang="en-US" sz="2550" b="1" spc="130" dirty="0">
                <a:solidFill>
                  <a:srgbClr val="241B54"/>
                </a:solidFill>
                <a:latin typeface="Open Sans"/>
                <a:cs typeface="Open Sans"/>
              </a:rPr>
              <a:t> </a:t>
            </a:r>
            <a:r>
              <a:rPr lang="en-US" sz="2550" b="1" dirty="0">
                <a:solidFill>
                  <a:srgbClr val="241B54"/>
                </a:solidFill>
                <a:latin typeface="Open Sans"/>
                <a:cs typeface="Open Sans"/>
              </a:rPr>
              <a:t>Loss</a:t>
            </a:r>
            <a:r>
              <a:rPr lang="en-US" sz="2550" b="1" spc="135" dirty="0">
                <a:solidFill>
                  <a:srgbClr val="241B54"/>
                </a:solidFill>
                <a:latin typeface="Open Sans"/>
                <a:cs typeface="Open Sans"/>
              </a:rPr>
              <a:t> </a:t>
            </a:r>
            <a:r>
              <a:rPr lang="en-US" sz="2550" b="1" spc="-25" dirty="0">
                <a:solidFill>
                  <a:srgbClr val="241B54"/>
                </a:solidFill>
                <a:latin typeface="Open Sans"/>
                <a:cs typeface="Open Sans"/>
              </a:rPr>
              <a:t>of </a:t>
            </a:r>
            <a:r>
              <a:rPr lang="en-US" sz="2550" b="1" dirty="0">
                <a:solidFill>
                  <a:srgbClr val="241B54"/>
                </a:solidFill>
                <a:latin typeface="Open Sans"/>
                <a:cs typeface="Open Sans"/>
              </a:rPr>
              <a:t>Purchasing</a:t>
            </a:r>
            <a:r>
              <a:rPr lang="en-US" sz="2550" b="1" spc="400" dirty="0">
                <a:solidFill>
                  <a:srgbClr val="241B54"/>
                </a:solidFill>
                <a:latin typeface="Open Sans"/>
                <a:cs typeface="Open Sans"/>
              </a:rPr>
              <a:t> </a:t>
            </a:r>
            <a:r>
              <a:rPr lang="en-US" sz="2550" b="1" spc="-10" dirty="0">
                <a:solidFill>
                  <a:srgbClr val="241B54"/>
                </a:solidFill>
                <a:latin typeface="Open Sans"/>
                <a:cs typeface="Open Sans"/>
              </a:rPr>
              <a:t>Power</a:t>
            </a:r>
            <a:endParaRPr lang="en-US" sz="2550" dirty="0">
              <a:latin typeface="Open Sans"/>
              <a:cs typeface="Open Sans"/>
            </a:endParaRPr>
          </a:p>
        </p:txBody>
      </p:sp>
      <p:pic>
        <p:nvPicPr>
          <p:cNvPr id="11" name="object 11"/>
          <p:cNvPicPr/>
          <p:nvPr/>
        </p:nvPicPr>
        <p:blipFill>
          <a:blip r:embed="rId4" cstate="print"/>
          <a:stretch>
            <a:fillRect/>
          </a:stretch>
        </p:blipFill>
        <p:spPr>
          <a:xfrm>
            <a:off x="10316858" y="2598936"/>
            <a:ext cx="8657641" cy="1311342"/>
          </a:xfrm>
          <a:prstGeom prst="rect">
            <a:avLst/>
          </a:prstGeom>
        </p:spPr>
      </p:pic>
      <p:sp>
        <p:nvSpPr>
          <p:cNvPr id="12" name="object 12"/>
          <p:cNvSpPr txBox="1"/>
          <p:nvPr/>
        </p:nvSpPr>
        <p:spPr>
          <a:xfrm>
            <a:off x="11294705" y="2832043"/>
            <a:ext cx="6703059" cy="817244"/>
          </a:xfrm>
          <a:prstGeom prst="rect">
            <a:avLst/>
          </a:prstGeom>
        </p:spPr>
        <p:txBody>
          <a:bodyPr vert="horz" wrap="square" lIns="0" tIns="16510" rIns="0" bIns="0" rtlCol="0">
            <a:spAutoFit/>
          </a:bodyPr>
          <a:lstStyle/>
          <a:p>
            <a:pPr algn="ctr">
              <a:lnSpc>
                <a:spcPct val="100000"/>
              </a:lnSpc>
              <a:spcBef>
                <a:spcPts val="130"/>
              </a:spcBef>
            </a:pPr>
            <a:r>
              <a:rPr sz="1700" dirty="0">
                <a:solidFill>
                  <a:srgbClr val="FFFFFF"/>
                </a:solidFill>
                <a:latin typeface="Open Sans"/>
                <a:cs typeface="Open Sans"/>
              </a:rPr>
              <a:t>A</a:t>
            </a:r>
            <a:r>
              <a:rPr sz="1700" spc="60" dirty="0">
                <a:solidFill>
                  <a:srgbClr val="FFFFFF"/>
                </a:solidFill>
                <a:latin typeface="Open Sans"/>
                <a:cs typeface="Open Sans"/>
              </a:rPr>
              <a:t> </a:t>
            </a:r>
            <a:r>
              <a:rPr sz="1700" b="1" dirty="0">
                <a:solidFill>
                  <a:srgbClr val="FFFFFF"/>
                </a:solidFill>
                <a:latin typeface="Open Sans"/>
                <a:cs typeface="Open Sans"/>
              </a:rPr>
              <a:t>ledger</a:t>
            </a:r>
            <a:r>
              <a:rPr sz="1700" b="1" spc="65" dirty="0">
                <a:solidFill>
                  <a:srgbClr val="FFFFFF"/>
                </a:solidFill>
                <a:latin typeface="Open Sans"/>
                <a:cs typeface="Open Sans"/>
              </a:rPr>
              <a:t> </a:t>
            </a:r>
            <a:r>
              <a:rPr sz="1700" dirty="0">
                <a:solidFill>
                  <a:srgbClr val="FFFFFF"/>
                </a:solidFill>
                <a:latin typeface="Open Sans"/>
                <a:cs typeface="Open Sans"/>
              </a:rPr>
              <a:t>is</a:t>
            </a:r>
            <a:r>
              <a:rPr sz="1700" spc="65" dirty="0">
                <a:solidFill>
                  <a:srgbClr val="FFFFFF"/>
                </a:solidFill>
                <a:latin typeface="Open Sans"/>
                <a:cs typeface="Open Sans"/>
              </a:rPr>
              <a:t> </a:t>
            </a:r>
            <a:r>
              <a:rPr sz="1700" dirty="0">
                <a:solidFill>
                  <a:srgbClr val="FFFFFF"/>
                </a:solidFill>
                <a:latin typeface="Open Sans"/>
                <a:cs typeface="Open Sans"/>
              </a:rPr>
              <a:t>a</a:t>
            </a:r>
            <a:r>
              <a:rPr sz="1700" spc="65" dirty="0">
                <a:solidFill>
                  <a:srgbClr val="FFFFFF"/>
                </a:solidFill>
                <a:latin typeface="Open Sans"/>
                <a:cs typeface="Open Sans"/>
              </a:rPr>
              <a:t> </a:t>
            </a:r>
            <a:r>
              <a:rPr sz="1700" dirty="0">
                <a:solidFill>
                  <a:srgbClr val="FFFFFF"/>
                </a:solidFill>
                <a:latin typeface="Open Sans"/>
                <a:cs typeface="Open Sans"/>
              </a:rPr>
              <a:t>detailed</a:t>
            </a:r>
            <a:r>
              <a:rPr sz="1700" spc="65" dirty="0">
                <a:solidFill>
                  <a:srgbClr val="FFFFFF"/>
                </a:solidFill>
                <a:latin typeface="Open Sans"/>
                <a:cs typeface="Open Sans"/>
              </a:rPr>
              <a:t> </a:t>
            </a:r>
            <a:r>
              <a:rPr sz="1700" dirty="0">
                <a:solidFill>
                  <a:srgbClr val="FFFFFF"/>
                </a:solidFill>
                <a:latin typeface="Open Sans"/>
                <a:cs typeface="Open Sans"/>
              </a:rPr>
              <a:t>record</a:t>
            </a:r>
            <a:r>
              <a:rPr sz="1700" spc="65" dirty="0">
                <a:solidFill>
                  <a:srgbClr val="FFFFFF"/>
                </a:solidFill>
                <a:latin typeface="Open Sans"/>
                <a:cs typeface="Open Sans"/>
              </a:rPr>
              <a:t> </a:t>
            </a:r>
            <a:r>
              <a:rPr sz="1700" dirty="0">
                <a:solidFill>
                  <a:srgbClr val="FFFFFF"/>
                </a:solidFill>
                <a:latin typeface="Open Sans"/>
                <a:cs typeface="Open Sans"/>
              </a:rPr>
              <a:t>of</a:t>
            </a:r>
            <a:r>
              <a:rPr sz="1700" spc="60" dirty="0">
                <a:solidFill>
                  <a:srgbClr val="FFFFFF"/>
                </a:solidFill>
                <a:latin typeface="Open Sans"/>
                <a:cs typeface="Open Sans"/>
              </a:rPr>
              <a:t> </a:t>
            </a:r>
            <a:r>
              <a:rPr sz="1700" dirty="0">
                <a:solidFill>
                  <a:srgbClr val="FFFFFF"/>
                </a:solidFill>
                <a:latin typeface="Open Sans"/>
                <a:cs typeface="Open Sans"/>
              </a:rPr>
              <a:t>all</a:t>
            </a:r>
            <a:r>
              <a:rPr sz="1700" spc="65" dirty="0">
                <a:solidFill>
                  <a:srgbClr val="FFFFFF"/>
                </a:solidFill>
                <a:latin typeface="Open Sans"/>
                <a:cs typeface="Open Sans"/>
              </a:rPr>
              <a:t> </a:t>
            </a:r>
            <a:r>
              <a:rPr sz="1700" dirty="0">
                <a:solidFill>
                  <a:srgbClr val="FFFFFF"/>
                </a:solidFill>
                <a:latin typeface="Open Sans"/>
                <a:cs typeface="Open Sans"/>
              </a:rPr>
              <a:t>of</a:t>
            </a:r>
            <a:r>
              <a:rPr sz="1700" spc="65" dirty="0">
                <a:solidFill>
                  <a:srgbClr val="FFFFFF"/>
                </a:solidFill>
                <a:latin typeface="Open Sans"/>
                <a:cs typeface="Open Sans"/>
              </a:rPr>
              <a:t> </a:t>
            </a:r>
            <a:r>
              <a:rPr sz="1700" dirty="0">
                <a:solidFill>
                  <a:srgbClr val="FFFFFF"/>
                </a:solidFill>
                <a:latin typeface="Open Sans"/>
                <a:cs typeface="Open Sans"/>
              </a:rPr>
              <a:t>your</a:t>
            </a:r>
            <a:r>
              <a:rPr sz="1700" spc="65" dirty="0">
                <a:solidFill>
                  <a:srgbClr val="FFFFFF"/>
                </a:solidFill>
                <a:latin typeface="Open Sans"/>
                <a:cs typeface="Open Sans"/>
              </a:rPr>
              <a:t> </a:t>
            </a:r>
            <a:r>
              <a:rPr sz="1700" dirty="0">
                <a:solidFill>
                  <a:srgbClr val="FFFFFF"/>
                </a:solidFill>
                <a:latin typeface="Open Sans"/>
                <a:cs typeface="Open Sans"/>
              </a:rPr>
              <a:t>monetary</a:t>
            </a:r>
            <a:r>
              <a:rPr sz="1700" spc="65" dirty="0">
                <a:solidFill>
                  <a:srgbClr val="FFFFFF"/>
                </a:solidFill>
                <a:latin typeface="Open Sans"/>
                <a:cs typeface="Open Sans"/>
              </a:rPr>
              <a:t> </a:t>
            </a:r>
            <a:r>
              <a:rPr sz="1700" spc="-10" dirty="0">
                <a:solidFill>
                  <a:srgbClr val="FFFFFF"/>
                </a:solidFill>
                <a:latin typeface="Open Sans"/>
                <a:cs typeface="Open Sans"/>
              </a:rPr>
              <a:t>transactions.</a:t>
            </a:r>
            <a:endParaRPr sz="1700">
              <a:latin typeface="Open Sans"/>
              <a:cs typeface="Open Sans"/>
            </a:endParaRPr>
          </a:p>
          <a:p>
            <a:pPr marL="181610" marR="175260" algn="ctr">
              <a:lnSpc>
                <a:spcPct val="101800"/>
              </a:lnSpc>
            </a:pPr>
            <a:r>
              <a:rPr sz="1700" dirty="0">
                <a:solidFill>
                  <a:srgbClr val="FFFFFF"/>
                </a:solidFill>
                <a:latin typeface="Open Sans"/>
                <a:cs typeface="Open Sans"/>
              </a:rPr>
              <a:t>Whether</a:t>
            </a:r>
            <a:r>
              <a:rPr sz="1700" spc="50" dirty="0">
                <a:solidFill>
                  <a:srgbClr val="FFFFFF"/>
                </a:solidFill>
                <a:latin typeface="Open Sans"/>
                <a:cs typeface="Open Sans"/>
              </a:rPr>
              <a:t> </a:t>
            </a:r>
            <a:r>
              <a:rPr sz="1700" dirty="0">
                <a:solidFill>
                  <a:srgbClr val="FFFFFF"/>
                </a:solidFill>
                <a:latin typeface="Open Sans"/>
                <a:cs typeface="Open Sans"/>
              </a:rPr>
              <a:t>it’s</a:t>
            </a:r>
            <a:r>
              <a:rPr sz="1700" spc="55" dirty="0">
                <a:solidFill>
                  <a:srgbClr val="FFFFFF"/>
                </a:solidFill>
                <a:latin typeface="Open Sans"/>
                <a:cs typeface="Open Sans"/>
              </a:rPr>
              <a:t> </a:t>
            </a:r>
            <a:r>
              <a:rPr sz="1700" dirty="0">
                <a:solidFill>
                  <a:srgbClr val="FFFFFF"/>
                </a:solidFill>
                <a:latin typeface="Open Sans"/>
                <a:cs typeface="Open Sans"/>
              </a:rPr>
              <a:t>money</a:t>
            </a:r>
            <a:r>
              <a:rPr sz="1700" spc="50" dirty="0">
                <a:solidFill>
                  <a:srgbClr val="FFFFFF"/>
                </a:solidFill>
                <a:latin typeface="Open Sans"/>
                <a:cs typeface="Open Sans"/>
              </a:rPr>
              <a:t> </a:t>
            </a:r>
            <a:r>
              <a:rPr sz="1700" dirty="0">
                <a:solidFill>
                  <a:srgbClr val="FFFFFF"/>
                </a:solidFill>
                <a:latin typeface="Open Sans"/>
                <a:cs typeface="Open Sans"/>
              </a:rPr>
              <a:t>you’re</a:t>
            </a:r>
            <a:r>
              <a:rPr sz="1700" spc="55" dirty="0">
                <a:solidFill>
                  <a:srgbClr val="FFFFFF"/>
                </a:solidFill>
                <a:latin typeface="Open Sans"/>
                <a:cs typeface="Open Sans"/>
              </a:rPr>
              <a:t> </a:t>
            </a:r>
            <a:r>
              <a:rPr sz="1700" dirty="0">
                <a:solidFill>
                  <a:srgbClr val="FFFFFF"/>
                </a:solidFill>
                <a:latin typeface="Open Sans"/>
                <a:cs typeface="Open Sans"/>
              </a:rPr>
              <a:t>earning</a:t>
            </a:r>
            <a:r>
              <a:rPr sz="1700" spc="55" dirty="0">
                <a:solidFill>
                  <a:srgbClr val="FFFFFF"/>
                </a:solidFill>
                <a:latin typeface="Open Sans"/>
                <a:cs typeface="Open Sans"/>
              </a:rPr>
              <a:t> </a:t>
            </a:r>
            <a:r>
              <a:rPr sz="1700" dirty="0">
                <a:solidFill>
                  <a:srgbClr val="FFFFFF"/>
                </a:solidFill>
                <a:latin typeface="Open Sans"/>
                <a:cs typeface="Open Sans"/>
              </a:rPr>
              <a:t>or</a:t>
            </a:r>
            <a:r>
              <a:rPr sz="1700" spc="50" dirty="0">
                <a:solidFill>
                  <a:srgbClr val="FFFFFF"/>
                </a:solidFill>
                <a:latin typeface="Open Sans"/>
                <a:cs typeface="Open Sans"/>
              </a:rPr>
              <a:t> </a:t>
            </a:r>
            <a:r>
              <a:rPr sz="1700" dirty="0">
                <a:solidFill>
                  <a:srgbClr val="FFFFFF"/>
                </a:solidFill>
                <a:latin typeface="Open Sans"/>
                <a:cs typeface="Open Sans"/>
              </a:rPr>
              <a:t>spending,</a:t>
            </a:r>
            <a:r>
              <a:rPr sz="1700" spc="55" dirty="0">
                <a:solidFill>
                  <a:srgbClr val="FFFFFF"/>
                </a:solidFill>
                <a:latin typeface="Open Sans"/>
                <a:cs typeface="Open Sans"/>
              </a:rPr>
              <a:t> </a:t>
            </a:r>
            <a:r>
              <a:rPr sz="1700" dirty="0">
                <a:solidFill>
                  <a:srgbClr val="FFFFFF"/>
                </a:solidFill>
                <a:latin typeface="Open Sans"/>
                <a:cs typeface="Open Sans"/>
              </a:rPr>
              <a:t>a</a:t>
            </a:r>
            <a:r>
              <a:rPr sz="1700" spc="55" dirty="0">
                <a:solidFill>
                  <a:srgbClr val="FFFFFF"/>
                </a:solidFill>
                <a:latin typeface="Open Sans"/>
                <a:cs typeface="Open Sans"/>
              </a:rPr>
              <a:t> </a:t>
            </a:r>
            <a:r>
              <a:rPr sz="1700" dirty="0">
                <a:solidFill>
                  <a:srgbClr val="FFFFFF"/>
                </a:solidFill>
                <a:latin typeface="Open Sans"/>
                <a:cs typeface="Open Sans"/>
              </a:rPr>
              <a:t>ledger</a:t>
            </a:r>
            <a:r>
              <a:rPr sz="1700" spc="50" dirty="0">
                <a:solidFill>
                  <a:srgbClr val="FFFFFF"/>
                </a:solidFill>
                <a:latin typeface="Open Sans"/>
                <a:cs typeface="Open Sans"/>
              </a:rPr>
              <a:t> </a:t>
            </a:r>
            <a:r>
              <a:rPr sz="1700" spc="-10" dirty="0">
                <a:solidFill>
                  <a:srgbClr val="FFFFFF"/>
                </a:solidFill>
                <a:latin typeface="Open Sans"/>
                <a:cs typeface="Open Sans"/>
              </a:rPr>
              <a:t>helps </a:t>
            </a:r>
            <a:r>
              <a:rPr sz="1700" dirty="0">
                <a:solidFill>
                  <a:srgbClr val="FFFFFF"/>
                </a:solidFill>
                <a:latin typeface="Open Sans"/>
                <a:cs typeface="Open Sans"/>
              </a:rPr>
              <a:t>you</a:t>
            </a:r>
            <a:r>
              <a:rPr sz="1700" spc="40" dirty="0">
                <a:solidFill>
                  <a:srgbClr val="FFFFFF"/>
                </a:solidFill>
                <a:latin typeface="Open Sans"/>
                <a:cs typeface="Open Sans"/>
              </a:rPr>
              <a:t> </a:t>
            </a:r>
            <a:r>
              <a:rPr sz="1700" dirty="0">
                <a:solidFill>
                  <a:srgbClr val="FFFFFF"/>
                </a:solidFill>
                <a:latin typeface="Open Sans"/>
                <a:cs typeface="Open Sans"/>
              </a:rPr>
              <a:t>keep</a:t>
            </a:r>
            <a:r>
              <a:rPr sz="1700" spc="45" dirty="0">
                <a:solidFill>
                  <a:srgbClr val="FFFFFF"/>
                </a:solidFill>
                <a:latin typeface="Open Sans"/>
                <a:cs typeface="Open Sans"/>
              </a:rPr>
              <a:t> </a:t>
            </a:r>
            <a:r>
              <a:rPr sz="1700" dirty="0">
                <a:solidFill>
                  <a:srgbClr val="FFFFFF"/>
                </a:solidFill>
                <a:latin typeface="Open Sans"/>
                <a:cs typeface="Open Sans"/>
              </a:rPr>
              <a:t>track</a:t>
            </a:r>
            <a:r>
              <a:rPr sz="1700" spc="45" dirty="0">
                <a:solidFill>
                  <a:srgbClr val="FFFFFF"/>
                </a:solidFill>
                <a:latin typeface="Open Sans"/>
                <a:cs typeface="Open Sans"/>
              </a:rPr>
              <a:t> </a:t>
            </a:r>
            <a:r>
              <a:rPr sz="1700" dirty="0">
                <a:solidFill>
                  <a:srgbClr val="FFFFFF"/>
                </a:solidFill>
                <a:latin typeface="Open Sans"/>
                <a:cs typeface="Open Sans"/>
              </a:rPr>
              <a:t>of</a:t>
            </a:r>
            <a:r>
              <a:rPr sz="1700" spc="45" dirty="0">
                <a:solidFill>
                  <a:srgbClr val="FFFFFF"/>
                </a:solidFill>
                <a:latin typeface="Open Sans"/>
                <a:cs typeface="Open Sans"/>
              </a:rPr>
              <a:t> </a:t>
            </a:r>
            <a:r>
              <a:rPr sz="1700" dirty="0">
                <a:solidFill>
                  <a:srgbClr val="FFFFFF"/>
                </a:solidFill>
                <a:latin typeface="Open Sans"/>
                <a:cs typeface="Open Sans"/>
              </a:rPr>
              <a:t>it</a:t>
            </a:r>
            <a:r>
              <a:rPr sz="1700" spc="45" dirty="0">
                <a:solidFill>
                  <a:srgbClr val="FFFFFF"/>
                </a:solidFill>
                <a:latin typeface="Open Sans"/>
                <a:cs typeface="Open Sans"/>
              </a:rPr>
              <a:t> </a:t>
            </a:r>
            <a:r>
              <a:rPr sz="1700" spc="-20" dirty="0">
                <a:solidFill>
                  <a:srgbClr val="FFFFFF"/>
                </a:solidFill>
                <a:latin typeface="Open Sans"/>
                <a:cs typeface="Open Sans"/>
              </a:rPr>
              <a:t>all.</a:t>
            </a:r>
            <a:endParaRPr sz="1700">
              <a:latin typeface="Open Sans"/>
              <a:cs typeface="Open Sans"/>
            </a:endParaRPr>
          </a:p>
        </p:txBody>
      </p:sp>
      <p:grpSp>
        <p:nvGrpSpPr>
          <p:cNvPr id="13" name="object 13"/>
          <p:cNvGrpSpPr/>
          <p:nvPr/>
        </p:nvGrpSpPr>
        <p:grpSpPr>
          <a:xfrm>
            <a:off x="18283879" y="2406073"/>
            <a:ext cx="943610" cy="943610"/>
            <a:chOff x="18283879" y="2406073"/>
            <a:chExt cx="943610" cy="943610"/>
          </a:xfrm>
        </p:grpSpPr>
        <p:sp>
          <p:nvSpPr>
            <p:cNvPr id="14" name="object 14"/>
            <p:cNvSpPr/>
            <p:nvPr/>
          </p:nvSpPr>
          <p:spPr>
            <a:xfrm>
              <a:off x="18283879" y="2599822"/>
              <a:ext cx="689610" cy="749935"/>
            </a:xfrm>
            <a:custGeom>
              <a:avLst/>
              <a:gdLst/>
              <a:ahLst/>
              <a:cxnLst/>
              <a:rect l="l" t="t" r="r" b="b"/>
              <a:pathLst>
                <a:path w="689609" h="749935">
                  <a:moveTo>
                    <a:pt x="529407" y="0"/>
                  </a:moveTo>
                  <a:lnTo>
                    <a:pt x="59369" y="0"/>
                  </a:lnTo>
                  <a:lnTo>
                    <a:pt x="38640" y="43939"/>
                  </a:lnTo>
                  <a:lnTo>
                    <a:pt x="22096" y="90034"/>
                  </a:lnTo>
                  <a:lnTo>
                    <a:pt x="9981" y="138054"/>
                  </a:lnTo>
                  <a:lnTo>
                    <a:pt x="2535" y="187768"/>
                  </a:lnTo>
                  <a:lnTo>
                    <a:pt x="0" y="238945"/>
                  </a:lnTo>
                  <a:lnTo>
                    <a:pt x="2337" y="288116"/>
                  </a:lnTo>
                  <a:lnTo>
                    <a:pt x="9205" y="335965"/>
                  </a:lnTo>
                  <a:lnTo>
                    <a:pt x="20392" y="382277"/>
                  </a:lnTo>
                  <a:lnTo>
                    <a:pt x="35682" y="426839"/>
                  </a:lnTo>
                  <a:lnTo>
                    <a:pt x="54862" y="469436"/>
                  </a:lnTo>
                  <a:lnTo>
                    <a:pt x="77718" y="509855"/>
                  </a:lnTo>
                  <a:lnTo>
                    <a:pt x="104037" y="547882"/>
                  </a:lnTo>
                  <a:lnTo>
                    <a:pt x="133603" y="583302"/>
                  </a:lnTo>
                  <a:lnTo>
                    <a:pt x="166203" y="615902"/>
                  </a:lnTo>
                  <a:lnTo>
                    <a:pt x="201623" y="645468"/>
                  </a:lnTo>
                  <a:lnTo>
                    <a:pt x="239650" y="671786"/>
                  </a:lnTo>
                  <a:lnTo>
                    <a:pt x="280069" y="694643"/>
                  </a:lnTo>
                  <a:lnTo>
                    <a:pt x="322666" y="713823"/>
                  </a:lnTo>
                  <a:lnTo>
                    <a:pt x="367228" y="729113"/>
                  </a:lnTo>
                  <a:lnTo>
                    <a:pt x="413540" y="740300"/>
                  </a:lnTo>
                  <a:lnTo>
                    <a:pt x="461389" y="747168"/>
                  </a:lnTo>
                  <a:lnTo>
                    <a:pt x="510560" y="749505"/>
                  </a:lnTo>
                  <a:lnTo>
                    <a:pt x="557080" y="747415"/>
                  </a:lnTo>
                  <a:lnTo>
                    <a:pt x="602442" y="741260"/>
                  </a:lnTo>
                  <a:lnTo>
                    <a:pt x="646469" y="731217"/>
                  </a:lnTo>
                  <a:lnTo>
                    <a:pt x="688984" y="717465"/>
                  </a:lnTo>
                  <a:lnTo>
                    <a:pt x="688984" y="190360"/>
                  </a:lnTo>
                  <a:lnTo>
                    <a:pt x="683286" y="139757"/>
                  </a:lnTo>
                  <a:lnTo>
                    <a:pt x="667204" y="94284"/>
                  </a:lnTo>
                  <a:lnTo>
                    <a:pt x="642257" y="55757"/>
                  </a:lnTo>
                  <a:lnTo>
                    <a:pt x="609963" y="25991"/>
                  </a:lnTo>
                  <a:lnTo>
                    <a:pt x="571841" y="6800"/>
                  </a:lnTo>
                  <a:lnTo>
                    <a:pt x="529407" y="0"/>
                  </a:lnTo>
                  <a:close/>
                </a:path>
              </a:pathLst>
            </a:custGeom>
            <a:solidFill>
              <a:srgbClr val="5C378A"/>
            </a:solidFill>
          </p:spPr>
          <p:txBody>
            <a:bodyPr wrap="square" lIns="0" tIns="0" rIns="0" bIns="0" rtlCol="0"/>
            <a:lstStyle/>
            <a:p>
              <a:endParaRPr/>
            </a:p>
          </p:txBody>
        </p:sp>
        <p:pic>
          <p:nvPicPr>
            <p:cNvPr id="15" name="object 15"/>
            <p:cNvPicPr/>
            <p:nvPr/>
          </p:nvPicPr>
          <p:blipFill>
            <a:blip r:embed="rId5" cstate="print"/>
            <a:stretch>
              <a:fillRect/>
            </a:stretch>
          </p:blipFill>
          <p:spPr>
            <a:xfrm>
              <a:off x="18361764" y="2406073"/>
              <a:ext cx="865334" cy="865345"/>
            </a:xfrm>
            <a:prstGeom prst="rect">
              <a:avLst/>
            </a:prstGeom>
          </p:spPr>
        </p:pic>
        <p:sp>
          <p:nvSpPr>
            <p:cNvPr id="16" name="object 16"/>
            <p:cNvSpPr/>
            <p:nvPr/>
          </p:nvSpPr>
          <p:spPr>
            <a:xfrm>
              <a:off x="18557595" y="2581445"/>
              <a:ext cx="473709" cy="514984"/>
            </a:xfrm>
            <a:custGeom>
              <a:avLst/>
              <a:gdLst/>
              <a:ahLst/>
              <a:cxnLst/>
              <a:rect l="l" t="t" r="r" b="b"/>
              <a:pathLst>
                <a:path w="473709" h="514985">
                  <a:moveTo>
                    <a:pt x="61506" y="210883"/>
                  </a:moveTo>
                  <a:lnTo>
                    <a:pt x="54546" y="203923"/>
                  </a:lnTo>
                  <a:lnTo>
                    <a:pt x="15532" y="203923"/>
                  </a:lnTo>
                  <a:lnTo>
                    <a:pt x="6934" y="203923"/>
                  </a:lnTo>
                  <a:lnTo>
                    <a:pt x="0" y="210883"/>
                  </a:lnTo>
                  <a:lnTo>
                    <a:pt x="0" y="228041"/>
                  </a:lnTo>
                  <a:lnTo>
                    <a:pt x="6946" y="235000"/>
                  </a:lnTo>
                  <a:lnTo>
                    <a:pt x="54546" y="235000"/>
                  </a:lnTo>
                  <a:lnTo>
                    <a:pt x="61506" y="228041"/>
                  </a:lnTo>
                  <a:lnTo>
                    <a:pt x="61506" y="210883"/>
                  </a:lnTo>
                  <a:close/>
                </a:path>
                <a:path w="473709" h="514985">
                  <a:moveTo>
                    <a:pt x="131216" y="91846"/>
                  </a:moveTo>
                  <a:lnTo>
                    <a:pt x="103619" y="64274"/>
                  </a:lnTo>
                  <a:lnTo>
                    <a:pt x="97561" y="58204"/>
                  </a:lnTo>
                  <a:lnTo>
                    <a:pt x="87693" y="58204"/>
                  </a:lnTo>
                  <a:lnTo>
                    <a:pt x="75539" y="70332"/>
                  </a:lnTo>
                  <a:lnTo>
                    <a:pt x="75539" y="80175"/>
                  </a:lnTo>
                  <a:lnTo>
                    <a:pt x="106172" y="110794"/>
                  </a:lnTo>
                  <a:lnTo>
                    <a:pt x="110147" y="112306"/>
                  </a:lnTo>
                  <a:lnTo>
                    <a:pt x="118122" y="112306"/>
                  </a:lnTo>
                  <a:lnTo>
                    <a:pt x="122097" y="110794"/>
                  </a:lnTo>
                  <a:lnTo>
                    <a:pt x="131216" y="101688"/>
                  </a:lnTo>
                  <a:lnTo>
                    <a:pt x="131216" y="91846"/>
                  </a:lnTo>
                  <a:close/>
                </a:path>
                <a:path w="473709" h="514985">
                  <a:moveTo>
                    <a:pt x="252361" y="6959"/>
                  </a:moveTo>
                  <a:lnTo>
                    <a:pt x="245414" y="0"/>
                  </a:lnTo>
                  <a:lnTo>
                    <a:pt x="228244" y="0"/>
                  </a:lnTo>
                  <a:lnTo>
                    <a:pt x="221284" y="6959"/>
                  </a:lnTo>
                  <a:lnTo>
                    <a:pt x="221284" y="54546"/>
                  </a:lnTo>
                  <a:lnTo>
                    <a:pt x="228244" y="61506"/>
                  </a:lnTo>
                  <a:lnTo>
                    <a:pt x="236829" y="61506"/>
                  </a:lnTo>
                  <a:lnTo>
                    <a:pt x="245414" y="61506"/>
                  </a:lnTo>
                  <a:lnTo>
                    <a:pt x="252361" y="54546"/>
                  </a:lnTo>
                  <a:lnTo>
                    <a:pt x="252361" y="6959"/>
                  </a:lnTo>
                  <a:close/>
                </a:path>
                <a:path w="473709" h="514985">
                  <a:moveTo>
                    <a:pt x="294767" y="490461"/>
                  </a:moveTo>
                  <a:lnTo>
                    <a:pt x="287807" y="483501"/>
                  </a:lnTo>
                  <a:lnTo>
                    <a:pt x="194437" y="483501"/>
                  </a:lnTo>
                  <a:lnTo>
                    <a:pt x="185851" y="483501"/>
                  </a:lnTo>
                  <a:lnTo>
                    <a:pt x="178892" y="490461"/>
                  </a:lnTo>
                  <a:lnTo>
                    <a:pt x="178892" y="507631"/>
                  </a:lnTo>
                  <a:lnTo>
                    <a:pt x="185851" y="514591"/>
                  </a:lnTo>
                  <a:lnTo>
                    <a:pt x="287807" y="514591"/>
                  </a:lnTo>
                  <a:lnTo>
                    <a:pt x="294767" y="507631"/>
                  </a:lnTo>
                  <a:lnTo>
                    <a:pt x="294767" y="490461"/>
                  </a:lnTo>
                  <a:close/>
                </a:path>
                <a:path w="473709" h="514985">
                  <a:moveTo>
                    <a:pt x="394081" y="251206"/>
                  </a:moveTo>
                  <a:lnTo>
                    <a:pt x="391045" y="220256"/>
                  </a:lnTo>
                  <a:lnTo>
                    <a:pt x="382143" y="190931"/>
                  </a:lnTo>
                  <a:lnTo>
                    <a:pt x="367665" y="163918"/>
                  </a:lnTo>
                  <a:lnTo>
                    <a:pt x="363004" y="158267"/>
                  </a:lnTo>
                  <a:lnTo>
                    <a:pt x="363004" y="251206"/>
                  </a:lnTo>
                  <a:lnTo>
                    <a:pt x="360743" y="275107"/>
                  </a:lnTo>
                  <a:lnTo>
                    <a:pt x="354063" y="297840"/>
                  </a:lnTo>
                  <a:lnTo>
                    <a:pt x="343204" y="318884"/>
                  </a:lnTo>
                  <a:lnTo>
                    <a:pt x="328371" y="337705"/>
                  </a:lnTo>
                  <a:lnTo>
                    <a:pt x="315379" y="353961"/>
                  </a:lnTo>
                  <a:lnTo>
                    <a:pt x="305879" y="371754"/>
                  </a:lnTo>
                  <a:lnTo>
                    <a:pt x="300037" y="390626"/>
                  </a:lnTo>
                  <a:lnTo>
                    <a:pt x="298043" y="410171"/>
                  </a:lnTo>
                  <a:lnTo>
                    <a:pt x="298043" y="424357"/>
                  </a:lnTo>
                  <a:lnTo>
                    <a:pt x="297256" y="425145"/>
                  </a:lnTo>
                  <a:lnTo>
                    <a:pt x="176403" y="425145"/>
                  </a:lnTo>
                  <a:lnTo>
                    <a:pt x="175628" y="424357"/>
                  </a:lnTo>
                  <a:lnTo>
                    <a:pt x="175628" y="410171"/>
                  </a:lnTo>
                  <a:lnTo>
                    <a:pt x="173647" y="390626"/>
                  </a:lnTo>
                  <a:lnTo>
                    <a:pt x="167805" y="371754"/>
                  </a:lnTo>
                  <a:lnTo>
                    <a:pt x="158292" y="353961"/>
                  </a:lnTo>
                  <a:lnTo>
                    <a:pt x="145313" y="337705"/>
                  </a:lnTo>
                  <a:lnTo>
                    <a:pt x="130467" y="318884"/>
                  </a:lnTo>
                  <a:lnTo>
                    <a:pt x="119608" y="297840"/>
                  </a:lnTo>
                  <a:lnTo>
                    <a:pt x="112953" y="275107"/>
                  </a:lnTo>
                  <a:lnTo>
                    <a:pt x="110705" y="251206"/>
                  </a:lnTo>
                  <a:lnTo>
                    <a:pt x="113131" y="226364"/>
                  </a:lnTo>
                  <a:lnTo>
                    <a:pt x="131889" y="181152"/>
                  </a:lnTo>
                  <a:lnTo>
                    <a:pt x="166954" y="146100"/>
                  </a:lnTo>
                  <a:lnTo>
                    <a:pt x="211937" y="127457"/>
                  </a:lnTo>
                  <a:lnTo>
                    <a:pt x="236626" y="125031"/>
                  </a:lnTo>
                  <a:lnTo>
                    <a:pt x="237032" y="125031"/>
                  </a:lnTo>
                  <a:lnTo>
                    <a:pt x="285153" y="134543"/>
                  </a:lnTo>
                  <a:lnTo>
                    <a:pt x="325958" y="161874"/>
                  </a:lnTo>
                  <a:lnTo>
                    <a:pt x="353441" y="202831"/>
                  </a:lnTo>
                  <a:lnTo>
                    <a:pt x="363004" y="251206"/>
                  </a:lnTo>
                  <a:lnTo>
                    <a:pt x="363004" y="158267"/>
                  </a:lnTo>
                  <a:lnTo>
                    <a:pt x="329793" y="125031"/>
                  </a:lnTo>
                  <a:lnTo>
                    <a:pt x="267843" y="96977"/>
                  </a:lnTo>
                  <a:lnTo>
                    <a:pt x="237058" y="93967"/>
                  </a:lnTo>
                  <a:lnTo>
                    <a:pt x="236524" y="93967"/>
                  </a:lnTo>
                  <a:lnTo>
                    <a:pt x="176606" y="105816"/>
                  </a:lnTo>
                  <a:lnTo>
                    <a:pt x="125755" y="139890"/>
                  </a:lnTo>
                  <a:lnTo>
                    <a:pt x="91490" y="190931"/>
                  </a:lnTo>
                  <a:lnTo>
                    <a:pt x="79578" y="251206"/>
                  </a:lnTo>
                  <a:lnTo>
                    <a:pt x="82410" y="281038"/>
                  </a:lnTo>
                  <a:lnTo>
                    <a:pt x="90741" y="309422"/>
                  </a:lnTo>
                  <a:lnTo>
                    <a:pt x="104317" y="335699"/>
                  </a:lnTo>
                  <a:lnTo>
                    <a:pt x="122847" y="359206"/>
                  </a:lnTo>
                  <a:lnTo>
                    <a:pt x="132143" y="370789"/>
                  </a:lnTo>
                  <a:lnTo>
                    <a:pt x="138938" y="383349"/>
                  </a:lnTo>
                  <a:lnTo>
                    <a:pt x="143116" y="396582"/>
                  </a:lnTo>
                  <a:lnTo>
                    <a:pt x="144538" y="410171"/>
                  </a:lnTo>
                  <a:lnTo>
                    <a:pt x="144538" y="423430"/>
                  </a:lnTo>
                  <a:lnTo>
                    <a:pt x="147116" y="436194"/>
                  </a:lnTo>
                  <a:lnTo>
                    <a:pt x="154152" y="446620"/>
                  </a:lnTo>
                  <a:lnTo>
                    <a:pt x="164579" y="453656"/>
                  </a:lnTo>
                  <a:lnTo>
                    <a:pt x="177342" y="456247"/>
                  </a:lnTo>
                  <a:lnTo>
                    <a:pt x="296303" y="456247"/>
                  </a:lnTo>
                  <a:lnTo>
                    <a:pt x="309054" y="453656"/>
                  </a:lnTo>
                  <a:lnTo>
                    <a:pt x="319481" y="446620"/>
                  </a:lnTo>
                  <a:lnTo>
                    <a:pt x="326517" y="436194"/>
                  </a:lnTo>
                  <a:lnTo>
                    <a:pt x="328752" y="425145"/>
                  </a:lnTo>
                  <a:lnTo>
                    <a:pt x="329107" y="423430"/>
                  </a:lnTo>
                  <a:lnTo>
                    <a:pt x="329107" y="410171"/>
                  </a:lnTo>
                  <a:lnTo>
                    <a:pt x="330530" y="396582"/>
                  </a:lnTo>
                  <a:lnTo>
                    <a:pt x="334708" y="383349"/>
                  </a:lnTo>
                  <a:lnTo>
                    <a:pt x="341503" y="370789"/>
                  </a:lnTo>
                  <a:lnTo>
                    <a:pt x="350799" y="359206"/>
                  </a:lnTo>
                  <a:lnTo>
                    <a:pt x="369328" y="335699"/>
                  </a:lnTo>
                  <a:lnTo>
                    <a:pt x="382905" y="309422"/>
                  </a:lnTo>
                  <a:lnTo>
                    <a:pt x="391236" y="281038"/>
                  </a:lnTo>
                  <a:lnTo>
                    <a:pt x="394081" y="251206"/>
                  </a:lnTo>
                  <a:close/>
                </a:path>
                <a:path w="473709" h="514985">
                  <a:moveTo>
                    <a:pt x="398094" y="70332"/>
                  </a:moveTo>
                  <a:lnTo>
                    <a:pt x="385953" y="58191"/>
                  </a:lnTo>
                  <a:lnTo>
                    <a:pt x="376110" y="58191"/>
                  </a:lnTo>
                  <a:lnTo>
                    <a:pt x="342417" y="91859"/>
                  </a:lnTo>
                  <a:lnTo>
                    <a:pt x="342417" y="101701"/>
                  </a:lnTo>
                  <a:lnTo>
                    <a:pt x="351536" y="110807"/>
                  </a:lnTo>
                  <a:lnTo>
                    <a:pt x="355511" y="112318"/>
                  </a:lnTo>
                  <a:lnTo>
                    <a:pt x="363486" y="112318"/>
                  </a:lnTo>
                  <a:lnTo>
                    <a:pt x="367461" y="110807"/>
                  </a:lnTo>
                  <a:lnTo>
                    <a:pt x="370497" y="107772"/>
                  </a:lnTo>
                  <a:lnTo>
                    <a:pt x="398094" y="80175"/>
                  </a:lnTo>
                  <a:lnTo>
                    <a:pt x="398094" y="70332"/>
                  </a:lnTo>
                  <a:close/>
                </a:path>
                <a:path w="473709" h="514985">
                  <a:moveTo>
                    <a:pt x="473659" y="210883"/>
                  </a:moveTo>
                  <a:lnTo>
                    <a:pt x="466699" y="203923"/>
                  </a:lnTo>
                  <a:lnTo>
                    <a:pt x="427710" y="203923"/>
                  </a:lnTo>
                  <a:lnTo>
                    <a:pt x="419125" y="203923"/>
                  </a:lnTo>
                  <a:lnTo>
                    <a:pt x="412153" y="210883"/>
                  </a:lnTo>
                  <a:lnTo>
                    <a:pt x="412153" y="228041"/>
                  </a:lnTo>
                  <a:lnTo>
                    <a:pt x="419112" y="235000"/>
                  </a:lnTo>
                  <a:lnTo>
                    <a:pt x="466699" y="235000"/>
                  </a:lnTo>
                  <a:lnTo>
                    <a:pt x="473659" y="228041"/>
                  </a:lnTo>
                  <a:lnTo>
                    <a:pt x="473659" y="210883"/>
                  </a:lnTo>
                  <a:close/>
                </a:path>
              </a:pathLst>
            </a:custGeom>
            <a:solidFill>
              <a:srgbClr val="FFFFFF"/>
            </a:solidFill>
          </p:spPr>
          <p:txBody>
            <a:bodyPr wrap="square" lIns="0" tIns="0" rIns="0" bIns="0" rtlCol="0"/>
            <a:lstStyle/>
            <a:p>
              <a:endParaRPr/>
            </a:p>
          </p:txBody>
        </p:sp>
      </p:grpSp>
      <p:grpSp>
        <p:nvGrpSpPr>
          <p:cNvPr id="17" name="object 17"/>
          <p:cNvGrpSpPr/>
          <p:nvPr/>
        </p:nvGrpSpPr>
        <p:grpSpPr>
          <a:xfrm>
            <a:off x="10327017" y="5386747"/>
            <a:ext cx="8656955" cy="370205"/>
            <a:chOff x="10327017" y="5386747"/>
            <a:chExt cx="8656955" cy="370205"/>
          </a:xfrm>
        </p:grpSpPr>
        <p:pic>
          <p:nvPicPr>
            <p:cNvPr id="18" name="object 18"/>
            <p:cNvPicPr/>
            <p:nvPr/>
          </p:nvPicPr>
          <p:blipFill>
            <a:blip r:embed="rId6" cstate="print"/>
            <a:stretch>
              <a:fillRect/>
            </a:stretch>
          </p:blipFill>
          <p:spPr>
            <a:xfrm>
              <a:off x="11766312" y="5396024"/>
              <a:ext cx="1924098" cy="351434"/>
            </a:xfrm>
            <a:prstGeom prst="rect">
              <a:avLst/>
            </a:prstGeom>
          </p:spPr>
        </p:pic>
        <p:pic>
          <p:nvPicPr>
            <p:cNvPr id="19" name="object 19"/>
            <p:cNvPicPr/>
            <p:nvPr/>
          </p:nvPicPr>
          <p:blipFill>
            <a:blip r:embed="rId7" cstate="print"/>
            <a:stretch>
              <a:fillRect/>
            </a:stretch>
          </p:blipFill>
          <p:spPr>
            <a:xfrm>
              <a:off x="13690400" y="5396024"/>
              <a:ext cx="1579899" cy="351434"/>
            </a:xfrm>
            <a:prstGeom prst="rect">
              <a:avLst/>
            </a:prstGeom>
          </p:spPr>
        </p:pic>
        <p:pic>
          <p:nvPicPr>
            <p:cNvPr id="20" name="object 20"/>
            <p:cNvPicPr/>
            <p:nvPr/>
          </p:nvPicPr>
          <p:blipFill>
            <a:blip r:embed="rId8" cstate="print"/>
            <a:stretch>
              <a:fillRect/>
            </a:stretch>
          </p:blipFill>
          <p:spPr>
            <a:xfrm>
              <a:off x="15270299" y="5396024"/>
              <a:ext cx="1751999" cy="351434"/>
            </a:xfrm>
            <a:prstGeom prst="rect">
              <a:avLst/>
            </a:prstGeom>
          </p:spPr>
        </p:pic>
        <p:pic>
          <p:nvPicPr>
            <p:cNvPr id="21" name="object 21"/>
            <p:cNvPicPr/>
            <p:nvPr/>
          </p:nvPicPr>
          <p:blipFill>
            <a:blip r:embed="rId9" cstate="print"/>
            <a:stretch>
              <a:fillRect/>
            </a:stretch>
          </p:blipFill>
          <p:spPr>
            <a:xfrm>
              <a:off x="17022300" y="5396024"/>
              <a:ext cx="1952202" cy="351434"/>
            </a:xfrm>
            <a:prstGeom prst="rect">
              <a:avLst/>
            </a:prstGeom>
          </p:spPr>
        </p:pic>
        <p:sp>
          <p:nvSpPr>
            <p:cNvPr id="22" name="object 22"/>
            <p:cNvSpPr/>
            <p:nvPr/>
          </p:nvSpPr>
          <p:spPr>
            <a:xfrm>
              <a:off x="17022299" y="5396029"/>
              <a:ext cx="1952625" cy="351790"/>
            </a:xfrm>
            <a:custGeom>
              <a:avLst/>
              <a:gdLst/>
              <a:ahLst/>
              <a:cxnLst/>
              <a:rect l="l" t="t" r="r" b="b"/>
              <a:pathLst>
                <a:path w="1952625" h="351789">
                  <a:moveTo>
                    <a:pt x="0" y="0"/>
                  </a:moveTo>
                  <a:lnTo>
                    <a:pt x="1833776" y="0"/>
                  </a:lnTo>
                  <a:lnTo>
                    <a:pt x="1879871" y="9306"/>
                  </a:lnTo>
                  <a:lnTo>
                    <a:pt x="1917514" y="34687"/>
                  </a:lnTo>
                  <a:lnTo>
                    <a:pt x="1942895" y="72330"/>
                  </a:lnTo>
                  <a:lnTo>
                    <a:pt x="1952202" y="118425"/>
                  </a:lnTo>
                  <a:lnTo>
                    <a:pt x="1952202" y="351434"/>
                  </a:lnTo>
                  <a:lnTo>
                    <a:pt x="0" y="351434"/>
                  </a:lnTo>
                  <a:lnTo>
                    <a:pt x="0" y="0"/>
                  </a:lnTo>
                  <a:close/>
                </a:path>
              </a:pathLst>
            </a:custGeom>
            <a:ln w="18564">
              <a:solidFill>
                <a:srgbClr val="603990"/>
              </a:solidFill>
            </a:ln>
          </p:spPr>
          <p:txBody>
            <a:bodyPr wrap="square" lIns="0" tIns="0" rIns="0" bIns="0" rtlCol="0"/>
            <a:lstStyle/>
            <a:p>
              <a:endParaRPr/>
            </a:p>
          </p:txBody>
        </p:sp>
        <p:pic>
          <p:nvPicPr>
            <p:cNvPr id="23" name="object 23"/>
            <p:cNvPicPr/>
            <p:nvPr/>
          </p:nvPicPr>
          <p:blipFill>
            <a:blip r:embed="rId10" cstate="print"/>
            <a:stretch>
              <a:fillRect/>
            </a:stretch>
          </p:blipFill>
          <p:spPr>
            <a:xfrm>
              <a:off x="10336302" y="5396024"/>
              <a:ext cx="1430008" cy="351434"/>
            </a:xfrm>
            <a:prstGeom prst="rect">
              <a:avLst/>
            </a:prstGeom>
          </p:spPr>
        </p:pic>
        <p:sp>
          <p:nvSpPr>
            <p:cNvPr id="24" name="object 24"/>
            <p:cNvSpPr/>
            <p:nvPr/>
          </p:nvSpPr>
          <p:spPr>
            <a:xfrm>
              <a:off x="10336300" y="5396030"/>
              <a:ext cx="1430020" cy="351790"/>
            </a:xfrm>
            <a:custGeom>
              <a:avLst/>
              <a:gdLst/>
              <a:ahLst/>
              <a:cxnLst/>
              <a:rect l="l" t="t" r="r" b="b"/>
              <a:pathLst>
                <a:path w="1430020" h="351789">
                  <a:moveTo>
                    <a:pt x="1430008" y="351434"/>
                  </a:moveTo>
                  <a:lnTo>
                    <a:pt x="0" y="351434"/>
                  </a:lnTo>
                  <a:lnTo>
                    <a:pt x="0" y="118425"/>
                  </a:lnTo>
                  <a:lnTo>
                    <a:pt x="9306" y="72330"/>
                  </a:lnTo>
                  <a:lnTo>
                    <a:pt x="34687" y="34687"/>
                  </a:lnTo>
                  <a:lnTo>
                    <a:pt x="72330" y="9306"/>
                  </a:lnTo>
                  <a:lnTo>
                    <a:pt x="118425" y="0"/>
                  </a:lnTo>
                  <a:lnTo>
                    <a:pt x="1430008" y="0"/>
                  </a:lnTo>
                  <a:lnTo>
                    <a:pt x="1430008" y="351434"/>
                  </a:lnTo>
                  <a:close/>
                </a:path>
              </a:pathLst>
            </a:custGeom>
            <a:ln w="18564">
              <a:solidFill>
                <a:srgbClr val="603990"/>
              </a:solidFill>
            </a:ln>
          </p:spPr>
          <p:txBody>
            <a:bodyPr wrap="square" lIns="0" tIns="0" rIns="0" bIns="0" rtlCol="0"/>
            <a:lstStyle/>
            <a:p>
              <a:endParaRPr/>
            </a:p>
          </p:txBody>
        </p:sp>
      </p:grpSp>
      <p:graphicFrame>
        <p:nvGraphicFramePr>
          <p:cNvPr id="25" name="object 25"/>
          <p:cNvGraphicFramePr>
            <a:graphicFrameLocks noGrp="1"/>
          </p:cNvGraphicFramePr>
          <p:nvPr/>
        </p:nvGraphicFramePr>
        <p:xfrm>
          <a:off x="10327020" y="5386741"/>
          <a:ext cx="8637904" cy="3110865"/>
        </p:xfrm>
        <a:graphic>
          <a:graphicData uri="http://schemas.openxmlformats.org/drawingml/2006/table">
            <a:tbl>
              <a:tblPr firstRow="1" bandRow="1">
                <a:tableStyleId>{2D5ABB26-0587-4C30-8999-92F81FD0307C}</a:tableStyleId>
              </a:tblPr>
              <a:tblGrid>
                <a:gridCol w="1430020">
                  <a:extLst>
                    <a:ext uri="{9D8B030D-6E8A-4147-A177-3AD203B41FA5}">
                      <a16:colId xmlns:a16="http://schemas.microsoft.com/office/drawing/2014/main" val="20000"/>
                    </a:ext>
                  </a:extLst>
                </a:gridCol>
                <a:gridCol w="1924050">
                  <a:extLst>
                    <a:ext uri="{9D8B030D-6E8A-4147-A177-3AD203B41FA5}">
                      <a16:colId xmlns:a16="http://schemas.microsoft.com/office/drawing/2014/main" val="20001"/>
                    </a:ext>
                  </a:extLst>
                </a:gridCol>
                <a:gridCol w="1579879">
                  <a:extLst>
                    <a:ext uri="{9D8B030D-6E8A-4147-A177-3AD203B41FA5}">
                      <a16:colId xmlns:a16="http://schemas.microsoft.com/office/drawing/2014/main" val="20002"/>
                    </a:ext>
                  </a:extLst>
                </a:gridCol>
                <a:gridCol w="1751965">
                  <a:extLst>
                    <a:ext uri="{9D8B030D-6E8A-4147-A177-3AD203B41FA5}">
                      <a16:colId xmlns:a16="http://schemas.microsoft.com/office/drawing/2014/main" val="20003"/>
                    </a:ext>
                  </a:extLst>
                </a:gridCol>
                <a:gridCol w="1951990">
                  <a:extLst>
                    <a:ext uri="{9D8B030D-6E8A-4147-A177-3AD203B41FA5}">
                      <a16:colId xmlns:a16="http://schemas.microsoft.com/office/drawing/2014/main" val="20004"/>
                    </a:ext>
                  </a:extLst>
                </a:gridCol>
              </a:tblGrid>
              <a:tr h="351155">
                <a:tc>
                  <a:txBody>
                    <a:bodyPr/>
                    <a:lstStyle/>
                    <a:p>
                      <a:pPr algn="ctr">
                        <a:lnSpc>
                          <a:spcPct val="100000"/>
                        </a:lnSpc>
                        <a:spcBef>
                          <a:spcPts val="590"/>
                        </a:spcBef>
                      </a:pPr>
                      <a:r>
                        <a:rPr sz="1350" b="1" spc="-20" dirty="0">
                          <a:solidFill>
                            <a:srgbClr val="523183"/>
                          </a:solidFill>
                          <a:latin typeface="Open Sans"/>
                          <a:cs typeface="Open Sans"/>
                        </a:rPr>
                        <a:t>Date</a:t>
                      </a:r>
                      <a:endParaRPr sz="1350">
                        <a:latin typeface="Open Sans"/>
                        <a:cs typeface="Open Sans"/>
                      </a:endParaRPr>
                    </a:p>
                  </a:txBody>
                  <a:tcPr marL="0" marR="0" marT="74930" marB="0">
                    <a:lnR w="19050">
                      <a:solidFill>
                        <a:srgbClr val="603990"/>
                      </a:solidFill>
                      <a:prstDash val="solid"/>
                    </a:lnR>
                    <a:lnB w="19050">
                      <a:solidFill>
                        <a:srgbClr val="603990"/>
                      </a:solidFill>
                      <a:prstDash val="solid"/>
                    </a:lnB>
                  </a:tcPr>
                </a:tc>
                <a:tc>
                  <a:txBody>
                    <a:bodyPr/>
                    <a:lstStyle/>
                    <a:p>
                      <a:pPr marL="381000">
                        <a:lnSpc>
                          <a:spcPct val="100000"/>
                        </a:lnSpc>
                        <a:spcBef>
                          <a:spcPts val="590"/>
                        </a:spcBef>
                      </a:pPr>
                      <a:r>
                        <a:rPr sz="1350" b="1" spc="-10" dirty="0">
                          <a:solidFill>
                            <a:srgbClr val="523183"/>
                          </a:solidFill>
                          <a:latin typeface="Open Sans"/>
                          <a:cs typeface="Open Sans"/>
                        </a:rPr>
                        <a:t>Description</a:t>
                      </a:r>
                      <a:endParaRPr sz="1350">
                        <a:latin typeface="Open Sans"/>
                        <a:cs typeface="Open Sans"/>
                      </a:endParaRPr>
                    </a:p>
                  </a:txBody>
                  <a:tcPr marL="0" marR="0" marT="7493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590"/>
                        </a:spcBef>
                      </a:pPr>
                      <a:r>
                        <a:rPr sz="1350" b="1" spc="-10" dirty="0">
                          <a:solidFill>
                            <a:srgbClr val="523183"/>
                          </a:solidFill>
                          <a:latin typeface="Open Sans"/>
                          <a:cs typeface="Open Sans"/>
                        </a:rPr>
                        <a:t>Amount</a:t>
                      </a:r>
                      <a:endParaRPr sz="1350">
                        <a:latin typeface="Open Sans"/>
                        <a:cs typeface="Open Sans"/>
                      </a:endParaRPr>
                    </a:p>
                  </a:txBody>
                  <a:tcPr marL="0" marR="0" marT="7493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590"/>
                        </a:spcBef>
                      </a:pPr>
                      <a:r>
                        <a:rPr sz="1350" b="1" spc="-20" dirty="0">
                          <a:solidFill>
                            <a:srgbClr val="523183"/>
                          </a:solidFill>
                          <a:latin typeface="Open Sans"/>
                          <a:cs typeface="Open Sans"/>
                        </a:rPr>
                        <a:t>Type</a:t>
                      </a:r>
                      <a:endParaRPr sz="1350">
                        <a:latin typeface="Open Sans"/>
                        <a:cs typeface="Open Sans"/>
                      </a:endParaRPr>
                    </a:p>
                  </a:txBody>
                  <a:tcPr marL="0" marR="0" marT="7493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590"/>
                        </a:spcBef>
                      </a:pPr>
                      <a:r>
                        <a:rPr sz="1350" b="1" spc="-10" dirty="0">
                          <a:solidFill>
                            <a:srgbClr val="523183"/>
                          </a:solidFill>
                          <a:latin typeface="Open Sans"/>
                          <a:cs typeface="Open Sans"/>
                        </a:rPr>
                        <a:t>Balance</a:t>
                      </a:r>
                      <a:endParaRPr sz="1350">
                        <a:latin typeface="Open Sans"/>
                        <a:cs typeface="Open Sans"/>
                      </a:endParaRPr>
                    </a:p>
                  </a:txBody>
                  <a:tcPr marL="0" marR="0" marT="74930" marB="0">
                    <a:lnL w="19050">
                      <a:solidFill>
                        <a:srgbClr val="603990"/>
                      </a:solidFill>
                      <a:prstDash val="solid"/>
                    </a:lnL>
                    <a:lnB w="19050">
                      <a:solidFill>
                        <a:srgbClr val="603990"/>
                      </a:solidFill>
                      <a:prstDash val="solid"/>
                    </a:lnB>
                  </a:tcPr>
                </a:tc>
                <a:extLst>
                  <a:ext uri="{0D108BD9-81ED-4DB2-BD59-A6C34878D82A}">
                    <a16:rowId xmlns:a16="http://schemas.microsoft.com/office/drawing/2014/main" val="10000"/>
                  </a:ext>
                </a:extLst>
              </a:tr>
              <a:tr h="460375">
                <a:tc>
                  <a:txBody>
                    <a:bodyPr/>
                    <a:lstStyle/>
                    <a:p>
                      <a:pPr algn="ctr">
                        <a:lnSpc>
                          <a:spcPct val="100000"/>
                        </a:lnSpc>
                        <a:spcBef>
                          <a:spcPts val="835"/>
                        </a:spcBef>
                      </a:pPr>
                      <a:r>
                        <a:rPr sz="1350" spc="-10" dirty="0">
                          <a:solidFill>
                            <a:srgbClr val="57585B"/>
                          </a:solidFill>
                          <a:latin typeface="Open Sans"/>
                          <a:cs typeface="Open Sans"/>
                        </a:rPr>
                        <a:t>01/01/2023</a:t>
                      </a:r>
                      <a:endParaRPr sz="1350">
                        <a:latin typeface="Open Sans"/>
                        <a:cs typeface="Open Sans"/>
                      </a:endParaRPr>
                    </a:p>
                  </a:txBody>
                  <a:tcPr marL="0" marR="0" marT="10604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marL="225425">
                        <a:lnSpc>
                          <a:spcPct val="100000"/>
                        </a:lnSpc>
                        <a:spcBef>
                          <a:spcPts val="835"/>
                        </a:spcBef>
                      </a:pPr>
                      <a:r>
                        <a:rPr sz="1350" dirty="0">
                          <a:solidFill>
                            <a:srgbClr val="57585B"/>
                          </a:solidFill>
                          <a:latin typeface="Open Sans"/>
                          <a:cs typeface="Open Sans"/>
                        </a:rPr>
                        <a:t>Starting </a:t>
                      </a:r>
                      <a:r>
                        <a:rPr sz="1350" spc="-10" dirty="0">
                          <a:solidFill>
                            <a:srgbClr val="57585B"/>
                          </a:solidFill>
                          <a:latin typeface="Open Sans"/>
                          <a:cs typeface="Open Sans"/>
                        </a:rPr>
                        <a:t>Balance</a:t>
                      </a:r>
                      <a:endParaRPr sz="1350">
                        <a:latin typeface="Open Sans"/>
                        <a:cs typeface="Open Sans"/>
                      </a:endParaRPr>
                    </a:p>
                  </a:txBody>
                  <a:tcPr marL="0" marR="0" marT="10604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nSpc>
                          <a:spcPct val="100000"/>
                        </a:lnSpc>
                      </a:pPr>
                      <a:endParaRPr sz="1800">
                        <a:latin typeface="Times New Roman"/>
                        <a:cs typeface="Times New Roman"/>
                      </a:endParaRPr>
                    </a:p>
                  </a:txBody>
                  <a:tcPr marL="0" marR="0" marT="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50"/>
                        </a:spcBef>
                      </a:pPr>
                      <a:r>
                        <a:rPr sz="1350" b="1" spc="-10" dirty="0">
                          <a:solidFill>
                            <a:srgbClr val="57585B"/>
                          </a:solidFill>
                          <a:latin typeface="Open Sans"/>
                          <a:cs typeface="Open Sans"/>
                        </a:rPr>
                        <a:t>$1,600</a:t>
                      </a:r>
                      <a:endParaRPr sz="1350">
                        <a:latin typeface="Open Sans"/>
                        <a:cs typeface="Open Sans"/>
                      </a:endParaRPr>
                    </a:p>
                  </a:txBody>
                  <a:tcPr marL="0" marR="0" marT="10795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extLst>
                  <a:ext uri="{0D108BD9-81ED-4DB2-BD59-A6C34878D82A}">
                    <a16:rowId xmlns:a16="http://schemas.microsoft.com/office/drawing/2014/main" val="10001"/>
                  </a:ext>
                </a:extLst>
              </a:tr>
              <a:tr h="460375">
                <a:tc>
                  <a:txBody>
                    <a:bodyPr/>
                    <a:lstStyle/>
                    <a:p>
                      <a:pPr algn="ctr">
                        <a:lnSpc>
                          <a:spcPct val="100000"/>
                        </a:lnSpc>
                        <a:spcBef>
                          <a:spcPts val="825"/>
                        </a:spcBef>
                      </a:pPr>
                      <a:r>
                        <a:rPr sz="1350" spc="-10" dirty="0">
                          <a:solidFill>
                            <a:srgbClr val="57585B"/>
                          </a:solidFill>
                          <a:latin typeface="Open Sans"/>
                          <a:cs typeface="Open Sans"/>
                        </a:rPr>
                        <a:t>01/01/2023</a:t>
                      </a:r>
                      <a:endParaRPr sz="1350">
                        <a:latin typeface="Open Sans"/>
                        <a:cs typeface="Open Sans"/>
                      </a:endParaRPr>
                    </a:p>
                  </a:txBody>
                  <a:tcPr marL="0" marR="0" marT="10477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marL="227329">
                        <a:lnSpc>
                          <a:spcPct val="100000"/>
                        </a:lnSpc>
                        <a:spcBef>
                          <a:spcPts val="825"/>
                        </a:spcBef>
                      </a:pPr>
                      <a:r>
                        <a:rPr sz="1350" dirty="0">
                          <a:solidFill>
                            <a:srgbClr val="57585B"/>
                          </a:solidFill>
                          <a:latin typeface="Open Sans"/>
                          <a:cs typeface="Open Sans"/>
                        </a:rPr>
                        <a:t>Rent</a:t>
                      </a:r>
                      <a:r>
                        <a:rPr sz="1350" spc="-5" dirty="0">
                          <a:solidFill>
                            <a:srgbClr val="57585B"/>
                          </a:solidFill>
                          <a:latin typeface="Open Sans"/>
                          <a:cs typeface="Open Sans"/>
                        </a:rPr>
                        <a:t> </a:t>
                      </a:r>
                      <a:r>
                        <a:rPr sz="1350" dirty="0">
                          <a:solidFill>
                            <a:srgbClr val="57585B"/>
                          </a:solidFill>
                          <a:latin typeface="Open Sans"/>
                          <a:cs typeface="Open Sans"/>
                        </a:rPr>
                        <a:t>for</a:t>
                      </a:r>
                      <a:r>
                        <a:rPr sz="1350" spc="-5" dirty="0">
                          <a:solidFill>
                            <a:srgbClr val="57585B"/>
                          </a:solidFill>
                          <a:latin typeface="Open Sans"/>
                          <a:cs typeface="Open Sans"/>
                        </a:rPr>
                        <a:t> </a:t>
                      </a:r>
                      <a:r>
                        <a:rPr sz="1350" spc="-10" dirty="0">
                          <a:solidFill>
                            <a:srgbClr val="57585B"/>
                          </a:solidFill>
                          <a:latin typeface="Open Sans"/>
                          <a:cs typeface="Open Sans"/>
                        </a:rPr>
                        <a:t>January</a:t>
                      </a:r>
                      <a:endParaRPr sz="1350">
                        <a:latin typeface="Open Sans"/>
                        <a:cs typeface="Open Sans"/>
                      </a:endParaRPr>
                    </a:p>
                  </a:txBody>
                  <a:tcPr marL="0" marR="0" marT="10477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25"/>
                        </a:spcBef>
                      </a:pPr>
                      <a:r>
                        <a:rPr sz="1350" b="1" spc="-20" dirty="0">
                          <a:solidFill>
                            <a:srgbClr val="BD1E2C"/>
                          </a:solidFill>
                          <a:latin typeface="Open Sans"/>
                          <a:cs typeface="Open Sans"/>
                        </a:rPr>
                        <a:t>$800</a:t>
                      </a:r>
                      <a:endParaRPr sz="1350">
                        <a:latin typeface="Open Sans"/>
                        <a:cs typeface="Open Sans"/>
                      </a:endParaRPr>
                    </a:p>
                  </a:txBody>
                  <a:tcPr marL="0" marR="0" marT="10477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25"/>
                        </a:spcBef>
                      </a:pPr>
                      <a:r>
                        <a:rPr sz="1350" b="1" spc="-10" dirty="0">
                          <a:solidFill>
                            <a:srgbClr val="BD1E2C"/>
                          </a:solidFill>
                          <a:latin typeface="Open Sans"/>
                          <a:cs typeface="Open Sans"/>
                        </a:rPr>
                        <a:t>Debit</a:t>
                      </a:r>
                      <a:endParaRPr sz="1350">
                        <a:latin typeface="Open Sans"/>
                        <a:cs typeface="Open Sans"/>
                      </a:endParaRPr>
                    </a:p>
                  </a:txBody>
                  <a:tcPr marL="0" marR="0" marT="10477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90"/>
                        </a:spcBef>
                      </a:pPr>
                      <a:r>
                        <a:rPr sz="1350" b="1" spc="-20" dirty="0">
                          <a:solidFill>
                            <a:srgbClr val="57585B"/>
                          </a:solidFill>
                          <a:latin typeface="Open Sans"/>
                          <a:cs typeface="Open Sans"/>
                        </a:rPr>
                        <a:t>$800</a:t>
                      </a:r>
                      <a:endParaRPr sz="1350">
                        <a:latin typeface="Open Sans"/>
                        <a:cs typeface="Open Sans"/>
                      </a:endParaRPr>
                    </a:p>
                  </a:txBody>
                  <a:tcPr marL="0" marR="0" marT="11303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extLst>
                  <a:ext uri="{0D108BD9-81ED-4DB2-BD59-A6C34878D82A}">
                    <a16:rowId xmlns:a16="http://schemas.microsoft.com/office/drawing/2014/main" val="10002"/>
                  </a:ext>
                </a:extLst>
              </a:tr>
              <a:tr h="460375">
                <a:tc>
                  <a:txBody>
                    <a:bodyPr/>
                    <a:lstStyle/>
                    <a:p>
                      <a:pPr algn="ctr">
                        <a:lnSpc>
                          <a:spcPct val="100000"/>
                        </a:lnSpc>
                        <a:spcBef>
                          <a:spcPts val="830"/>
                        </a:spcBef>
                      </a:pPr>
                      <a:r>
                        <a:rPr sz="1350" spc="-10" dirty="0">
                          <a:solidFill>
                            <a:srgbClr val="57585B"/>
                          </a:solidFill>
                          <a:latin typeface="Open Sans"/>
                          <a:cs typeface="Open Sans"/>
                        </a:rPr>
                        <a:t>01/05/2023</a:t>
                      </a:r>
                      <a:endParaRPr sz="1350">
                        <a:latin typeface="Open Sans"/>
                        <a:cs typeface="Open Sans"/>
                      </a:endParaRPr>
                    </a:p>
                  </a:txBody>
                  <a:tcPr marL="0" marR="0" marT="10541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marL="490220">
                        <a:lnSpc>
                          <a:spcPct val="100000"/>
                        </a:lnSpc>
                        <a:spcBef>
                          <a:spcPts val="830"/>
                        </a:spcBef>
                      </a:pPr>
                      <a:r>
                        <a:rPr sz="1350" spc="-10" dirty="0">
                          <a:solidFill>
                            <a:srgbClr val="57585B"/>
                          </a:solidFill>
                          <a:latin typeface="Open Sans"/>
                          <a:cs typeface="Open Sans"/>
                        </a:rPr>
                        <a:t>Groceries</a:t>
                      </a:r>
                      <a:endParaRPr sz="1350">
                        <a:latin typeface="Open Sans"/>
                        <a:cs typeface="Open Sans"/>
                      </a:endParaRPr>
                    </a:p>
                  </a:txBody>
                  <a:tcPr marL="0" marR="0" marT="10541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45"/>
                        </a:spcBef>
                      </a:pPr>
                      <a:r>
                        <a:rPr sz="1350" b="1" spc="-20" dirty="0">
                          <a:solidFill>
                            <a:srgbClr val="BD1E2C"/>
                          </a:solidFill>
                          <a:latin typeface="Open Sans"/>
                          <a:cs typeface="Open Sans"/>
                        </a:rPr>
                        <a:t>$100</a:t>
                      </a:r>
                      <a:endParaRPr sz="1350">
                        <a:latin typeface="Open Sans"/>
                        <a:cs typeface="Open Sans"/>
                      </a:endParaRPr>
                    </a:p>
                  </a:txBody>
                  <a:tcPr marL="0" marR="0" marT="10731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45"/>
                        </a:spcBef>
                      </a:pPr>
                      <a:r>
                        <a:rPr sz="1350" b="1" spc="-10" dirty="0">
                          <a:solidFill>
                            <a:srgbClr val="BD1E2C"/>
                          </a:solidFill>
                          <a:latin typeface="Open Sans"/>
                          <a:cs typeface="Open Sans"/>
                        </a:rPr>
                        <a:t>Debit</a:t>
                      </a:r>
                      <a:endParaRPr sz="1350">
                        <a:latin typeface="Open Sans"/>
                        <a:cs typeface="Open Sans"/>
                      </a:endParaRPr>
                    </a:p>
                  </a:txBody>
                  <a:tcPr marL="0" marR="0" marT="10731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50"/>
                        </a:spcBef>
                      </a:pPr>
                      <a:r>
                        <a:rPr sz="1350" b="1" spc="-20" dirty="0">
                          <a:solidFill>
                            <a:srgbClr val="57585B"/>
                          </a:solidFill>
                          <a:latin typeface="Open Sans"/>
                          <a:cs typeface="Open Sans"/>
                        </a:rPr>
                        <a:t>$700</a:t>
                      </a:r>
                      <a:endParaRPr sz="1350">
                        <a:latin typeface="Open Sans"/>
                        <a:cs typeface="Open Sans"/>
                      </a:endParaRPr>
                    </a:p>
                  </a:txBody>
                  <a:tcPr marL="0" marR="0" marT="107950"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extLst>
                  <a:ext uri="{0D108BD9-81ED-4DB2-BD59-A6C34878D82A}">
                    <a16:rowId xmlns:a16="http://schemas.microsoft.com/office/drawing/2014/main" val="10003"/>
                  </a:ext>
                </a:extLst>
              </a:tr>
              <a:tr h="460375">
                <a:tc>
                  <a:txBody>
                    <a:bodyPr/>
                    <a:lstStyle/>
                    <a:p>
                      <a:pPr algn="ctr">
                        <a:lnSpc>
                          <a:spcPct val="100000"/>
                        </a:lnSpc>
                        <a:spcBef>
                          <a:spcPts val="865"/>
                        </a:spcBef>
                      </a:pPr>
                      <a:r>
                        <a:rPr sz="1350" spc="-10" dirty="0">
                          <a:solidFill>
                            <a:srgbClr val="57585B"/>
                          </a:solidFill>
                          <a:latin typeface="Open Sans"/>
                          <a:cs typeface="Open Sans"/>
                        </a:rPr>
                        <a:t>01/15/2023</a:t>
                      </a:r>
                      <a:endParaRPr sz="1350">
                        <a:latin typeface="Open Sans"/>
                        <a:cs typeface="Open Sans"/>
                      </a:endParaRPr>
                    </a:p>
                  </a:txBody>
                  <a:tcPr marL="0" marR="0" marT="10985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marL="193675">
                        <a:lnSpc>
                          <a:spcPct val="100000"/>
                        </a:lnSpc>
                        <a:spcBef>
                          <a:spcPts val="844"/>
                        </a:spcBef>
                      </a:pPr>
                      <a:r>
                        <a:rPr sz="1350" dirty="0">
                          <a:solidFill>
                            <a:srgbClr val="57585B"/>
                          </a:solidFill>
                          <a:latin typeface="Open Sans"/>
                          <a:cs typeface="Open Sans"/>
                        </a:rPr>
                        <a:t>Part-time </a:t>
                      </a:r>
                      <a:r>
                        <a:rPr sz="1350" spc="-10" dirty="0">
                          <a:solidFill>
                            <a:srgbClr val="57585B"/>
                          </a:solidFill>
                          <a:latin typeface="Open Sans"/>
                          <a:cs typeface="Open Sans"/>
                        </a:rPr>
                        <a:t>paycheck</a:t>
                      </a:r>
                      <a:endParaRPr sz="1350">
                        <a:latin typeface="Open Sans"/>
                        <a:cs typeface="Open Sans"/>
                      </a:endParaRPr>
                    </a:p>
                  </a:txBody>
                  <a:tcPr marL="0" marR="0" marT="107314"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65"/>
                        </a:spcBef>
                      </a:pPr>
                      <a:r>
                        <a:rPr sz="1350" b="1" spc="-20" dirty="0">
                          <a:solidFill>
                            <a:srgbClr val="39B549"/>
                          </a:solidFill>
                          <a:latin typeface="Open Sans"/>
                          <a:cs typeface="Open Sans"/>
                        </a:rPr>
                        <a:t>$500</a:t>
                      </a:r>
                      <a:endParaRPr sz="1350">
                        <a:latin typeface="Open Sans"/>
                        <a:cs typeface="Open Sans"/>
                      </a:endParaRPr>
                    </a:p>
                  </a:txBody>
                  <a:tcPr marL="0" marR="0" marT="10985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65"/>
                        </a:spcBef>
                      </a:pPr>
                      <a:r>
                        <a:rPr sz="1350" b="1" spc="-10" dirty="0">
                          <a:solidFill>
                            <a:srgbClr val="39B549"/>
                          </a:solidFill>
                          <a:latin typeface="Open Sans"/>
                          <a:cs typeface="Open Sans"/>
                        </a:rPr>
                        <a:t>Credit</a:t>
                      </a:r>
                      <a:endParaRPr sz="1350">
                        <a:latin typeface="Open Sans"/>
                        <a:cs typeface="Open Sans"/>
                      </a:endParaRPr>
                    </a:p>
                  </a:txBody>
                  <a:tcPr marL="0" marR="0" marT="10985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tc>
                  <a:txBody>
                    <a:bodyPr/>
                    <a:lstStyle/>
                    <a:p>
                      <a:pPr algn="ctr">
                        <a:lnSpc>
                          <a:spcPct val="100000"/>
                        </a:lnSpc>
                        <a:spcBef>
                          <a:spcPts val="885"/>
                        </a:spcBef>
                      </a:pPr>
                      <a:r>
                        <a:rPr sz="1350" b="1" spc="-10" dirty="0">
                          <a:solidFill>
                            <a:srgbClr val="57585B"/>
                          </a:solidFill>
                          <a:latin typeface="Open Sans"/>
                          <a:cs typeface="Open Sans"/>
                        </a:rPr>
                        <a:t>$1,200</a:t>
                      </a:r>
                      <a:endParaRPr sz="1350">
                        <a:latin typeface="Open Sans"/>
                        <a:cs typeface="Open Sans"/>
                      </a:endParaRPr>
                    </a:p>
                  </a:txBody>
                  <a:tcPr marL="0" marR="0" marT="112395" marB="0">
                    <a:lnL w="19050">
                      <a:solidFill>
                        <a:srgbClr val="603990"/>
                      </a:solidFill>
                      <a:prstDash val="solid"/>
                    </a:lnL>
                    <a:lnR w="19050">
                      <a:solidFill>
                        <a:srgbClr val="603990"/>
                      </a:solidFill>
                      <a:prstDash val="solid"/>
                    </a:lnR>
                    <a:lnT w="19050">
                      <a:solidFill>
                        <a:srgbClr val="603990"/>
                      </a:solidFill>
                      <a:prstDash val="solid"/>
                    </a:lnT>
                    <a:lnB w="19050">
                      <a:solidFill>
                        <a:srgbClr val="603990"/>
                      </a:solidFill>
                      <a:prstDash val="solid"/>
                    </a:lnB>
                  </a:tcPr>
                </a:tc>
                <a:extLst>
                  <a:ext uri="{0D108BD9-81ED-4DB2-BD59-A6C34878D82A}">
                    <a16:rowId xmlns:a16="http://schemas.microsoft.com/office/drawing/2014/main" val="10004"/>
                  </a:ext>
                </a:extLst>
              </a:tr>
              <a:tr h="459105">
                <a:tc>
                  <a:txBody>
                    <a:bodyPr/>
                    <a:lstStyle/>
                    <a:p>
                      <a:pPr algn="ctr">
                        <a:lnSpc>
                          <a:spcPct val="100000"/>
                        </a:lnSpc>
                        <a:spcBef>
                          <a:spcPts val="819"/>
                        </a:spcBef>
                      </a:pPr>
                      <a:r>
                        <a:rPr sz="1350" spc="-10" dirty="0">
                          <a:solidFill>
                            <a:srgbClr val="57585B"/>
                          </a:solidFill>
                          <a:latin typeface="Open Sans"/>
                          <a:cs typeface="Open Sans"/>
                        </a:rPr>
                        <a:t>01/20/2023</a:t>
                      </a:r>
                      <a:endParaRPr sz="1350">
                        <a:latin typeface="Open Sans"/>
                        <a:cs typeface="Open Sans"/>
                      </a:endParaRPr>
                    </a:p>
                  </a:txBody>
                  <a:tcPr marL="0" marR="0" marT="104139" marB="0">
                    <a:lnL w="19050">
                      <a:solidFill>
                        <a:srgbClr val="603990"/>
                      </a:solidFill>
                      <a:prstDash val="solid"/>
                    </a:lnL>
                    <a:lnR w="19050">
                      <a:solidFill>
                        <a:srgbClr val="603990"/>
                      </a:solidFill>
                      <a:prstDash val="solid"/>
                    </a:lnR>
                    <a:lnT w="19050">
                      <a:solidFill>
                        <a:srgbClr val="603990"/>
                      </a:solidFill>
                      <a:prstDash val="solid"/>
                    </a:lnT>
                    <a:lnB w="28575">
                      <a:solidFill>
                        <a:srgbClr val="603990"/>
                      </a:solidFill>
                      <a:prstDash val="solid"/>
                    </a:lnB>
                  </a:tcPr>
                </a:tc>
                <a:tc>
                  <a:txBody>
                    <a:bodyPr/>
                    <a:lstStyle/>
                    <a:p>
                      <a:pPr marL="439420">
                        <a:lnSpc>
                          <a:spcPct val="100000"/>
                        </a:lnSpc>
                        <a:spcBef>
                          <a:spcPts val="819"/>
                        </a:spcBef>
                      </a:pPr>
                      <a:r>
                        <a:rPr sz="1350" dirty="0">
                          <a:solidFill>
                            <a:srgbClr val="57585B"/>
                          </a:solidFill>
                          <a:latin typeface="Open Sans"/>
                          <a:cs typeface="Open Sans"/>
                        </a:rPr>
                        <a:t>Gas</a:t>
                      </a:r>
                      <a:r>
                        <a:rPr sz="1350" spc="-5" dirty="0">
                          <a:solidFill>
                            <a:srgbClr val="57585B"/>
                          </a:solidFill>
                          <a:latin typeface="Open Sans"/>
                          <a:cs typeface="Open Sans"/>
                        </a:rPr>
                        <a:t> </a:t>
                      </a:r>
                      <a:r>
                        <a:rPr sz="1350" dirty="0">
                          <a:solidFill>
                            <a:srgbClr val="57585B"/>
                          </a:solidFill>
                          <a:latin typeface="Open Sans"/>
                          <a:cs typeface="Open Sans"/>
                        </a:rPr>
                        <a:t>for </a:t>
                      </a:r>
                      <a:r>
                        <a:rPr sz="1350" spc="-25" dirty="0">
                          <a:solidFill>
                            <a:srgbClr val="57585B"/>
                          </a:solidFill>
                          <a:latin typeface="Open Sans"/>
                          <a:cs typeface="Open Sans"/>
                        </a:rPr>
                        <a:t>car</a:t>
                      </a:r>
                      <a:endParaRPr sz="1350">
                        <a:latin typeface="Open Sans"/>
                        <a:cs typeface="Open Sans"/>
                      </a:endParaRPr>
                    </a:p>
                  </a:txBody>
                  <a:tcPr marL="0" marR="0" marT="104139" marB="0">
                    <a:lnL w="19050">
                      <a:solidFill>
                        <a:srgbClr val="603990"/>
                      </a:solidFill>
                      <a:prstDash val="solid"/>
                    </a:lnL>
                    <a:lnR w="19050">
                      <a:solidFill>
                        <a:srgbClr val="603990"/>
                      </a:solidFill>
                      <a:prstDash val="solid"/>
                    </a:lnR>
                    <a:lnT w="19050">
                      <a:solidFill>
                        <a:srgbClr val="603990"/>
                      </a:solidFill>
                      <a:prstDash val="solid"/>
                    </a:lnT>
                    <a:lnB w="28575">
                      <a:solidFill>
                        <a:srgbClr val="603990"/>
                      </a:solidFill>
                      <a:prstDash val="solid"/>
                    </a:lnB>
                  </a:tcPr>
                </a:tc>
                <a:tc>
                  <a:txBody>
                    <a:bodyPr/>
                    <a:lstStyle/>
                    <a:p>
                      <a:pPr algn="ctr">
                        <a:lnSpc>
                          <a:spcPct val="100000"/>
                        </a:lnSpc>
                        <a:spcBef>
                          <a:spcPts val="890"/>
                        </a:spcBef>
                      </a:pPr>
                      <a:r>
                        <a:rPr sz="1350" b="1" spc="-20" dirty="0">
                          <a:solidFill>
                            <a:srgbClr val="BD1E2C"/>
                          </a:solidFill>
                          <a:latin typeface="Open Sans"/>
                          <a:cs typeface="Open Sans"/>
                        </a:rPr>
                        <a:t>$350</a:t>
                      </a:r>
                      <a:endParaRPr sz="1350">
                        <a:latin typeface="Open Sans"/>
                        <a:cs typeface="Open Sans"/>
                      </a:endParaRPr>
                    </a:p>
                  </a:txBody>
                  <a:tcPr marL="0" marR="0" marT="113030" marB="0">
                    <a:lnL w="19050">
                      <a:solidFill>
                        <a:srgbClr val="603990"/>
                      </a:solidFill>
                      <a:prstDash val="solid"/>
                    </a:lnL>
                    <a:lnR w="19050">
                      <a:solidFill>
                        <a:srgbClr val="603990"/>
                      </a:solidFill>
                      <a:prstDash val="solid"/>
                    </a:lnR>
                    <a:lnT w="19050">
                      <a:solidFill>
                        <a:srgbClr val="603990"/>
                      </a:solidFill>
                      <a:prstDash val="solid"/>
                    </a:lnT>
                    <a:lnB w="28575">
                      <a:solidFill>
                        <a:srgbClr val="603990"/>
                      </a:solidFill>
                      <a:prstDash val="solid"/>
                    </a:lnB>
                  </a:tcPr>
                </a:tc>
                <a:tc>
                  <a:txBody>
                    <a:bodyPr/>
                    <a:lstStyle/>
                    <a:p>
                      <a:pPr algn="ctr">
                        <a:lnSpc>
                          <a:spcPct val="100000"/>
                        </a:lnSpc>
                        <a:spcBef>
                          <a:spcPts val="890"/>
                        </a:spcBef>
                      </a:pPr>
                      <a:r>
                        <a:rPr sz="1350" b="1" spc="-10" dirty="0">
                          <a:solidFill>
                            <a:srgbClr val="BD1E2C"/>
                          </a:solidFill>
                          <a:latin typeface="Open Sans"/>
                          <a:cs typeface="Open Sans"/>
                        </a:rPr>
                        <a:t>Debit</a:t>
                      </a:r>
                      <a:endParaRPr sz="1350">
                        <a:latin typeface="Open Sans"/>
                        <a:cs typeface="Open Sans"/>
                      </a:endParaRPr>
                    </a:p>
                  </a:txBody>
                  <a:tcPr marL="0" marR="0" marT="113030" marB="0">
                    <a:lnL w="19050">
                      <a:solidFill>
                        <a:srgbClr val="603990"/>
                      </a:solidFill>
                      <a:prstDash val="solid"/>
                    </a:lnL>
                    <a:lnR w="19050">
                      <a:solidFill>
                        <a:srgbClr val="603990"/>
                      </a:solidFill>
                      <a:prstDash val="solid"/>
                    </a:lnR>
                    <a:lnT w="19050">
                      <a:solidFill>
                        <a:srgbClr val="603990"/>
                      </a:solidFill>
                      <a:prstDash val="solid"/>
                    </a:lnT>
                    <a:lnB w="28575">
                      <a:solidFill>
                        <a:srgbClr val="603990"/>
                      </a:solidFill>
                      <a:prstDash val="solid"/>
                    </a:lnB>
                  </a:tcPr>
                </a:tc>
                <a:tc>
                  <a:txBody>
                    <a:bodyPr/>
                    <a:lstStyle/>
                    <a:p>
                      <a:pPr algn="ctr">
                        <a:lnSpc>
                          <a:spcPct val="100000"/>
                        </a:lnSpc>
                        <a:spcBef>
                          <a:spcPts val="880"/>
                        </a:spcBef>
                      </a:pPr>
                      <a:r>
                        <a:rPr sz="1350" b="1" spc="-20" dirty="0">
                          <a:solidFill>
                            <a:srgbClr val="57585B"/>
                          </a:solidFill>
                          <a:latin typeface="Open Sans"/>
                          <a:cs typeface="Open Sans"/>
                        </a:rPr>
                        <a:t>$850</a:t>
                      </a:r>
                      <a:endParaRPr sz="1350">
                        <a:latin typeface="Open Sans"/>
                        <a:cs typeface="Open Sans"/>
                      </a:endParaRPr>
                    </a:p>
                  </a:txBody>
                  <a:tcPr marL="0" marR="0" marT="111760" marB="0">
                    <a:lnL w="19050">
                      <a:solidFill>
                        <a:srgbClr val="603990"/>
                      </a:solidFill>
                      <a:prstDash val="solid"/>
                    </a:lnL>
                    <a:lnR w="19050">
                      <a:solidFill>
                        <a:srgbClr val="603990"/>
                      </a:solidFill>
                      <a:prstDash val="solid"/>
                    </a:lnR>
                    <a:lnT w="19050">
                      <a:solidFill>
                        <a:srgbClr val="603990"/>
                      </a:solidFill>
                      <a:prstDash val="solid"/>
                    </a:lnT>
                    <a:lnB w="28575">
                      <a:solidFill>
                        <a:srgbClr val="603990"/>
                      </a:solidFill>
                      <a:prstDash val="solid"/>
                    </a:lnB>
                  </a:tcPr>
                </a:tc>
                <a:extLst>
                  <a:ext uri="{0D108BD9-81ED-4DB2-BD59-A6C34878D82A}">
                    <a16:rowId xmlns:a16="http://schemas.microsoft.com/office/drawing/2014/main" val="10005"/>
                  </a:ext>
                </a:extLst>
              </a:tr>
              <a:tr h="459105">
                <a:tc>
                  <a:txBody>
                    <a:bodyPr/>
                    <a:lstStyle/>
                    <a:p>
                      <a:pPr algn="ctr">
                        <a:lnSpc>
                          <a:spcPct val="100000"/>
                        </a:lnSpc>
                        <a:spcBef>
                          <a:spcPts val="800"/>
                        </a:spcBef>
                      </a:pPr>
                      <a:r>
                        <a:rPr sz="1350" spc="-10" dirty="0">
                          <a:solidFill>
                            <a:srgbClr val="57585B"/>
                          </a:solidFill>
                          <a:latin typeface="Open Sans"/>
                          <a:cs typeface="Open Sans"/>
                        </a:rPr>
                        <a:t>01/30/2023</a:t>
                      </a:r>
                      <a:endParaRPr sz="1350">
                        <a:latin typeface="Open Sans"/>
                        <a:cs typeface="Open Sans"/>
                      </a:endParaRPr>
                    </a:p>
                  </a:txBody>
                  <a:tcPr marL="0" marR="0" marT="101600" marB="0">
                    <a:lnL w="19050">
                      <a:solidFill>
                        <a:srgbClr val="603990"/>
                      </a:solidFill>
                      <a:prstDash val="solid"/>
                    </a:lnL>
                    <a:lnR w="19050">
                      <a:solidFill>
                        <a:srgbClr val="603990"/>
                      </a:solidFill>
                      <a:prstDash val="solid"/>
                    </a:lnR>
                    <a:lnT w="28575">
                      <a:solidFill>
                        <a:srgbClr val="603990"/>
                      </a:solidFill>
                      <a:prstDash val="solid"/>
                    </a:lnT>
                    <a:lnB w="19050">
                      <a:solidFill>
                        <a:srgbClr val="603990"/>
                      </a:solidFill>
                      <a:prstDash val="solid"/>
                    </a:lnB>
                  </a:tcPr>
                </a:tc>
                <a:tc>
                  <a:txBody>
                    <a:bodyPr/>
                    <a:lstStyle/>
                    <a:p>
                      <a:pPr marL="461645">
                        <a:lnSpc>
                          <a:spcPct val="100000"/>
                        </a:lnSpc>
                        <a:spcBef>
                          <a:spcPts val="800"/>
                        </a:spcBef>
                      </a:pPr>
                      <a:r>
                        <a:rPr sz="1350" spc="-10" dirty="0">
                          <a:solidFill>
                            <a:srgbClr val="57585B"/>
                          </a:solidFill>
                          <a:latin typeface="Open Sans"/>
                          <a:cs typeface="Open Sans"/>
                        </a:rPr>
                        <a:t>Textbooks</a:t>
                      </a:r>
                      <a:endParaRPr sz="1350">
                        <a:latin typeface="Open Sans"/>
                        <a:cs typeface="Open Sans"/>
                      </a:endParaRPr>
                    </a:p>
                  </a:txBody>
                  <a:tcPr marL="0" marR="0" marT="101600" marB="0">
                    <a:lnL w="19050">
                      <a:solidFill>
                        <a:srgbClr val="603990"/>
                      </a:solidFill>
                      <a:prstDash val="solid"/>
                    </a:lnL>
                    <a:lnR w="19050">
                      <a:solidFill>
                        <a:srgbClr val="603990"/>
                      </a:solidFill>
                      <a:prstDash val="solid"/>
                    </a:lnR>
                    <a:lnT w="28575">
                      <a:solidFill>
                        <a:srgbClr val="603990"/>
                      </a:solidFill>
                      <a:prstDash val="solid"/>
                    </a:lnT>
                    <a:lnB w="19050">
                      <a:solidFill>
                        <a:srgbClr val="603990"/>
                      </a:solidFill>
                      <a:prstDash val="solid"/>
                    </a:lnB>
                  </a:tcPr>
                </a:tc>
                <a:tc>
                  <a:txBody>
                    <a:bodyPr/>
                    <a:lstStyle/>
                    <a:p>
                      <a:pPr algn="ctr">
                        <a:lnSpc>
                          <a:spcPct val="100000"/>
                        </a:lnSpc>
                        <a:spcBef>
                          <a:spcPts val="850"/>
                        </a:spcBef>
                      </a:pPr>
                      <a:r>
                        <a:rPr sz="1350" b="1" spc="-20" dirty="0">
                          <a:solidFill>
                            <a:srgbClr val="BD1E2C"/>
                          </a:solidFill>
                          <a:latin typeface="Open Sans"/>
                          <a:cs typeface="Open Sans"/>
                        </a:rPr>
                        <a:t>$150</a:t>
                      </a:r>
                      <a:endParaRPr sz="1350">
                        <a:latin typeface="Open Sans"/>
                        <a:cs typeface="Open Sans"/>
                      </a:endParaRPr>
                    </a:p>
                  </a:txBody>
                  <a:tcPr marL="0" marR="0" marT="107950" marB="0">
                    <a:lnL w="19050">
                      <a:solidFill>
                        <a:srgbClr val="603990"/>
                      </a:solidFill>
                      <a:prstDash val="solid"/>
                    </a:lnL>
                    <a:lnR w="19050">
                      <a:solidFill>
                        <a:srgbClr val="603990"/>
                      </a:solidFill>
                      <a:prstDash val="solid"/>
                    </a:lnR>
                    <a:lnT w="28575">
                      <a:solidFill>
                        <a:srgbClr val="603990"/>
                      </a:solidFill>
                      <a:prstDash val="solid"/>
                    </a:lnT>
                    <a:lnB w="19050">
                      <a:solidFill>
                        <a:srgbClr val="603990"/>
                      </a:solidFill>
                      <a:prstDash val="solid"/>
                    </a:lnB>
                  </a:tcPr>
                </a:tc>
                <a:tc>
                  <a:txBody>
                    <a:bodyPr/>
                    <a:lstStyle/>
                    <a:p>
                      <a:pPr algn="ctr">
                        <a:lnSpc>
                          <a:spcPct val="100000"/>
                        </a:lnSpc>
                        <a:spcBef>
                          <a:spcPts val="850"/>
                        </a:spcBef>
                      </a:pPr>
                      <a:r>
                        <a:rPr sz="1350" b="1" spc="-10" dirty="0">
                          <a:solidFill>
                            <a:srgbClr val="BD1E2C"/>
                          </a:solidFill>
                          <a:latin typeface="Open Sans"/>
                          <a:cs typeface="Open Sans"/>
                        </a:rPr>
                        <a:t>Debit</a:t>
                      </a:r>
                      <a:endParaRPr sz="1350">
                        <a:latin typeface="Open Sans"/>
                        <a:cs typeface="Open Sans"/>
                      </a:endParaRPr>
                    </a:p>
                  </a:txBody>
                  <a:tcPr marL="0" marR="0" marT="107950" marB="0">
                    <a:lnL w="19050">
                      <a:solidFill>
                        <a:srgbClr val="603990"/>
                      </a:solidFill>
                      <a:prstDash val="solid"/>
                    </a:lnL>
                    <a:lnR w="19050">
                      <a:solidFill>
                        <a:srgbClr val="603990"/>
                      </a:solidFill>
                      <a:prstDash val="solid"/>
                    </a:lnR>
                    <a:lnT w="28575">
                      <a:solidFill>
                        <a:srgbClr val="603990"/>
                      </a:solidFill>
                      <a:prstDash val="solid"/>
                    </a:lnT>
                    <a:lnB w="19050">
                      <a:solidFill>
                        <a:srgbClr val="603990"/>
                      </a:solidFill>
                      <a:prstDash val="solid"/>
                    </a:lnB>
                  </a:tcPr>
                </a:tc>
                <a:tc>
                  <a:txBody>
                    <a:bodyPr/>
                    <a:lstStyle/>
                    <a:p>
                      <a:pPr algn="ctr">
                        <a:lnSpc>
                          <a:spcPct val="100000"/>
                        </a:lnSpc>
                        <a:spcBef>
                          <a:spcPts val="895"/>
                        </a:spcBef>
                      </a:pPr>
                      <a:r>
                        <a:rPr sz="1350" b="1" spc="-20" dirty="0">
                          <a:solidFill>
                            <a:srgbClr val="57585B"/>
                          </a:solidFill>
                          <a:latin typeface="Open Sans"/>
                          <a:cs typeface="Open Sans"/>
                        </a:rPr>
                        <a:t>$700</a:t>
                      </a:r>
                      <a:endParaRPr sz="1350">
                        <a:latin typeface="Open Sans"/>
                        <a:cs typeface="Open Sans"/>
                      </a:endParaRPr>
                    </a:p>
                  </a:txBody>
                  <a:tcPr marL="0" marR="0" marT="113665" marB="0">
                    <a:lnL w="19050">
                      <a:solidFill>
                        <a:srgbClr val="603990"/>
                      </a:solidFill>
                      <a:prstDash val="solid"/>
                    </a:lnL>
                    <a:lnR w="19050">
                      <a:solidFill>
                        <a:srgbClr val="603990"/>
                      </a:solidFill>
                      <a:prstDash val="solid"/>
                    </a:lnR>
                    <a:lnT w="28575">
                      <a:solidFill>
                        <a:srgbClr val="603990"/>
                      </a:solidFill>
                      <a:prstDash val="solid"/>
                    </a:lnT>
                    <a:lnB w="19050">
                      <a:solidFill>
                        <a:srgbClr val="603990"/>
                      </a:solidFill>
                      <a:prstDash val="solid"/>
                    </a:lnB>
                  </a:tcPr>
                </a:tc>
                <a:extLst>
                  <a:ext uri="{0D108BD9-81ED-4DB2-BD59-A6C34878D82A}">
                    <a16:rowId xmlns:a16="http://schemas.microsoft.com/office/drawing/2014/main" val="10006"/>
                  </a:ext>
                </a:extLst>
              </a:tr>
            </a:tbl>
          </a:graphicData>
        </a:graphic>
      </p:graphicFrame>
      <p:sp>
        <p:nvSpPr>
          <p:cNvPr id="26" name="object 26"/>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sp>
        <p:nvSpPr>
          <p:cNvPr id="5" name="object 5"/>
          <p:cNvSpPr txBox="1"/>
          <p:nvPr/>
        </p:nvSpPr>
        <p:spPr>
          <a:xfrm>
            <a:off x="18466961" y="10603510"/>
            <a:ext cx="238125" cy="252095"/>
          </a:xfrm>
          <a:prstGeom prst="rect">
            <a:avLst/>
          </a:prstGeom>
        </p:spPr>
        <p:txBody>
          <a:bodyPr vert="horz" wrap="square" lIns="0" tIns="17145" rIns="0" bIns="0" rtlCol="0">
            <a:spAutoFit/>
          </a:bodyPr>
          <a:lstStyle/>
          <a:p>
            <a:pPr marL="12700">
              <a:lnSpc>
                <a:spcPct val="100000"/>
              </a:lnSpc>
              <a:spcBef>
                <a:spcPts val="135"/>
              </a:spcBef>
            </a:pPr>
            <a:r>
              <a:rPr sz="1450" spc="-25" dirty="0">
                <a:solidFill>
                  <a:srgbClr val="683B93"/>
                </a:solidFill>
                <a:latin typeface="Open Sans"/>
                <a:cs typeface="Open Sans"/>
              </a:rPr>
              <a:t>42</a:t>
            </a:r>
            <a:endParaRPr sz="1450">
              <a:latin typeface="Open Sans"/>
              <a:cs typeface="Open Sans"/>
            </a:endParaRPr>
          </a:p>
        </p:txBody>
      </p:sp>
      <p:pic>
        <p:nvPicPr>
          <p:cNvPr id="6" name="object 6"/>
          <p:cNvPicPr/>
          <p:nvPr/>
        </p:nvPicPr>
        <p:blipFill>
          <a:blip r:embed="rId3" cstate="print"/>
          <a:stretch>
            <a:fillRect/>
          </a:stretch>
        </p:blipFill>
        <p:spPr>
          <a:xfrm>
            <a:off x="18829729" y="10656764"/>
            <a:ext cx="143513" cy="143534"/>
          </a:xfrm>
          <a:prstGeom prst="rect">
            <a:avLst/>
          </a:prstGeom>
        </p:spPr>
      </p:pic>
      <p:sp>
        <p:nvSpPr>
          <p:cNvPr id="7" name="object 7"/>
          <p:cNvSpPr txBox="1"/>
          <p:nvPr/>
        </p:nvSpPr>
        <p:spPr>
          <a:xfrm>
            <a:off x="1116898" y="2611790"/>
            <a:ext cx="8091170" cy="134493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Twelve</a:t>
            </a:r>
            <a:r>
              <a:rPr sz="1700" spc="50" dirty="0">
                <a:solidFill>
                  <a:srgbClr val="57585B"/>
                </a:solidFill>
                <a:latin typeface="Open Sans"/>
                <a:cs typeface="Open Sans"/>
              </a:rPr>
              <a:t> </a:t>
            </a:r>
            <a:r>
              <a:rPr sz="1700" dirty="0">
                <a:solidFill>
                  <a:srgbClr val="57585B"/>
                </a:solidFill>
                <a:latin typeface="Open Sans"/>
                <a:cs typeface="Open Sans"/>
              </a:rPr>
              <a:t>months</a:t>
            </a:r>
            <a:r>
              <a:rPr sz="1700" spc="50" dirty="0">
                <a:solidFill>
                  <a:srgbClr val="57585B"/>
                </a:solidFill>
                <a:latin typeface="Open Sans"/>
                <a:cs typeface="Open Sans"/>
              </a:rPr>
              <a:t> </a:t>
            </a:r>
            <a:r>
              <a:rPr sz="1700" dirty="0">
                <a:solidFill>
                  <a:srgbClr val="57585B"/>
                </a:solidFill>
                <a:latin typeface="Open Sans"/>
                <a:cs typeface="Open Sans"/>
              </a:rPr>
              <a:t>later,</a:t>
            </a:r>
            <a:r>
              <a:rPr sz="1700" spc="50" dirty="0">
                <a:solidFill>
                  <a:srgbClr val="57585B"/>
                </a:solidFill>
                <a:latin typeface="Open Sans"/>
                <a:cs typeface="Open Sans"/>
              </a:rPr>
              <a:t> </a:t>
            </a:r>
            <a:r>
              <a:rPr sz="1700" dirty="0">
                <a:solidFill>
                  <a:srgbClr val="57585B"/>
                </a:solidFill>
                <a:latin typeface="Open Sans"/>
                <a:cs typeface="Open Sans"/>
              </a:rPr>
              <a:t>Jaime</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dirty="0">
                <a:solidFill>
                  <a:srgbClr val="57585B"/>
                </a:solidFill>
                <a:latin typeface="Open Sans"/>
                <a:cs typeface="Open Sans"/>
              </a:rPr>
              <a:t>having</a:t>
            </a:r>
            <a:r>
              <a:rPr sz="1700" spc="55" dirty="0">
                <a:solidFill>
                  <a:srgbClr val="57585B"/>
                </a:solidFill>
                <a:latin typeface="Open Sans"/>
                <a:cs typeface="Open Sans"/>
              </a:rPr>
              <a:t> </a:t>
            </a:r>
            <a:r>
              <a:rPr sz="1700" dirty="0">
                <a:solidFill>
                  <a:srgbClr val="57585B"/>
                </a:solidFill>
                <a:latin typeface="Open Sans"/>
                <a:cs typeface="Open Sans"/>
              </a:rPr>
              <a:t>lunch</a:t>
            </a:r>
            <a:r>
              <a:rPr sz="1700" spc="50"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grandfather</a:t>
            </a:r>
            <a:r>
              <a:rPr sz="1700" spc="50"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whom</a:t>
            </a:r>
            <a:r>
              <a:rPr sz="1700" spc="55" dirty="0">
                <a:solidFill>
                  <a:srgbClr val="57585B"/>
                </a:solidFill>
                <a:latin typeface="Open Sans"/>
                <a:cs typeface="Open Sans"/>
              </a:rPr>
              <a:t> </a:t>
            </a:r>
            <a:r>
              <a:rPr sz="1700" spc="-25" dirty="0">
                <a:solidFill>
                  <a:srgbClr val="57585B"/>
                </a:solidFill>
                <a:latin typeface="Open Sans"/>
                <a:cs typeface="Open Sans"/>
              </a:rPr>
              <a:t>he </a:t>
            </a:r>
            <a:r>
              <a:rPr sz="1700" dirty="0">
                <a:solidFill>
                  <a:srgbClr val="57585B"/>
                </a:solidFill>
                <a:latin typeface="Open Sans"/>
                <a:cs typeface="Open Sans"/>
              </a:rPr>
              <a:t>shares</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details</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budget</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2024.</a:t>
            </a:r>
            <a:r>
              <a:rPr sz="1700" spc="50" dirty="0">
                <a:solidFill>
                  <a:srgbClr val="57585B"/>
                </a:solidFill>
                <a:latin typeface="Open Sans"/>
                <a:cs typeface="Open Sans"/>
              </a:rPr>
              <a:t> </a:t>
            </a:r>
            <a:r>
              <a:rPr sz="1700" dirty="0">
                <a:solidFill>
                  <a:srgbClr val="57585B"/>
                </a:solidFill>
                <a:latin typeface="Open Sans"/>
                <a:cs typeface="Open Sans"/>
              </a:rPr>
              <a:t>Jaime</a:t>
            </a:r>
            <a:r>
              <a:rPr sz="1700" spc="50" dirty="0">
                <a:solidFill>
                  <a:srgbClr val="57585B"/>
                </a:solidFill>
                <a:latin typeface="Open Sans"/>
                <a:cs typeface="Open Sans"/>
              </a:rPr>
              <a:t> </a:t>
            </a:r>
            <a:r>
              <a:rPr sz="1700" dirty="0">
                <a:solidFill>
                  <a:srgbClr val="57585B"/>
                </a:solidFill>
                <a:latin typeface="Open Sans"/>
                <a:cs typeface="Open Sans"/>
              </a:rPr>
              <a:t>notices</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budget</a:t>
            </a:r>
            <a:r>
              <a:rPr sz="1700" spc="45"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spc="-25" dirty="0">
                <a:solidFill>
                  <a:srgbClr val="57585B"/>
                </a:solidFill>
                <a:latin typeface="Open Sans"/>
                <a:cs typeface="Open Sans"/>
              </a:rPr>
              <a:t>not </a:t>
            </a:r>
            <a:r>
              <a:rPr sz="1700" dirty="0">
                <a:solidFill>
                  <a:srgbClr val="57585B"/>
                </a:solidFill>
                <a:latin typeface="Open Sans"/>
                <a:cs typeface="Open Sans"/>
              </a:rPr>
              <a:t>stretching</a:t>
            </a:r>
            <a:r>
              <a:rPr sz="1700" spc="40" dirty="0">
                <a:solidFill>
                  <a:srgbClr val="57585B"/>
                </a:solidFill>
                <a:latin typeface="Open Sans"/>
                <a:cs typeface="Open Sans"/>
              </a:rPr>
              <a:t> </a:t>
            </a:r>
            <a:r>
              <a:rPr sz="1700" dirty="0">
                <a:solidFill>
                  <a:srgbClr val="57585B"/>
                </a:solidFill>
                <a:latin typeface="Open Sans"/>
                <a:cs typeface="Open Sans"/>
              </a:rPr>
              <a:t>as</a:t>
            </a:r>
            <a:r>
              <a:rPr sz="1700" spc="40" dirty="0">
                <a:solidFill>
                  <a:srgbClr val="57585B"/>
                </a:solidFill>
                <a:latin typeface="Open Sans"/>
                <a:cs typeface="Open Sans"/>
              </a:rPr>
              <a:t> </a:t>
            </a:r>
            <a:r>
              <a:rPr sz="1700" dirty="0">
                <a:solidFill>
                  <a:srgbClr val="57585B"/>
                </a:solidFill>
                <a:latin typeface="Open Sans"/>
                <a:cs typeface="Open Sans"/>
              </a:rPr>
              <a:t>far</a:t>
            </a:r>
            <a:r>
              <a:rPr sz="1700" spc="45" dirty="0">
                <a:solidFill>
                  <a:srgbClr val="57585B"/>
                </a:solidFill>
                <a:latin typeface="Open Sans"/>
                <a:cs typeface="Open Sans"/>
              </a:rPr>
              <a:t> </a:t>
            </a:r>
            <a:r>
              <a:rPr sz="1700" dirty="0">
                <a:solidFill>
                  <a:srgbClr val="57585B"/>
                </a:solidFill>
                <a:latin typeface="Open Sans"/>
                <a:cs typeface="Open Sans"/>
              </a:rPr>
              <a:t>as</a:t>
            </a:r>
            <a:r>
              <a:rPr sz="1700" spc="40" dirty="0">
                <a:solidFill>
                  <a:srgbClr val="57585B"/>
                </a:solidFill>
                <a:latin typeface="Open Sans"/>
                <a:cs typeface="Open Sans"/>
              </a:rPr>
              <a:t> </a:t>
            </a:r>
            <a:r>
              <a:rPr sz="1700" dirty="0">
                <a:solidFill>
                  <a:srgbClr val="57585B"/>
                </a:solidFill>
                <a:latin typeface="Open Sans"/>
                <a:cs typeface="Open Sans"/>
              </a:rPr>
              <a:t>it</a:t>
            </a:r>
            <a:r>
              <a:rPr sz="1700" spc="40" dirty="0">
                <a:solidFill>
                  <a:srgbClr val="57585B"/>
                </a:solidFill>
                <a:latin typeface="Open Sans"/>
                <a:cs typeface="Open Sans"/>
              </a:rPr>
              <a:t> </a:t>
            </a:r>
            <a:r>
              <a:rPr sz="1700" dirty="0">
                <a:solidFill>
                  <a:srgbClr val="57585B"/>
                </a:solidFill>
                <a:latin typeface="Open Sans"/>
                <a:cs typeface="Open Sans"/>
              </a:rPr>
              <a:t>used</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his</a:t>
            </a:r>
            <a:r>
              <a:rPr sz="1700" spc="40" dirty="0">
                <a:solidFill>
                  <a:srgbClr val="57585B"/>
                </a:solidFill>
                <a:latin typeface="Open Sans"/>
                <a:cs typeface="Open Sans"/>
              </a:rPr>
              <a:t> </a:t>
            </a:r>
            <a:r>
              <a:rPr sz="1700" dirty="0">
                <a:solidFill>
                  <a:srgbClr val="57585B"/>
                </a:solidFill>
                <a:latin typeface="Open Sans"/>
                <a:cs typeface="Open Sans"/>
              </a:rPr>
              <a:t>cost</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living</a:t>
            </a:r>
            <a:r>
              <a:rPr sz="1700" spc="40" dirty="0">
                <a:solidFill>
                  <a:srgbClr val="57585B"/>
                </a:solidFill>
                <a:latin typeface="Open Sans"/>
                <a:cs typeface="Open Sans"/>
              </a:rPr>
              <a:t> </a:t>
            </a:r>
            <a:r>
              <a:rPr sz="1700" dirty="0">
                <a:solidFill>
                  <a:srgbClr val="57585B"/>
                </a:solidFill>
                <a:latin typeface="Open Sans"/>
                <a:cs typeface="Open Sans"/>
              </a:rPr>
              <a:t>has</a:t>
            </a:r>
            <a:r>
              <a:rPr sz="1700" spc="40" dirty="0">
                <a:solidFill>
                  <a:srgbClr val="57585B"/>
                </a:solidFill>
                <a:latin typeface="Open Sans"/>
                <a:cs typeface="Open Sans"/>
              </a:rPr>
              <a:t> </a:t>
            </a:r>
            <a:r>
              <a:rPr sz="1700" spc="-10" dirty="0">
                <a:solidFill>
                  <a:srgbClr val="57585B"/>
                </a:solidFill>
                <a:latin typeface="Open Sans"/>
                <a:cs typeface="Open Sans"/>
              </a:rPr>
              <a:t>increased </a:t>
            </a:r>
            <a:r>
              <a:rPr sz="1700" dirty="0">
                <a:solidFill>
                  <a:srgbClr val="57585B"/>
                </a:solidFill>
                <a:latin typeface="Open Sans"/>
                <a:cs typeface="Open Sans"/>
              </a:rPr>
              <a:t>signiﬁcantly</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past</a:t>
            </a:r>
            <a:r>
              <a:rPr sz="1700" spc="60" dirty="0">
                <a:solidFill>
                  <a:srgbClr val="57585B"/>
                </a:solidFill>
                <a:latin typeface="Open Sans"/>
                <a:cs typeface="Open Sans"/>
              </a:rPr>
              <a:t> </a:t>
            </a:r>
            <a:r>
              <a:rPr sz="1700" dirty="0">
                <a:solidFill>
                  <a:srgbClr val="57585B"/>
                </a:solidFill>
                <a:latin typeface="Open Sans"/>
                <a:cs typeface="Open Sans"/>
              </a:rPr>
              <a:t>year.</a:t>
            </a:r>
            <a:r>
              <a:rPr sz="1700" spc="55" dirty="0">
                <a:solidFill>
                  <a:srgbClr val="57585B"/>
                </a:solidFill>
                <a:latin typeface="Open Sans"/>
                <a:cs typeface="Open Sans"/>
              </a:rPr>
              <a:t> </a:t>
            </a:r>
            <a:r>
              <a:rPr sz="1700" dirty="0">
                <a:solidFill>
                  <a:srgbClr val="57585B"/>
                </a:solidFill>
                <a:latin typeface="Open Sans"/>
                <a:cs typeface="Open Sans"/>
              </a:rPr>
              <a:t>While</a:t>
            </a:r>
            <a:r>
              <a:rPr sz="1700" spc="60" dirty="0">
                <a:solidFill>
                  <a:srgbClr val="57585B"/>
                </a:solidFill>
                <a:latin typeface="Open Sans"/>
                <a:cs typeface="Open Sans"/>
              </a:rPr>
              <a:t> </a:t>
            </a:r>
            <a:r>
              <a:rPr sz="1700" dirty="0">
                <a:solidFill>
                  <a:srgbClr val="57585B"/>
                </a:solidFill>
                <a:latin typeface="Open Sans"/>
                <a:cs typeface="Open Sans"/>
              </a:rPr>
              <a:t>Jaime</a:t>
            </a:r>
            <a:r>
              <a:rPr sz="1700" spc="55"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wondering</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55" dirty="0">
                <a:solidFill>
                  <a:srgbClr val="57585B"/>
                </a:solidFill>
                <a:latin typeface="Open Sans"/>
                <a:cs typeface="Open Sans"/>
              </a:rPr>
              <a:t> </a:t>
            </a:r>
            <a:r>
              <a:rPr sz="1700" dirty="0">
                <a:solidFill>
                  <a:srgbClr val="57585B"/>
                </a:solidFill>
                <a:latin typeface="Open Sans"/>
                <a:cs typeface="Open Sans"/>
              </a:rPr>
              <a:t>could</a:t>
            </a:r>
            <a:r>
              <a:rPr sz="1700" spc="60" dirty="0">
                <a:solidFill>
                  <a:srgbClr val="57585B"/>
                </a:solidFill>
                <a:latin typeface="Open Sans"/>
                <a:cs typeface="Open Sans"/>
              </a:rPr>
              <a:t> </a:t>
            </a:r>
            <a:r>
              <a:rPr sz="1700" dirty="0">
                <a:solidFill>
                  <a:srgbClr val="57585B"/>
                </a:solidFill>
                <a:latin typeface="Open Sans"/>
                <a:cs typeface="Open Sans"/>
              </a:rPr>
              <a:t>be,</a:t>
            </a:r>
            <a:r>
              <a:rPr sz="1700" spc="55" dirty="0">
                <a:solidFill>
                  <a:srgbClr val="57585B"/>
                </a:solidFill>
                <a:latin typeface="Open Sans"/>
                <a:cs typeface="Open Sans"/>
              </a:rPr>
              <a:t> </a:t>
            </a:r>
            <a:r>
              <a:rPr sz="1700" spc="-25" dirty="0">
                <a:solidFill>
                  <a:srgbClr val="57585B"/>
                </a:solidFill>
                <a:latin typeface="Open Sans"/>
                <a:cs typeface="Open Sans"/>
              </a:rPr>
              <a:t>his </a:t>
            </a:r>
            <a:r>
              <a:rPr sz="1700" dirty="0">
                <a:solidFill>
                  <a:srgbClr val="57585B"/>
                </a:solidFill>
                <a:latin typeface="Open Sans"/>
                <a:cs typeface="Open Sans"/>
              </a:rPr>
              <a:t>grandfather</a:t>
            </a:r>
            <a:r>
              <a:rPr sz="1700" spc="45" dirty="0">
                <a:solidFill>
                  <a:srgbClr val="57585B"/>
                </a:solidFill>
                <a:latin typeface="Open Sans"/>
                <a:cs typeface="Open Sans"/>
              </a:rPr>
              <a:t> </a:t>
            </a:r>
            <a:r>
              <a:rPr sz="1700" dirty="0">
                <a:solidFill>
                  <a:srgbClr val="57585B"/>
                </a:solidFill>
                <a:latin typeface="Open Sans"/>
                <a:cs typeface="Open Sans"/>
              </a:rPr>
              <a:t>shows</a:t>
            </a:r>
            <a:r>
              <a:rPr sz="1700" spc="45" dirty="0">
                <a:solidFill>
                  <a:srgbClr val="57585B"/>
                </a:solidFill>
                <a:latin typeface="Open Sans"/>
                <a:cs typeface="Open Sans"/>
              </a:rPr>
              <a:t> </a:t>
            </a:r>
            <a:r>
              <a:rPr sz="1700" dirty="0">
                <a:solidFill>
                  <a:srgbClr val="57585B"/>
                </a:solidFill>
                <a:latin typeface="Open Sans"/>
                <a:cs typeface="Open Sans"/>
              </a:rPr>
              <a:t>him</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next</a:t>
            </a:r>
            <a:r>
              <a:rPr sz="1700" spc="50" dirty="0">
                <a:solidFill>
                  <a:srgbClr val="57585B"/>
                </a:solidFill>
                <a:latin typeface="Open Sans"/>
                <a:cs typeface="Open Sans"/>
              </a:rPr>
              <a:t> </a:t>
            </a:r>
            <a:r>
              <a:rPr sz="1700" spc="-10" dirty="0">
                <a:solidFill>
                  <a:srgbClr val="57585B"/>
                </a:solidFill>
                <a:latin typeface="Open Sans"/>
                <a:cs typeface="Open Sans"/>
              </a:rPr>
              <a:t>image.</a:t>
            </a:r>
            <a:endParaRPr sz="1700">
              <a:latin typeface="Open Sans"/>
              <a:cs typeface="Open Sans"/>
            </a:endParaRPr>
          </a:p>
        </p:txBody>
      </p:sp>
      <p:sp>
        <p:nvSpPr>
          <p:cNvPr id="8" name="object 8"/>
          <p:cNvSpPr txBox="1"/>
          <p:nvPr/>
        </p:nvSpPr>
        <p:spPr>
          <a:xfrm>
            <a:off x="10304063" y="9382160"/>
            <a:ext cx="8091170" cy="134493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Twelve</a:t>
            </a:r>
            <a:r>
              <a:rPr sz="1700" spc="50" dirty="0">
                <a:solidFill>
                  <a:srgbClr val="57585B"/>
                </a:solidFill>
                <a:latin typeface="Open Sans"/>
                <a:cs typeface="Open Sans"/>
              </a:rPr>
              <a:t> </a:t>
            </a:r>
            <a:r>
              <a:rPr sz="1700" dirty="0">
                <a:solidFill>
                  <a:srgbClr val="57585B"/>
                </a:solidFill>
                <a:latin typeface="Open Sans"/>
                <a:cs typeface="Open Sans"/>
              </a:rPr>
              <a:t>months</a:t>
            </a:r>
            <a:r>
              <a:rPr sz="1700" spc="50" dirty="0">
                <a:solidFill>
                  <a:srgbClr val="57585B"/>
                </a:solidFill>
                <a:latin typeface="Open Sans"/>
                <a:cs typeface="Open Sans"/>
              </a:rPr>
              <a:t> </a:t>
            </a:r>
            <a:r>
              <a:rPr sz="1700" dirty="0">
                <a:solidFill>
                  <a:srgbClr val="57585B"/>
                </a:solidFill>
                <a:latin typeface="Open Sans"/>
                <a:cs typeface="Open Sans"/>
              </a:rPr>
              <a:t>later,</a:t>
            </a:r>
            <a:r>
              <a:rPr sz="1700" spc="55" dirty="0">
                <a:solidFill>
                  <a:srgbClr val="57585B"/>
                </a:solidFill>
                <a:latin typeface="Open Sans"/>
                <a:cs typeface="Open Sans"/>
              </a:rPr>
              <a:t> </a:t>
            </a:r>
            <a:r>
              <a:rPr sz="1700" dirty="0">
                <a:solidFill>
                  <a:srgbClr val="57585B"/>
                </a:solidFill>
                <a:latin typeface="Open Sans"/>
                <a:cs typeface="Open Sans"/>
              </a:rPr>
              <a:t>Jaime</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dirty="0">
                <a:solidFill>
                  <a:srgbClr val="57585B"/>
                </a:solidFill>
                <a:latin typeface="Open Sans"/>
                <a:cs typeface="Open Sans"/>
              </a:rPr>
              <a:t>having</a:t>
            </a:r>
            <a:r>
              <a:rPr sz="1700" spc="50" dirty="0">
                <a:solidFill>
                  <a:srgbClr val="57585B"/>
                </a:solidFill>
                <a:latin typeface="Open Sans"/>
                <a:cs typeface="Open Sans"/>
              </a:rPr>
              <a:t> </a:t>
            </a:r>
            <a:r>
              <a:rPr sz="1700" dirty="0">
                <a:solidFill>
                  <a:srgbClr val="57585B"/>
                </a:solidFill>
                <a:latin typeface="Open Sans"/>
                <a:cs typeface="Open Sans"/>
              </a:rPr>
              <a:t>lunch</a:t>
            </a:r>
            <a:r>
              <a:rPr sz="1700" spc="55"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5" dirty="0">
                <a:solidFill>
                  <a:srgbClr val="57585B"/>
                </a:solidFill>
                <a:latin typeface="Open Sans"/>
                <a:cs typeface="Open Sans"/>
              </a:rPr>
              <a:t> </a:t>
            </a:r>
            <a:r>
              <a:rPr sz="1700" dirty="0">
                <a:solidFill>
                  <a:srgbClr val="57585B"/>
                </a:solidFill>
                <a:latin typeface="Open Sans"/>
                <a:cs typeface="Open Sans"/>
              </a:rPr>
              <a:t>grandfather</a:t>
            </a:r>
            <a:r>
              <a:rPr sz="1700" spc="50" dirty="0">
                <a:solidFill>
                  <a:srgbClr val="57585B"/>
                </a:solidFill>
                <a:latin typeface="Open Sans"/>
                <a:cs typeface="Open Sans"/>
              </a:rPr>
              <a:t> </a:t>
            </a:r>
            <a:r>
              <a:rPr sz="1700" dirty="0">
                <a:solidFill>
                  <a:srgbClr val="57585B"/>
                </a:solidFill>
                <a:latin typeface="Open Sans"/>
                <a:cs typeface="Open Sans"/>
              </a:rPr>
              <a:t>with</a:t>
            </a:r>
            <a:r>
              <a:rPr sz="1700" spc="55" dirty="0">
                <a:solidFill>
                  <a:srgbClr val="57585B"/>
                </a:solidFill>
                <a:latin typeface="Open Sans"/>
                <a:cs typeface="Open Sans"/>
              </a:rPr>
              <a:t> </a:t>
            </a:r>
            <a:r>
              <a:rPr sz="1700" dirty="0">
                <a:solidFill>
                  <a:srgbClr val="57585B"/>
                </a:solidFill>
                <a:latin typeface="Open Sans"/>
                <a:cs typeface="Open Sans"/>
              </a:rPr>
              <a:t>whom</a:t>
            </a:r>
            <a:r>
              <a:rPr sz="1700" spc="50" dirty="0">
                <a:solidFill>
                  <a:srgbClr val="57585B"/>
                </a:solidFill>
                <a:latin typeface="Open Sans"/>
                <a:cs typeface="Open Sans"/>
              </a:rPr>
              <a:t> </a:t>
            </a:r>
            <a:r>
              <a:rPr sz="1700" spc="-25" dirty="0">
                <a:solidFill>
                  <a:srgbClr val="57585B"/>
                </a:solidFill>
                <a:latin typeface="Open Sans"/>
                <a:cs typeface="Open Sans"/>
              </a:rPr>
              <a:t>he </a:t>
            </a:r>
            <a:r>
              <a:rPr sz="1700" dirty="0">
                <a:solidFill>
                  <a:srgbClr val="57585B"/>
                </a:solidFill>
                <a:latin typeface="Open Sans"/>
                <a:cs typeface="Open Sans"/>
              </a:rPr>
              <a:t>shares</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details</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budget</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2024.</a:t>
            </a:r>
            <a:r>
              <a:rPr sz="1700" spc="50" dirty="0">
                <a:solidFill>
                  <a:srgbClr val="57585B"/>
                </a:solidFill>
                <a:latin typeface="Open Sans"/>
                <a:cs typeface="Open Sans"/>
              </a:rPr>
              <a:t> </a:t>
            </a:r>
            <a:r>
              <a:rPr sz="1700" dirty="0">
                <a:solidFill>
                  <a:srgbClr val="57585B"/>
                </a:solidFill>
                <a:latin typeface="Open Sans"/>
                <a:cs typeface="Open Sans"/>
              </a:rPr>
              <a:t>Jaime</a:t>
            </a:r>
            <a:r>
              <a:rPr sz="1700" spc="50" dirty="0">
                <a:solidFill>
                  <a:srgbClr val="57585B"/>
                </a:solidFill>
                <a:latin typeface="Open Sans"/>
                <a:cs typeface="Open Sans"/>
              </a:rPr>
              <a:t> </a:t>
            </a:r>
            <a:r>
              <a:rPr sz="1700" dirty="0">
                <a:solidFill>
                  <a:srgbClr val="57585B"/>
                </a:solidFill>
                <a:latin typeface="Open Sans"/>
                <a:cs typeface="Open Sans"/>
              </a:rPr>
              <a:t>notices</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budget</a:t>
            </a:r>
            <a:r>
              <a:rPr sz="1700" spc="45"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spc="-25" dirty="0">
                <a:solidFill>
                  <a:srgbClr val="57585B"/>
                </a:solidFill>
                <a:latin typeface="Open Sans"/>
                <a:cs typeface="Open Sans"/>
              </a:rPr>
              <a:t>not </a:t>
            </a:r>
            <a:r>
              <a:rPr sz="1700" dirty="0">
                <a:solidFill>
                  <a:srgbClr val="57585B"/>
                </a:solidFill>
                <a:latin typeface="Open Sans"/>
                <a:cs typeface="Open Sans"/>
              </a:rPr>
              <a:t>stretching</a:t>
            </a:r>
            <a:r>
              <a:rPr sz="1700" spc="40" dirty="0">
                <a:solidFill>
                  <a:srgbClr val="57585B"/>
                </a:solidFill>
                <a:latin typeface="Open Sans"/>
                <a:cs typeface="Open Sans"/>
              </a:rPr>
              <a:t> </a:t>
            </a:r>
            <a:r>
              <a:rPr sz="1700" dirty="0">
                <a:solidFill>
                  <a:srgbClr val="57585B"/>
                </a:solidFill>
                <a:latin typeface="Open Sans"/>
                <a:cs typeface="Open Sans"/>
              </a:rPr>
              <a:t>as</a:t>
            </a:r>
            <a:r>
              <a:rPr sz="1700" spc="40" dirty="0">
                <a:solidFill>
                  <a:srgbClr val="57585B"/>
                </a:solidFill>
                <a:latin typeface="Open Sans"/>
                <a:cs typeface="Open Sans"/>
              </a:rPr>
              <a:t> </a:t>
            </a:r>
            <a:r>
              <a:rPr sz="1700" dirty="0">
                <a:solidFill>
                  <a:srgbClr val="57585B"/>
                </a:solidFill>
                <a:latin typeface="Open Sans"/>
                <a:cs typeface="Open Sans"/>
              </a:rPr>
              <a:t>far</a:t>
            </a:r>
            <a:r>
              <a:rPr sz="1700" spc="45" dirty="0">
                <a:solidFill>
                  <a:srgbClr val="57585B"/>
                </a:solidFill>
                <a:latin typeface="Open Sans"/>
                <a:cs typeface="Open Sans"/>
              </a:rPr>
              <a:t> </a:t>
            </a:r>
            <a:r>
              <a:rPr sz="1700" dirty="0">
                <a:solidFill>
                  <a:srgbClr val="57585B"/>
                </a:solidFill>
                <a:latin typeface="Open Sans"/>
                <a:cs typeface="Open Sans"/>
              </a:rPr>
              <a:t>as</a:t>
            </a:r>
            <a:r>
              <a:rPr sz="1700" spc="40" dirty="0">
                <a:solidFill>
                  <a:srgbClr val="57585B"/>
                </a:solidFill>
                <a:latin typeface="Open Sans"/>
                <a:cs typeface="Open Sans"/>
              </a:rPr>
              <a:t> </a:t>
            </a:r>
            <a:r>
              <a:rPr sz="1700" dirty="0">
                <a:solidFill>
                  <a:srgbClr val="57585B"/>
                </a:solidFill>
                <a:latin typeface="Open Sans"/>
                <a:cs typeface="Open Sans"/>
              </a:rPr>
              <a:t>it</a:t>
            </a:r>
            <a:r>
              <a:rPr sz="1700" spc="40" dirty="0">
                <a:solidFill>
                  <a:srgbClr val="57585B"/>
                </a:solidFill>
                <a:latin typeface="Open Sans"/>
                <a:cs typeface="Open Sans"/>
              </a:rPr>
              <a:t> </a:t>
            </a:r>
            <a:r>
              <a:rPr sz="1700" dirty="0">
                <a:solidFill>
                  <a:srgbClr val="57585B"/>
                </a:solidFill>
                <a:latin typeface="Open Sans"/>
                <a:cs typeface="Open Sans"/>
              </a:rPr>
              <a:t>used</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his</a:t>
            </a:r>
            <a:r>
              <a:rPr sz="1700" spc="40" dirty="0">
                <a:solidFill>
                  <a:srgbClr val="57585B"/>
                </a:solidFill>
                <a:latin typeface="Open Sans"/>
                <a:cs typeface="Open Sans"/>
              </a:rPr>
              <a:t> </a:t>
            </a:r>
            <a:r>
              <a:rPr sz="1700" dirty="0">
                <a:solidFill>
                  <a:srgbClr val="57585B"/>
                </a:solidFill>
                <a:latin typeface="Open Sans"/>
                <a:cs typeface="Open Sans"/>
              </a:rPr>
              <a:t>cost</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living</a:t>
            </a:r>
            <a:r>
              <a:rPr sz="1700" spc="40" dirty="0">
                <a:solidFill>
                  <a:srgbClr val="57585B"/>
                </a:solidFill>
                <a:latin typeface="Open Sans"/>
                <a:cs typeface="Open Sans"/>
              </a:rPr>
              <a:t> </a:t>
            </a:r>
            <a:r>
              <a:rPr sz="1700" dirty="0">
                <a:solidFill>
                  <a:srgbClr val="57585B"/>
                </a:solidFill>
                <a:latin typeface="Open Sans"/>
                <a:cs typeface="Open Sans"/>
              </a:rPr>
              <a:t>has</a:t>
            </a:r>
            <a:r>
              <a:rPr sz="1700" spc="40" dirty="0">
                <a:solidFill>
                  <a:srgbClr val="57585B"/>
                </a:solidFill>
                <a:latin typeface="Open Sans"/>
                <a:cs typeface="Open Sans"/>
              </a:rPr>
              <a:t> </a:t>
            </a:r>
            <a:r>
              <a:rPr sz="1700" spc="-10" dirty="0">
                <a:solidFill>
                  <a:srgbClr val="57585B"/>
                </a:solidFill>
                <a:latin typeface="Open Sans"/>
                <a:cs typeface="Open Sans"/>
              </a:rPr>
              <a:t>increased </a:t>
            </a:r>
            <a:r>
              <a:rPr sz="1700" dirty="0">
                <a:solidFill>
                  <a:srgbClr val="57585B"/>
                </a:solidFill>
                <a:latin typeface="Open Sans"/>
                <a:cs typeface="Open Sans"/>
              </a:rPr>
              <a:t>signiﬁcantly</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past</a:t>
            </a:r>
            <a:r>
              <a:rPr sz="1700" spc="60" dirty="0">
                <a:solidFill>
                  <a:srgbClr val="57585B"/>
                </a:solidFill>
                <a:latin typeface="Open Sans"/>
                <a:cs typeface="Open Sans"/>
              </a:rPr>
              <a:t> </a:t>
            </a:r>
            <a:r>
              <a:rPr sz="1700" dirty="0">
                <a:solidFill>
                  <a:srgbClr val="57585B"/>
                </a:solidFill>
                <a:latin typeface="Open Sans"/>
                <a:cs typeface="Open Sans"/>
              </a:rPr>
              <a:t>year.</a:t>
            </a:r>
            <a:r>
              <a:rPr sz="1700" spc="55" dirty="0">
                <a:solidFill>
                  <a:srgbClr val="57585B"/>
                </a:solidFill>
                <a:latin typeface="Open Sans"/>
                <a:cs typeface="Open Sans"/>
              </a:rPr>
              <a:t> </a:t>
            </a:r>
            <a:r>
              <a:rPr sz="1700" dirty="0">
                <a:solidFill>
                  <a:srgbClr val="57585B"/>
                </a:solidFill>
                <a:latin typeface="Open Sans"/>
                <a:cs typeface="Open Sans"/>
              </a:rPr>
              <a:t>While</a:t>
            </a:r>
            <a:r>
              <a:rPr sz="1700" spc="60" dirty="0">
                <a:solidFill>
                  <a:srgbClr val="57585B"/>
                </a:solidFill>
                <a:latin typeface="Open Sans"/>
                <a:cs typeface="Open Sans"/>
              </a:rPr>
              <a:t> </a:t>
            </a:r>
            <a:r>
              <a:rPr sz="1700" dirty="0">
                <a:solidFill>
                  <a:srgbClr val="57585B"/>
                </a:solidFill>
                <a:latin typeface="Open Sans"/>
                <a:cs typeface="Open Sans"/>
              </a:rPr>
              <a:t>Jaime</a:t>
            </a:r>
            <a:r>
              <a:rPr sz="1700" spc="55"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wondering</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55" dirty="0">
                <a:solidFill>
                  <a:srgbClr val="57585B"/>
                </a:solidFill>
                <a:latin typeface="Open Sans"/>
                <a:cs typeface="Open Sans"/>
              </a:rPr>
              <a:t> </a:t>
            </a:r>
            <a:r>
              <a:rPr sz="1700" dirty="0">
                <a:solidFill>
                  <a:srgbClr val="57585B"/>
                </a:solidFill>
                <a:latin typeface="Open Sans"/>
                <a:cs typeface="Open Sans"/>
              </a:rPr>
              <a:t>could</a:t>
            </a:r>
            <a:r>
              <a:rPr sz="1700" spc="60" dirty="0">
                <a:solidFill>
                  <a:srgbClr val="57585B"/>
                </a:solidFill>
                <a:latin typeface="Open Sans"/>
                <a:cs typeface="Open Sans"/>
              </a:rPr>
              <a:t> </a:t>
            </a:r>
            <a:r>
              <a:rPr sz="1700" dirty="0">
                <a:solidFill>
                  <a:srgbClr val="57585B"/>
                </a:solidFill>
                <a:latin typeface="Open Sans"/>
                <a:cs typeface="Open Sans"/>
              </a:rPr>
              <a:t>be,</a:t>
            </a:r>
            <a:r>
              <a:rPr sz="1700" spc="55" dirty="0">
                <a:solidFill>
                  <a:srgbClr val="57585B"/>
                </a:solidFill>
                <a:latin typeface="Open Sans"/>
                <a:cs typeface="Open Sans"/>
              </a:rPr>
              <a:t> </a:t>
            </a:r>
            <a:r>
              <a:rPr sz="1700" spc="-25" dirty="0">
                <a:solidFill>
                  <a:srgbClr val="57585B"/>
                </a:solidFill>
                <a:latin typeface="Open Sans"/>
                <a:cs typeface="Open Sans"/>
              </a:rPr>
              <a:t>his </a:t>
            </a:r>
            <a:r>
              <a:rPr sz="1700" dirty="0">
                <a:solidFill>
                  <a:srgbClr val="57585B"/>
                </a:solidFill>
                <a:latin typeface="Open Sans"/>
                <a:cs typeface="Open Sans"/>
              </a:rPr>
              <a:t>grandfather</a:t>
            </a:r>
            <a:r>
              <a:rPr sz="1700" spc="45" dirty="0">
                <a:solidFill>
                  <a:srgbClr val="57585B"/>
                </a:solidFill>
                <a:latin typeface="Open Sans"/>
                <a:cs typeface="Open Sans"/>
              </a:rPr>
              <a:t> </a:t>
            </a:r>
            <a:r>
              <a:rPr sz="1700" dirty="0">
                <a:solidFill>
                  <a:srgbClr val="57585B"/>
                </a:solidFill>
                <a:latin typeface="Open Sans"/>
                <a:cs typeface="Open Sans"/>
              </a:rPr>
              <a:t>shows</a:t>
            </a:r>
            <a:r>
              <a:rPr sz="1700" spc="45" dirty="0">
                <a:solidFill>
                  <a:srgbClr val="57585B"/>
                </a:solidFill>
                <a:latin typeface="Open Sans"/>
                <a:cs typeface="Open Sans"/>
              </a:rPr>
              <a:t> </a:t>
            </a:r>
            <a:r>
              <a:rPr sz="1700" dirty="0">
                <a:solidFill>
                  <a:srgbClr val="57585B"/>
                </a:solidFill>
                <a:latin typeface="Open Sans"/>
                <a:cs typeface="Open Sans"/>
              </a:rPr>
              <a:t>him</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next</a:t>
            </a:r>
            <a:r>
              <a:rPr sz="1700" spc="50" dirty="0">
                <a:solidFill>
                  <a:srgbClr val="57585B"/>
                </a:solidFill>
                <a:latin typeface="Open Sans"/>
                <a:cs typeface="Open Sans"/>
              </a:rPr>
              <a:t> </a:t>
            </a:r>
            <a:r>
              <a:rPr sz="1700" spc="-10" dirty="0">
                <a:solidFill>
                  <a:srgbClr val="57585B"/>
                </a:solidFill>
                <a:latin typeface="Open Sans"/>
                <a:cs typeface="Open Sans"/>
              </a:rPr>
              <a:t>image.</a:t>
            </a:r>
            <a:endParaRPr sz="1700">
              <a:latin typeface="Open Sans"/>
              <a:cs typeface="Open Sans"/>
            </a:endParaRPr>
          </a:p>
        </p:txBody>
      </p:sp>
      <p:sp>
        <p:nvSpPr>
          <p:cNvPr id="9" name="object 9"/>
          <p:cNvSpPr txBox="1"/>
          <p:nvPr/>
        </p:nvSpPr>
        <p:spPr>
          <a:xfrm>
            <a:off x="1116898" y="4180915"/>
            <a:ext cx="4742180" cy="2136775"/>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Twelve</a:t>
            </a:r>
            <a:r>
              <a:rPr sz="1700" spc="40" dirty="0">
                <a:solidFill>
                  <a:srgbClr val="57585B"/>
                </a:solidFill>
                <a:latin typeface="Open Sans"/>
                <a:cs typeface="Open Sans"/>
              </a:rPr>
              <a:t> </a:t>
            </a:r>
            <a:r>
              <a:rPr sz="1700" dirty="0">
                <a:solidFill>
                  <a:srgbClr val="57585B"/>
                </a:solidFill>
                <a:latin typeface="Open Sans"/>
                <a:cs typeface="Open Sans"/>
              </a:rPr>
              <a:t>months</a:t>
            </a:r>
            <a:r>
              <a:rPr sz="1700" spc="45" dirty="0">
                <a:solidFill>
                  <a:srgbClr val="57585B"/>
                </a:solidFill>
                <a:latin typeface="Open Sans"/>
                <a:cs typeface="Open Sans"/>
              </a:rPr>
              <a:t> </a:t>
            </a:r>
            <a:r>
              <a:rPr sz="1700" dirty="0">
                <a:solidFill>
                  <a:srgbClr val="57585B"/>
                </a:solidFill>
                <a:latin typeface="Open Sans"/>
                <a:cs typeface="Open Sans"/>
              </a:rPr>
              <a:t>later,</a:t>
            </a:r>
            <a:r>
              <a:rPr sz="1700" spc="45" dirty="0">
                <a:solidFill>
                  <a:srgbClr val="57585B"/>
                </a:solidFill>
                <a:latin typeface="Open Sans"/>
                <a:cs typeface="Open Sans"/>
              </a:rPr>
              <a:t> </a:t>
            </a: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is</a:t>
            </a:r>
            <a:r>
              <a:rPr sz="1700" spc="45" dirty="0">
                <a:solidFill>
                  <a:srgbClr val="57585B"/>
                </a:solidFill>
                <a:latin typeface="Open Sans"/>
                <a:cs typeface="Open Sans"/>
              </a:rPr>
              <a:t> </a:t>
            </a:r>
            <a:r>
              <a:rPr sz="1700" dirty="0">
                <a:solidFill>
                  <a:srgbClr val="57585B"/>
                </a:solidFill>
                <a:latin typeface="Open Sans"/>
                <a:cs typeface="Open Sans"/>
              </a:rPr>
              <a:t>having</a:t>
            </a:r>
            <a:r>
              <a:rPr sz="1700" spc="45" dirty="0">
                <a:solidFill>
                  <a:srgbClr val="57585B"/>
                </a:solidFill>
                <a:latin typeface="Open Sans"/>
                <a:cs typeface="Open Sans"/>
              </a:rPr>
              <a:t> </a:t>
            </a:r>
            <a:r>
              <a:rPr sz="1700" spc="-10" dirty="0">
                <a:solidFill>
                  <a:srgbClr val="57585B"/>
                </a:solidFill>
                <a:latin typeface="Open Sans"/>
                <a:cs typeface="Open Sans"/>
              </a:rPr>
              <a:t>lunch </a:t>
            </a:r>
            <a:r>
              <a:rPr sz="1700" dirty="0">
                <a:solidFill>
                  <a:srgbClr val="57585B"/>
                </a:solidFill>
                <a:latin typeface="Open Sans"/>
                <a:cs typeface="Open Sans"/>
              </a:rPr>
              <a:t>with</a:t>
            </a:r>
            <a:r>
              <a:rPr sz="1700" spc="45"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grandfather</a:t>
            </a:r>
            <a:r>
              <a:rPr sz="1700" spc="50"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whom</a:t>
            </a:r>
            <a:r>
              <a:rPr sz="1700" spc="50" dirty="0">
                <a:solidFill>
                  <a:srgbClr val="57585B"/>
                </a:solidFill>
                <a:latin typeface="Open Sans"/>
                <a:cs typeface="Open Sans"/>
              </a:rPr>
              <a:t> </a:t>
            </a:r>
            <a:r>
              <a:rPr sz="1700" dirty="0">
                <a:solidFill>
                  <a:srgbClr val="57585B"/>
                </a:solidFill>
                <a:latin typeface="Open Sans"/>
                <a:cs typeface="Open Sans"/>
              </a:rPr>
              <a:t>he</a:t>
            </a:r>
            <a:r>
              <a:rPr sz="1700" spc="50" dirty="0">
                <a:solidFill>
                  <a:srgbClr val="57585B"/>
                </a:solidFill>
                <a:latin typeface="Open Sans"/>
                <a:cs typeface="Open Sans"/>
              </a:rPr>
              <a:t> </a:t>
            </a:r>
            <a:r>
              <a:rPr sz="1700" dirty="0">
                <a:solidFill>
                  <a:srgbClr val="57585B"/>
                </a:solidFill>
                <a:latin typeface="Open Sans"/>
                <a:cs typeface="Open Sans"/>
              </a:rPr>
              <a:t>shares</a:t>
            </a:r>
            <a:r>
              <a:rPr sz="1700" spc="5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details</a:t>
            </a:r>
            <a:r>
              <a:rPr sz="1700" spc="4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budget</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2024.</a:t>
            </a:r>
            <a:r>
              <a:rPr sz="1700" spc="50" dirty="0">
                <a:solidFill>
                  <a:srgbClr val="57585B"/>
                </a:solidFill>
                <a:latin typeface="Open Sans"/>
                <a:cs typeface="Open Sans"/>
              </a:rPr>
              <a:t> </a:t>
            </a:r>
            <a:r>
              <a:rPr sz="1700" dirty="0">
                <a:solidFill>
                  <a:srgbClr val="57585B"/>
                </a:solidFill>
                <a:latin typeface="Open Sans"/>
                <a:cs typeface="Open Sans"/>
              </a:rPr>
              <a:t>Jaime</a:t>
            </a:r>
            <a:r>
              <a:rPr sz="1700" spc="50" dirty="0">
                <a:solidFill>
                  <a:srgbClr val="57585B"/>
                </a:solidFill>
                <a:latin typeface="Open Sans"/>
                <a:cs typeface="Open Sans"/>
              </a:rPr>
              <a:t> </a:t>
            </a:r>
            <a:r>
              <a:rPr sz="1700" spc="-10" dirty="0">
                <a:solidFill>
                  <a:srgbClr val="57585B"/>
                </a:solidFill>
                <a:latin typeface="Open Sans"/>
                <a:cs typeface="Open Sans"/>
              </a:rPr>
              <a:t>notices </a:t>
            </a:r>
            <a:r>
              <a:rPr sz="1700" dirty="0">
                <a:solidFill>
                  <a:srgbClr val="57585B"/>
                </a:solidFill>
                <a:latin typeface="Open Sans"/>
                <a:cs typeface="Open Sans"/>
              </a:rPr>
              <a:t>that</a:t>
            </a:r>
            <a:r>
              <a:rPr sz="1700" spc="40" dirty="0">
                <a:solidFill>
                  <a:srgbClr val="57585B"/>
                </a:solidFill>
                <a:latin typeface="Open Sans"/>
                <a:cs typeface="Open Sans"/>
              </a:rPr>
              <a:t> </a:t>
            </a:r>
            <a:r>
              <a:rPr sz="1700" dirty="0">
                <a:solidFill>
                  <a:srgbClr val="57585B"/>
                </a:solidFill>
                <a:latin typeface="Open Sans"/>
                <a:cs typeface="Open Sans"/>
              </a:rPr>
              <a:t>his</a:t>
            </a:r>
            <a:r>
              <a:rPr sz="1700" spc="45" dirty="0">
                <a:solidFill>
                  <a:srgbClr val="57585B"/>
                </a:solidFill>
                <a:latin typeface="Open Sans"/>
                <a:cs typeface="Open Sans"/>
              </a:rPr>
              <a:t> </a:t>
            </a:r>
            <a:r>
              <a:rPr sz="1700" dirty="0">
                <a:solidFill>
                  <a:srgbClr val="57585B"/>
                </a:solidFill>
                <a:latin typeface="Open Sans"/>
                <a:cs typeface="Open Sans"/>
              </a:rPr>
              <a:t>budget</a:t>
            </a:r>
            <a:r>
              <a:rPr sz="1700" spc="45" dirty="0">
                <a:solidFill>
                  <a:srgbClr val="57585B"/>
                </a:solidFill>
                <a:latin typeface="Open Sans"/>
                <a:cs typeface="Open Sans"/>
              </a:rPr>
              <a:t> </a:t>
            </a:r>
            <a:r>
              <a:rPr sz="1700" dirty="0">
                <a:solidFill>
                  <a:srgbClr val="57585B"/>
                </a:solidFill>
                <a:latin typeface="Open Sans"/>
                <a:cs typeface="Open Sans"/>
              </a:rPr>
              <a:t>is</a:t>
            </a:r>
            <a:r>
              <a:rPr sz="1700" spc="40" dirty="0">
                <a:solidFill>
                  <a:srgbClr val="57585B"/>
                </a:solidFill>
                <a:latin typeface="Open Sans"/>
                <a:cs typeface="Open Sans"/>
              </a:rPr>
              <a:t> </a:t>
            </a:r>
            <a:r>
              <a:rPr sz="1700" dirty="0">
                <a:solidFill>
                  <a:srgbClr val="57585B"/>
                </a:solidFill>
                <a:latin typeface="Open Sans"/>
                <a:cs typeface="Open Sans"/>
              </a:rPr>
              <a:t>not</a:t>
            </a:r>
            <a:r>
              <a:rPr sz="1700" spc="45" dirty="0">
                <a:solidFill>
                  <a:srgbClr val="57585B"/>
                </a:solidFill>
                <a:latin typeface="Open Sans"/>
                <a:cs typeface="Open Sans"/>
              </a:rPr>
              <a:t> </a:t>
            </a:r>
            <a:r>
              <a:rPr sz="1700" dirty="0">
                <a:solidFill>
                  <a:srgbClr val="57585B"/>
                </a:solidFill>
                <a:latin typeface="Open Sans"/>
                <a:cs typeface="Open Sans"/>
              </a:rPr>
              <a:t>stretching</a:t>
            </a:r>
            <a:r>
              <a:rPr sz="1700" spc="45"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dirty="0">
                <a:solidFill>
                  <a:srgbClr val="57585B"/>
                </a:solidFill>
                <a:latin typeface="Open Sans"/>
                <a:cs typeface="Open Sans"/>
              </a:rPr>
              <a:t>far</a:t>
            </a:r>
            <a:r>
              <a:rPr sz="1700" spc="40" dirty="0">
                <a:solidFill>
                  <a:srgbClr val="57585B"/>
                </a:solidFill>
                <a:latin typeface="Open Sans"/>
                <a:cs typeface="Open Sans"/>
              </a:rPr>
              <a:t> </a:t>
            </a:r>
            <a:r>
              <a:rPr sz="1700" dirty="0">
                <a:solidFill>
                  <a:srgbClr val="57585B"/>
                </a:solidFill>
                <a:latin typeface="Open Sans"/>
                <a:cs typeface="Open Sans"/>
              </a:rPr>
              <a:t>as</a:t>
            </a:r>
            <a:r>
              <a:rPr sz="1700" spc="45" dirty="0">
                <a:solidFill>
                  <a:srgbClr val="57585B"/>
                </a:solidFill>
                <a:latin typeface="Open Sans"/>
                <a:cs typeface="Open Sans"/>
              </a:rPr>
              <a:t> </a:t>
            </a:r>
            <a:r>
              <a:rPr sz="1700" spc="-25" dirty="0">
                <a:solidFill>
                  <a:srgbClr val="57585B"/>
                </a:solidFill>
                <a:latin typeface="Open Sans"/>
                <a:cs typeface="Open Sans"/>
              </a:rPr>
              <a:t>it </a:t>
            </a:r>
            <a:r>
              <a:rPr sz="1700" dirty="0">
                <a:solidFill>
                  <a:srgbClr val="57585B"/>
                </a:solidFill>
                <a:latin typeface="Open Sans"/>
                <a:cs typeface="Open Sans"/>
              </a:rPr>
              <a:t>used</a:t>
            </a:r>
            <a:r>
              <a:rPr sz="1700" spc="4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cost</a:t>
            </a:r>
            <a:r>
              <a:rPr sz="1700" spc="4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living</a:t>
            </a:r>
            <a:r>
              <a:rPr sz="1700" spc="50" dirty="0">
                <a:solidFill>
                  <a:srgbClr val="57585B"/>
                </a:solidFill>
                <a:latin typeface="Open Sans"/>
                <a:cs typeface="Open Sans"/>
              </a:rPr>
              <a:t> </a:t>
            </a:r>
            <a:r>
              <a:rPr sz="1700" spc="-25" dirty="0">
                <a:solidFill>
                  <a:srgbClr val="57585B"/>
                </a:solidFill>
                <a:latin typeface="Open Sans"/>
                <a:cs typeface="Open Sans"/>
              </a:rPr>
              <a:t>has </a:t>
            </a:r>
            <a:r>
              <a:rPr sz="1700" dirty="0">
                <a:solidFill>
                  <a:srgbClr val="57585B"/>
                </a:solidFill>
                <a:latin typeface="Open Sans"/>
                <a:cs typeface="Open Sans"/>
              </a:rPr>
              <a:t>increased</a:t>
            </a:r>
            <a:r>
              <a:rPr sz="1700" spc="55" dirty="0">
                <a:solidFill>
                  <a:srgbClr val="57585B"/>
                </a:solidFill>
                <a:latin typeface="Open Sans"/>
                <a:cs typeface="Open Sans"/>
              </a:rPr>
              <a:t> </a:t>
            </a:r>
            <a:r>
              <a:rPr sz="1700" dirty="0">
                <a:solidFill>
                  <a:srgbClr val="57585B"/>
                </a:solidFill>
                <a:latin typeface="Open Sans"/>
                <a:cs typeface="Open Sans"/>
              </a:rPr>
              <a:t>signiﬁcantly</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past</a:t>
            </a:r>
            <a:r>
              <a:rPr sz="1700" spc="60" dirty="0">
                <a:solidFill>
                  <a:srgbClr val="57585B"/>
                </a:solidFill>
                <a:latin typeface="Open Sans"/>
                <a:cs typeface="Open Sans"/>
              </a:rPr>
              <a:t> </a:t>
            </a:r>
            <a:r>
              <a:rPr sz="1700" spc="-10" dirty="0">
                <a:solidFill>
                  <a:srgbClr val="57585B"/>
                </a:solidFill>
                <a:latin typeface="Open Sans"/>
                <a:cs typeface="Open Sans"/>
              </a:rPr>
              <a:t>year.</a:t>
            </a:r>
            <a:endParaRPr sz="1700">
              <a:latin typeface="Open Sans"/>
              <a:cs typeface="Open Sans"/>
            </a:endParaRPr>
          </a:p>
          <a:p>
            <a:pPr marL="12700" marR="238125">
              <a:lnSpc>
                <a:spcPct val="101800"/>
              </a:lnSpc>
            </a:pPr>
            <a:r>
              <a:rPr sz="1700" dirty="0">
                <a:solidFill>
                  <a:srgbClr val="57585B"/>
                </a:solidFill>
                <a:latin typeface="Open Sans"/>
                <a:cs typeface="Open Sans"/>
              </a:rPr>
              <a:t>While</a:t>
            </a:r>
            <a:r>
              <a:rPr sz="1700" spc="65" dirty="0">
                <a:solidFill>
                  <a:srgbClr val="57585B"/>
                </a:solidFill>
                <a:latin typeface="Open Sans"/>
                <a:cs typeface="Open Sans"/>
              </a:rPr>
              <a:t> </a:t>
            </a:r>
            <a:r>
              <a:rPr sz="1700" dirty="0">
                <a:solidFill>
                  <a:srgbClr val="57585B"/>
                </a:solidFill>
                <a:latin typeface="Open Sans"/>
                <a:cs typeface="Open Sans"/>
              </a:rPr>
              <a:t>Jaime</a:t>
            </a:r>
            <a:r>
              <a:rPr sz="1700" spc="65" dirty="0">
                <a:solidFill>
                  <a:srgbClr val="57585B"/>
                </a:solidFill>
                <a:latin typeface="Open Sans"/>
                <a:cs typeface="Open Sans"/>
              </a:rPr>
              <a:t> </a:t>
            </a:r>
            <a:r>
              <a:rPr sz="1700" dirty="0">
                <a:solidFill>
                  <a:srgbClr val="57585B"/>
                </a:solidFill>
                <a:latin typeface="Open Sans"/>
                <a:cs typeface="Open Sans"/>
              </a:rPr>
              <a:t>is</a:t>
            </a:r>
            <a:r>
              <a:rPr sz="1700" spc="70" dirty="0">
                <a:solidFill>
                  <a:srgbClr val="57585B"/>
                </a:solidFill>
                <a:latin typeface="Open Sans"/>
                <a:cs typeface="Open Sans"/>
              </a:rPr>
              <a:t> </a:t>
            </a:r>
            <a:r>
              <a:rPr sz="1700" dirty="0">
                <a:solidFill>
                  <a:srgbClr val="57585B"/>
                </a:solidFill>
                <a:latin typeface="Open Sans"/>
                <a:cs typeface="Open Sans"/>
              </a:rPr>
              <a:t>wondering</a:t>
            </a:r>
            <a:r>
              <a:rPr sz="1700" spc="65" dirty="0">
                <a:solidFill>
                  <a:srgbClr val="57585B"/>
                </a:solidFill>
                <a:latin typeface="Open Sans"/>
                <a:cs typeface="Open Sans"/>
              </a:rPr>
              <a:t> </a:t>
            </a:r>
            <a:r>
              <a:rPr sz="1700" dirty="0">
                <a:solidFill>
                  <a:srgbClr val="57585B"/>
                </a:solidFill>
                <a:latin typeface="Open Sans"/>
                <a:cs typeface="Open Sans"/>
              </a:rPr>
              <a:t>how</a:t>
            </a:r>
            <a:r>
              <a:rPr sz="1700" spc="70" dirty="0">
                <a:solidFill>
                  <a:srgbClr val="57585B"/>
                </a:solidFill>
                <a:latin typeface="Open Sans"/>
                <a:cs typeface="Open Sans"/>
              </a:rPr>
              <a:t> </a:t>
            </a:r>
            <a:r>
              <a:rPr sz="1700" dirty="0">
                <a:solidFill>
                  <a:srgbClr val="57585B"/>
                </a:solidFill>
                <a:latin typeface="Open Sans"/>
                <a:cs typeface="Open Sans"/>
              </a:rPr>
              <a:t>this</a:t>
            </a:r>
            <a:r>
              <a:rPr sz="1700" spc="65" dirty="0">
                <a:solidFill>
                  <a:srgbClr val="57585B"/>
                </a:solidFill>
                <a:latin typeface="Open Sans"/>
                <a:cs typeface="Open Sans"/>
              </a:rPr>
              <a:t> </a:t>
            </a:r>
            <a:r>
              <a:rPr sz="1700" dirty="0">
                <a:solidFill>
                  <a:srgbClr val="57585B"/>
                </a:solidFill>
                <a:latin typeface="Open Sans"/>
                <a:cs typeface="Open Sans"/>
              </a:rPr>
              <a:t>could</a:t>
            </a:r>
            <a:r>
              <a:rPr sz="1700" spc="70" dirty="0">
                <a:solidFill>
                  <a:srgbClr val="57585B"/>
                </a:solidFill>
                <a:latin typeface="Open Sans"/>
                <a:cs typeface="Open Sans"/>
              </a:rPr>
              <a:t> </a:t>
            </a:r>
            <a:r>
              <a:rPr sz="1700" spc="-25" dirty="0">
                <a:solidFill>
                  <a:srgbClr val="57585B"/>
                </a:solidFill>
                <a:latin typeface="Open Sans"/>
                <a:cs typeface="Open Sans"/>
              </a:rPr>
              <a:t>be, </a:t>
            </a:r>
            <a:r>
              <a:rPr sz="1700" dirty="0">
                <a:solidFill>
                  <a:srgbClr val="57585B"/>
                </a:solidFill>
                <a:latin typeface="Open Sans"/>
                <a:cs typeface="Open Sans"/>
              </a:rPr>
              <a:t>his</a:t>
            </a:r>
            <a:r>
              <a:rPr sz="1700" spc="45" dirty="0">
                <a:solidFill>
                  <a:srgbClr val="57585B"/>
                </a:solidFill>
                <a:latin typeface="Open Sans"/>
                <a:cs typeface="Open Sans"/>
              </a:rPr>
              <a:t> </a:t>
            </a:r>
            <a:r>
              <a:rPr sz="1700" dirty="0">
                <a:solidFill>
                  <a:srgbClr val="57585B"/>
                </a:solidFill>
                <a:latin typeface="Open Sans"/>
                <a:cs typeface="Open Sans"/>
              </a:rPr>
              <a:t>grandfather</a:t>
            </a:r>
            <a:r>
              <a:rPr sz="1700" spc="45" dirty="0">
                <a:solidFill>
                  <a:srgbClr val="57585B"/>
                </a:solidFill>
                <a:latin typeface="Open Sans"/>
                <a:cs typeface="Open Sans"/>
              </a:rPr>
              <a:t> </a:t>
            </a:r>
            <a:r>
              <a:rPr sz="1700" dirty="0">
                <a:solidFill>
                  <a:srgbClr val="57585B"/>
                </a:solidFill>
                <a:latin typeface="Open Sans"/>
                <a:cs typeface="Open Sans"/>
              </a:rPr>
              <a:t>shows</a:t>
            </a:r>
            <a:r>
              <a:rPr sz="1700" spc="50" dirty="0">
                <a:solidFill>
                  <a:srgbClr val="57585B"/>
                </a:solidFill>
                <a:latin typeface="Open Sans"/>
                <a:cs typeface="Open Sans"/>
              </a:rPr>
              <a:t> </a:t>
            </a:r>
            <a:r>
              <a:rPr sz="1700" dirty="0">
                <a:solidFill>
                  <a:srgbClr val="57585B"/>
                </a:solidFill>
                <a:latin typeface="Open Sans"/>
                <a:cs typeface="Open Sans"/>
              </a:rPr>
              <a:t>him</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next</a:t>
            </a:r>
            <a:r>
              <a:rPr sz="1700" spc="45" dirty="0">
                <a:solidFill>
                  <a:srgbClr val="57585B"/>
                </a:solidFill>
                <a:latin typeface="Open Sans"/>
                <a:cs typeface="Open Sans"/>
              </a:rPr>
              <a:t> </a:t>
            </a:r>
            <a:r>
              <a:rPr sz="1700" spc="-10" dirty="0">
                <a:solidFill>
                  <a:srgbClr val="57585B"/>
                </a:solidFill>
                <a:latin typeface="Open Sans"/>
                <a:cs typeface="Open Sans"/>
              </a:rPr>
              <a:t>image.</a:t>
            </a:r>
            <a:endParaRPr sz="1700">
              <a:latin typeface="Open Sans"/>
              <a:cs typeface="Open Sans"/>
            </a:endParaRPr>
          </a:p>
        </p:txBody>
      </p:sp>
      <p:sp>
        <p:nvSpPr>
          <p:cNvPr id="10" name="object 10"/>
          <p:cNvSpPr txBox="1"/>
          <p:nvPr/>
        </p:nvSpPr>
        <p:spPr>
          <a:xfrm>
            <a:off x="1116898" y="6541420"/>
            <a:ext cx="6400800" cy="2664460"/>
          </a:xfrm>
          <a:prstGeom prst="rect">
            <a:avLst/>
          </a:prstGeom>
        </p:spPr>
        <p:txBody>
          <a:bodyPr vert="horz" wrap="square" lIns="0" tIns="12065" rIns="0" bIns="0" rtlCol="0">
            <a:spAutoFit/>
          </a:bodyPr>
          <a:lstStyle/>
          <a:p>
            <a:pPr marL="12700" marR="230504">
              <a:lnSpc>
                <a:spcPct val="101800"/>
              </a:lnSpc>
              <a:spcBef>
                <a:spcPts val="95"/>
              </a:spcBef>
            </a:pP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cannot</a:t>
            </a:r>
            <a:r>
              <a:rPr sz="1700" spc="50" dirty="0">
                <a:solidFill>
                  <a:srgbClr val="57585B"/>
                </a:solidFill>
                <a:latin typeface="Open Sans"/>
                <a:cs typeface="Open Sans"/>
              </a:rPr>
              <a:t> </a:t>
            </a:r>
            <a:r>
              <a:rPr sz="1700" dirty="0">
                <a:solidFill>
                  <a:srgbClr val="57585B"/>
                </a:solidFill>
                <a:latin typeface="Open Sans"/>
                <a:cs typeface="Open Sans"/>
              </a:rPr>
              <a:t>believe</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dirty="0">
                <a:solidFill>
                  <a:srgbClr val="57585B"/>
                </a:solidFill>
                <a:latin typeface="Open Sans"/>
                <a:cs typeface="Open Sans"/>
              </a:rPr>
              <a:t>eyes.</a:t>
            </a:r>
            <a:r>
              <a:rPr sz="1700" spc="45"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moment</a:t>
            </a:r>
            <a:r>
              <a:rPr sz="1700" spc="45" dirty="0">
                <a:solidFill>
                  <a:srgbClr val="57585B"/>
                </a:solidFill>
                <a:latin typeface="Open Sans"/>
                <a:cs typeface="Open Sans"/>
              </a:rPr>
              <a:t> </a:t>
            </a:r>
            <a:r>
              <a:rPr sz="1700" spc="-25" dirty="0">
                <a:solidFill>
                  <a:srgbClr val="57585B"/>
                </a:solidFill>
                <a:latin typeface="Open Sans"/>
                <a:cs typeface="Open Sans"/>
              </a:rPr>
              <a:t>he </a:t>
            </a:r>
            <a:r>
              <a:rPr sz="1700" dirty="0">
                <a:solidFill>
                  <a:srgbClr val="57585B"/>
                </a:solidFill>
                <a:latin typeface="Open Sans"/>
                <a:cs typeface="Open Sans"/>
              </a:rPr>
              <a:t>discovers</a:t>
            </a:r>
            <a:r>
              <a:rPr sz="1700" spc="45"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cost</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goods</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services</a:t>
            </a:r>
            <a:r>
              <a:rPr sz="1700" spc="45" dirty="0">
                <a:solidFill>
                  <a:srgbClr val="57585B"/>
                </a:solidFill>
                <a:latin typeface="Open Sans"/>
                <a:cs typeface="Open Sans"/>
              </a:rPr>
              <a:t> </a:t>
            </a:r>
            <a:r>
              <a:rPr sz="1700" spc="-10" dirty="0">
                <a:solidFill>
                  <a:srgbClr val="57585B"/>
                </a:solidFill>
                <a:latin typeface="Open Sans"/>
                <a:cs typeface="Open Sans"/>
              </a:rPr>
              <a:t>increase </a:t>
            </a:r>
            <a:r>
              <a:rPr sz="1700" dirty="0">
                <a:solidFill>
                  <a:srgbClr val="57585B"/>
                </a:solidFill>
                <a:latin typeface="Open Sans"/>
                <a:cs typeface="Open Sans"/>
              </a:rPr>
              <a:t>drastically</a:t>
            </a:r>
            <a:r>
              <a:rPr sz="1700" spc="50" dirty="0">
                <a:solidFill>
                  <a:srgbClr val="57585B"/>
                </a:solidFill>
                <a:latin typeface="Open Sans"/>
                <a:cs typeface="Open Sans"/>
              </a:rPr>
              <a:t> </a:t>
            </a:r>
            <a:r>
              <a:rPr sz="1700" dirty="0">
                <a:solidFill>
                  <a:srgbClr val="57585B"/>
                </a:solidFill>
                <a:latin typeface="Open Sans"/>
                <a:cs typeface="Open Sans"/>
              </a:rPr>
              <a:t>over</a:t>
            </a:r>
            <a:r>
              <a:rPr sz="1700" spc="50" dirty="0">
                <a:solidFill>
                  <a:srgbClr val="57585B"/>
                </a:solidFill>
                <a:latin typeface="Open Sans"/>
                <a:cs typeface="Open Sans"/>
              </a:rPr>
              <a:t> </a:t>
            </a:r>
            <a:r>
              <a:rPr sz="1700" dirty="0">
                <a:solidFill>
                  <a:srgbClr val="57585B"/>
                </a:solidFill>
                <a:latin typeface="Open Sans"/>
                <a:cs typeface="Open Sans"/>
              </a:rPr>
              <a:t>time,</a:t>
            </a:r>
            <a:r>
              <a:rPr sz="1700" spc="50" dirty="0">
                <a:solidFill>
                  <a:srgbClr val="57585B"/>
                </a:solidFill>
                <a:latin typeface="Open Sans"/>
                <a:cs typeface="Open Sans"/>
              </a:rPr>
              <a:t> </a:t>
            </a:r>
            <a:r>
              <a:rPr sz="1700" dirty="0">
                <a:solidFill>
                  <a:srgbClr val="57585B"/>
                </a:solidFill>
                <a:latin typeface="Open Sans"/>
                <a:cs typeface="Open Sans"/>
              </a:rPr>
              <a:t>leading</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decrease</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0" dirty="0">
                <a:solidFill>
                  <a:srgbClr val="57585B"/>
                </a:solidFill>
                <a:latin typeface="Open Sans"/>
                <a:cs typeface="Open Sans"/>
              </a:rPr>
              <a:t> </a:t>
            </a:r>
            <a:r>
              <a:rPr sz="1700" spc="-10" dirty="0">
                <a:solidFill>
                  <a:srgbClr val="57585B"/>
                </a:solidFill>
                <a:latin typeface="Open Sans"/>
                <a:cs typeface="Open Sans"/>
              </a:rPr>
              <a:t>purchasing power.</a:t>
            </a:r>
            <a:endParaRPr sz="1700" dirty="0">
              <a:latin typeface="Open Sans"/>
              <a:cs typeface="Open Sans"/>
            </a:endParaRPr>
          </a:p>
          <a:p>
            <a:pPr marL="12700" marR="5080">
              <a:lnSpc>
                <a:spcPct val="101800"/>
              </a:lnSpc>
              <a:spcBef>
                <a:spcPts val="2075"/>
              </a:spcBef>
            </a:pPr>
            <a:r>
              <a:rPr sz="1700" dirty="0">
                <a:solidFill>
                  <a:srgbClr val="57585B"/>
                </a:solidFill>
                <a:latin typeface="Open Sans"/>
                <a:cs typeface="Open Sans"/>
              </a:rPr>
              <a:t>His</a:t>
            </a:r>
            <a:r>
              <a:rPr sz="1700" spc="30" dirty="0">
                <a:solidFill>
                  <a:srgbClr val="57585B"/>
                </a:solidFill>
                <a:latin typeface="Open Sans"/>
                <a:cs typeface="Open Sans"/>
              </a:rPr>
              <a:t> </a:t>
            </a:r>
            <a:r>
              <a:rPr sz="1700" dirty="0">
                <a:solidFill>
                  <a:srgbClr val="57585B"/>
                </a:solidFill>
                <a:latin typeface="Open Sans"/>
                <a:cs typeface="Open Sans"/>
              </a:rPr>
              <a:t>grandfather</a:t>
            </a:r>
            <a:r>
              <a:rPr sz="1700" spc="35" dirty="0">
                <a:solidFill>
                  <a:srgbClr val="57585B"/>
                </a:solidFill>
                <a:latin typeface="Open Sans"/>
                <a:cs typeface="Open Sans"/>
              </a:rPr>
              <a:t> </a:t>
            </a:r>
            <a:r>
              <a:rPr sz="1700" dirty="0">
                <a:solidFill>
                  <a:srgbClr val="57585B"/>
                </a:solidFill>
                <a:latin typeface="Open Sans"/>
                <a:cs typeface="Open Sans"/>
              </a:rPr>
              <a:t>says:</a:t>
            </a:r>
            <a:r>
              <a:rPr sz="1700" spc="30" dirty="0">
                <a:solidFill>
                  <a:srgbClr val="57585B"/>
                </a:solidFill>
                <a:latin typeface="Open Sans"/>
                <a:cs typeface="Open Sans"/>
              </a:rPr>
              <a:t> </a:t>
            </a:r>
            <a:r>
              <a:rPr sz="1700" dirty="0">
                <a:solidFill>
                  <a:srgbClr val="57585B"/>
                </a:solidFill>
                <a:latin typeface="Open Sans"/>
                <a:cs typeface="Open Sans"/>
              </a:rPr>
              <a:t>“In</a:t>
            </a:r>
            <a:r>
              <a:rPr sz="1700" spc="35" dirty="0">
                <a:solidFill>
                  <a:srgbClr val="57585B"/>
                </a:solidFill>
                <a:latin typeface="Open Sans"/>
                <a:cs typeface="Open Sans"/>
              </a:rPr>
              <a:t> </a:t>
            </a:r>
            <a:r>
              <a:rPr sz="1700" dirty="0">
                <a:solidFill>
                  <a:srgbClr val="57585B"/>
                </a:solidFill>
                <a:latin typeface="Open Sans"/>
                <a:cs typeface="Open Sans"/>
              </a:rPr>
              <a:t>1956,</a:t>
            </a:r>
            <a:r>
              <a:rPr sz="1700" spc="30" dirty="0">
                <a:solidFill>
                  <a:srgbClr val="57585B"/>
                </a:solidFill>
                <a:latin typeface="Open Sans"/>
                <a:cs typeface="Open Sans"/>
              </a:rPr>
              <a:t> </a:t>
            </a:r>
            <a:r>
              <a:rPr sz="1700" dirty="0">
                <a:solidFill>
                  <a:srgbClr val="57585B"/>
                </a:solidFill>
                <a:latin typeface="Open Sans"/>
                <a:cs typeface="Open Sans"/>
              </a:rPr>
              <a:t>I</a:t>
            </a:r>
            <a:r>
              <a:rPr sz="1700" spc="35" dirty="0">
                <a:solidFill>
                  <a:srgbClr val="57585B"/>
                </a:solidFill>
                <a:latin typeface="Open Sans"/>
                <a:cs typeface="Open Sans"/>
              </a:rPr>
              <a:t> </a:t>
            </a:r>
            <a:r>
              <a:rPr sz="1700" dirty="0">
                <a:solidFill>
                  <a:srgbClr val="57585B"/>
                </a:solidFill>
                <a:latin typeface="Open Sans"/>
                <a:cs typeface="Open Sans"/>
              </a:rPr>
              <a:t>was</a:t>
            </a:r>
            <a:r>
              <a:rPr sz="1700" spc="30" dirty="0">
                <a:solidFill>
                  <a:srgbClr val="57585B"/>
                </a:solidFill>
                <a:latin typeface="Open Sans"/>
                <a:cs typeface="Open Sans"/>
              </a:rPr>
              <a:t> </a:t>
            </a:r>
            <a:r>
              <a:rPr sz="1700" dirty="0">
                <a:solidFill>
                  <a:srgbClr val="57585B"/>
                </a:solidFill>
                <a:latin typeface="Open Sans"/>
                <a:cs typeface="Open Sans"/>
              </a:rPr>
              <a:t>just</a:t>
            </a:r>
            <a:r>
              <a:rPr sz="1700" spc="35" dirty="0">
                <a:solidFill>
                  <a:srgbClr val="57585B"/>
                </a:solidFill>
                <a:latin typeface="Open Sans"/>
                <a:cs typeface="Open Sans"/>
              </a:rPr>
              <a:t> </a:t>
            </a:r>
            <a:r>
              <a:rPr sz="1700" dirty="0">
                <a:solidFill>
                  <a:srgbClr val="57585B"/>
                </a:solidFill>
                <a:latin typeface="Open Sans"/>
                <a:cs typeface="Open Sans"/>
              </a:rPr>
              <a:t>a</a:t>
            </a:r>
            <a:r>
              <a:rPr sz="1700" spc="35" dirty="0">
                <a:solidFill>
                  <a:srgbClr val="57585B"/>
                </a:solidFill>
                <a:latin typeface="Open Sans"/>
                <a:cs typeface="Open Sans"/>
              </a:rPr>
              <a:t> </a:t>
            </a:r>
            <a:r>
              <a:rPr sz="1700" dirty="0">
                <a:solidFill>
                  <a:srgbClr val="57585B"/>
                </a:solidFill>
                <a:latin typeface="Open Sans"/>
                <a:cs typeface="Open Sans"/>
              </a:rPr>
              <a:t>young</a:t>
            </a:r>
            <a:r>
              <a:rPr sz="1700" spc="30" dirty="0">
                <a:solidFill>
                  <a:srgbClr val="57585B"/>
                </a:solidFill>
                <a:latin typeface="Open Sans"/>
                <a:cs typeface="Open Sans"/>
              </a:rPr>
              <a:t> </a:t>
            </a:r>
            <a:r>
              <a:rPr sz="1700" dirty="0">
                <a:solidFill>
                  <a:srgbClr val="57585B"/>
                </a:solidFill>
                <a:latin typeface="Open Sans"/>
                <a:cs typeface="Open Sans"/>
              </a:rPr>
              <a:t>man</a:t>
            </a:r>
            <a:r>
              <a:rPr sz="1700" spc="35" dirty="0">
                <a:solidFill>
                  <a:srgbClr val="57585B"/>
                </a:solidFill>
                <a:latin typeface="Open Sans"/>
                <a:cs typeface="Open Sans"/>
              </a:rPr>
              <a:t> </a:t>
            </a:r>
            <a:r>
              <a:rPr sz="1700" spc="-10" dirty="0">
                <a:solidFill>
                  <a:srgbClr val="57585B"/>
                </a:solidFill>
                <a:latin typeface="Open Sans"/>
                <a:cs typeface="Open Sans"/>
              </a:rPr>
              <a:t>starting </a:t>
            </a:r>
            <a:r>
              <a:rPr sz="1700" dirty="0">
                <a:solidFill>
                  <a:srgbClr val="57585B"/>
                </a:solidFill>
                <a:latin typeface="Open Sans"/>
                <a:cs typeface="Open Sans"/>
              </a:rPr>
              <a:t>out</a:t>
            </a:r>
            <a:r>
              <a:rPr sz="1700" spc="35" dirty="0">
                <a:solidFill>
                  <a:srgbClr val="57585B"/>
                </a:solidFill>
                <a:latin typeface="Open Sans"/>
                <a:cs typeface="Open Sans"/>
              </a:rPr>
              <a:t> </a:t>
            </a:r>
            <a:r>
              <a:rPr sz="1700" dirty="0">
                <a:solidFill>
                  <a:srgbClr val="57585B"/>
                </a:solidFill>
                <a:latin typeface="Open Sans"/>
                <a:cs typeface="Open Sans"/>
              </a:rPr>
              <a:t>in</a:t>
            </a:r>
            <a:r>
              <a:rPr sz="1700" spc="35" dirty="0">
                <a:solidFill>
                  <a:srgbClr val="57585B"/>
                </a:solidFill>
                <a:latin typeface="Open Sans"/>
                <a:cs typeface="Open Sans"/>
              </a:rPr>
              <a:t> </a:t>
            </a:r>
            <a:r>
              <a:rPr sz="1700" dirty="0">
                <a:solidFill>
                  <a:srgbClr val="57585B"/>
                </a:solidFill>
                <a:latin typeface="Open Sans"/>
                <a:cs typeface="Open Sans"/>
              </a:rPr>
              <a:t>the</a:t>
            </a:r>
            <a:r>
              <a:rPr sz="1700" spc="35" dirty="0">
                <a:solidFill>
                  <a:srgbClr val="57585B"/>
                </a:solidFill>
                <a:latin typeface="Open Sans"/>
                <a:cs typeface="Open Sans"/>
              </a:rPr>
              <a:t> </a:t>
            </a:r>
            <a:r>
              <a:rPr sz="1700" dirty="0">
                <a:solidFill>
                  <a:srgbClr val="57585B"/>
                </a:solidFill>
                <a:latin typeface="Open Sans"/>
                <a:cs typeface="Open Sans"/>
              </a:rPr>
              <a:t>world.</a:t>
            </a:r>
            <a:r>
              <a:rPr sz="1700" spc="40" dirty="0">
                <a:solidFill>
                  <a:srgbClr val="57585B"/>
                </a:solidFill>
                <a:latin typeface="Open Sans"/>
                <a:cs typeface="Open Sans"/>
              </a:rPr>
              <a:t> </a:t>
            </a:r>
            <a:r>
              <a:rPr sz="1700" dirty="0">
                <a:solidFill>
                  <a:srgbClr val="57585B"/>
                </a:solidFill>
                <a:latin typeface="Open Sans"/>
                <a:cs typeface="Open Sans"/>
              </a:rPr>
              <a:t>I</a:t>
            </a:r>
            <a:r>
              <a:rPr sz="1700" spc="35" dirty="0">
                <a:solidFill>
                  <a:srgbClr val="57585B"/>
                </a:solidFill>
                <a:latin typeface="Open Sans"/>
                <a:cs typeface="Open Sans"/>
              </a:rPr>
              <a:t> </a:t>
            </a:r>
            <a:r>
              <a:rPr sz="1700" dirty="0">
                <a:solidFill>
                  <a:srgbClr val="57585B"/>
                </a:solidFill>
                <a:latin typeface="Open Sans"/>
                <a:cs typeface="Open Sans"/>
              </a:rPr>
              <a:t>remember</a:t>
            </a:r>
            <a:r>
              <a:rPr sz="1700" spc="35" dirty="0">
                <a:solidFill>
                  <a:srgbClr val="57585B"/>
                </a:solidFill>
                <a:latin typeface="Open Sans"/>
                <a:cs typeface="Open Sans"/>
              </a:rPr>
              <a:t> </a:t>
            </a:r>
            <a:r>
              <a:rPr sz="1700" dirty="0">
                <a:solidFill>
                  <a:srgbClr val="57585B"/>
                </a:solidFill>
                <a:latin typeface="Open Sans"/>
                <a:cs typeface="Open Sans"/>
              </a:rPr>
              <a:t>that</a:t>
            </a:r>
            <a:r>
              <a:rPr sz="1700" spc="35" dirty="0">
                <a:solidFill>
                  <a:srgbClr val="57585B"/>
                </a:solidFill>
                <a:latin typeface="Open Sans"/>
                <a:cs typeface="Open Sans"/>
              </a:rPr>
              <a:t> </a:t>
            </a:r>
            <a:r>
              <a:rPr sz="1700" dirty="0">
                <a:solidFill>
                  <a:srgbClr val="57585B"/>
                </a:solidFill>
                <a:latin typeface="Open Sans"/>
                <a:cs typeface="Open Sans"/>
              </a:rPr>
              <a:t>I</a:t>
            </a:r>
            <a:r>
              <a:rPr sz="1700" spc="40" dirty="0">
                <a:solidFill>
                  <a:srgbClr val="57585B"/>
                </a:solidFill>
                <a:latin typeface="Open Sans"/>
                <a:cs typeface="Open Sans"/>
              </a:rPr>
              <a:t> </a:t>
            </a:r>
            <a:r>
              <a:rPr sz="1700" dirty="0">
                <a:solidFill>
                  <a:srgbClr val="57585B"/>
                </a:solidFill>
                <a:latin typeface="Open Sans"/>
                <a:cs typeface="Open Sans"/>
              </a:rPr>
              <a:t>used</a:t>
            </a:r>
            <a:r>
              <a:rPr sz="1700" spc="35" dirty="0">
                <a:solidFill>
                  <a:srgbClr val="57585B"/>
                </a:solidFill>
                <a:latin typeface="Open Sans"/>
                <a:cs typeface="Open Sans"/>
              </a:rPr>
              <a:t> </a:t>
            </a:r>
            <a:r>
              <a:rPr sz="1700" dirty="0">
                <a:solidFill>
                  <a:srgbClr val="57585B"/>
                </a:solidFill>
                <a:latin typeface="Open Sans"/>
                <a:cs typeface="Open Sans"/>
              </a:rPr>
              <a:t>to</a:t>
            </a:r>
            <a:r>
              <a:rPr sz="1700" spc="35" dirty="0">
                <a:solidFill>
                  <a:srgbClr val="57585B"/>
                </a:solidFill>
                <a:latin typeface="Open Sans"/>
                <a:cs typeface="Open Sans"/>
              </a:rPr>
              <a:t> </a:t>
            </a:r>
            <a:r>
              <a:rPr sz="1700" dirty="0">
                <a:solidFill>
                  <a:srgbClr val="57585B"/>
                </a:solidFill>
                <a:latin typeface="Open Sans"/>
                <a:cs typeface="Open Sans"/>
              </a:rPr>
              <a:t>earn</a:t>
            </a:r>
            <a:r>
              <a:rPr sz="1700" spc="40" dirty="0">
                <a:solidFill>
                  <a:srgbClr val="57585B"/>
                </a:solidFill>
                <a:latin typeface="Open Sans"/>
                <a:cs typeface="Open Sans"/>
              </a:rPr>
              <a:t> </a:t>
            </a:r>
            <a:r>
              <a:rPr sz="1700" dirty="0">
                <a:solidFill>
                  <a:srgbClr val="57585B"/>
                </a:solidFill>
                <a:latin typeface="Open Sans"/>
                <a:cs typeface="Open Sans"/>
              </a:rPr>
              <a:t>$380</a:t>
            </a:r>
            <a:r>
              <a:rPr sz="1700" spc="35" dirty="0">
                <a:solidFill>
                  <a:srgbClr val="57585B"/>
                </a:solidFill>
                <a:latin typeface="Open Sans"/>
                <a:cs typeface="Open Sans"/>
              </a:rPr>
              <a:t> </a:t>
            </a:r>
            <a:r>
              <a:rPr sz="1700" dirty="0">
                <a:solidFill>
                  <a:srgbClr val="57585B"/>
                </a:solidFill>
                <a:latin typeface="Open Sans"/>
                <a:cs typeface="Open Sans"/>
              </a:rPr>
              <a:t>a</a:t>
            </a:r>
            <a:r>
              <a:rPr sz="1700" spc="35" dirty="0">
                <a:solidFill>
                  <a:srgbClr val="57585B"/>
                </a:solidFill>
                <a:latin typeface="Open Sans"/>
                <a:cs typeface="Open Sans"/>
              </a:rPr>
              <a:t> </a:t>
            </a:r>
            <a:r>
              <a:rPr sz="1700" spc="-10" dirty="0">
                <a:solidFill>
                  <a:srgbClr val="57585B"/>
                </a:solidFill>
                <a:latin typeface="Open Sans"/>
                <a:cs typeface="Open Sans"/>
              </a:rPr>
              <a:t>month </a:t>
            </a:r>
            <a:r>
              <a:rPr sz="1700" dirty="0">
                <a:solidFill>
                  <a:srgbClr val="57585B"/>
                </a:solidFill>
                <a:latin typeface="Open Sans"/>
                <a:cs typeface="Open Sans"/>
              </a:rPr>
              <a:t>as</a:t>
            </a:r>
            <a:r>
              <a:rPr sz="1700" spc="30" dirty="0">
                <a:solidFill>
                  <a:srgbClr val="57585B"/>
                </a:solidFill>
                <a:latin typeface="Open Sans"/>
                <a:cs typeface="Open Sans"/>
              </a:rPr>
              <a:t> </a:t>
            </a:r>
            <a:r>
              <a:rPr sz="1700" dirty="0">
                <a:solidFill>
                  <a:srgbClr val="57585B"/>
                </a:solidFill>
                <a:latin typeface="Open Sans"/>
                <a:cs typeface="Open Sans"/>
              </a:rPr>
              <a:t>a</a:t>
            </a:r>
            <a:r>
              <a:rPr sz="1700" spc="35" dirty="0">
                <a:solidFill>
                  <a:srgbClr val="57585B"/>
                </a:solidFill>
                <a:latin typeface="Open Sans"/>
                <a:cs typeface="Open Sans"/>
              </a:rPr>
              <a:t> </a:t>
            </a:r>
            <a:r>
              <a:rPr sz="1700" dirty="0">
                <a:solidFill>
                  <a:srgbClr val="57585B"/>
                </a:solidFill>
                <a:latin typeface="Open Sans"/>
                <a:cs typeface="Open Sans"/>
              </a:rPr>
              <a:t>factory</a:t>
            </a:r>
            <a:r>
              <a:rPr sz="1700" spc="35" dirty="0">
                <a:solidFill>
                  <a:srgbClr val="57585B"/>
                </a:solidFill>
                <a:latin typeface="Open Sans"/>
                <a:cs typeface="Open Sans"/>
              </a:rPr>
              <a:t> </a:t>
            </a:r>
            <a:r>
              <a:rPr sz="1700" dirty="0">
                <a:solidFill>
                  <a:srgbClr val="57585B"/>
                </a:solidFill>
                <a:latin typeface="Open Sans"/>
                <a:cs typeface="Open Sans"/>
              </a:rPr>
              <a:t>worker.</a:t>
            </a:r>
            <a:r>
              <a:rPr sz="1700" spc="35" dirty="0">
                <a:solidFill>
                  <a:srgbClr val="57585B"/>
                </a:solidFill>
                <a:latin typeface="Open Sans"/>
                <a:cs typeface="Open Sans"/>
              </a:rPr>
              <a:t> </a:t>
            </a:r>
            <a:r>
              <a:rPr sz="1700" dirty="0">
                <a:solidFill>
                  <a:srgbClr val="57585B"/>
                </a:solidFill>
                <a:latin typeface="Open Sans"/>
                <a:cs typeface="Open Sans"/>
              </a:rPr>
              <a:t>It</a:t>
            </a:r>
            <a:r>
              <a:rPr sz="1700" spc="35" dirty="0">
                <a:solidFill>
                  <a:srgbClr val="57585B"/>
                </a:solidFill>
                <a:latin typeface="Open Sans"/>
                <a:cs typeface="Open Sans"/>
              </a:rPr>
              <a:t> </a:t>
            </a:r>
            <a:r>
              <a:rPr sz="1700" dirty="0">
                <a:solidFill>
                  <a:srgbClr val="57585B"/>
                </a:solidFill>
                <a:latin typeface="Open Sans"/>
                <a:cs typeface="Open Sans"/>
              </a:rPr>
              <a:t>may</a:t>
            </a:r>
            <a:r>
              <a:rPr sz="1700" spc="35" dirty="0">
                <a:solidFill>
                  <a:srgbClr val="57585B"/>
                </a:solidFill>
                <a:latin typeface="Open Sans"/>
                <a:cs typeface="Open Sans"/>
              </a:rPr>
              <a:t> </a:t>
            </a:r>
            <a:r>
              <a:rPr sz="1700" dirty="0">
                <a:solidFill>
                  <a:srgbClr val="57585B"/>
                </a:solidFill>
                <a:latin typeface="Open Sans"/>
                <a:cs typeface="Open Sans"/>
              </a:rPr>
              <a:t>not</a:t>
            </a:r>
            <a:r>
              <a:rPr sz="1700" spc="35" dirty="0">
                <a:solidFill>
                  <a:srgbClr val="57585B"/>
                </a:solidFill>
                <a:latin typeface="Open Sans"/>
                <a:cs typeface="Open Sans"/>
              </a:rPr>
              <a:t> </a:t>
            </a:r>
            <a:r>
              <a:rPr sz="1700" dirty="0">
                <a:solidFill>
                  <a:srgbClr val="57585B"/>
                </a:solidFill>
                <a:latin typeface="Open Sans"/>
                <a:cs typeface="Open Sans"/>
              </a:rPr>
              <a:t>seem</a:t>
            </a:r>
            <a:r>
              <a:rPr sz="1700" spc="35" dirty="0">
                <a:solidFill>
                  <a:srgbClr val="57585B"/>
                </a:solidFill>
                <a:latin typeface="Open Sans"/>
                <a:cs typeface="Open Sans"/>
              </a:rPr>
              <a:t> </a:t>
            </a:r>
            <a:r>
              <a:rPr sz="1700" dirty="0">
                <a:solidFill>
                  <a:srgbClr val="57585B"/>
                </a:solidFill>
                <a:latin typeface="Open Sans"/>
                <a:cs typeface="Open Sans"/>
              </a:rPr>
              <a:t>like</a:t>
            </a:r>
            <a:r>
              <a:rPr sz="1700" spc="35" dirty="0">
                <a:solidFill>
                  <a:srgbClr val="57585B"/>
                </a:solidFill>
                <a:latin typeface="Open Sans"/>
                <a:cs typeface="Open Sans"/>
              </a:rPr>
              <a:t> </a:t>
            </a:r>
            <a:r>
              <a:rPr sz="1700" dirty="0">
                <a:solidFill>
                  <a:srgbClr val="57585B"/>
                </a:solidFill>
                <a:latin typeface="Open Sans"/>
                <a:cs typeface="Open Sans"/>
              </a:rPr>
              <a:t>much,</a:t>
            </a:r>
            <a:r>
              <a:rPr sz="1700" spc="35" dirty="0">
                <a:solidFill>
                  <a:srgbClr val="57585B"/>
                </a:solidFill>
                <a:latin typeface="Open Sans"/>
                <a:cs typeface="Open Sans"/>
              </a:rPr>
              <a:t> </a:t>
            </a:r>
            <a:r>
              <a:rPr sz="1700" dirty="0">
                <a:solidFill>
                  <a:srgbClr val="57585B"/>
                </a:solidFill>
                <a:latin typeface="Open Sans"/>
                <a:cs typeface="Open Sans"/>
              </a:rPr>
              <a:t>but</a:t>
            </a:r>
            <a:r>
              <a:rPr sz="1700" spc="35" dirty="0">
                <a:solidFill>
                  <a:srgbClr val="57585B"/>
                </a:solidFill>
                <a:latin typeface="Open Sans"/>
                <a:cs typeface="Open Sans"/>
              </a:rPr>
              <a:t> </a:t>
            </a:r>
            <a:r>
              <a:rPr sz="1700" dirty="0">
                <a:solidFill>
                  <a:srgbClr val="57585B"/>
                </a:solidFill>
                <a:latin typeface="Open Sans"/>
                <a:cs typeface="Open Sans"/>
              </a:rPr>
              <a:t>it</a:t>
            </a:r>
            <a:r>
              <a:rPr sz="1700" spc="35" dirty="0">
                <a:solidFill>
                  <a:srgbClr val="57585B"/>
                </a:solidFill>
                <a:latin typeface="Open Sans"/>
                <a:cs typeface="Open Sans"/>
              </a:rPr>
              <a:t> </a:t>
            </a:r>
            <a:r>
              <a:rPr sz="1700" dirty="0">
                <a:solidFill>
                  <a:srgbClr val="57585B"/>
                </a:solidFill>
                <a:latin typeface="Open Sans"/>
                <a:cs typeface="Open Sans"/>
              </a:rPr>
              <a:t>was</a:t>
            </a:r>
            <a:r>
              <a:rPr sz="1700" spc="35"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decent</a:t>
            </a:r>
            <a:r>
              <a:rPr sz="1700" spc="35" dirty="0">
                <a:solidFill>
                  <a:srgbClr val="57585B"/>
                </a:solidFill>
                <a:latin typeface="Open Sans"/>
                <a:cs typeface="Open Sans"/>
              </a:rPr>
              <a:t> </a:t>
            </a:r>
            <a:r>
              <a:rPr sz="1700" dirty="0">
                <a:solidFill>
                  <a:srgbClr val="57585B"/>
                </a:solidFill>
                <a:latin typeface="Open Sans"/>
                <a:cs typeface="Open Sans"/>
              </a:rPr>
              <a:t>wage</a:t>
            </a:r>
            <a:r>
              <a:rPr sz="1700" spc="35" dirty="0">
                <a:solidFill>
                  <a:srgbClr val="57585B"/>
                </a:solidFill>
                <a:latin typeface="Open Sans"/>
                <a:cs typeface="Open Sans"/>
              </a:rPr>
              <a:t> </a:t>
            </a:r>
            <a:r>
              <a:rPr sz="1700" dirty="0">
                <a:solidFill>
                  <a:srgbClr val="57585B"/>
                </a:solidFill>
                <a:latin typeface="Open Sans"/>
                <a:cs typeface="Open Sans"/>
              </a:rPr>
              <a:t>at</a:t>
            </a:r>
            <a:r>
              <a:rPr sz="1700" spc="35"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time.</a:t>
            </a:r>
            <a:r>
              <a:rPr sz="1700" spc="35" dirty="0">
                <a:solidFill>
                  <a:srgbClr val="57585B"/>
                </a:solidFill>
                <a:latin typeface="Open Sans"/>
                <a:cs typeface="Open Sans"/>
              </a:rPr>
              <a:t> </a:t>
            </a:r>
            <a:r>
              <a:rPr sz="1700" dirty="0">
                <a:solidFill>
                  <a:srgbClr val="57585B"/>
                </a:solidFill>
                <a:latin typeface="Open Sans"/>
                <a:cs typeface="Open Sans"/>
              </a:rPr>
              <a:t>In</a:t>
            </a:r>
            <a:r>
              <a:rPr sz="1700" spc="35" dirty="0">
                <a:solidFill>
                  <a:srgbClr val="57585B"/>
                </a:solidFill>
                <a:latin typeface="Open Sans"/>
                <a:cs typeface="Open Sans"/>
              </a:rPr>
              <a:t> </a:t>
            </a:r>
            <a:r>
              <a:rPr sz="1700" dirty="0">
                <a:solidFill>
                  <a:srgbClr val="57585B"/>
                </a:solidFill>
                <a:latin typeface="Open Sans"/>
                <a:cs typeface="Open Sans"/>
              </a:rPr>
              <a:t>fact,</a:t>
            </a:r>
            <a:r>
              <a:rPr sz="1700" spc="35" dirty="0">
                <a:solidFill>
                  <a:srgbClr val="57585B"/>
                </a:solidFill>
                <a:latin typeface="Open Sans"/>
                <a:cs typeface="Open Sans"/>
              </a:rPr>
              <a:t> </a:t>
            </a:r>
            <a:r>
              <a:rPr sz="1700" dirty="0">
                <a:solidFill>
                  <a:srgbClr val="57585B"/>
                </a:solidFill>
                <a:latin typeface="Open Sans"/>
                <a:cs typeface="Open Sans"/>
              </a:rPr>
              <a:t>I</a:t>
            </a:r>
            <a:r>
              <a:rPr sz="1700" spc="40" dirty="0">
                <a:solidFill>
                  <a:srgbClr val="57585B"/>
                </a:solidFill>
                <a:latin typeface="Open Sans"/>
                <a:cs typeface="Open Sans"/>
              </a:rPr>
              <a:t> </a:t>
            </a:r>
            <a:r>
              <a:rPr sz="1700" dirty="0">
                <a:solidFill>
                  <a:srgbClr val="57585B"/>
                </a:solidFill>
                <a:latin typeface="Open Sans"/>
                <a:cs typeface="Open Sans"/>
              </a:rPr>
              <a:t>was</a:t>
            </a:r>
            <a:r>
              <a:rPr sz="1700" spc="35" dirty="0">
                <a:solidFill>
                  <a:srgbClr val="57585B"/>
                </a:solidFill>
                <a:latin typeface="Open Sans"/>
                <a:cs typeface="Open Sans"/>
              </a:rPr>
              <a:t> </a:t>
            </a:r>
            <a:r>
              <a:rPr sz="1700" dirty="0">
                <a:solidFill>
                  <a:srgbClr val="57585B"/>
                </a:solidFill>
                <a:latin typeface="Open Sans"/>
                <a:cs typeface="Open Sans"/>
              </a:rPr>
              <a:t>able</a:t>
            </a:r>
            <a:r>
              <a:rPr sz="1700" spc="35" dirty="0">
                <a:solidFill>
                  <a:srgbClr val="57585B"/>
                </a:solidFill>
                <a:latin typeface="Open Sans"/>
                <a:cs typeface="Open Sans"/>
              </a:rPr>
              <a:t> </a:t>
            </a:r>
            <a:r>
              <a:rPr sz="1700" dirty="0">
                <a:solidFill>
                  <a:srgbClr val="57585B"/>
                </a:solidFill>
                <a:latin typeface="Open Sans"/>
                <a:cs typeface="Open Sans"/>
              </a:rPr>
              <a:t>to</a:t>
            </a:r>
            <a:r>
              <a:rPr sz="1700" spc="35" dirty="0">
                <a:solidFill>
                  <a:srgbClr val="57585B"/>
                </a:solidFill>
                <a:latin typeface="Open Sans"/>
                <a:cs typeface="Open Sans"/>
              </a:rPr>
              <a:t> </a:t>
            </a:r>
            <a:r>
              <a:rPr sz="1700" dirty="0">
                <a:solidFill>
                  <a:srgbClr val="57585B"/>
                </a:solidFill>
                <a:latin typeface="Open Sans"/>
                <a:cs typeface="Open Sans"/>
              </a:rPr>
              <a:t>save</a:t>
            </a:r>
            <a:r>
              <a:rPr sz="1700" spc="40" dirty="0">
                <a:solidFill>
                  <a:srgbClr val="57585B"/>
                </a:solidFill>
                <a:latin typeface="Open Sans"/>
                <a:cs typeface="Open Sans"/>
              </a:rPr>
              <a:t> </a:t>
            </a:r>
            <a:r>
              <a:rPr sz="1700" dirty="0">
                <a:solidFill>
                  <a:srgbClr val="57585B"/>
                </a:solidFill>
                <a:latin typeface="Open Sans"/>
                <a:cs typeface="Open Sans"/>
              </a:rPr>
              <a:t>up</a:t>
            </a:r>
            <a:r>
              <a:rPr sz="1700" spc="35" dirty="0">
                <a:solidFill>
                  <a:srgbClr val="57585B"/>
                </a:solidFill>
                <a:latin typeface="Open Sans"/>
                <a:cs typeface="Open Sans"/>
              </a:rPr>
              <a:t> </a:t>
            </a:r>
            <a:r>
              <a:rPr sz="1700" spc="-10" dirty="0">
                <a:solidFill>
                  <a:srgbClr val="57585B"/>
                </a:solidFill>
                <a:latin typeface="Open Sans"/>
                <a:cs typeface="Open Sans"/>
              </a:rPr>
              <a:t>enough </a:t>
            </a:r>
            <a:r>
              <a:rPr sz="1700" dirty="0">
                <a:solidFill>
                  <a:srgbClr val="57585B"/>
                </a:solidFill>
                <a:latin typeface="Open Sans"/>
                <a:cs typeface="Open Sans"/>
              </a:rPr>
              <a:t>money</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buy</a:t>
            </a:r>
            <a:r>
              <a:rPr sz="1700" spc="45" dirty="0">
                <a:solidFill>
                  <a:srgbClr val="57585B"/>
                </a:solidFill>
                <a:latin typeface="Open Sans"/>
                <a:cs typeface="Open Sans"/>
              </a:rPr>
              <a:t> </a:t>
            </a:r>
            <a:r>
              <a:rPr sz="1700" dirty="0">
                <a:solidFill>
                  <a:srgbClr val="57585B"/>
                </a:solidFill>
                <a:latin typeface="Open Sans"/>
                <a:cs typeface="Open Sans"/>
              </a:rPr>
              <a:t>my</a:t>
            </a:r>
            <a:r>
              <a:rPr sz="1700" spc="40" dirty="0">
                <a:solidFill>
                  <a:srgbClr val="57585B"/>
                </a:solidFill>
                <a:latin typeface="Open Sans"/>
                <a:cs typeface="Open Sans"/>
              </a:rPr>
              <a:t> </a:t>
            </a:r>
            <a:r>
              <a:rPr sz="1700" dirty="0">
                <a:solidFill>
                  <a:srgbClr val="57585B"/>
                </a:solidFill>
                <a:latin typeface="Open Sans"/>
                <a:cs typeface="Open Sans"/>
              </a:rPr>
              <a:t>own</a:t>
            </a:r>
            <a:r>
              <a:rPr sz="1700" spc="45" dirty="0">
                <a:solidFill>
                  <a:srgbClr val="57585B"/>
                </a:solidFill>
                <a:latin typeface="Open Sans"/>
                <a:cs typeface="Open Sans"/>
              </a:rPr>
              <a:t> </a:t>
            </a:r>
            <a:r>
              <a:rPr sz="1700" dirty="0">
                <a:solidFill>
                  <a:srgbClr val="57585B"/>
                </a:solidFill>
                <a:latin typeface="Open Sans"/>
                <a:cs typeface="Open Sans"/>
              </a:rPr>
              <a:t>house</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spc="-10" dirty="0">
                <a:solidFill>
                  <a:srgbClr val="57585B"/>
                </a:solidFill>
                <a:latin typeface="Open Sans"/>
                <a:cs typeface="Open Sans"/>
              </a:rPr>
              <a:t>suburbs.”</a:t>
            </a:r>
            <a:endParaRPr sz="1700" dirty="0">
              <a:latin typeface="Open Sans"/>
              <a:cs typeface="Open Sans"/>
            </a:endParaRPr>
          </a:p>
        </p:txBody>
      </p:sp>
      <p:sp>
        <p:nvSpPr>
          <p:cNvPr id="11" name="object 11"/>
          <p:cNvSpPr txBox="1"/>
          <p:nvPr/>
        </p:nvSpPr>
        <p:spPr>
          <a:xfrm>
            <a:off x="1116898" y="9436253"/>
            <a:ext cx="8662035" cy="1609090"/>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grandfather</a:t>
            </a:r>
            <a:r>
              <a:rPr sz="1700" spc="55" dirty="0">
                <a:solidFill>
                  <a:srgbClr val="57585B"/>
                </a:solidFill>
                <a:latin typeface="Open Sans"/>
                <a:cs typeface="Open Sans"/>
              </a:rPr>
              <a:t> </a:t>
            </a:r>
            <a:r>
              <a:rPr sz="1700" dirty="0">
                <a:solidFill>
                  <a:srgbClr val="57585B"/>
                </a:solidFill>
                <a:latin typeface="Open Sans"/>
                <a:cs typeface="Open Sans"/>
              </a:rPr>
              <a:t>continues:</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costs</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things</a:t>
            </a:r>
            <a:r>
              <a:rPr sz="1700" spc="55" dirty="0">
                <a:solidFill>
                  <a:srgbClr val="57585B"/>
                </a:solidFill>
                <a:latin typeface="Open Sans"/>
                <a:cs typeface="Open Sans"/>
              </a:rPr>
              <a:t> </a:t>
            </a:r>
            <a:r>
              <a:rPr sz="1700" dirty="0">
                <a:solidFill>
                  <a:srgbClr val="57585B"/>
                </a:solidFill>
                <a:latin typeface="Open Sans"/>
                <a:cs typeface="Open Sans"/>
              </a:rPr>
              <a:t>were</a:t>
            </a:r>
            <a:r>
              <a:rPr sz="1700" spc="55" dirty="0">
                <a:solidFill>
                  <a:srgbClr val="57585B"/>
                </a:solidFill>
                <a:latin typeface="Open Sans"/>
                <a:cs typeface="Open Sans"/>
              </a:rPr>
              <a:t> </a:t>
            </a:r>
            <a:r>
              <a:rPr sz="1700" dirty="0">
                <a:solidFill>
                  <a:srgbClr val="57585B"/>
                </a:solidFill>
                <a:latin typeface="Open Sans"/>
                <a:cs typeface="Open Sans"/>
              </a:rPr>
              <a:t>very</a:t>
            </a:r>
            <a:r>
              <a:rPr sz="1700" spc="55" dirty="0">
                <a:solidFill>
                  <a:srgbClr val="57585B"/>
                </a:solidFill>
                <a:latin typeface="Open Sans"/>
                <a:cs typeface="Open Sans"/>
              </a:rPr>
              <a:t> </a:t>
            </a:r>
            <a:r>
              <a:rPr sz="1700" dirty="0">
                <a:solidFill>
                  <a:srgbClr val="57585B"/>
                </a:solidFill>
                <a:latin typeface="Open Sans"/>
                <a:cs typeface="Open Sans"/>
              </a:rPr>
              <a:t>diﬀerent</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20" dirty="0">
                <a:solidFill>
                  <a:srgbClr val="57585B"/>
                </a:solidFill>
                <a:latin typeface="Open Sans"/>
                <a:cs typeface="Open Sans"/>
              </a:rPr>
              <a:t>past </a:t>
            </a:r>
            <a:r>
              <a:rPr sz="1700" dirty="0">
                <a:solidFill>
                  <a:srgbClr val="57585B"/>
                </a:solidFill>
                <a:latin typeface="Open Sans"/>
                <a:cs typeface="Open Sans"/>
              </a:rPr>
              <a:t>century.</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example,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2020,</a:t>
            </a:r>
            <a:r>
              <a:rPr sz="1700" spc="50" dirty="0">
                <a:solidFill>
                  <a:srgbClr val="57585B"/>
                </a:solidFill>
                <a:latin typeface="Open Sans"/>
                <a:cs typeface="Open Sans"/>
              </a:rPr>
              <a:t> </a:t>
            </a:r>
            <a:r>
              <a:rPr sz="1700" dirty="0">
                <a:solidFill>
                  <a:srgbClr val="57585B"/>
                </a:solidFill>
                <a:latin typeface="Open Sans"/>
                <a:cs typeface="Open Sans"/>
              </a:rPr>
              <a:t>purchasing</a:t>
            </a:r>
            <a:r>
              <a:rPr sz="1700" spc="50" dirty="0">
                <a:solidFill>
                  <a:srgbClr val="57585B"/>
                </a:solidFill>
                <a:latin typeface="Open Sans"/>
                <a:cs typeface="Open Sans"/>
              </a:rPr>
              <a:t> </a:t>
            </a:r>
            <a:r>
              <a:rPr sz="1700" dirty="0">
                <a:solidFill>
                  <a:srgbClr val="57585B"/>
                </a:solidFill>
                <a:latin typeface="Open Sans"/>
                <a:cs typeface="Open Sans"/>
              </a:rPr>
              <a:t>30</a:t>
            </a:r>
            <a:r>
              <a:rPr sz="1700" spc="50" dirty="0">
                <a:solidFill>
                  <a:srgbClr val="57585B"/>
                </a:solidFill>
                <a:latin typeface="Open Sans"/>
                <a:cs typeface="Open Sans"/>
              </a:rPr>
              <a:t> </a:t>
            </a:r>
            <a:r>
              <a:rPr sz="1700" dirty="0">
                <a:solidFill>
                  <a:srgbClr val="57585B"/>
                </a:solidFill>
                <a:latin typeface="Open Sans"/>
                <a:cs typeface="Open Sans"/>
              </a:rPr>
              <a:t>Hershey’s</a:t>
            </a:r>
            <a:r>
              <a:rPr sz="1700" spc="50" dirty="0">
                <a:solidFill>
                  <a:srgbClr val="57585B"/>
                </a:solidFill>
                <a:latin typeface="Open Sans"/>
                <a:cs typeface="Open Sans"/>
              </a:rPr>
              <a:t> </a:t>
            </a:r>
            <a:r>
              <a:rPr sz="1700" dirty="0">
                <a:solidFill>
                  <a:srgbClr val="57585B"/>
                </a:solidFill>
                <a:latin typeface="Open Sans"/>
                <a:cs typeface="Open Sans"/>
              </a:rPr>
              <a:t>chocolate</a:t>
            </a:r>
            <a:r>
              <a:rPr sz="1700" spc="50" dirty="0">
                <a:solidFill>
                  <a:srgbClr val="57585B"/>
                </a:solidFill>
                <a:latin typeface="Open Sans"/>
                <a:cs typeface="Open Sans"/>
              </a:rPr>
              <a:t> </a:t>
            </a:r>
            <a:r>
              <a:rPr sz="1700" dirty="0">
                <a:solidFill>
                  <a:srgbClr val="57585B"/>
                </a:solidFill>
                <a:latin typeface="Open Sans"/>
                <a:cs typeface="Open Sans"/>
              </a:rPr>
              <a:t>bars</a:t>
            </a:r>
            <a:r>
              <a:rPr sz="1700" spc="50" dirty="0">
                <a:solidFill>
                  <a:srgbClr val="57585B"/>
                </a:solidFill>
                <a:latin typeface="Open Sans"/>
                <a:cs typeface="Open Sans"/>
              </a:rPr>
              <a:t> </a:t>
            </a:r>
            <a:r>
              <a:rPr sz="1700" dirty="0">
                <a:solidFill>
                  <a:srgbClr val="57585B"/>
                </a:solidFill>
                <a:latin typeface="Open Sans"/>
                <a:cs typeface="Open Sans"/>
              </a:rPr>
              <a:t>would</a:t>
            </a:r>
            <a:r>
              <a:rPr sz="1700" spc="50" dirty="0">
                <a:solidFill>
                  <a:srgbClr val="57585B"/>
                </a:solidFill>
                <a:latin typeface="Open Sans"/>
                <a:cs typeface="Open Sans"/>
              </a:rPr>
              <a:t> </a:t>
            </a:r>
            <a:r>
              <a:rPr sz="1700" spc="-20" dirty="0">
                <a:solidFill>
                  <a:srgbClr val="57585B"/>
                </a:solidFill>
                <a:latin typeface="Open Sans"/>
                <a:cs typeface="Open Sans"/>
              </a:rPr>
              <a:t>cost </a:t>
            </a:r>
            <a:r>
              <a:rPr sz="1700" dirty="0">
                <a:solidFill>
                  <a:srgbClr val="57585B"/>
                </a:solidFill>
                <a:latin typeface="Open Sans"/>
                <a:cs typeface="Open Sans"/>
              </a:rPr>
              <a:t>you</a:t>
            </a:r>
            <a:r>
              <a:rPr sz="1700" spc="35" dirty="0">
                <a:solidFill>
                  <a:srgbClr val="57585B"/>
                </a:solidFill>
                <a:latin typeface="Open Sans"/>
                <a:cs typeface="Open Sans"/>
              </a:rPr>
              <a:t> </a:t>
            </a:r>
            <a:r>
              <a:rPr sz="1700" dirty="0">
                <a:solidFill>
                  <a:srgbClr val="57585B"/>
                </a:solidFill>
                <a:latin typeface="Open Sans"/>
                <a:cs typeface="Open Sans"/>
              </a:rPr>
              <a:t>$26.14.</a:t>
            </a:r>
            <a:r>
              <a:rPr sz="1700" spc="40" dirty="0">
                <a:solidFill>
                  <a:srgbClr val="57585B"/>
                </a:solidFill>
                <a:latin typeface="Open Sans"/>
                <a:cs typeface="Open Sans"/>
              </a:rPr>
              <a:t> </a:t>
            </a:r>
            <a:r>
              <a:rPr sz="1700" dirty="0">
                <a:solidFill>
                  <a:srgbClr val="57585B"/>
                </a:solidFill>
                <a:latin typeface="Open Sans"/>
                <a:cs typeface="Open Sans"/>
              </a:rPr>
              <a:t>However,</a:t>
            </a:r>
            <a:r>
              <a:rPr sz="1700" spc="40" dirty="0">
                <a:solidFill>
                  <a:srgbClr val="57585B"/>
                </a:solidFill>
                <a:latin typeface="Open Sans"/>
                <a:cs typeface="Open Sans"/>
              </a:rPr>
              <a:t> </a:t>
            </a:r>
            <a:r>
              <a:rPr sz="1700" dirty="0">
                <a:solidFill>
                  <a:srgbClr val="57585B"/>
                </a:solidFill>
                <a:latin typeface="Open Sans"/>
                <a:cs typeface="Open Sans"/>
              </a:rPr>
              <a:t>if</a:t>
            </a:r>
            <a:r>
              <a:rPr sz="1700" spc="40" dirty="0">
                <a:solidFill>
                  <a:srgbClr val="57585B"/>
                </a:solidFill>
                <a:latin typeface="Open Sans"/>
                <a:cs typeface="Open Sans"/>
              </a:rPr>
              <a:t> </a:t>
            </a:r>
            <a:r>
              <a:rPr sz="1700" dirty="0">
                <a:solidFill>
                  <a:srgbClr val="57585B"/>
                </a:solidFill>
                <a:latin typeface="Open Sans"/>
                <a:cs typeface="Open Sans"/>
              </a:rPr>
              <a:t>we</a:t>
            </a:r>
            <a:r>
              <a:rPr sz="1700" spc="40" dirty="0">
                <a:solidFill>
                  <a:srgbClr val="57585B"/>
                </a:solidFill>
                <a:latin typeface="Open Sans"/>
                <a:cs typeface="Open Sans"/>
              </a:rPr>
              <a:t> </a:t>
            </a:r>
            <a:r>
              <a:rPr sz="1700" dirty="0">
                <a:solidFill>
                  <a:srgbClr val="57585B"/>
                </a:solidFill>
                <a:latin typeface="Open Sans"/>
                <a:cs typeface="Open Sans"/>
              </a:rPr>
              <a:t>go</a:t>
            </a:r>
            <a:r>
              <a:rPr sz="1700" spc="40" dirty="0">
                <a:solidFill>
                  <a:srgbClr val="57585B"/>
                </a:solidFill>
                <a:latin typeface="Open Sans"/>
                <a:cs typeface="Open Sans"/>
              </a:rPr>
              <a:t> </a:t>
            </a:r>
            <a:r>
              <a:rPr sz="1700" dirty="0">
                <a:solidFill>
                  <a:srgbClr val="57585B"/>
                </a:solidFill>
                <a:latin typeface="Open Sans"/>
                <a:cs typeface="Open Sans"/>
              </a:rPr>
              <a:t>back</a:t>
            </a:r>
            <a:r>
              <a:rPr sz="1700" spc="40" dirty="0">
                <a:solidFill>
                  <a:srgbClr val="57585B"/>
                </a:solidFill>
                <a:latin typeface="Open Sans"/>
                <a:cs typeface="Open Sans"/>
              </a:rPr>
              <a:t> </a:t>
            </a:r>
            <a:r>
              <a:rPr sz="1700" dirty="0">
                <a:solidFill>
                  <a:srgbClr val="57585B"/>
                </a:solidFill>
                <a:latin typeface="Open Sans"/>
                <a:cs typeface="Open Sans"/>
              </a:rPr>
              <a:t>in</a:t>
            </a:r>
            <a:r>
              <a:rPr sz="1700" spc="35" dirty="0">
                <a:solidFill>
                  <a:srgbClr val="57585B"/>
                </a:solidFill>
                <a:latin typeface="Open Sans"/>
                <a:cs typeface="Open Sans"/>
              </a:rPr>
              <a:t> </a:t>
            </a:r>
            <a:r>
              <a:rPr sz="1700" dirty="0">
                <a:solidFill>
                  <a:srgbClr val="57585B"/>
                </a:solidFill>
                <a:latin typeface="Open Sans"/>
                <a:cs typeface="Open Sans"/>
              </a:rPr>
              <a:t>time</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1913,</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cost</a:t>
            </a:r>
            <a:r>
              <a:rPr sz="1700" spc="40" dirty="0">
                <a:solidFill>
                  <a:srgbClr val="57585B"/>
                </a:solidFill>
                <a:latin typeface="Open Sans"/>
                <a:cs typeface="Open Sans"/>
              </a:rPr>
              <a:t> </a:t>
            </a:r>
            <a:r>
              <a:rPr sz="1700" dirty="0">
                <a:solidFill>
                  <a:srgbClr val="57585B"/>
                </a:solidFill>
                <a:latin typeface="Open Sans"/>
                <a:cs typeface="Open Sans"/>
              </a:rPr>
              <a:t>for</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35" dirty="0">
                <a:solidFill>
                  <a:srgbClr val="57585B"/>
                </a:solidFill>
                <a:latin typeface="Open Sans"/>
                <a:cs typeface="Open Sans"/>
              </a:rPr>
              <a:t> </a:t>
            </a:r>
            <a:r>
              <a:rPr sz="1700" dirty="0">
                <a:solidFill>
                  <a:srgbClr val="57585B"/>
                </a:solidFill>
                <a:latin typeface="Open Sans"/>
                <a:cs typeface="Open Sans"/>
              </a:rPr>
              <a:t>same</a:t>
            </a:r>
            <a:r>
              <a:rPr sz="1700" spc="40" dirty="0">
                <a:solidFill>
                  <a:srgbClr val="57585B"/>
                </a:solidFill>
                <a:latin typeface="Open Sans"/>
                <a:cs typeface="Open Sans"/>
              </a:rPr>
              <a:t> </a:t>
            </a:r>
            <a:r>
              <a:rPr lang="en-US" sz="1700" dirty="0">
                <a:solidFill>
                  <a:srgbClr val="57585B"/>
                </a:solidFill>
                <a:latin typeface="Open Sans"/>
                <a:cs typeface="Open Sans"/>
              </a:rPr>
              <a:t>number</a:t>
            </a:r>
            <a:r>
              <a:rPr sz="1700" spc="40"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Hershey’s</a:t>
            </a:r>
            <a:r>
              <a:rPr sz="1700" spc="60" dirty="0">
                <a:solidFill>
                  <a:srgbClr val="57585B"/>
                </a:solidFill>
                <a:latin typeface="Open Sans"/>
                <a:cs typeface="Open Sans"/>
              </a:rPr>
              <a:t> </a:t>
            </a:r>
            <a:r>
              <a:rPr sz="1700" dirty="0">
                <a:solidFill>
                  <a:srgbClr val="57585B"/>
                </a:solidFill>
                <a:latin typeface="Open Sans"/>
                <a:cs typeface="Open Sans"/>
              </a:rPr>
              <a:t>bars</a:t>
            </a:r>
            <a:r>
              <a:rPr sz="1700" spc="65" dirty="0">
                <a:solidFill>
                  <a:srgbClr val="57585B"/>
                </a:solidFill>
                <a:latin typeface="Open Sans"/>
                <a:cs typeface="Open Sans"/>
              </a:rPr>
              <a:t> </a:t>
            </a:r>
            <a:r>
              <a:rPr sz="1700" dirty="0">
                <a:solidFill>
                  <a:srgbClr val="57585B"/>
                </a:solidFill>
                <a:latin typeface="Open Sans"/>
                <a:cs typeface="Open Sans"/>
              </a:rPr>
              <a:t>would</a:t>
            </a:r>
            <a:r>
              <a:rPr sz="1700" spc="65" dirty="0">
                <a:solidFill>
                  <a:srgbClr val="57585B"/>
                </a:solidFill>
                <a:latin typeface="Open Sans"/>
                <a:cs typeface="Open Sans"/>
              </a:rPr>
              <a:t> </a:t>
            </a:r>
            <a:r>
              <a:rPr sz="1700" dirty="0">
                <a:solidFill>
                  <a:srgbClr val="57585B"/>
                </a:solidFill>
                <a:latin typeface="Open Sans"/>
                <a:cs typeface="Open Sans"/>
              </a:rPr>
              <a:t>only</a:t>
            </a:r>
            <a:r>
              <a:rPr sz="1700" spc="65" dirty="0">
                <a:solidFill>
                  <a:srgbClr val="57585B"/>
                </a:solidFill>
                <a:latin typeface="Open Sans"/>
                <a:cs typeface="Open Sans"/>
              </a:rPr>
              <a:t> </a:t>
            </a:r>
            <a:r>
              <a:rPr sz="1700" dirty="0">
                <a:solidFill>
                  <a:srgbClr val="57585B"/>
                </a:solidFill>
                <a:latin typeface="Open Sans"/>
                <a:cs typeface="Open Sans"/>
              </a:rPr>
              <a:t>be</a:t>
            </a:r>
            <a:r>
              <a:rPr sz="1700" spc="65" dirty="0">
                <a:solidFill>
                  <a:srgbClr val="57585B"/>
                </a:solidFill>
                <a:latin typeface="Open Sans"/>
                <a:cs typeface="Open Sans"/>
              </a:rPr>
              <a:t> </a:t>
            </a:r>
            <a:r>
              <a:rPr sz="1700" dirty="0">
                <a:solidFill>
                  <a:srgbClr val="57585B"/>
                </a:solidFill>
                <a:latin typeface="Open Sans"/>
                <a:cs typeface="Open Sans"/>
              </a:rPr>
              <a:t>$1.00.”This</a:t>
            </a:r>
            <a:r>
              <a:rPr sz="1700" spc="65" dirty="0">
                <a:solidFill>
                  <a:srgbClr val="57585B"/>
                </a:solidFill>
                <a:latin typeface="Open Sans"/>
                <a:cs typeface="Open Sans"/>
              </a:rPr>
              <a:t> </a:t>
            </a:r>
            <a:r>
              <a:rPr sz="1700" dirty="0">
                <a:solidFill>
                  <a:srgbClr val="57585B"/>
                </a:solidFill>
                <a:latin typeface="Open Sans"/>
                <a:cs typeface="Open Sans"/>
              </a:rPr>
              <a:t>signiﬁcant</a:t>
            </a:r>
            <a:r>
              <a:rPr sz="1700" spc="60" dirty="0">
                <a:solidFill>
                  <a:srgbClr val="57585B"/>
                </a:solidFill>
                <a:latin typeface="Open Sans"/>
                <a:cs typeface="Open Sans"/>
              </a:rPr>
              <a:t> </a:t>
            </a:r>
            <a:r>
              <a:rPr sz="1700" dirty="0">
                <a:solidFill>
                  <a:srgbClr val="57585B"/>
                </a:solidFill>
                <a:latin typeface="Open Sans"/>
                <a:cs typeface="Open Sans"/>
              </a:rPr>
              <a:t>diﬀerence</a:t>
            </a:r>
            <a:r>
              <a:rPr sz="1700" spc="65" dirty="0">
                <a:solidFill>
                  <a:srgbClr val="57585B"/>
                </a:solidFill>
                <a:latin typeface="Open Sans"/>
                <a:cs typeface="Open Sans"/>
              </a:rPr>
              <a:t> </a:t>
            </a:r>
            <a:r>
              <a:rPr sz="1700" dirty="0">
                <a:solidFill>
                  <a:srgbClr val="57585B"/>
                </a:solidFill>
                <a:latin typeface="Open Sans"/>
                <a:cs typeface="Open Sans"/>
              </a:rPr>
              <a:t>in</a:t>
            </a:r>
            <a:r>
              <a:rPr sz="1700" spc="65" dirty="0">
                <a:solidFill>
                  <a:srgbClr val="57585B"/>
                </a:solidFill>
                <a:latin typeface="Open Sans"/>
                <a:cs typeface="Open Sans"/>
              </a:rPr>
              <a:t> </a:t>
            </a:r>
            <a:r>
              <a:rPr sz="1700" spc="-10" dirty="0">
                <a:solidFill>
                  <a:srgbClr val="57585B"/>
                </a:solidFill>
                <a:latin typeface="Open Sans"/>
                <a:cs typeface="Open Sans"/>
              </a:rPr>
              <a:t>price </a:t>
            </a:r>
            <a:r>
              <a:rPr sz="1700" dirty="0">
                <a:solidFill>
                  <a:srgbClr val="57585B"/>
                </a:solidFill>
                <a:latin typeface="Open Sans"/>
                <a:cs typeface="Open Sans"/>
              </a:rPr>
              <a:t>highlights</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change</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purchasing</a:t>
            </a:r>
            <a:r>
              <a:rPr sz="1700" spc="55" dirty="0">
                <a:solidFill>
                  <a:srgbClr val="57585B"/>
                </a:solidFill>
                <a:latin typeface="Open Sans"/>
                <a:cs typeface="Open Sans"/>
              </a:rPr>
              <a:t> </a:t>
            </a:r>
            <a:r>
              <a:rPr sz="1700" dirty="0">
                <a:solidFill>
                  <a:srgbClr val="57585B"/>
                </a:solidFill>
                <a:latin typeface="Open Sans"/>
                <a:cs typeface="Open Sans"/>
              </a:rPr>
              <a:t>power</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55" dirty="0">
                <a:solidFill>
                  <a:srgbClr val="57585B"/>
                </a:solidFill>
                <a:latin typeface="Open Sans"/>
                <a:cs typeface="Open Sans"/>
              </a:rPr>
              <a:t> </a:t>
            </a:r>
            <a:r>
              <a:rPr sz="1700" dirty="0">
                <a:solidFill>
                  <a:srgbClr val="57585B"/>
                </a:solidFill>
                <a:latin typeface="Open Sans"/>
                <a:cs typeface="Open Sans"/>
              </a:rPr>
              <a:t>time</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how</a:t>
            </a:r>
            <a:r>
              <a:rPr sz="1700" spc="55" dirty="0">
                <a:solidFill>
                  <a:srgbClr val="57585B"/>
                </a:solidFill>
                <a:latin typeface="Open Sans"/>
                <a:cs typeface="Open Sans"/>
              </a:rPr>
              <a:t> </a:t>
            </a:r>
            <a:r>
              <a:rPr sz="1700" dirty="0">
                <a:solidFill>
                  <a:srgbClr val="57585B"/>
                </a:solidFill>
                <a:latin typeface="Open Sans"/>
                <a:cs typeface="Open Sans"/>
              </a:rPr>
              <a:t>it</a:t>
            </a:r>
            <a:r>
              <a:rPr sz="1700" spc="50" dirty="0">
                <a:solidFill>
                  <a:srgbClr val="57585B"/>
                </a:solidFill>
                <a:latin typeface="Open Sans"/>
                <a:cs typeface="Open Sans"/>
              </a:rPr>
              <a:t> </a:t>
            </a:r>
            <a:r>
              <a:rPr sz="1700" dirty="0">
                <a:solidFill>
                  <a:srgbClr val="57585B"/>
                </a:solidFill>
                <a:latin typeface="Open Sans"/>
                <a:cs typeface="Open Sans"/>
              </a:rPr>
              <a:t>has</a:t>
            </a:r>
            <a:r>
              <a:rPr sz="1700" spc="55" dirty="0">
                <a:solidFill>
                  <a:srgbClr val="57585B"/>
                </a:solidFill>
                <a:latin typeface="Open Sans"/>
                <a:cs typeface="Open Sans"/>
              </a:rPr>
              <a:t> </a:t>
            </a:r>
            <a:r>
              <a:rPr sz="1700" dirty="0">
                <a:solidFill>
                  <a:srgbClr val="57585B"/>
                </a:solidFill>
                <a:latin typeface="Open Sans"/>
                <a:cs typeface="Open Sans"/>
              </a:rPr>
              <a:t>shifted</a:t>
            </a:r>
            <a:r>
              <a:rPr sz="1700" spc="55" dirty="0">
                <a:solidFill>
                  <a:srgbClr val="57585B"/>
                </a:solidFill>
                <a:latin typeface="Open Sans"/>
                <a:cs typeface="Open Sans"/>
              </a:rPr>
              <a:t> </a:t>
            </a:r>
            <a:r>
              <a:rPr sz="1700" dirty="0">
                <a:solidFill>
                  <a:srgbClr val="57585B"/>
                </a:solidFill>
                <a:latin typeface="Open Sans"/>
                <a:cs typeface="Open Sans"/>
              </a:rPr>
              <a:t>over</a:t>
            </a:r>
            <a:r>
              <a:rPr sz="1700" spc="5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years</a:t>
            </a:r>
            <a:r>
              <a:rPr sz="1700" spc="30" dirty="0">
                <a:solidFill>
                  <a:srgbClr val="57585B"/>
                </a:solidFill>
                <a:latin typeface="Open Sans"/>
                <a:cs typeface="Open Sans"/>
              </a:rPr>
              <a:t> </a:t>
            </a:r>
            <a:r>
              <a:rPr sz="1700" dirty="0">
                <a:solidFill>
                  <a:srgbClr val="57585B"/>
                </a:solidFill>
                <a:latin typeface="Open Sans"/>
                <a:cs typeface="Open Sans"/>
              </a:rPr>
              <a:t>due</a:t>
            </a:r>
            <a:r>
              <a:rPr sz="1700" spc="35" dirty="0">
                <a:solidFill>
                  <a:srgbClr val="57585B"/>
                </a:solidFill>
                <a:latin typeface="Open Sans"/>
                <a:cs typeface="Open Sans"/>
              </a:rPr>
              <a:t> </a:t>
            </a:r>
            <a:r>
              <a:rPr sz="1700" dirty="0">
                <a:solidFill>
                  <a:srgbClr val="57585B"/>
                </a:solidFill>
                <a:latin typeface="Open Sans"/>
                <a:cs typeface="Open Sans"/>
              </a:rPr>
              <a:t>to</a:t>
            </a:r>
            <a:r>
              <a:rPr sz="1700" spc="35" dirty="0">
                <a:solidFill>
                  <a:srgbClr val="57585B"/>
                </a:solidFill>
                <a:latin typeface="Open Sans"/>
                <a:cs typeface="Open Sans"/>
              </a:rPr>
              <a:t> </a:t>
            </a:r>
            <a:r>
              <a:rPr sz="1700" spc="-10" dirty="0">
                <a:solidFill>
                  <a:srgbClr val="57585B"/>
                </a:solidFill>
                <a:latin typeface="Open Sans"/>
                <a:cs typeface="Open Sans"/>
              </a:rPr>
              <a:t>inﬂation.</a:t>
            </a:r>
            <a:endParaRPr sz="1700" dirty="0">
              <a:latin typeface="Open Sans"/>
              <a:cs typeface="Open Sans"/>
            </a:endParaRPr>
          </a:p>
        </p:txBody>
      </p:sp>
      <p:grpSp>
        <p:nvGrpSpPr>
          <p:cNvPr id="12" name="object 12"/>
          <p:cNvGrpSpPr/>
          <p:nvPr/>
        </p:nvGrpSpPr>
        <p:grpSpPr>
          <a:xfrm>
            <a:off x="6063544" y="4225027"/>
            <a:ext cx="3733165" cy="2006600"/>
            <a:chOff x="6063544" y="4225027"/>
            <a:chExt cx="3733165" cy="2006600"/>
          </a:xfrm>
        </p:grpSpPr>
        <p:pic>
          <p:nvPicPr>
            <p:cNvPr id="13" name="object 13"/>
            <p:cNvPicPr/>
            <p:nvPr/>
          </p:nvPicPr>
          <p:blipFill>
            <a:blip r:embed="rId4" cstate="print"/>
            <a:stretch>
              <a:fillRect/>
            </a:stretch>
          </p:blipFill>
          <p:spPr>
            <a:xfrm>
              <a:off x="6072854" y="4225027"/>
              <a:ext cx="3676094" cy="1980522"/>
            </a:xfrm>
            <a:prstGeom prst="rect">
              <a:avLst/>
            </a:prstGeom>
          </p:spPr>
        </p:pic>
        <p:sp>
          <p:nvSpPr>
            <p:cNvPr id="14" name="object 14"/>
            <p:cNvSpPr/>
            <p:nvPr/>
          </p:nvSpPr>
          <p:spPr>
            <a:xfrm>
              <a:off x="6072852" y="4241459"/>
              <a:ext cx="3714750" cy="1980564"/>
            </a:xfrm>
            <a:custGeom>
              <a:avLst/>
              <a:gdLst/>
              <a:ahLst/>
              <a:cxnLst/>
              <a:rect l="l" t="t" r="r" b="b"/>
              <a:pathLst>
                <a:path w="3714750" h="1980564">
                  <a:moveTo>
                    <a:pt x="3665804" y="1980526"/>
                  </a:moveTo>
                  <a:lnTo>
                    <a:pt x="48584" y="1980526"/>
                  </a:lnTo>
                  <a:lnTo>
                    <a:pt x="29671" y="1976708"/>
                  </a:lnTo>
                  <a:lnTo>
                    <a:pt x="14228" y="1966297"/>
                  </a:lnTo>
                  <a:lnTo>
                    <a:pt x="3817" y="1950854"/>
                  </a:lnTo>
                  <a:lnTo>
                    <a:pt x="0" y="1931941"/>
                  </a:lnTo>
                  <a:lnTo>
                    <a:pt x="0" y="48584"/>
                  </a:lnTo>
                  <a:lnTo>
                    <a:pt x="3817" y="29676"/>
                  </a:lnTo>
                  <a:lnTo>
                    <a:pt x="14228" y="14232"/>
                  </a:lnTo>
                  <a:lnTo>
                    <a:pt x="29671" y="3818"/>
                  </a:lnTo>
                  <a:lnTo>
                    <a:pt x="48584" y="0"/>
                  </a:lnTo>
                  <a:lnTo>
                    <a:pt x="3665804" y="0"/>
                  </a:lnTo>
                  <a:lnTo>
                    <a:pt x="3684717" y="3818"/>
                  </a:lnTo>
                  <a:lnTo>
                    <a:pt x="3700160" y="14232"/>
                  </a:lnTo>
                  <a:lnTo>
                    <a:pt x="3710572" y="29676"/>
                  </a:lnTo>
                  <a:lnTo>
                    <a:pt x="3714389" y="48584"/>
                  </a:lnTo>
                  <a:lnTo>
                    <a:pt x="3714389" y="1931941"/>
                  </a:lnTo>
                  <a:lnTo>
                    <a:pt x="3710572" y="1950854"/>
                  </a:lnTo>
                  <a:lnTo>
                    <a:pt x="3700160" y="1966297"/>
                  </a:lnTo>
                  <a:lnTo>
                    <a:pt x="3684717" y="1976708"/>
                  </a:lnTo>
                  <a:lnTo>
                    <a:pt x="3665804" y="1980526"/>
                  </a:lnTo>
                  <a:close/>
                </a:path>
              </a:pathLst>
            </a:custGeom>
            <a:ln w="18617">
              <a:solidFill>
                <a:srgbClr val="603990"/>
              </a:solidFill>
            </a:ln>
          </p:spPr>
          <p:txBody>
            <a:bodyPr wrap="square" lIns="0" tIns="0" rIns="0" bIns="0" rtlCol="0"/>
            <a:lstStyle/>
            <a:p>
              <a:endParaRPr/>
            </a:p>
          </p:txBody>
        </p:sp>
      </p:grpSp>
      <p:pic>
        <p:nvPicPr>
          <p:cNvPr id="15" name="object 15"/>
          <p:cNvPicPr/>
          <p:nvPr/>
        </p:nvPicPr>
        <p:blipFill>
          <a:blip r:embed="rId5" cstate="print"/>
          <a:stretch>
            <a:fillRect/>
          </a:stretch>
        </p:blipFill>
        <p:spPr>
          <a:xfrm>
            <a:off x="7697246" y="6614613"/>
            <a:ext cx="2089894" cy="2509504"/>
          </a:xfrm>
          <a:prstGeom prst="rect">
            <a:avLst/>
          </a:prstGeom>
        </p:spPr>
      </p:pic>
      <p:sp>
        <p:nvSpPr>
          <p:cNvPr id="16" name="object 16"/>
          <p:cNvSpPr txBox="1"/>
          <p:nvPr/>
        </p:nvSpPr>
        <p:spPr>
          <a:xfrm>
            <a:off x="7845607" y="8932612"/>
            <a:ext cx="1417955" cy="116205"/>
          </a:xfrm>
          <a:prstGeom prst="rect">
            <a:avLst/>
          </a:prstGeom>
        </p:spPr>
        <p:txBody>
          <a:bodyPr vert="horz" wrap="square" lIns="0" tIns="12065" rIns="0" bIns="0" rtlCol="0">
            <a:spAutoFit/>
          </a:bodyPr>
          <a:lstStyle/>
          <a:p>
            <a:pPr marL="12700">
              <a:lnSpc>
                <a:spcPct val="100000"/>
              </a:lnSpc>
              <a:spcBef>
                <a:spcPts val="95"/>
              </a:spcBef>
            </a:pPr>
            <a:r>
              <a:rPr sz="600" b="0" i="1" dirty="0">
                <a:solidFill>
                  <a:srgbClr val="221F1F"/>
                </a:solidFill>
                <a:latin typeface="Open Sans Light"/>
                <a:cs typeface="Open Sans Light"/>
              </a:rPr>
              <a:t>*</a:t>
            </a:r>
            <a:r>
              <a:rPr sz="600" b="0" i="1" spc="-15" dirty="0">
                <a:solidFill>
                  <a:srgbClr val="221F1F"/>
                </a:solidFill>
                <a:latin typeface="Open Sans Light"/>
                <a:cs typeface="Open Sans Light"/>
              </a:rPr>
              <a:t> </a:t>
            </a:r>
            <a:r>
              <a:rPr sz="600" b="0" i="1" dirty="0">
                <a:solidFill>
                  <a:srgbClr val="221F1F"/>
                </a:solidFill>
                <a:latin typeface="Open Sans Light"/>
                <a:cs typeface="Open Sans Light"/>
              </a:rPr>
              <a:t>Based</a:t>
            </a:r>
            <a:r>
              <a:rPr sz="600" b="0" i="1" spc="-15" dirty="0">
                <a:solidFill>
                  <a:srgbClr val="221F1F"/>
                </a:solidFill>
                <a:latin typeface="Open Sans Light"/>
                <a:cs typeface="Open Sans Light"/>
              </a:rPr>
              <a:t> </a:t>
            </a:r>
            <a:r>
              <a:rPr sz="600" b="0" i="1" dirty="0">
                <a:solidFill>
                  <a:srgbClr val="221F1F"/>
                </a:solidFill>
                <a:latin typeface="Open Sans Light"/>
                <a:cs typeface="Open Sans Light"/>
              </a:rPr>
              <a:t>on</a:t>
            </a:r>
            <a:r>
              <a:rPr sz="600" b="0" i="1" spc="-10" dirty="0">
                <a:solidFill>
                  <a:srgbClr val="221F1F"/>
                </a:solidFill>
                <a:latin typeface="Open Sans Light"/>
                <a:cs typeface="Open Sans Light"/>
              </a:rPr>
              <a:t> </a:t>
            </a:r>
            <a:r>
              <a:rPr sz="600" b="0" i="1" dirty="0">
                <a:solidFill>
                  <a:srgbClr val="221F1F"/>
                </a:solidFill>
                <a:latin typeface="Open Sans Light"/>
                <a:cs typeface="Open Sans Light"/>
              </a:rPr>
              <a:t>retail</a:t>
            </a:r>
            <a:r>
              <a:rPr sz="600" b="0" i="1" spc="-15" dirty="0">
                <a:solidFill>
                  <a:srgbClr val="221F1F"/>
                </a:solidFill>
                <a:latin typeface="Open Sans Light"/>
                <a:cs typeface="Open Sans Light"/>
              </a:rPr>
              <a:t> </a:t>
            </a:r>
            <a:r>
              <a:rPr sz="600" b="0" i="1" spc="-10" dirty="0">
                <a:solidFill>
                  <a:srgbClr val="221F1F"/>
                </a:solidFill>
                <a:latin typeface="Open Sans Light"/>
                <a:cs typeface="Open Sans Light"/>
              </a:rPr>
              <a:t>prices, </a:t>
            </a:r>
            <a:r>
              <a:rPr sz="600" b="0" i="1" dirty="0">
                <a:solidFill>
                  <a:srgbClr val="221F1F"/>
                </a:solidFill>
                <a:latin typeface="Open Sans Light"/>
                <a:cs typeface="Open Sans Light"/>
              </a:rPr>
              <a:t>urban</a:t>
            </a:r>
            <a:r>
              <a:rPr sz="600" b="0" i="1" spc="-15" dirty="0">
                <a:solidFill>
                  <a:srgbClr val="221F1F"/>
                </a:solidFill>
                <a:latin typeface="Open Sans Light"/>
                <a:cs typeface="Open Sans Light"/>
              </a:rPr>
              <a:t> </a:t>
            </a:r>
            <a:r>
              <a:rPr sz="600" b="0" i="1" spc="-10" dirty="0">
                <a:solidFill>
                  <a:srgbClr val="221F1F"/>
                </a:solidFill>
                <a:latin typeface="Open Sans Light"/>
                <a:cs typeface="Open Sans Light"/>
              </a:rPr>
              <a:t>consumers.</a:t>
            </a:r>
            <a:endParaRPr sz="600">
              <a:latin typeface="Open Sans Light"/>
              <a:cs typeface="Open Sans Light"/>
            </a:endParaRPr>
          </a:p>
        </p:txBody>
      </p:sp>
      <p:sp>
        <p:nvSpPr>
          <p:cNvPr id="17" name="object 17"/>
          <p:cNvSpPr txBox="1"/>
          <p:nvPr/>
        </p:nvSpPr>
        <p:spPr>
          <a:xfrm>
            <a:off x="9191264" y="6828649"/>
            <a:ext cx="462280" cy="1632585"/>
          </a:xfrm>
          <a:prstGeom prst="rect">
            <a:avLst/>
          </a:prstGeom>
        </p:spPr>
        <p:txBody>
          <a:bodyPr vert="horz" wrap="square" lIns="0" tIns="22860" rIns="0" bIns="0" rtlCol="0">
            <a:spAutoFit/>
          </a:bodyPr>
          <a:lstStyle/>
          <a:p>
            <a:pPr marL="13970">
              <a:lnSpc>
                <a:spcPct val="100000"/>
              </a:lnSpc>
              <a:spcBef>
                <a:spcPts val="180"/>
              </a:spcBef>
            </a:pPr>
            <a:r>
              <a:rPr sz="650" b="1" spc="-10" dirty="0">
                <a:solidFill>
                  <a:srgbClr val="221F1F"/>
                </a:solidFill>
                <a:latin typeface="Open Sans"/>
                <a:cs typeface="Open Sans"/>
              </a:rPr>
              <a:t>+10.1%</a:t>
            </a:r>
            <a:endParaRPr sz="650">
              <a:latin typeface="Open Sans"/>
              <a:cs typeface="Open Sans"/>
            </a:endParaRPr>
          </a:p>
          <a:p>
            <a:pPr marL="12700">
              <a:lnSpc>
                <a:spcPct val="100000"/>
              </a:lnSpc>
              <a:spcBef>
                <a:spcPts val="60"/>
              </a:spcBef>
            </a:pPr>
            <a:r>
              <a:rPr sz="600" b="0" spc="-20" dirty="0">
                <a:solidFill>
                  <a:srgbClr val="221F1F"/>
                </a:solidFill>
                <a:latin typeface="Open Sans Light"/>
                <a:cs typeface="Open Sans Light"/>
              </a:rPr>
              <a:t>Roll</a:t>
            </a:r>
            <a:endParaRPr sz="600">
              <a:latin typeface="Open Sans Light"/>
              <a:cs typeface="Open Sans Light"/>
            </a:endParaRPr>
          </a:p>
          <a:p>
            <a:pPr marL="13970">
              <a:lnSpc>
                <a:spcPct val="100000"/>
              </a:lnSpc>
              <a:spcBef>
                <a:spcPts val="810"/>
              </a:spcBef>
            </a:pPr>
            <a:r>
              <a:rPr sz="650" b="1" spc="-10" dirty="0">
                <a:solidFill>
                  <a:srgbClr val="221F1F"/>
                </a:solidFill>
                <a:latin typeface="Open Sans"/>
                <a:cs typeface="Open Sans"/>
              </a:rPr>
              <a:t>+12.7%</a:t>
            </a:r>
            <a:endParaRPr sz="650">
              <a:latin typeface="Open Sans"/>
              <a:cs typeface="Open Sans"/>
            </a:endParaRPr>
          </a:p>
          <a:p>
            <a:pPr marL="12700">
              <a:lnSpc>
                <a:spcPct val="100000"/>
              </a:lnSpc>
              <a:spcBef>
                <a:spcPts val="35"/>
              </a:spcBef>
            </a:pPr>
            <a:r>
              <a:rPr sz="600" b="0" spc="-10" dirty="0">
                <a:solidFill>
                  <a:srgbClr val="221F1F"/>
                </a:solidFill>
                <a:latin typeface="Open Sans Light"/>
                <a:cs typeface="Open Sans Light"/>
              </a:rPr>
              <a:t>Lettuce</a:t>
            </a:r>
            <a:endParaRPr sz="600">
              <a:latin typeface="Open Sans Light"/>
              <a:cs typeface="Open Sans Light"/>
            </a:endParaRPr>
          </a:p>
          <a:p>
            <a:pPr marL="13970">
              <a:lnSpc>
                <a:spcPct val="100000"/>
              </a:lnSpc>
              <a:spcBef>
                <a:spcPts val="509"/>
              </a:spcBef>
            </a:pPr>
            <a:r>
              <a:rPr sz="650" b="1" spc="-10" dirty="0">
                <a:solidFill>
                  <a:srgbClr val="221F1F"/>
                </a:solidFill>
                <a:latin typeface="Open Sans"/>
                <a:cs typeface="Open Sans"/>
              </a:rPr>
              <a:t>+0.4%</a:t>
            </a:r>
            <a:endParaRPr sz="650">
              <a:latin typeface="Open Sans"/>
              <a:cs typeface="Open Sans"/>
            </a:endParaRPr>
          </a:p>
          <a:p>
            <a:pPr marL="12700">
              <a:lnSpc>
                <a:spcPct val="100000"/>
              </a:lnSpc>
              <a:spcBef>
                <a:spcPts val="35"/>
              </a:spcBef>
            </a:pPr>
            <a:r>
              <a:rPr sz="600" b="0" spc="-10" dirty="0">
                <a:solidFill>
                  <a:srgbClr val="221F1F"/>
                </a:solidFill>
                <a:latin typeface="Open Sans Light"/>
                <a:cs typeface="Open Sans Light"/>
              </a:rPr>
              <a:t>Tomato</a:t>
            </a:r>
            <a:endParaRPr sz="600">
              <a:latin typeface="Open Sans Light"/>
              <a:cs typeface="Open Sans Light"/>
            </a:endParaRPr>
          </a:p>
          <a:p>
            <a:pPr marL="13970">
              <a:lnSpc>
                <a:spcPct val="100000"/>
              </a:lnSpc>
              <a:spcBef>
                <a:spcPts val="475"/>
              </a:spcBef>
            </a:pPr>
            <a:r>
              <a:rPr sz="650" b="1" spc="-10" dirty="0">
                <a:solidFill>
                  <a:srgbClr val="221F1F"/>
                </a:solidFill>
                <a:latin typeface="Open Sans"/>
                <a:cs typeface="Open Sans"/>
              </a:rPr>
              <a:t>+17.7%</a:t>
            </a:r>
            <a:endParaRPr sz="650">
              <a:latin typeface="Open Sans"/>
              <a:cs typeface="Open Sans"/>
            </a:endParaRPr>
          </a:p>
          <a:p>
            <a:pPr marL="12700">
              <a:lnSpc>
                <a:spcPct val="100000"/>
              </a:lnSpc>
              <a:spcBef>
                <a:spcPts val="35"/>
              </a:spcBef>
            </a:pPr>
            <a:r>
              <a:rPr sz="600" b="0" spc="-10" dirty="0">
                <a:solidFill>
                  <a:srgbClr val="221F1F"/>
                </a:solidFill>
                <a:latin typeface="Open Sans Light"/>
                <a:cs typeface="Open Sans Light"/>
              </a:rPr>
              <a:t>Bacon</a:t>
            </a:r>
            <a:endParaRPr sz="600">
              <a:latin typeface="Open Sans Light"/>
              <a:cs typeface="Open Sans Light"/>
            </a:endParaRPr>
          </a:p>
          <a:p>
            <a:pPr marL="13970">
              <a:lnSpc>
                <a:spcPct val="100000"/>
              </a:lnSpc>
              <a:spcBef>
                <a:spcPts val="475"/>
              </a:spcBef>
            </a:pPr>
            <a:r>
              <a:rPr sz="650" b="1" spc="-10" dirty="0">
                <a:solidFill>
                  <a:srgbClr val="221F1F"/>
                </a:solidFill>
                <a:latin typeface="Open Sans"/>
                <a:cs typeface="Open Sans"/>
              </a:rPr>
              <a:t>+14.8%</a:t>
            </a:r>
            <a:endParaRPr sz="650">
              <a:latin typeface="Open Sans"/>
              <a:cs typeface="Open Sans"/>
            </a:endParaRPr>
          </a:p>
          <a:p>
            <a:pPr marL="13970">
              <a:lnSpc>
                <a:spcPct val="100000"/>
              </a:lnSpc>
              <a:spcBef>
                <a:spcPts val="35"/>
              </a:spcBef>
            </a:pPr>
            <a:r>
              <a:rPr sz="600" b="0" spc="-10" dirty="0">
                <a:solidFill>
                  <a:srgbClr val="221F1F"/>
                </a:solidFill>
                <a:latin typeface="Open Sans Light"/>
                <a:cs typeface="Open Sans Light"/>
              </a:rPr>
              <a:t>Ground</a:t>
            </a:r>
            <a:r>
              <a:rPr sz="600" b="0" spc="5" dirty="0">
                <a:solidFill>
                  <a:srgbClr val="221F1F"/>
                </a:solidFill>
                <a:latin typeface="Open Sans Light"/>
                <a:cs typeface="Open Sans Light"/>
              </a:rPr>
              <a:t> </a:t>
            </a:r>
            <a:r>
              <a:rPr sz="600" b="0" spc="-20" dirty="0">
                <a:solidFill>
                  <a:srgbClr val="221F1F"/>
                </a:solidFill>
                <a:latin typeface="Open Sans Light"/>
                <a:cs typeface="Open Sans Light"/>
              </a:rPr>
              <a:t>Beef</a:t>
            </a:r>
            <a:endParaRPr sz="600">
              <a:latin typeface="Open Sans Light"/>
              <a:cs typeface="Open Sans Light"/>
            </a:endParaRPr>
          </a:p>
          <a:p>
            <a:pPr marL="13970">
              <a:lnSpc>
                <a:spcPct val="100000"/>
              </a:lnSpc>
              <a:spcBef>
                <a:spcPts val="475"/>
              </a:spcBef>
            </a:pPr>
            <a:r>
              <a:rPr sz="650" b="1" spc="-10" dirty="0">
                <a:solidFill>
                  <a:srgbClr val="221F1F"/>
                </a:solidFill>
                <a:latin typeface="Open Sans"/>
                <a:cs typeface="Open Sans"/>
              </a:rPr>
              <a:t>+9.2%</a:t>
            </a:r>
            <a:endParaRPr sz="650">
              <a:latin typeface="Open Sans"/>
              <a:cs typeface="Open Sans"/>
            </a:endParaRPr>
          </a:p>
          <a:p>
            <a:pPr marL="13970" marR="28575">
              <a:lnSpc>
                <a:spcPts val="600"/>
              </a:lnSpc>
              <a:spcBef>
                <a:spcPts val="155"/>
              </a:spcBef>
            </a:pPr>
            <a:r>
              <a:rPr sz="600" b="0" spc="-10" dirty="0">
                <a:solidFill>
                  <a:srgbClr val="221F1F"/>
                </a:solidFill>
                <a:latin typeface="Open Sans Light"/>
                <a:cs typeface="Open Sans Light"/>
              </a:rPr>
              <a:t>Sauce</a:t>
            </a:r>
            <a:r>
              <a:rPr sz="600" b="0" spc="500" dirty="0">
                <a:solidFill>
                  <a:srgbClr val="221F1F"/>
                </a:solidFill>
                <a:latin typeface="Open Sans Light"/>
                <a:cs typeface="Open Sans Light"/>
              </a:rPr>
              <a:t> </a:t>
            </a:r>
            <a:r>
              <a:rPr sz="600" b="0" spc="-10" dirty="0">
                <a:solidFill>
                  <a:srgbClr val="221F1F"/>
                </a:solidFill>
                <a:latin typeface="Open Sans Light"/>
                <a:cs typeface="Open Sans Light"/>
              </a:rPr>
              <a:t>Condiments</a:t>
            </a:r>
            <a:endParaRPr sz="600">
              <a:latin typeface="Open Sans Light"/>
              <a:cs typeface="Open Sans Light"/>
            </a:endParaRPr>
          </a:p>
        </p:txBody>
      </p:sp>
      <p:grpSp>
        <p:nvGrpSpPr>
          <p:cNvPr id="18" name="object 18"/>
          <p:cNvGrpSpPr/>
          <p:nvPr/>
        </p:nvGrpSpPr>
        <p:grpSpPr>
          <a:xfrm>
            <a:off x="10318281" y="2553347"/>
            <a:ext cx="6300470" cy="6570980"/>
            <a:chOff x="10318281" y="2553347"/>
            <a:chExt cx="6300470" cy="6570980"/>
          </a:xfrm>
        </p:grpSpPr>
        <p:pic>
          <p:nvPicPr>
            <p:cNvPr id="19" name="object 19"/>
            <p:cNvPicPr/>
            <p:nvPr/>
          </p:nvPicPr>
          <p:blipFill>
            <a:blip r:embed="rId6" cstate="print"/>
            <a:stretch>
              <a:fillRect/>
            </a:stretch>
          </p:blipFill>
          <p:spPr>
            <a:xfrm>
              <a:off x="10325904" y="2560968"/>
              <a:ext cx="6284887" cy="6555465"/>
            </a:xfrm>
            <a:prstGeom prst="rect">
              <a:avLst/>
            </a:prstGeom>
          </p:spPr>
        </p:pic>
        <p:sp>
          <p:nvSpPr>
            <p:cNvPr id="20" name="object 20"/>
            <p:cNvSpPr/>
            <p:nvPr/>
          </p:nvSpPr>
          <p:spPr>
            <a:xfrm>
              <a:off x="10325901" y="2560967"/>
              <a:ext cx="6285230" cy="6555740"/>
            </a:xfrm>
            <a:custGeom>
              <a:avLst/>
              <a:gdLst/>
              <a:ahLst/>
              <a:cxnLst/>
              <a:rect l="l" t="t" r="r" b="b"/>
              <a:pathLst>
                <a:path w="6285230" h="6555740">
                  <a:moveTo>
                    <a:pt x="97892" y="6555465"/>
                  </a:moveTo>
                  <a:lnTo>
                    <a:pt x="6186994" y="6555465"/>
                  </a:lnTo>
                  <a:lnTo>
                    <a:pt x="6225097" y="6547771"/>
                  </a:lnTo>
                  <a:lnTo>
                    <a:pt x="6256213" y="6526792"/>
                  </a:lnTo>
                  <a:lnTo>
                    <a:pt x="6277193" y="6495675"/>
                  </a:lnTo>
                  <a:lnTo>
                    <a:pt x="6284887" y="6457573"/>
                  </a:lnTo>
                  <a:lnTo>
                    <a:pt x="6284887" y="97892"/>
                  </a:lnTo>
                  <a:lnTo>
                    <a:pt x="6277193" y="59785"/>
                  </a:lnTo>
                  <a:lnTo>
                    <a:pt x="6256213" y="28669"/>
                  </a:lnTo>
                  <a:lnTo>
                    <a:pt x="6225097" y="7691"/>
                  </a:lnTo>
                  <a:lnTo>
                    <a:pt x="6186994" y="0"/>
                  </a:lnTo>
                  <a:lnTo>
                    <a:pt x="97892" y="0"/>
                  </a:lnTo>
                  <a:lnTo>
                    <a:pt x="59789" y="7691"/>
                  </a:lnTo>
                  <a:lnTo>
                    <a:pt x="28673" y="28669"/>
                  </a:lnTo>
                  <a:lnTo>
                    <a:pt x="7693" y="59785"/>
                  </a:lnTo>
                  <a:lnTo>
                    <a:pt x="0" y="97892"/>
                  </a:lnTo>
                  <a:lnTo>
                    <a:pt x="0" y="6457573"/>
                  </a:lnTo>
                  <a:lnTo>
                    <a:pt x="7693" y="6495675"/>
                  </a:lnTo>
                  <a:lnTo>
                    <a:pt x="28673" y="6526792"/>
                  </a:lnTo>
                  <a:lnTo>
                    <a:pt x="59789" y="6547771"/>
                  </a:lnTo>
                  <a:lnTo>
                    <a:pt x="97892" y="6555465"/>
                  </a:lnTo>
                  <a:close/>
                </a:path>
              </a:pathLst>
            </a:custGeom>
            <a:ln w="15182">
              <a:solidFill>
                <a:srgbClr val="603990"/>
              </a:solidFill>
            </a:ln>
          </p:spPr>
          <p:txBody>
            <a:bodyPr wrap="square" lIns="0" tIns="0" rIns="0" bIns="0" rtlCol="0"/>
            <a:lstStyle/>
            <a:p>
              <a:endParaRPr/>
            </a:p>
          </p:txBody>
        </p:sp>
        <p:pic>
          <p:nvPicPr>
            <p:cNvPr id="21" name="object 21"/>
            <p:cNvPicPr/>
            <p:nvPr/>
          </p:nvPicPr>
          <p:blipFill>
            <a:blip r:embed="rId7" cstate="print"/>
            <a:stretch>
              <a:fillRect/>
            </a:stretch>
          </p:blipFill>
          <p:spPr>
            <a:xfrm>
              <a:off x="10549898" y="3444837"/>
              <a:ext cx="5818011" cy="5052872"/>
            </a:xfrm>
            <a:prstGeom prst="rect">
              <a:avLst/>
            </a:prstGeom>
          </p:spPr>
        </p:pic>
      </p:grpSp>
      <p:sp>
        <p:nvSpPr>
          <p:cNvPr id="22" name="object 22"/>
          <p:cNvSpPr txBox="1"/>
          <p:nvPr/>
        </p:nvSpPr>
        <p:spPr>
          <a:xfrm>
            <a:off x="11332210" y="8315744"/>
            <a:ext cx="563880" cy="727075"/>
          </a:xfrm>
          <a:prstGeom prst="rect">
            <a:avLst/>
          </a:prstGeom>
        </p:spPr>
        <p:txBody>
          <a:bodyPr vert="horz" wrap="square" lIns="0" tIns="58419" rIns="0" bIns="0" rtlCol="0">
            <a:spAutoFit/>
          </a:bodyPr>
          <a:lstStyle/>
          <a:p>
            <a:pPr marR="81280" algn="r">
              <a:lnSpc>
                <a:spcPct val="100000"/>
              </a:lnSpc>
              <a:spcBef>
                <a:spcPts val="459"/>
              </a:spcBef>
            </a:pPr>
            <a:r>
              <a:rPr sz="950" b="1" spc="-10" dirty="0">
                <a:solidFill>
                  <a:srgbClr val="221F1F"/>
                </a:solidFill>
                <a:latin typeface="Open Sans"/>
                <a:cs typeface="Open Sans"/>
              </a:rPr>
              <a:t>$15.14</a:t>
            </a:r>
            <a:endParaRPr sz="950">
              <a:latin typeface="Open Sans"/>
              <a:cs typeface="Open Sans"/>
            </a:endParaRPr>
          </a:p>
          <a:p>
            <a:pPr marR="22860" algn="r">
              <a:lnSpc>
                <a:spcPts val="955"/>
              </a:lnSpc>
              <a:spcBef>
                <a:spcPts val="330"/>
              </a:spcBef>
            </a:pPr>
            <a:r>
              <a:rPr sz="850" dirty="0">
                <a:solidFill>
                  <a:srgbClr val="221F1F"/>
                </a:solidFill>
                <a:latin typeface="Open Sans"/>
                <a:cs typeface="Open Sans"/>
              </a:rPr>
              <a:t>10</a:t>
            </a:r>
            <a:r>
              <a:rPr sz="850" spc="275" dirty="0">
                <a:solidFill>
                  <a:srgbClr val="221F1F"/>
                </a:solidFill>
                <a:latin typeface="Open Sans"/>
                <a:cs typeface="Open Sans"/>
              </a:rPr>
              <a:t> </a:t>
            </a:r>
            <a:r>
              <a:rPr sz="750" dirty="0">
                <a:solidFill>
                  <a:srgbClr val="221F1F"/>
                </a:solidFill>
                <a:latin typeface="Open Sans"/>
                <a:cs typeface="Open Sans"/>
              </a:rPr>
              <a:t>rolls</a:t>
            </a:r>
            <a:r>
              <a:rPr sz="750" spc="30" dirty="0">
                <a:solidFill>
                  <a:srgbClr val="221F1F"/>
                </a:solidFill>
                <a:latin typeface="Open Sans"/>
                <a:cs typeface="Open Sans"/>
              </a:rPr>
              <a:t> </a:t>
            </a:r>
            <a:r>
              <a:rPr sz="750" spc="-25" dirty="0">
                <a:solidFill>
                  <a:srgbClr val="221F1F"/>
                </a:solidFill>
                <a:latin typeface="Open Sans"/>
                <a:cs typeface="Open Sans"/>
              </a:rPr>
              <a:t>of</a:t>
            </a:r>
            <a:endParaRPr sz="750">
              <a:latin typeface="Open Sans"/>
              <a:cs typeface="Open Sans"/>
            </a:endParaRPr>
          </a:p>
          <a:p>
            <a:pPr marR="5080" algn="r">
              <a:lnSpc>
                <a:spcPts val="835"/>
              </a:lnSpc>
            </a:pPr>
            <a:r>
              <a:rPr sz="750" dirty="0">
                <a:solidFill>
                  <a:srgbClr val="221F1F"/>
                </a:solidFill>
                <a:latin typeface="Open Sans"/>
                <a:cs typeface="Open Sans"/>
              </a:rPr>
              <a:t>toilet</a:t>
            </a:r>
            <a:r>
              <a:rPr sz="750" spc="85" dirty="0">
                <a:solidFill>
                  <a:srgbClr val="221F1F"/>
                </a:solidFill>
                <a:latin typeface="Open Sans"/>
                <a:cs typeface="Open Sans"/>
              </a:rPr>
              <a:t> </a:t>
            </a:r>
            <a:r>
              <a:rPr sz="750" spc="-10" dirty="0">
                <a:solidFill>
                  <a:srgbClr val="221F1F"/>
                </a:solidFill>
                <a:latin typeface="Open Sans"/>
                <a:cs typeface="Open Sans"/>
              </a:rPr>
              <a:t>paper</a:t>
            </a:r>
            <a:endParaRPr sz="750">
              <a:latin typeface="Open Sans"/>
              <a:cs typeface="Open Sans"/>
            </a:endParaRPr>
          </a:p>
          <a:p>
            <a:pPr marR="134620" algn="r">
              <a:lnSpc>
                <a:spcPct val="100000"/>
              </a:lnSpc>
              <a:spcBef>
                <a:spcPts val="755"/>
              </a:spcBef>
            </a:pPr>
            <a:r>
              <a:rPr sz="950" b="1" spc="-20" dirty="0">
                <a:solidFill>
                  <a:srgbClr val="7AC39D"/>
                </a:solidFill>
                <a:latin typeface="Open Sans"/>
                <a:cs typeface="Open Sans"/>
              </a:rPr>
              <a:t>1929</a:t>
            </a:r>
            <a:endParaRPr sz="950">
              <a:latin typeface="Open Sans"/>
              <a:cs typeface="Open Sans"/>
            </a:endParaRPr>
          </a:p>
        </p:txBody>
      </p:sp>
      <p:sp>
        <p:nvSpPr>
          <p:cNvPr id="23" name="object 23"/>
          <p:cNvSpPr txBox="1"/>
          <p:nvPr/>
        </p:nvSpPr>
        <p:spPr>
          <a:xfrm>
            <a:off x="12003751" y="8294947"/>
            <a:ext cx="487045" cy="747395"/>
          </a:xfrm>
          <a:prstGeom prst="rect">
            <a:avLst/>
          </a:prstGeom>
        </p:spPr>
        <p:txBody>
          <a:bodyPr vert="horz" wrap="square" lIns="0" tIns="78740" rIns="0" bIns="0" rtlCol="0">
            <a:spAutoFit/>
          </a:bodyPr>
          <a:lstStyle/>
          <a:p>
            <a:pPr marR="635" algn="ctr">
              <a:lnSpc>
                <a:spcPct val="100000"/>
              </a:lnSpc>
              <a:spcBef>
                <a:spcPts val="620"/>
              </a:spcBef>
            </a:pPr>
            <a:r>
              <a:rPr sz="950" b="1" spc="-10" dirty="0">
                <a:solidFill>
                  <a:srgbClr val="221F1F"/>
                </a:solidFill>
                <a:latin typeface="Open Sans"/>
                <a:cs typeface="Open Sans"/>
              </a:rPr>
              <a:t>$15.14</a:t>
            </a:r>
            <a:endParaRPr sz="950">
              <a:latin typeface="Open Sans"/>
              <a:cs typeface="Open Sans"/>
            </a:endParaRPr>
          </a:p>
          <a:p>
            <a:pPr algn="ctr">
              <a:lnSpc>
                <a:spcPts val="844"/>
              </a:lnSpc>
              <a:spcBef>
                <a:spcPts val="434"/>
              </a:spcBef>
            </a:pPr>
            <a:r>
              <a:rPr sz="750" dirty="0">
                <a:solidFill>
                  <a:srgbClr val="221F1F"/>
                </a:solidFill>
                <a:latin typeface="Open Sans"/>
                <a:cs typeface="Open Sans"/>
              </a:rPr>
              <a:t>10</a:t>
            </a:r>
            <a:r>
              <a:rPr sz="750" spc="45" dirty="0">
                <a:solidFill>
                  <a:srgbClr val="221F1F"/>
                </a:solidFill>
                <a:latin typeface="Open Sans"/>
                <a:cs typeface="Open Sans"/>
              </a:rPr>
              <a:t> </a:t>
            </a:r>
            <a:r>
              <a:rPr sz="750" spc="-10" dirty="0">
                <a:solidFill>
                  <a:srgbClr val="221F1F"/>
                </a:solidFill>
                <a:latin typeface="Open Sans"/>
                <a:cs typeface="Open Sans"/>
              </a:rPr>
              <a:t>bottles</a:t>
            </a:r>
            <a:endParaRPr sz="750">
              <a:latin typeface="Open Sans"/>
              <a:cs typeface="Open Sans"/>
            </a:endParaRPr>
          </a:p>
          <a:p>
            <a:pPr algn="ctr">
              <a:lnSpc>
                <a:spcPts val="844"/>
              </a:lnSpc>
            </a:pPr>
            <a:r>
              <a:rPr sz="750" dirty="0">
                <a:solidFill>
                  <a:srgbClr val="221F1F"/>
                </a:solidFill>
                <a:latin typeface="Open Sans"/>
                <a:cs typeface="Open Sans"/>
              </a:rPr>
              <a:t>of</a:t>
            </a:r>
            <a:r>
              <a:rPr sz="750" spc="35" dirty="0">
                <a:solidFill>
                  <a:srgbClr val="221F1F"/>
                </a:solidFill>
                <a:latin typeface="Open Sans"/>
                <a:cs typeface="Open Sans"/>
              </a:rPr>
              <a:t> </a:t>
            </a:r>
            <a:r>
              <a:rPr sz="750" spc="-20" dirty="0">
                <a:solidFill>
                  <a:srgbClr val="221F1F"/>
                </a:solidFill>
                <a:latin typeface="Open Sans"/>
                <a:cs typeface="Open Sans"/>
              </a:rPr>
              <a:t>beer</a:t>
            </a:r>
            <a:endParaRPr sz="750">
              <a:latin typeface="Open Sans"/>
              <a:cs typeface="Open Sans"/>
            </a:endParaRPr>
          </a:p>
          <a:p>
            <a:pPr algn="ctr">
              <a:lnSpc>
                <a:spcPct val="100000"/>
              </a:lnSpc>
              <a:spcBef>
                <a:spcPts val="755"/>
              </a:spcBef>
            </a:pPr>
            <a:r>
              <a:rPr sz="950" b="1" spc="-20" dirty="0">
                <a:solidFill>
                  <a:srgbClr val="7AC39D"/>
                </a:solidFill>
                <a:latin typeface="Open Sans"/>
                <a:cs typeface="Open Sans"/>
              </a:rPr>
              <a:t>1933</a:t>
            </a:r>
            <a:endParaRPr sz="950">
              <a:latin typeface="Open Sans"/>
              <a:cs typeface="Open Sans"/>
            </a:endParaRPr>
          </a:p>
        </p:txBody>
      </p:sp>
      <p:sp>
        <p:nvSpPr>
          <p:cNvPr id="24" name="object 24"/>
          <p:cNvSpPr txBox="1"/>
          <p:nvPr/>
        </p:nvSpPr>
        <p:spPr>
          <a:xfrm>
            <a:off x="12581060" y="8294947"/>
            <a:ext cx="607060" cy="747395"/>
          </a:xfrm>
          <a:prstGeom prst="rect">
            <a:avLst/>
          </a:prstGeom>
        </p:spPr>
        <p:txBody>
          <a:bodyPr vert="horz" wrap="square" lIns="0" tIns="78740" rIns="0" bIns="0" rtlCol="0">
            <a:spAutoFit/>
          </a:bodyPr>
          <a:lstStyle/>
          <a:p>
            <a:pPr algn="ctr">
              <a:lnSpc>
                <a:spcPct val="100000"/>
              </a:lnSpc>
              <a:spcBef>
                <a:spcPts val="620"/>
              </a:spcBef>
            </a:pPr>
            <a:r>
              <a:rPr sz="950" b="1" spc="-10" dirty="0">
                <a:solidFill>
                  <a:srgbClr val="221F1F"/>
                </a:solidFill>
                <a:latin typeface="Open Sans"/>
                <a:cs typeface="Open Sans"/>
              </a:rPr>
              <a:t>$14.71</a:t>
            </a:r>
            <a:endParaRPr sz="950">
              <a:latin typeface="Open Sans"/>
              <a:cs typeface="Open Sans"/>
            </a:endParaRPr>
          </a:p>
          <a:p>
            <a:pPr algn="ctr">
              <a:lnSpc>
                <a:spcPts val="844"/>
              </a:lnSpc>
              <a:spcBef>
                <a:spcPts val="434"/>
              </a:spcBef>
            </a:pPr>
            <a:r>
              <a:rPr sz="750" dirty="0">
                <a:solidFill>
                  <a:srgbClr val="221F1F"/>
                </a:solidFill>
                <a:latin typeface="Open Sans"/>
                <a:cs typeface="Open Sans"/>
              </a:rPr>
              <a:t>20</a:t>
            </a:r>
            <a:r>
              <a:rPr sz="750" spc="45" dirty="0">
                <a:solidFill>
                  <a:srgbClr val="221F1F"/>
                </a:solidFill>
                <a:latin typeface="Open Sans"/>
                <a:cs typeface="Open Sans"/>
              </a:rPr>
              <a:t> </a:t>
            </a:r>
            <a:r>
              <a:rPr sz="750" spc="-10" dirty="0">
                <a:solidFill>
                  <a:srgbClr val="221F1F"/>
                </a:solidFill>
                <a:latin typeface="Open Sans"/>
                <a:cs typeface="Open Sans"/>
              </a:rPr>
              <a:t>bottles</a:t>
            </a:r>
            <a:endParaRPr sz="750">
              <a:latin typeface="Open Sans"/>
              <a:cs typeface="Open Sans"/>
            </a:endParaRPr>
          </a:p>
          <a:p>
            <a:pPr algn="ctr">
              <a:lnSpc>
                <a:spcPts val="844"/>
              </a:lnSpc>
            </a:pPr>
            <a:r>
              <a:rPr sz="750" dirty="0">
                <a:solidFill>
                  <a:srgbClr val="221F1F"/>
                </a:solidFill>
                <a:latin typeface="Open Sans"/>
                <a:cs typeface="Open Sans"/>
              </a:rPr>
              <a:t>of</a:t>
            </a:r>
            <a:r>
              <a:rPr sz="750" spc="110" dirty="0">
                <a:solidFill>
                  <a:srgbClr val="221F1F"/>
                </a:solidFill>
                <a:latin typeface="Open Sans"/>
                <a:cs typeface="Open Sans"/>
              </a:rPr>
              <a:t> </a:t>
            </a:r>
            <a:r>
              <a:rPr sz="750" dirty="0">
                <a:solidFill>
                  <a:srgbClr val="221F1F"/>
                </a:solidFill>
                <a:latin typeface="Open Sans"/>
                <a:cs typeface="Open Sans"/>
              </a:rPr>
              <a:t>Coca-</a:t>
            </a:r>
            <a:r>
              <a:rPr sz="750" spc="-20" dirty="0">
                <a:solidFill>
                  <a:srgbClr val="221F1F"/>
                </a:solidFill>
                <a:latin typeface="Open Sans"/>
                <a:cs typeface="Open Sans"/>
              </a:rPr>
              <a:t>Cola</a:t>
            </a:r>
            <a:endParaRPr sz="750">
              <a:latin typeface="Open Sans"/>
              <a:cs typeface="Open Sans"/>
            </a:endParaRPr>
          </a:p>
          <a:p>
            <a:pPr algn="ctr">
              <a:lnSpc>
                <a:spcPct val="100000"/>
              </a:lnSpc>
              <a:spcBef>
                <a:spcPts val="755"/>
              </a:spcBef>
            </a:pPr>
            <a:r>
              <a:rPr sz="950" b="1" spc="-20" dirty="0">
                <a:solidFill>
                  <a:srgbClr val="7AC39D"/>
                </a:solidFill>
                <a:latin typeface="Open Sans"/>
                <a:cs typeface="Open Sans"/>
              </a:rPr>
              <a:t>1944</a:t>
            </a:r>
            <a:endParaRPr sz="950">
              <a:latin typeface="Open Sans"/>
              <a:cs typeface="Open Sans"/>
            </a:endParaRPr>
          </a:p>
        </p:txBody>
      </p:sp>
      <p:sp>
        <p:nvSpPr>
          <p:cNvPr id="25" name="object 25"/>
          <p:cNvSpPr txBox="1"/>
          <p:nvPr/>
        </p:nvSpPr>
        <p:spPr>
          <a:xfrm>
            <a:off x="13292390" y="8294947"/>
            <a:ext cx="503555" cy="747395"/>
          </a:xfrm>
          <a:prstGeom prst="rect">
            <a:avLst/>
          </a:prstGeom>
        </p:spPr>
        <p:txBody>
          <a:bodyPr vert="horz" wrap="square" lIns="0" tIns="78740" rIns="0" bIns="0" rtlCol="0">
            <a:spAutoFit/>
          </a:bodyPr>
          <a:lstStyle/>
          <a:p>
            <a:pPr algn="ctr">
              <a:lnSpc>
                <a:spcPct val="100000"/>
              </a:lnSpc>
              <a:spcBef>
                <a:spcPts val="620"/>
              </a:spcBef>
            </a:pPr>
            <a:r>
              <a:rPr sz="950" b="1" spc="-10" dirty="0">
                <a:solidFill>
                  <a:srgbClr val="221F1F"/>
                </a:solidFill>
                <a:latin typeface="Open Sans"/>
                <a:cs typeface="Open Sans"/>
              </a:rPr>
              <a:t>$9.69</a:t>
            </a:r>
            <a:endParaRPr sz="950">
              <a:latin typeface="Open Sans"/>
              <a:cs typeface="Open Sans"/>
            </a:endParaRPr>
          </a:p>
          <a:p>
            <a:pPr marL="12700" marR="5080" algn="ctr">
              <a:lnSpc>
                <a:spcPts val="790"/>
              </a:lnSpc>
              <a:spcBef>
                <a:spcPts val="555"/>
              </a:spcBef>
            </a:pPr>
            <a:r>
              <a:rPr sz="750" dirty="0">
                <a:solidFill>
                  <a:srgbClr val="221F1F"/>
                </a:solidFill>
                <a:latin typeface="Open Sans"/>
                <a:cs typeface="Open Sans"/>
              </a:rPr>
              <a:t>10</a:t>
            </a:r>
            <a:r>
              <a:rPr sz="750" spc="55" dirty="0">
                <a:solidFill>
                  <a:srgbClr val="221F1F"/>
                </a:solidFill>
                <a:latin typeface="Open Sans"/>
                <a:cs typeface="Open Sans"/>
              </a:rPr>
              <a:t> </a:t>
            </a:r>
            <a:r>
              <a:rPr sz="750" dirty="0">
                <a:solidFill>
                  <a:srgbClr val="221F1F"/>
                </a:solidFill>
                <a:latin typeface="Open Sans"/>
                <a:cs typeface="Open Sans"/>
              </a:rPr>
              <a:t>bags</a:t>
            </a:r>
            <a:r>
              <a:rPr sz="750" spc="55" dirty="0">
                <a:solidFill>
                  <a:srgbClr val="221F1F"/>
                </a:solidFill>
                <a:latin typeface="Open Sans"/>
                <a:cs typeface="Open Sans"/>
              </a:rPr>
              <a:t> </a:t>
            </a:r>
            <a:r>
              <a:rPr sz="750" spc="-25" dirty="0">
                <a:solidFill>
                  <a:srgbClr val="221F1F"/>
                </a:solidFill>
                <a:latin typeface="Open Sans"/>
                <a:cs typeface="Open Sans"/>
              </a:rPr>
              <a:t>of</a:t>
            </a:r>
            <a:r>
              <a:rPr sz="750" spc="500" dirty="0">
                <a:solidFill>
                  <a:srgbClr val="221F1F"/>
                </a:solidFill>
                <a:latin typeface="Open Sans"/>
                <a:cs typeface="Open Sans"/>
              </a:rPr>
              <a:t> </a:t>
            </a:r>
            <a:r>
              <a:rPr sz="750" spc="-10" dirty="0">
                <a:solidFill>
                  <a:srgbClr val="221F1F"/>
                </a:solidFill>
                <a:latin typeface="Open Sans"/>
                <a:cs typeface="Open Sans"/>
              </a:rPr>
              <a:t>pretzels</a:t>
            </a:r>
            <a:endParaRPr sz="750">
              <a:latin typeface="Open Sans"/>
              <a:cs typeface="Open Sans"/>
            </a:endParaRPr>
          </a:p>
          <a:p>
            <a:pPr marL="104139">
              <a:lnSpc>
                <a:spcPct val="100000"/>
              </a:lnSpc>
              <a:spcBef>
                <a:spcPts val="740"/>
              </a:spcBef>
            </a:pPr>
            <a:r>
              <a:rPr sz="950" b="1" spc="-20" dirty="0">
                <a:solidFill>
                  <a:srgbClr val="7AC39D"/>
                </a:solidFill>
                <a:latin typeface="Open Sans"/>
                <a:cs typeface="Open Sans"/>
              </a:rPr>
              <a:t>1953</a:t>
            </a:r>
            <a:endParaRPr sz="950">
              <a:latin typeface="Open Sans"/>
              <a:cs typeface="Open Sans"/>
            </a:endParaRPr>
          </a:p>
        </p:txBody>
      </p:sp>
      <p:sp>
        <p:nvSpPr>
          <p:cNvPr id="26" name="object 26"/>
          <p:cNvSpPr txBox="1"/>
          <p:nvPr/>
        </p:nvSpPr>
        <p:spPr>
          <a:xfrm>
            <a:off x="13855538" y="8294947"/>
            <a:ext cx="953769" cy="747395"/>
          </a:xfrm>
          <a:prstGeom prst="rect">
            <a:avLst/>
          </a:prstGeom>
        </p:spPr>
        <p:txBody>
          <a:bodyPr vert="horz" wrap="square" lIns="0" tIns="78740" rIns="0" bIns="0" rtlCol="0">
            <a:spAutoFit/>
          </a:bodyPr>
          <a:lstStyle/>
          <a:p>
            <a:pPr marL="36195">
              <a:lnSpc>
                <a:spcPct val="100000"/>
              </a:lnSpc>
              <a:spcBef>
                <a:spcPts val="620"/>
              </a:spcBef>
              <a:tabLst>
                <a:tab pos="535940" algn="l"/>
              </a:tabLst>
            </a:pPr>
            <a:r>
              <a:rPr sz="950" b="1" spc="-10" dirty="0">
                <a:solidFill>
                  <a:srgbClr val="221F1F"/>
                </a:solidFill>
                <a:latin typeface="Open Sans"/>
                <a:cs typeface="Open Sans"/>
              </a:rPr>
              <a:t>$6.39</a:t>
            </a:r>
            <a:r>
              <a:rPr sz="950" b="1" dirty="0">
                <a:solidFill>
                  <a:srgbClr val="221F1F"/>
                </a:solidFill>
                <a:latin typeface="Open Sans"/>
                <a:cs typeface="Open Sans"/>
              </a:rPr>
              <a:t>	</a:t>
            </a:r>
            <a:r>
              <a:rPr sz="950" b="1" spc="-10" dirty="0">
                <a:solidFill>
                  <a:srgbClr val="221F1F"/>
                </a:solidFill>
                <a:latin typeface="Open Sans"/>
                <a:cs typeface="Open Sans"/>
              </a:rPr>
              <a:t>$2.28</a:t>
            </a:r>
            <a:endParaRPr sz="950">
              <a:latin typeface="Open Sans"/>
              <a:cs typeface="Open Sans"/>
            </a:endParaRPr>
          </a:p>
          <a:p>
            <a:pPr marL="12700" marR="5080" indent="130175">
              <a:lnSpc>
                <a:spcPts val="790"/>
              </a:lnSpc>
              <a:spcBef>
                <a:spcPts val="555"/>
              </a:spcBef>
              <a:tabLst>
                <a:tab pos="519430" algn="l"/>
              </a:tabLst>
            </a:pPr>
            <a:r>
              <a:rPr sz="750" spc="-25" dirty="0">
                <a:solidFill>
                  <a:srgbClr val="221F1F"/>
                </a:solidFill>
                <a:latin typeface="Open Sans"/>
                <a:cs typeface="Open Sans"/>
              </a:rPr>
              <a:t>17</a:t>
            </a:r>
            <a:r>
              <a:rPr sz="750" dirty="0">
                <a:solidFill>
                  <a:srgbClr val="221F1F"/>
                </a:solidFill>
                <a:latin typeface="Open Sans"/>
                <a:cs typeface="Open Sans"/>
              </a:rPr>
              <a:t>	2</a:t>
            </a:r>
            <a:r>
              <a:rPr sz="750" spc="25" dirty="0">
                <a:solidFill>
                  <a:srgbClr val="221F1F"/>
                </a:solidFill>
                <a:latin typeface="Open Sans"/>
                <a:cs typeface="Open Sans"/>
              </a:rPr>
              <a:t> </a:t>
            </a:r>
            <a:r>
              <a:rPr sz="750" spc="-10" dirty="0">
                <a:solidFill>
                  <a:srgbClr val="221F1F"/>
                </a:solidFill>
                <a:latin typeface="Open Sans"/>
                <a:cs typeface="Open Sans"/>
              </a:rPr>
              <a:t>boxes</a:t>
            </a:r>
            <a:r>
              <a:rPr sz="750" spc="500" dirty="0">
                <a:solidFill>
                  <a:srgbClr val="221F1F"/>
                </a:solidFill>
                <a:latin typeface="Open Sans"/>
                <a:cs typeface="Open Sans"/>
              </a:rPr>
              <a:t> </a:t>
            </a:r>
            <a:r>
              <a:rPr sz="750" dirty="0">
                <a:solidFill>
                  <a:srgbClr val="221F1F"/>
                </a:solidFill>
                <a:latin typeface="Open Sans"/>
                <a:cs typeface="Open Sans"/>
              </a:rPr>
              <a:t>oranges</a:t>
            </a:r>
            <a:r>
              <a:rPr sz="750" spc="470" dirty="0">
                <a:solidFill>
                  <a:srgbClr val="221F1F"/>
                </a:solidFill>
                <a:latin typeface="Open Sans"/>
                <a:cs typeface="Open Sans"/>
              </a:rPr>
              <a:t> </a:t>
            </a:r>
            <a:r>
              <a:rPr sz="750" dirty="0">
                <a:solidFill>
                  <a:srgbClr val="221F1F"/>
                </a:solidFill>
                <a:latin typeface="Open Sans"/>
                <a:cs typeface="Open Sans"/>
              </a:rPr>
              <a:t>of</a:t>
            </a:r>
            <a:r>
              <a:rPr sz="750" spc="40" dirty="0">
                <a:solidFill>
                  <a:srgbClr val="221F1F"/>
                </a:solidFill>
                <a:latin typeface="Open Sans"/>
                <a:cs typeface="Open Sans"/>
              </a:rPr>
              <a:t> </a:t>
            </a:r>
            <a:r>
              <a:rPr sz="750" spc="-10" dirty="0">
                <a:solidFill>
                  <a:srgbClr val="221F1F"/>
                </a:solidFill>
                <a:latin typeface="Open Sans"/>
                <a:cs typeface="Open Sans"/>
              </a:rPr>
              <a:t>crayons</a:t>
            </a:r>
            <a:endParaRPr sz="750">
              <a:latin typeface="Open Sans"/>
              <a:cs typeface="Open Sans"/>
            </a:endParaRPr>
          </a:p>
          <a:p>
            <a:pPr marL="52705">
              <a:lnSpc>
                <a:spcPct val="100000"/>
              </a:lnSpc>
              <a:spcBef>
                <a:spcPts val="740"/>
              </a:spcBef>
              <a:tabLst>
                <a:tab pos="551815" algn="l"/>
              </a:tabLst>
            </a:pPr>
            <a:r>
              <a:rPr sz="950" b="1" spc="-20" dirty="0">
                <a:solidFill>
                  <a:srgbClr val="7AC39D"/>
                </a:solidFill>
                <a:latin typeface="Open Sans"/>
                <a:cs typeface="Open Sans"/>
              </a:rPr>
              <a:t>1971</a:t>
            </a:r>
            <a:r>
              <a:rPr sz="950" b="1" dirty="0">
                <a:solidFill>
                  <a:srgbClr val="7AC39D"/>
                </a:solidFill>
                <a:latin typeface="Open Sans"/>
                <a:cs typeface="Open Sans"/>
              </a:rPr>
              <a:t>	</a:t>
            </a:r>
            <a:r>
              <a:rPr sz="950" b="1" spc="-20" dirty="0">
                <a:solidFill>
                  <a:srgbClr val="7AC39D"/>
                </a:solidFill>
                <a:latin typeface="Open Sans"/>
                <a:cs typeface="Open Sans"/>
              </a:rPr>
              <a:t>1987</a:t>
            </a:r>
            <a:endParaRPr sz="950">
              <a:latin typeface="Open Sans"/>
              <a:cs typeface="Open Sans"/>
            </a:endParaRPr>
          </a:p>
        </p:txBody>
      </p:sp>
      <p:sp>
        <p:nvSpPr>
          <p:cNvPr id="27" name="object 27"/>
          <p:cNvSpPr txBox="1"/>
          <p:nvPr/>
        </p:nvSpPr>
        <p:spPr>
          <a:xfrm>
            <a:off x="14931887" y="8656600"/>
            <a:ext cx="751840" cy="386080"/>
          </a:xfrm>
          <a:prstGeom prst="rect">
            <a:avLst/>
          </a:prstGeom>
        </p:spPr>
        <p:txBody>
          <a:bodyPr vert="horz" wrap="square" lIns="0" tIns="17145" rIns="0" bIns="0" rtlCol="0">
            <a:spAutoFit/>
          </a:bodyPr>
          <a:lstStyle/>
          <a:p>
            <a:pPr marL="37465">
              <a:lnSpc>
                <a:spcPct val="100000"/>
              </a:lnSpc>
              <a:spcBef>
                <a:spcPts val="135"/>
              </a:spcBef>
            </a:pPr>
            <a:r>
              <a:rPr sz="750" spc="-10" dirty="0">
                <a:solidFill>
                  <a:srgbClr val="221F1F"/>
                </a:solidFill>
                <a:latin typeface="Open Sans"/>
                <a:cs typeface="Open Sans"/>
              </a:rPr>
              <a:t>fruits</a:t>
            </a:r>
            <a:endParaRPr sz="750">
              <a:latin typeface="Open Sans"/>
              <a:cs typeface="Open Sans"/>
            </a:endParaRPr>
          </a:p>
          <a:p>
            <a:pPr marL="12700">
              <a:lnSpc>
                <a:spcPct val="100000"/>
              </a:lnSpc>
              <a:spcBef>
                <a:spcPts val="755"/>
              </a:spcBef>
              <a:tabLst>
                <a:tab pos="453390" algn="l"/>
              </a:tabLst>
            </a:pPr>
            <a:r>
              <a:rPr sz="950" b="1" spc="-20" dirty="0">
                <a:solidFill>
                  <a:srgbClr val="7AC39D"/>
                </a:solidFill>
                <a:latin typeface="Open Sans"/>
                <a:cs typeface="Open Sans"/>
              </a:rPr>
              <a:t>1997</a:t>
            </a:r>
            <a:r>
              <a:rPr sz="950" b="1" dirty="0">
                <a:solidFill>
                  <a:srgbClr val="7AC39D"/>
                </a:solidFill>
                <a:latin typeface="Open Sans"/>
                <a:cs typeface="Open Sans"/>
              </a:rPr>
              <a:t>	</a:t>
            </a:r>
            <a:r>
              <a:rPr sz="950" b="1" spc="-20" dirty="0">
                <a:solidFill>
                  <a:srgbClr val="7AC39D"/>
                </a:solidFill>
                <a:latin typeface="Open Sans"/>
                <a:cs typeface="Open Sans"/>
              </a:rPr>
              <a:t>2008</a:t>
            </a:r>
            <a:endParaRPr sz="950">
              <a:latin typeface="Open Sans"/>
              <a:cs typeface="Open Sans"/>
            </a:endParaRPr>
          </a:p>
        </p:txBody>
      </p:sp>
      <p:sp>
        <p:nvSpPr>
          <p:cNvPr id="28" name="object 28"/>
          <p:cNvSpPr txBox="1"/>
          <p:nvPr/>
        </p:nvSpPr>
        <p:spPr>
          <a:xfrm>
            <a:off x="14915377" y="8357310"/>
            <a:ext cx="1390015" cy="175260"/>
          </a:xfrm>
          <a:prstGeom prst="rect">
            <a:avLst/>
          </a:prstGeom>
        </p:spPr>
        <p:txBody>
          <a:bodyPr vert="horz" wrap="square" lIns="0" tIns="16510" rIns="0" bIns="0" rtlCol="0">
            <a:spAutoFit/>
          </a:bodyPr>
          <a:lstStyle/>
          <a:p>
            <a:pPr marL="12700">
              <a:lnSpc>
                <a:spcPct val="100000"/>
              </a:lnSpc>
              <a:spcBef>
                <a:spcPts val="130"/>
              </a:spcBef>
              <a:tabLst>
                <a:tab pos="479425" algn="l"/>
                <a:tab pos="1055370" algn="l"/>
              </a:tabLst>
            </a:pPr>
            <a:r>
              <a:rPr sz="950" b="1" spc="-10" dirty="0">
                <a:solidFill>
                  <a:srgbClr val="221F1F"/>
                </a:solidFill>
                <a:latin typeface="Open Sans"/>
                <a:cs typeface="Open Sans"/>
              </a:rPr>
              <a:t>$1.61</a:t>
            </a:r>
            <a:r>
              <a:rPr sz="950" b="1" dirty="0">
                <a:solidFill>
                  <a:srgbClr val="221F1F"/>
                </a:solidFill>
                <a:latin typeface="Open Sans"/>
                <a:cs typeface="Open Sans"/>
              </a:rPr>
              <a:t>	</a:t>
            </a:r>
            <a:r>
              <a:rPr sz="950" b="1" spc="-10" dirty="0">
                <a:solidFill>
                  <a:srgbClr val="221F1F"/>
                </a:solidFill>
                <a:latin typeface="Open Sans"/>
                <a:cs typeface="Open Sans"/>
              </a:rPr>
              <a:t>$1.20</a:t>
            </a:r>
            <a:r>
              <a:rPr sz="950" b="1" dirty="0">
                <a:solidFill>
                  <a:srgbClr val="221F1F"/>
                </a:solidFill>
                <a:latin typeface="Open Sans"/>
                <a:cs typeface="Open Sans"/>
              </a:rPr>
              <a:t>	</a:t>
            </a:r>
            <a:r>
              <a:rPr sz="950" b="1" spc="-10" dirty="0">
                <a:solidFill>
                  <a:srgbClr val="221F1F"/>
                </a:solidFill>
                <a:latin typeface="Open Sans"/>
                <a:cs typeface="Open Sans"/>
              </a:rPr>
              <a:t>$1.00</a:t>
            </a:r>
            <a:endParaRPr sz="950">
              <a:latin typeface="Open Sans"/>
              <a:cs typeface="Open Sans"/>
            </a:endParaRPr>
          </a:p>
        </p:txBody>
      </p:sp>
      <p:sp>
        <p:nvSpPr>
          <p:cNvPr id="29" name="object 29"/>
          <p:cNvSpPr txBox="1"/>
          <p:nvPr/>
        </p:nvSpPr>
        <p:spPr>
          <a:xfrm>
            <a:off x="14903792" y="8556840"/>
            <a:ext cx="1549400" cy="145415"/>
          </a:xfrm>
          <a:prstGeom prst="rect">
            <a:avLst/>
          </a:prstGeom>
        </p:spPr>
        <p:txBody>
          <a:bodyPr vert="horz" wrap="square" lIns="0" tIns="17145" rIns="0" bIns="0" rtlCol="0">
            <a:spAutoFit/>
          </a:bodyPr>
          <a:lstStyle/>
          <a:p>
            <a:pPr marL="12700">
              <a:lnSpc>
                <a:spcPct val="100000"/>
              </a:lnSpc>
              <a:spcBef>
                <a:spcPts val="135"/>
              </a:spcBef>
            </a:pPr>
            <a:r>
              <a:rPr sz="750" dirty="0">
                <a:solidFill>
                  <a:srgbClr val="221F1F"/>
                </a:solidFill>
                <a:latin typeface="Open Sans"/>
                <a:cs typeface="Open Sans"/>
              </a:rPr>
              <a:t>4</a:t>
            </a:r>
            <a:r>
              <a:rPr sz="750" spc="35" dirty="0">
                <a:solidFill>
                  <a:srgbClr val="221F1F"/>
                </a:solidFill>
                <a:latin typeface="Open Sans"/>
                <a:cs typeface="Open Sans"/>
              </a:rPr>
              <a:t> </a:t>
            </a:r>
            <a:r>
              <a:rPr sz="750" dirty="0">
                <a:solidFill>
                  <a:srgbClr val="221F1F"/>
                </a:solidFill>
                <a:latin typeface="Open Sans"/>
                <a:cs typeface="Open Sans"/>
              </a:rPr>
              <a:t>grape</a:t>
            </a:r>
            <a:r>
              <a:rPr sz="750" spc="165" dirty="0">
                <a:solidFill>
                  <a:srgbClr val="221F1F"/>
                </a:solidFill>
                <a:latin typeface="Open Sans"/>
                <a:cs typeface="Open Sans"/>
              </a:rPr>
              <a:t>  </a:t>
            </a:r>
            <a:r>
              <a:rPr sz="750" dirty="0">
                <a:solidFill>
                  <a:srgbClr val="221F1F"/>
                </a:solidFill>
                <a:latin typeface="Open Sans"/>
                <a:cs typeface="Open Sans"/>
              </a:rPr>
              <a:t>2</a:t>
            </a:r>
            <a:r>
              <a:rPr sz="750" spc="35" dirty="0">
                <a:solidFill>
                  <a:srgbClr val="221F1F"/>
                </a:solidFill>
                <a:latin typeface="Open Sans"/>
                <a:cs typeface="Open Sans"/>
              </a:rPr>
              <a:t> </a:t>
            </a:r>
            <a:r>
              <a:rPr sz="750" dirty="0">
                <a:solidFill>
                  <a:srgbClr val="221F1F"/>
                </a:solidFill>
                <a:latin typeface="Open Sans"/>
                <a:cs typeface="Open Sans"/>
              </a:rPr>
              <a:t>lemons</a:t>
            </a:r>
            <a:r>
              <a:rPr sz="750" spc="245" dirty="0">
                <a:solidFill>
                  <a:srgbClr val="221F1F"/>
                </a:solidFill>
                <a:latin typeface="Open Sans"/>
                <a:cs typeface="Open Sans"/>
              </a:rPr>
              <a:t> </a:t>
            </a:r>
            <a:r>
              <a:rPr sz="750" dirty="0">
                <a:solidFill>
                  <a:srgbClr val="221F1F"/>
                </a:solidFill>
                <a:latin typeface="Open Sans"/>
                <a:cs typeface="Open Sans"/>
              </a:rPr>
              <a:t>1</a:t>
            </a:r>
            <a:r>
              <a:rPr sz="750" spc="40" dirty="0">
                <a:solidFill>
                  <a:srgbClr val="221F1F"/>
                </a:solidFill>
                <a:latin typeface="Open Sans"/>
                <a:cs typeface="Open Sans"/>
              </a:rPr>
              <a:t> </a:t>
            </a:r>
            <a:r>
              <a:rPr sz="750" spc="-10" dirty="0">
                <a:solidFill>
                  <a:srgbClr val="221F1F"/>
                </a:solidFill>
                <a:latin typeface="Open Sans"/>
                <a:cs typeface="Open Sans"/>
              </a:rPr>
              <a:t>McDonald’s</a:t>
            </a:r>
            <a:endParaRPr sz="750">
              <a:latin typeface="Open Sans"/>
              <a:cs typeface="Open Sans"/>
            </a:endParaRPr>
          </a:p>
        </p:txBody>
      </p:sp>
      <p:sp>
        <p:nvSpPr>
          <p:cNvPr id="30" name="object 30"/>
          <p:cNvSpPr txBox="1"/>
          <p:nvPr/>
        </p:nvSpPr>
        <p:spPr>
          <a:xfrm>
            <a:off x="15971260" y="8619793"/>
            <a:ext cx="347345" cy="422909"/>
          </a:xfrm>
          <a:prstGeom prst="rect">
            <a:avLst/>
          </a:prstGeom>
        </p:spPr>
        <p:txBody>
          <a:bodyPr vert="horz" wrap="square" lIns="0" tIns="73660" rIns="0" bIns="0" rtlCol="0">
            <a:spAutoFit/>
          </a:bodyPr>
          <a:lstStyle/>
          <a:p>
            <a:pPr marL="46990">
              <a:lnSpc>
                <a:spcPct val="100000"/>
              </a:lnSpc>
              <a:spcBef>
                <a:spcPts val="580"/>
              </a:spcBef>
            </a:pPr>
            <a:r>
              <a:rPr sz="750" spc="-10" dirty="0">
                <a:solidFill>
                  <a:srgbClr val="221F1F"/>
                </a:solidFill>
                <a:latin typeface="Open Sans"/>
                <a:cs typeface="Open Sans"/>
              </a:rPr>
              <a:t>coﬀee</a:t>
            </a:r>
            <a:endParaRPr sz="750">
              <a:latin typeface="Open Sans"/>
              <a:cs typeface="Open Sans"/>
            </a:endParaRPr>
          </a:p>
          <a:p>
            <a:pPr marL="12700">
              <a:lnSpc>
                <a:spcPct val="100000"/>
              </a:lnSpc>
              <a:spcBef>
                <a:spcPts val="600"/>
              </a:spcBef>
            </a:pPr>
            <a:r>
              <a:rPr sz="950" b="1" spc="-20" dirty="0">
                <a:solidFill>
                  <a:srgbClr val="7AC39D"/>
                </a:solidFill>
                <a:latin typeface="Open Sans"/>
                <a:cs typeface="Open Sans"/>
              </a:rPr>
              <a:t>2020</a:t>
            </a:r>
            <a:endParaRPr sz="950">
              <a:latin typeface="Open Sans"/>
              <a:cs typeface="Open Sans"/>
            </a:endParaRPr>
          </a:p>
        </p:txBody>
      </p:sp>
      <p:sp>
        <p:nvSpPr>
          <p:cNvPr id="31" name="object 31"/>
          <p:cNvSpPr txBox="1"/>
          <p:nvPr/>
        </p:nvSpPr>
        <p:spPr>
          <a:xfrm>
            <a:off x="11632576" y="6091290"/>
            <a:ext cx="1005840" cy="572135"/>
          </a:xfrm>
          <a:prstGeom prst="rect">
            <a:avLst/>
          </a:prstGeom>
        </p:spPr>
        <p:txBody>
          <a:bodyPr vert="horz" wrap="square" lIns="0" tIns="8890" rIns="0" bIns="0" rtlCol="0">
            <a:spAutoFit/>
          </a:bodyPr>
          <a:lstStyle/>
          <a:p>
            <a:pPr marL="12700" marR="5080">
              <a:lnSpc>
                <a:spcPct val="105900"/>
              </a:lnSpc>
              <a:spcBef>
                <a:spcPts val="70"/>
              </a:spcBef>
            </a:pPr>
            <a:r>
              <a:rPr sz="850" dirty="0">
                <a:solidFill>
                  <a:srgbClr val="221F1F"/>
                </a:solidFill>
                <a:latin typeface="Open Sans"/>
                <a:cs typeface="Open Sans"/>
              </a:rPr>
              <a:t>The</a:t>
            </a:r>
            <a:r>
              <a:rPr sz="850" spc="60" dirty="0">
                <a:solidFill>
                  <a:srgbClr val="221F1F"/>
                </a:solidFill>
                <a:latin typeface="Open Sans"/>
                <a:cs typeface="Open Sans"/>
              </a:rPr>
              <a:t> </a:t>
            </a:r>
            <a:r>
              <a:rPr sz="850" dirty="0">
                <a:solidFill>
                  <a:srgbClr val="221F1F"/>
                </a:solidFill>
                <a:latin typeface="Open Sans"/>
                <a:cs typeface="Open Sans"/>
              </a:rPr>
              <a:t>stock</a:t>
            </a:r>
            <a:r>
              <a:rPr sz="850" spc="65" dirty="0">
                <a:solidFill>
                  <a:srgbClr val="221F1F"/>
                </a:solidFill>
                <a:latin typeface="Open Sans"/>
                <a:cs typeface="Open Sans"/>
              </a:rPr>
              <a:t> </a:t>
            </a:r>
            <a:r>
              <a:rPr sz="850" spc="-10" dirty="0">
                <a:solidFill>
                  <a:srgbClr val="221F1F"/>
                </a:solidFill>
                <a:latin typeface="Open Sans"/>
                <a:cs typeface="Open Sans"/>
              </a:rPr>
              <a:t>market </a:t>
            </a:r>
            <a:r>
              <a:rPr sz="850" dirty="0">
                <a:solidFill>
                  <a:srgbClr val="221F1F"/>
                </a:solidFill>
                <a:latin typeface="Open Sans"/>
                <a:cs typeface="Open Sans"/>
              </a:rPr>
              <a:t>crashes</a:t>
            </a:r>
            <a:r>
              <a:rPr sz="850" spc="65" dirty="0">
                <a:solidFill>
                  <a:srgbClr val="221F1F"/>
                </a:solidFill>
                <a:latin typeface="Open Sans"/>
                <a:cs typeface="Open Sans"/>
              </a:rPr>
              <a:t> </a:t>
            </a:r>
            <a:r>
              <a:rPr sz="850" dirty="0">
                <a:solidFill>
                  <a:srgbClr val="221F1F"/>
                </a:solidFill>
                <a:latin typeface="Open Sans"/>
                <a:cs typeface="Open Sans"/>
              </a:rPr>
              <a:t>in</a:t>
            </a:r>
            <a:r>
              <a:rPr sz="850" spc="70" dirty="0">
                <a:solidFill>
                  <a:srgbClr val="221F1F"/>
                </a:solidFill>
                <a:latin typeface="Open Sans"/>
                <a:cs typeface="Open Sans"/>
              </a:rPr>
              <a:t> </a:t>
            </a:r>
            <a:r>
              <a:rPr sz="850" dirty="0">
                <a:solidFill>
                  <a:srgbClr val="221F1F"/>
                </a:solidFill>
                <a:latin typeface="Open Sans"/>
                <a:cs typeface="Open Sans"/>
              </a:rPr>
              <a:t>the</a:t>
            </a:r>
            <a:r>
              <a:rPr sz="850" spc="70" dirty="0">
                <a:solidFill>
                  <a:srgbClr val="221F1F"/>
                </a:solidFill>
                <a:latin typeface="Open Sans"/>
                <a:cs typeface="Open Sans"/>
              </a:rPr>
              <a:t> </a:t>
            </a:r>
            <a:r>
              <a:rPr sz="850" spc="-20" dirty="0">
                <a:solidFill>
                  <a:srgbClr val="221F1F"/>
                </a:solidFill>
                <a:latin typeface="Open Sans"/>
                <a:cs typeface="Open Sans"/>
              </a:rPr>
              <a:t>lead </a:t>
            </a:r>
            <a:r>
              <a:rPr sz="850" dirty="0">
                <a:solidFill>
                  <a:srgbClr val="221F1F"/>
                </a:solidFill>
                <a:latin typeface="Open Sans"/>
                <a:cs typeface="Open Sans"/>
              </a:rPr>
              <a:t>up</a:t>
            </a:r>
            <a:r>
              <a:rPr sz="850" spc="40" dirty="0">
                <a:solidFill>
                  <a:srgbClr val="221F1F"/>
                </a:solidFill>
                <a:latin typeface="Open Sans"/>
                <a:cs typeface="Open Sans"/>
              </a:rPr>
              <a:t> </a:t>
            </a:r>
            <a:r>
              <a:rPr sz="850" dirty="0">
                <a:solidFill>
                  <a:srgbClr val="221F1F"/>
                </a:solidFill>
                <a:latin typeface="Open Sans"/>
                <a:cs typeface="Open Sans"/>
              </a:rPr>
              <a:t>to</a:t>
            </a:r>
            <a:r>
              <a:rPr sz="850" spc="45" dirty="0">
                <a:solidFill>
                  <a:srgbClr val="221F1F"/>
                </a:solidFill>
                <a:latin typeface="Open Sans"/>
                <a:cs typeface="Open Sans"/>
              </a:rPr>
              <a:t> </a:t>
            </a:r>
            <a:r>
              <a:rPr sz="850" dirty="0">
                <a:solidFill>
                  <a:srgbClr val="221F1F"/>
                </a:solidFill>
                <a:latin typeface="Open Sans"/>
                <a:cs typeface="Open Sans"/>
              </a:rPr>
              <a:t>the</a:t>
            </a:r>
            <a:r>
              <a:rPr sz="850" spc="45" dirty="0">
                <a:solidFill>
                  <a:srgbClr val="221F1F"/>
                </a:solidFill>
                <a:latin typeface="Open Sans"/>
                <a:cs typeface="Open Sans"/>
              </a:rPr>
              <a:t> </a:t>
            </a:r>
            <a:r>
              <a:rPr sz="850" spc="-10" dirty="0">
                <a:solidFill>
                  <a:srgbClr val="221F1F"/>
                </a:solidFill>
                <a:latin typeface="Open Sans"/>
                <a:cs typeface="Open Sans"/>
              </a:rPr>
              <a:t>Great Depression.</a:t>
            </a:r>
            <a:endParaRPr sz="850">
              <a:latin typeface="Open Sans"/>
              <a:cs typeface="Open Sans"/>
            </a:endParaRPr>
          </a:p>
        </p:txBody>
      </p:sp>
      <p:sp>
        <p:nvSpPr>
          <p:cNvPr id="32" name="object 32"/>
          <p:cNvSpPr txBox="1"/>
          <p:nvPr/>
        </p:nvSpPr>
        <p:spPr>
          <a:xfrm>
            <a:off x="10680865" y="3462749"/>
            <a:ext cx="3027680" cy="1506220"/>
          </a:xfrm>
          <a:prstGeom prst="rect">
            <a:avLst/>
          </a:prstGeom>
        </p:spPr>
        <p:txBody>
          <a:bodyPr vert="horz" wrap="square" lIns="0" tIns="8890" rIns="0" bIns="0" rtlCol="0">
            <a:spAutoFit/>
          </a:bodyPr>
          <a:lstStyle/>
          <a:p>
            <a:pPr marL="12700" marR="323215">
              <a:lnSpc>
                <a:spcPct val="105900"/>
              </a:lnSpc>
              <a:spcBef>
                <a:spcPts val="70"/>
              </a:spcBef>
            </a:pPr>
            <a:r>
              <a:rPr sz="850" dirty="0">
                <a:solidFill>
                  <a:srgbClr val="221F1F"/>
                </a:solidFill>
                <a:latin typeface="Open Sans"/>
                <a:cs typeface="Open Sans"/>
              </a:rPr>
              <a:t>The</a:t>
            </a:r>
            <a:r>
              <a:rPr sz="850" spc="65" dirty="0">
                <a:solidFill>
                  <a:srgbClr val="221F1F"/>
                </a:solidFill>
                <a:latin typeface="Open Sans"/>
                <a:cs typeface="Open Sans"/>
              </a:rPr>
              <a:t> </a:t>
            </a:r>
            <a:r>
              <a:rPr sz="850" dirty="0">
                <a:solidFill>
                  <a:srgbClr val="221F1F"/>
                </a:solidFill>
                <a:latin typeface="Open Sans"/>
                <a:cs typeface="Open Sans"/>
              </a:rPr>
              <a:t>Federal</a:t>
            </a:r>
            <a:r>
              <a:rPr sz="850" spc="70" dirty="0">
                <a:solidFill>
                  <a:srgbClr val="221F1F"/>
                </a:solidFill>
                <a:latin typeface="Open Sans"/>
                <a:cs typeface="Open Sans"/>
              </a:rPr>
              <a:t> </a:t>
            </a:r>
            <a:r>
              <a:rPr sz="850" dirty="0">
                <a:solidFill>
                  <a:srgbClr val="221F1F"/>
                </a:solidFill>
                <a:latin typeface="Open Sans"/>
                <a:cs typeface="Open Sans"/>
              </a:rPr>
              <a:t>Reserve</a:t>
            </a:r>
            <a:r>
              <a:rPr sz="850" spc="70" dirty="0">
                <a:solidFill>
                  <a:srgbClr val="221F1F"/>
                </a:solidFill>
                <a:latin typeface="Open Sans"/>
                <a:cs typeface="Open Sans"/>
              </a:rPr>
              <a:t> </a:t>
            </a:r>
            <a:r>
              <a:rPr sz="850" dirty="0">
                <a:solidFill>
                  <a:srgbClr val="221F1F"/>
                </a:solidFill>
                <a:latin typeface="Open Sans"/>
                <a:cs typeface="Open Sans"/>
              </a:rPr>
              <a:t>Act</a:t>
            </a:r>
            <a:r>
              <a:rPr sz="850" spc="70" dirty="0">
                <a:solidFill>
                  <a:srgbClr val="221F1F"/>
                </a:solidFill>
                <a:latin typeface="Open Sans"/>
                <a:cs typeface="Open Sans"/>
              </a:rPr>
              <a:t> </a:t>
            </a:r>
            <a:r>
              <a:rPr sz="850" dirty="0">
                <a:solidFill>
                  <a:srgbClr val="221F1F"/>
                </a:solidFill>
                <a:latin typeface="Open Sans"/>
                <a:cs typeface="Open Sans"/>
              </a:rPr>
              <a:t>creates</a:t>
            </a:r>
            <a:r>
              <a:rPr sz="850" spc="70" dirty="0">
                <a:solidFill>
                  <a:srgbClr val="221F1F"/>
                </a:solidFill>
                <a:latin typeface="Open Sans"/>
                <a:cs typeface="Open Sans"/>
              </a:rPr>
              <a:t> </a:t>
            </a:r>
            <a:r>
              <a:rPr sz="850" dirty="0">
                <a:solidFill>
                  <a:srgbClr val="221F1F"/>
                </a:solidFill>
                <a:latin typeface="Open Sans"/>
                <a:cs typeface="Open Sans"/>
              </a:rPr>
              <a:t>a</a:t>
            </a:r>
            <a:r>
              <a:rPr sz="850" spc="70" dirty="0">
                <a:solidFill>
                  <a:srgbClr val="221F1F"/>
                </a:solidFill>
                <a:latin typeface="Open Sans"/>
                <a:cs typeface="Open Sans"/>
              </a:rPr>
              <a:t> </a:t>
            </a:r>
            <a:r>
              <a:rPr sz="850" dirty="0">
                <a:solidFill>
                  <a:srgbClr val="221F1F"/>
                </a:solidFill>
                <a:latin typeface="Open Sans"/>
                <a:cs typeface="Open Sans"/>
              </a:rPr>
              <a:t>central</a:t>
            </a:r>
            <a:r>
              <a:rPr sz="850" spc="70" dirty="0">
                <a:solidFill>
                  <a:srgbClr val="221F1F"/>
                </a:solidFill>
                <a:latin typeface="Open Sans"/>
                <a:cs typeface="Open Sans"/>
              </a:rPr>
              <a:t> </a:t>
            </a:r>
            <a:r>
              <a:rPr sz="850" dirty="0">
                <a:solidFill>
                  <a:srgbClr val="221F1F"/>
                </a:solidFill>
                <a:latin typeface="Open Sans"/>
                <a:cs typeface="Open Sans"/>
              </a:rPr>
              <a:t>bank</a:t>
            </a:r>
            <a:r>
              <a:rPr sz="850" spc="70" dirty="0">
                <a:solidFill>
                  <a:srgbClr val="221F1F"/>
                </a:solidFill>
                <a:latin typeface="Open Sans"/>
                <a:cs typeface="Open Sans"/>
              </a:rPr>
              <a:t> </a:t>
            </a:r>
            <a:r>
              <a:rPr sz="850" spc="-20" dirty="0">
                <a:solidFill>
                  <a:srgbClr val="221F1F"/>
                </a:solidFill>
                <a:latin typeface="Open Sans"/>
                <a:cs typeface="Open Sans"/>
              </a:rPr>
              <a:t>with </a:t>
            </a:r>
            <a:r>
              <a:rPr sz="850" dirty="0">
                <a:solidFill>
                  <a:srgbClr val="221F1F"/>
                </a:solidFill>
                <a:latin typeface="Open Sans"/>
                <a:cs typeface="Open Sans"/>
              </a:rPr>
              <a:t>the</a:t>
            </a:r>
            <a:r>
              <a:rPr sz="850" spc="75" dirty="0">
                <a:solidFill>
                  <a:srgbClr val="221F1F"/>
                </a:solidFill>
                <a:latin typeface="Open Sans"/>
                <a:cs typeface="Open Sans"/>
              </a:rPr>
              <a:t> </a:t>
            </a:r>
            <a:r>
              <a:rPr sz="850" dirty="0">
                <a:solidFill>
                  <a:srgbClr val="221F1F"/>
                </a:solidFill>
                <a:latin typeface="Open Sans"/>
                <a:cs typeface="Open Sans"/>
              </a:rPr>
              <a:t>ability</a:t>
            </a:r>
            <a:r>
              <a:rPr sz="850" spc="80" dirty="0">
                <a:solidFill>
                  <a:srgbClr val="221F1F"/>
                </a:solidFill>
                <a:latin typeface="Open Sans"/>
                <a:cs typeface="Open Sans"/>
              </a:rPr>
              <a:t> </a:t>
            </a:r>
            <a:r>
              <a:rPr sz="850" dirty="0">
                <a:solidFill>
                  <a:srgbClr val="221F1F"/>
                </a:solidFill>
                <a:latin typeface="Open Sans"/>
                <a:cs typeface="Open Sans"/>
              </a:rPr>
              <a:t>to</a:t>
            </a:r>
            <a:r>
              <a:rPr sz="850" spc="80" dirty="0">
                <a:solidFill>
                  <a:srgbClr val="221F1F"/>
                </a:solidFill>
                <a:latin typeface="Open Sans"/>
                <a:cs typeface="Open Sans"/>
              </a:rPr>
              <a:t> </a:t>
            </a:r>
            <a:r>
              <a:rPr sz="850" dirty="0">
                <a:solidFill>
                  <a:srgbClr val="221F1F"/>
                </a:solidFill>
                <a:latin typeface="Open Sans"/>
                <a:cs typeface="Open Sans"/>
              </a:rPr>
              <a:t>manage</a:t>
            </a:r>
            <a:r>
              <a:rPr sz="850" spc="80" dirty="0">
                <a:solidFill>
                  <a:srgbClr val="221F1F"/>
                </a:solidFill>
                <a:latin typeface="Open Sans"/>
                <a:cs typeface="Open Sans"/>
              </a:rPr>
              <a:t> </a:t>
            </a:r>
            <a:r>
              <a:rPr sz="850" dirty="0">
                <a:solidFill>
                  <a:srgbClr val="221F1F"/>
                </a:solidFill>
                <a:latin typeface="Open Sans"/>
                <a:cs typeface="Open Sans"/>
              </a:rPr>
              <a:t>the</a:t>
            </a:r>
            <a:r>
              <a:rPr sz="850" spc="80" dirty="0">
                <a:solidFill>
                  <a:srgbClr val="221F1F"/>
                </a:solidFill>
                <a:latin typeface="Open Sans"/>
                <a:cs typeface="Open Sans"/>
              </a:rPr>
              <a:t> </a:t>
            </a:r>
            <a:r>
              <a:rPr sz="850" dirty="0">
                <a:solidFill>
                  <a:srgbClr val="221F1F"/>
                </a:solidFill>
                <a:latin typeface="Open Sans"/>
                <a:cs typeface="Open Sans"/>
              </a:rPr>
              <a:t>country’s</a:t>
            </a:r>
            <a:r>
              <a:rPr sz="850" spc="80" dirty="0">
                <a:solidFill>
                  <a:srgbClr val="221F1F"/>
                </a:solidFill>
                <a:latin typeface="Open Sans"/>
                <a:cs typeface="Open Sans"/>
              </a:rPr>
              <a:t> </a:t>
            </a:r>
            <a:r>
              <a:rPr sz="850" dirty="0">
                <a:solidFill>
                  <a:srgbClr val="221F1F"/>
                </a:solidFill>
                <a:latin typeface="Open Sans"/>
                <a:cs typeface="Open Sans"/>
              </a:rPr>
              <a:t>money</a:t>
            </a:r>
            <a:r>
              <a:rPr sz="850" spc="80" dirty="0">
                <a:solidFill>
                  <a:srgbClr val="221F1F"/>
                </a:solidFill>
                <a:latin typeface="Open Sans"/>
                <a:cs typeface="Open Sans"/>
              </a:rPr>
              <a:t> </a:t>
            </a:r>
            <a:r>
              <a:rPr sz="850" spc="-10" dirty="0">
                <a:solidFill>
                  <a:srgbClr val="221F1F"/>
                </a:solidFill>
                <a:latin typeface="Open Sans"/>
                <a:cs typeface="Open Sans"/>
              </a:rPr>
              <a:t>supply.</a:t>
            </a:r>
            <a:endParaRPr sz="850" dirty="0">
              <a:latin typeface="Open Sans"/>
              <a:cs typeface="Open Sans"/>
            </a:endParaRPr>
          </a:p>
          <a:p>
            <a:pPr marL="1027430" marR="76835">
              <a:lnSpc>
                <a:spcPct val="105900"/>
              </a:lnSpc>
              <a:spcBef>
                <a:spcPts val="825"/>
              </a:spcBef>
            </a:pPr>
            <a:r>
              <a:rPr sz="850" dirty="0">
                <a:solidFill>
                  <a:srgbClr val="221F1F"/>
                </a:solidFill>
                <a:latin typeface="Open Sans"/>
                <a:cs typeface="Open Sans"/>
              </a:rPr>
              <a:t>U.S.</a:t>
            </a:r>
            <a:r>
              <a:rPr sz="850" spc="100" dirty="0">
                <a:solidFill>
                  <a:srgbClr val="221F1F"/>
                </a:solidFill>
                <a:latin typeface="Open Sans"/>
                <a:cs typeface="Open Sans"/>
              </a:rPr>
              <a:t> </a:t>
            </a:r>
            <a:r>
              <a:rPr sz="850" dirty="0">
                <a:solidFill>
                  <a:srgbClr val="221F1F"/>
                </a:solidFill>
                <a:latin typeface="Open Sans"/>
                <a:cs typeface="Open Sans"/>
              </a:rPr>
              <a:t>President</a:t>
            </a:r>
            <a:r>
              <a:rPr sz="850" spc="100" dirty="0">
                <a:solidFill>
                  <a:srgbClr val="221F1F"/>
                </a:solidFill>
                <a:latin typeface="Open Sans"/>
                <a:cs typeface="Open Sans"/>
              </a:rPr>
              <a:t> </a:t>
            </a:r>
            <a:r>
              <a:rPr sz="850" dirty="0">
                <a:solidFill>
                  <a:srgbClr val="221F1F"/>
                </a:solidFill>
                <a:latin typeface="Open Sans"/>
                <a:cs typeface="Open Sans"/>
              </a:rPr>
              <a:t>Roosevelt</a:t>
            </a:r>
            <a:r>
              <a:rPr sz="850" spc="105" dirty="0">
                <a:solidFill>
                  <a:srgbClr val="221F1F"/>
                </a:solidFill>
                <a:latin typeface="Open Sans"/>
                <a:cs typeface="Open Sans"/>
              </a:rPr>
              <a:t> </a:t>
            </a:r>
            <a:r>
              <a:rPr sz="850" spc="-10" dirty="0">
                <a:solidFill>
                  <a:srgbClr val="221F1F"/>
                </a:solidFill>
                <a:latin typeface="Open Sans"/>
                <a:cs typeface="Open Sans"/>
              </a:rPr>
              <a:t>criminalizes </a:t>
            </a:r>
            <a:r>
              <a:rPr sz="850" dirty="0">
                <a:solidFill>
                  <a:srgbClr val="221F1F"/>
                </a:solidFill>
                <a:latin typeface="Open Sans"/>
                <a:cs typeface="Open Sans"/>
              </a:rPr>
              <a:t>the</a:t>
            </a:r>
            <a:r>
              <a:rPr sz="850" spc="75" dirty="0">
                <a:solidFill>
                  <a:srgbClr val="221F1F"/>
                </a:solidFill>
                <a:latin typeface="Open Sans"/>
                <a:cs typeface="Open Sans"/>
              </a:rPr>
              <a:t> </a:t>
            </a:r>
            <a:r>
              <a:rPr sz="850" dirty="0">
                <a:solidFill>
                  <a:srgbClr val="221F1F"/>
                </a:solidFill>
                <a:latin typeface="Open Sans"/>
                <a:cs typeface="Open Sans"/>
              </a:rPr>
              <a:t>possession</a:t>
            </a:r>
            <a:r>
              <a:rPr sz="850" spc="80" dirty="0">
                <a:solidFill>
                  <a:srgbClr val="221F1F"/>
                </a:solidFill>
                <a:latin typeface="Open Sans"/>
                <a:cs typeface="Open Sans"/>
              </a:rPr>
              <a:t> </a:t>
            </a:r>
            <a:r>
              <a:rPr sz="850" dirty="0">
                <a:solidFill>
                  <a:srgbClr val="221F1F"/>
                </a:solidFill>
                <a:latin typeface="Open Sans"/>
                <a:cs typeface="Open Sans"/>
              </a:rPr>
              <a:t>of</a:t>
            </a:r>
            <a:r>
              <a:rPr sz="850" spc="80" dirty="0">
                <a:solidFill>
                  <a:srgbClr val="221F1F"/>
                </a:solidFill>
                <a:latin typeface="Open Sans"/>
                <a:cs typeface="Open Sans"/>
              </a:rPr>
              <a:t> </a:t>
            </a:r>
            <a:r>
              <a:rPr sz="850" spc="-10" dirty="0">
                <a:solidFill>
                  <a:srgbClr val="221F1F"/>
                </a:solidFill>
                <a:latin typeface="Open Sans"/>
                <a:cs typeface="Open Sans"/>
              </a:rPr>
              <a:t>gold.</a:t>
            </a:r>
            <a:endParaRPr sz="850" dirty="0">
              <a:latin typeface="Open Sans"/>
              <a:cs typeface="Open Sans"/>
            </a:endParaRPr>
          </a:p>
          <a:p>
            <a:pPr marL="1709420" marR="5080">
              <a:lnSpc>
                <a:spcPct val="105900"/>
              </a:lnSpc>
              <a:spcBef>
                <a:spcPts val="1130"/>
              </a:spcBef>
            </a:pPr>
            <a:r>
              <a:rPr sz="850" dirty="0">
                <a:solidFill>
                  <a:srgbClr val="221F1F"/>
                </a:solidFill>
                <a:latin typeface="Open Sans"/>
                <a:cs typeface="Open Sans"/>
              </a:rPr>
              <a:t>The</a:t>
            </a:r>
            <a:r>
              <a:rPr sz="850" spc="85" dirty="0">
                <a:solidFill>
                  <a:srgbClr val="221F1F"/>
                </a:solidFill>
                <a:latin typeface="Open Sans"/>
                <a:cs typeface="Open Sans"/>
              </a:rPr>
              <a:t> </a:t>
            </a:r>
            <a:r>
              <a:rPr sz="850" dirty="0">
                <a:solidFill>
                  <a:srgbClr val="221F1F"/>
                </a:solidFill>
                <a:latin typeface="Open Sans"/>
                <a:cs typeface="Open Sans"/>
              </a:rPr>
              <a:t>Bretton</a:t>
            </a:r>
            <a:r>
              <a:rPr sz="850" spc="90" dirty="0">
                <a:solidFill>
                  <a:srgbClr val="221F1F"/>
                </a:solidFill>
                <a:latin typeface="Open Sans"/>
                <a:cs typeface="Open Sans"/>
              </a:rPr>
              <a:t> </a:t>
            </a:r>
            <a:r>
              <a:rPr sz="850" spc="-10" dirty="0">
                <a:solidFill>
                  <a:srgbClr val="221F1F"/>
                </a:solidFill>
                <a:latin typeface="Open Sans"/>
                <a:cs typeface="Open Sans"/>
              </a:rPr>
              <a:t>Woods </a:t>
            </a:r>
            <a:r>
              <a:rPr sz="850" dirty="0">
                <a:solidFill>
                  <a:srgbClr val="221F1F"/>
                </a:solidFill>
                <a:latin typeface="Open Sans"/>
                <a:cs typeface="Open Sans"/>
              </a:rPr>
              <a:t>agreement</a:t>
            </a:r>
            <a:r>
              <a:rPr sz="850" spc="140" dirty="0">
                <a:solidFill>
                  <a:srgbClr val="221F1F"/>
                </a:solidFill>
                <a:latin typeface="Open Sans"/>
                <a:cs typeface="Open Sans"/>
              </a:rPr>
              <a:t> </a:t>
            </a:r>
            <a:r>
              <a:rPr sz="850" spc="-10" dirty="0">
                <a:solidFill>
                  <a:srgbClr val="221F1F"/>
                </a:solidFill>
                <a:latin typeface="Open Sans"/>
                <a:cs typeface="Open Sans"/>
              </a:rPr>
              <a:t>establishes </a:t>
            </a:r>
            <a:r>
              <a:rPr sz="850" dirty="0">
                <a:solidFill>
                  <a:srgbClr val="221F1F"/>
                </a:solidFill>
                <a:latin typeface="Open Sans"/>
                <a:cs typeface="Open Sans"/>
              </a:rPr>
              <a:t>the</a:t>
            </a:r>
            <a:r>
              <a:rPr sz="850" spc="70" dirty="0">
                <a:solidFill>
                  <a:srgbClr val="221F1F"/>
                </a:solidFill>
                <a:latin typeface="Open Sans"/>
                <a:cs typeface="Open Sans"/>
              </a:rPr>
              <a:t> </a:t>
            </a:r>
            <a:r>
              <a:rPr sz="850" dirty="0">
                <a:solidFill>
                  <a:srgbClr val="221F1F"/>
                </a:solidFill>
                <a:latin typeface="Open Sans"/>
                <a:cs typeface="Open Sans"/>
              </a:rPr>
              <a:t>gold</a:t>
            </a:r>
            <a:r>
              <a:rPr sz="850" spc="75" dirty="0">
                <a:solidFill>
                  <a:srgbClr val="221F1F"/>
                </a:solidFill>
                <a:latin typeface="Open Sans"/>
                <a:cs typeface="Open Sans"/>
              </a:rPr>
              <a:t> </a:t>
            </a:r>
            <a:r>
              <a:rPr sz="850" dirty="0">
                <a:solidFill>
                  <a:srgbClr val="221F1F"/>
                </a:solidFill>
                <a:latin typeface="Open Sans"/>
                <a:cs typeface="Open Sans"/>
              </a:rPr>
              <a:t>standard</a:t>
            </a:r>
            <a:r>
              <a:rPr sz="850" spc="75" dirty="0">
                <a:solidFill>
                  <a:srgbClr val="221F1F"/>
                </a:solidFill>
                <a:latin typeface="Open Sans"/>
                <a:cs typeface="Open Sans"/>
              </a:rPr>
              <a:t> </a:t>
            </a:r>
            <a:r>
              <a:rPr sz="850" spc="-25" dirty="0">
                <a:solidFill>
                  <a:srgbClr val="221F1F"/>
                </a:solidFill>
                <a:latin typeface="Open Sans"/>
                <a:cs typeface="Open Sans"/>
              </a:rPr>
              <a:t>and</a:t>
            </a:r>
            <a:r>
              <a:rPr sz="850" spc="500" dirty="0">
                <a:solidFill>
                  <a:srgbClr val="221F1F"/>
                </a:solidFill>
                <a:latin typeface="Open Sans"/>
                <a:cs typeface="Open Sans"/>
              </a:rPr>
              <a:t> </a:t>
            </a:r>
            <a:r>
              <a:rPr sz="850" dirty="0">
                <a:solidFill>
                  <a:srgbClr val="221F1F"/>
                </a:solidFill>
                <a:latin typeface="Open Sans"/>
                <a:cs typeface="Open Sans"/>
              </a:rPr>
              <a:t>the</a:t>
            </a:r>
            <a:r>
              <a:rPr sz="850" spc="55" dirty="0">
                <a:solidFill>
                  <a:srgbClr val="221F1F"/>
                </a:solidFill>
                <a:latin typeface="Open Sans"/>
                <a:cs typeface="Open Sans"/>
              </a:rPr>
              <a:t> </a:t>
            </a:r>
            <a:r>
              <a:rPr sz="850" dirty="0">
                <a:solidFill>
                  <a:srgbClr val="221F1F"/>
                </a:solidFill>
                <a:latin typeface="Open Sans"/>
                <a:cs typeface="Open Sans"/>
              </a:rPr>
              <a:t>US</a:t>
            </a:r>
            <a:r>
              <a:rPr sz="850" spc="55" dirty="0">
                <a:solidFill>
                  <a:srgbClr val="221F1F"/>
                </a:solidFill>
                <a:latin typeface="Open Sans"/>
                <a:cs typeface="Open Sans"/>
              </a:rPr>
              <a:t> </a:t>
            </a:r>
            <a:r>
              <a:rPr sz="850" dirty="0">
                <a:solidFill>
                  <a:srgbClr val="221F1F"/>
                </a:solidFill>
                <a:latin typeface="Open Sans"/>
                <a:cs typeface="Open Sans"/>
              </a:rPr>
              <a:t>dollar</a:t>
            </a:r>
            <a:r>
              <a:rPr sz="850" spc="55" dirty="0">
                <a:solidFill>
                  <a:srgbClr val="221F1F"/>
                </a:solidFill>
                <a:latin typeface="Open Sans"/>
                <a:cs typeface="Open Sans"/>
              </a:rPr>
              <a:t> </a:t>
            </a:r>
            <a:r>
              <a:rPr sz="850" dirty="0">
                <a:solidFill>
                  <a:srgbClr val="221F1F"/>
                </a:solidFill>
                <a:latin typeface="Open Sans"/>
                <a:cs typeface="Open Sans"/>
              </a:rPr>
              <a:t>as</a:t>
            </a:r>
            <a:r>
              <a:rPr sz="850" spc="55" dirty="0">
                <a:solidFill>
                  <a:srgbClr val="221F1F"/>
                </a:solidFill>
                <a:latin typeface="Open Sans"/>
                <a:cs typeface="Open Sans"/>
              </a:rPr>
              <a:t> </a:t>
            </a:r>
            <a:r>
              <a:rPr sz="850" spc="-25" dirty="0">
                <a:solidFill>
                  <a:srgbClr val="221F1F"/>
                </a:solidFill>
                <a:latin typeface="Open Sans"/>
                <a:cs typeface="Open Sans"/>
              </a:rPr>
              <a:t>the</a:t>
            </a:r>
            <a:r>
              <a:rPr sz="850" dirty="0">
                <a:solidFill>
                  <a:srgbClr val="221F1F"/>
                </a:solidFill>
                <a:latin typeface="Open Sans"/>
                <a:cs typeface="Open Sans"/>
              </a:rPr>
              <a:t> world’s</a:t>
            </a:r>
            <a:r>
              <a:rPr sz="850" spc="100" dirty="0">
                <a:solidFill>
                  <a:srgbClr val="221F1F"/>
                </a:solidFill>
                <a:latin typeface="Open Sans"/>
                <a:cs typeface="Open Sans"/>
              </a:rPr>
              <a:t> </a:t>
            </a:r>
            <a:r>
              <a:rPr sz="850" dirty="0">
                <a:solidFill>
                  <a:srgbClr val="221F1F"/>
                </a:solidFill>
                <a:latin typeface="Open Sans"/>
                <a:cs typeface="Open Sans"/>
              </a:rPr>
              <a:t>reserve</a:t>
            </a:r>
            <a:r>
              <a:rPr sz="850" spc="100" dirty="0">
                <a:solidFill>
                  <a:srgbClr val="221F1F"/>
                </a:solidFill>
                <a:latin typeface="Open Sans"/>
                <a:cs typeface="Open Sans"/>
              </a:rPr>
              <a:t> </a:t>
            </a:r>
            <a:r>
              <a:rPr sz="850" spc="-10" dirty="0">
                <a:solidFill>
                  <a:srgbClr val="221F1F"/>
                </a:solidFill>
                <a:latin typeface="Open Sans"/>
                <a:cs typeface="Open Sans"/>
              </a:rPr>
              <a:t>currency.</a:t>
            </a:r>
            <a:endParaRPr sz="850" dirty="0">
              <a:latin typeface="Open Sans"/>
              <a:cs typeface="Open Sans"/>
            </a:endParaRPr>
          </a:p>
        </p:txBody>
      </p:sp>
      <p:sp>
        <p:nvSpPr>
          <p:cNvPr id="33" name="object 33"/>
          <p:cNvSpPr/>
          <p:nvPr/>
        </p:nvSpPr>
        <p:spPr>
          <a:xfrm>
            <a:off x="13700828" y="5341533"/>
            <a:ext cx="109220" cy="422909"/>
          </a:xfrm>
          <a:custGeom>
            <a:avLst/>
            <a:gdLst/>
            <a:ahLst/>
            <a:cxnLst/>
            <a:rect l="l" t="t" r="r" b="b"/>
            <a:pathLst>
              <a:path w="109219" h="422910">
                <a:moveTo>
                  <a:pt x="108740" y="0"/>
                </a:moveTo>
                <a:lnTo>
                  <a:pt x="0" y="0"/>
                </a:lnTo>
                <a:lnTo>
                  <a:pt x="0" y="422908"/>
                </a:lnTo>
                <a:lnTo>
                  <a:pt x="108740" y="422908"/>
                </a:lnTo>
                <a:lnTo>
                  <a:pt x="108740" y="0"/>
                </a:lnTo>
                <a:close/>
              </a:path>
            </a:pathLst>
          </a:custGeom>
          <a:solidFill>
            <a:srgbClr val="F9F9F9"/>
          </a:solidFill>
        </p:spPr>
        <p:txBody>
          <a:bodyPr wrap="square" lIns="0" tIns="0" rIns="0" bIns="0" rtlCol="0"/>
          <a:lstStyle/>
          <a:p>
            <a:endParaRPr/>
          </a:p>
        </p:txBody>
      </p:sp>
      <p:sp>
        <p:nvSpPr>
          <p:cNvPr id="34" name="object 34"/>
          <p:cNvSpPr txBox="1"/>
          <p:nvPr/>
        </p:nvSpPr>
        <p:spPr>
          <a:xfrm>
            <a:off x="13445996" y="5110369"/>
            <a:ext cx="1085215" cy="160655"/>
          </a:xfrm>
          <a:prstGeom prst="rect">
            <a:avLst/>
          </a:prstGeom>
        </p:spPr>
        <p:txBody>
          <a:bodyPr vert="horz" wrap="square" lIns="0" tIns="16510" rIns="0" bIns="0" rtlCol="0">
            <a:spAutoFit/>
          </a:bodyPr>
          <a:lstStyle/>
          <a:p>
            <a:pPr marL="12700">
              <a:lnSpc>
                <a:spcPct val="100000"/>
              </a:lnSpc>
              <a:spcBef>
                <a:spcPts val="130"/>
              </a:spcBef>
            </a:pPr>
            <a:r>
              <a:rPr sz="850" dirty="0">
                <a:solidFill>
                  <a:srgbClr val="221F1F"/>
                </a:solidFill>
                <a:latin typeface="Open Sans"/>
                <a:cs typeface="Open Sans"/>
              </a:rPr>
              <a:t>The</a:t>
            </a:r>
            <a:r>
              <a:rPr sz="850" spc="70" dirty="0">
                <a:solidFill>
                  <a:srgbClr val="221F1F"/>
                </a:solidFill>
                <a:latin typeface="Open Sans"/>
                <a:cs typeface="Open Sans"/>
              </a:rPr>
              <a:t> </a:t>
            </a:r>
            <a:r>
              <a:rPr sz="850" dirty="0">
                <a:solidFill>
                  <a:srgbClr val="221F1F"/>
                </a:solidFill>
                <a:latin typeface="Open Sans"/>
                <a:cs typeface="Open Sans"/>
              </a:rPr>
              <a:t>gold</a:t>
            </a:r>
            <a:r>
              <a:rPr sz="850" spc="75" dirty="0">
                <a:solidFill>
                  <a:srgbClr val="221F1F"/>
                </a:solidFill>
                <a:latin typeface="Open Sans"/>
                <a:cs typeface="Open Sans"/>
              </a:rPr>
              <a:t> </a:t>
            </a:r>
            <a:r>
              <a:rPr sz="850" dirty="0">
                <a:solidFill>
                  <a:srgbClr val="221F1F"/>
                </a:solidFill>
                <a:latin typeface="Open Sans"/>
                <a:cs typeface="Open Sans"/>
              </a:rPr>
              <a:t>standard</a:t>
            </a:r>
            <a:r>
              <a:rPr sz="850" spc="70" dirty="0">
                <a:solidFill>
                  <a:srgbClr val="221F1F"/>
                </a:solidFill>
                <a:latin typeface="Open Sans"/>
                <a:cs typeface="Open Sans"/>
              </a:rPr>
              <a:t> </a:t>
            </a:r>
            <a:r>
              <a:rPr sz="850" spc="-25" dirty="0">
                <a:solidFill>
                  <a:srgbClr val="221F1F"/>
                </a:solidFill>
                <a:latin typeface="Open Sans"/>
                <a:cs typeface="Open Sans"/>
              </a:rPr>
              <a:t>is</a:t>
            </a:r>
            <a:endParaRPr sz="850" dirty="0">
              <a:latin typeface="Open Sans"/>
              <a:cs typeface="Open Sans"/>
            </a:endParaRPr>
          </a:p>
        </p:txBody>
      </p:sp>
      <p:sp>
        <p:nvSpPr>
          <p:cNvPr id="35" name="object 35"/>
          <p:cNvSpPr txBox="1"/>
          <p:nvPr/>
        </p:nvSpPr>
        <p:spPr>
          <a:xfrm>
            <a:off x="13445996" y="5247514"/>
            <a:ext cx="1055370" cy="147476"/>
          </a:xfrm>
          <a:prstGeom prst="rect">
            <a:avLst/>
          </a:prstGeom>
        </p:spPr>
        <p:txBody>
          <a:bodyPr vert="horz" wrap="square" lIns="0" tIns="16510" rIns="0" bIns="0" rtlCol="0">
            <a:spAutoFit/>
          </a:bodyPr>
          <a:lstStyle/>
          <a:p>
            <a:pPr marL="12700">
              <a:lnSpc>
                <a:spcPct val="100000"/>
              </a:lnSpc>
              <a:spcBef>
                <a:spcPts val="130"/>
              </a:spcBef>
            </a:pPr>
            <a:r>
              <a:rPr sz="850" dirty="0">
                <a:solidFill>
                  <a:srgbClr val="221F1F"/>
                </a:solidFill>
                <a:latin typeface="Open Sans"/>
                <a:cs typeface="Open Sans"/>
              </a:rPr>
              <a:t>abandoned</a:t>
            </a:r>
            <a:r>
              <a:rPr sz="850" spc="90" dirty="0">
                <a:solidFill>
                  <a:srgbClr val="221F1F"/>
                </a:solidFill>
                <a:latin typeface="Open Sans"/>
                <a:cs typeface="Open Sans"/>
              </a:rPr>
              <a:t> </a:t>
            </a:r>
            <a:r>
              <a:rPr sz="850" dirty="0">
                <a:solidFill>
                  <a:srgbClr val="221F1F"/>
                </a:solidFill>
                <a:latin typeface="Open Sans"/>
                <a:cs typeface="Open Sans"/>
              </a:rPr>
              <a:t>and</a:t>
            </a:r>
            <a:endParaRPr sz="850" dirty="0">
              <a:latin typeface="Open Sans"/>
              <a:cs typeface="Open Sans"/>
            </a:endParaRPr>
          </a:p>
        </p:txBody>
      </p:sp>
      <p:sp>
        <p:nvSpPr>
          <p:cNvPr id="36" name="object 36"/>
          <p:cNvSpPr txBox="1"/>
          <p:nvPr/>
        </p:nvSpPr>
        <p:spPr>
          <a:xfrm>
            <a:off x="13445996" y="5384659"/>
            <a:ext cx="937260" cy="160655"/>
          </a:xfrm>
          <a:prstGeom prst="rect">
            <a:avLst/>
          </a:prstGeom>
        </p:spPr>
        <p:txBody>
          <a:bodyPr vert="horz" wrap="square" lIns="0" tIns="16510" rIns="0" bIns="0" rtlCol="0">
            <a:spAutoFit/>
          </a:bodyPr>
          <a:lstStyle/>
          <a:p>
            <a:pPr marL="12700">
              <a:lnSpc>
                <a:spcPct val="100000"/>
              </a:lnSpc>
              <a:spcBef>
                <a:spcPts val="130"/>
              </a:spcBef>
            </a:pPr>
            <a:r>
              <a:rPr sz="850" dirty="0">
                <a:solidFill>
                  <a:srgbClr val="221F1F"/>
                </a:solidFill>
                <a:latin typeface="Open Sans"/>
                <a:cs typeface="Open Sans"/>
              </a:rPr>
              <a:t>currencies</a:t>
            </a:r>
            <a:r>
              <a:rPr sz="850" spc="95" dirty="0">
                <a:solidFill>
                  <a:srgbClr val="221F1F"/>
                </a:solidFill>
                <a:latin typeface="Open Sans"/>
                <a:cs typeface="Open Sans"/>
              </a:rPr>
              <a:t> </a:t>
            </a:r>
            <a:r>
              <a:rPr sz="850" dirty="0">
                <a:solidFill>
                  <a:srgbClr val="221F1F"/>
                </a:solidFill>
                <a:latin typeface="Open Sans"/>
                <a:cs typeface="Open Sans"/>
              </a:rPr>
              <a:t>are</a:t>
            </a:r>
            <a:r>
              <a:rPr sz="850" spc="100" dirty="0">
                <a:solidFill>
                  <a:srgbClr val="221F1F"/>
                </a:solidFill>
                <a:latin typeface="Open Sans"/>
                <a:cs typeface="Open Sans"/>
              </a:rPr>
              <a:t> </a:t>
            </a:r>
            <a:r>
              <a:rPr sz="850" spc="-25" dirty="0">
                <a:solidFill>
                  <a:srgbClr val="221F1F"/>
                </a:solidFill>
                <a:latin typeface="Open Sans"/>
                <a:cs typeface="Open Sans"/>
              </a:rPr>
              <a:t>no</a:t>
            </a:r>
            <a:endParaRPr sz="850">
              <a:latin typeface="Open Sans"/>
              <a:cs typeface="Open Sans"/>
            </a:endParaRPr>
          </a:p>
        </p:txBody>
      </p:sp>
      <p:sp>
        <p:nvSpPr>
          <p:cNvPr id="37" name="object 37"/>
          <p:cNvSpPr txBox="1"/>
          <p:nvPr/>
        </p:nvSpPr>
        <p:spPr>
          <a:xfrm>
            <a:off x="13445996" y="5521804"/>
            <a:ext cx="1127125" cy="160655"/>
          </a:xfrm>
          <a:prstGeom prst="rect">
            <a:avLst/>
          </a:prstGeom>
        </p:spPr>
        <p:txBody>
          <a:bodyPr vert="horz" wrap="square" lIns="0" tIns="16510" rIns="0" bIns="0" rtlCol="0">
            <a:spAutoFit/>
          </a:bodyPr>
          <a:lstStyle/>
          <a:p>
            <a:pPr marL="12700">
              <a:lnSpc>
                <a:spcPct val="100000"/>
              </a:lnSpc>
              <a:spcBef>
                <a:spcPts val="130"/>
              </a:spcBef>
            </a:pPr>
            <a:r>
              <a:rPr sz="850" dirty="0">
                <a:solidFill>
                  <a:srgbClr val="221F1F"/>
                </a:solidFill>
                <a:latin typeface="Open Sans"/>
                <a:cs typeface="Open Sans"/>
              </a:rPr>
              <a:t>longer</a:t>
            </a:r>
            <a:r>
              <a:rPr sz="850" spc="60" dirty="0">
                <a:solidFill>
                  <a:srgbClr val="221F1F"/>
                </a:solidFill>
                <a:latin typeface="Open Sans"/>
                <a:cs typeface="Open Sans"/>
              </a:rPr>
              <a:t> </a:t>
            </a:r>
            <a:r>
              <a:rPr sz="850" dirty="0">
                <a:solidFill>
                  <a:srgbClr val="221F1F"/>
                </a:solidFill>
                <a:latin typeface="Open Sans"/>
                <a:cs typeface="Open Sans"/>
              </a:rPr>
              <a:t>linked</a:t>
            </a:r>
            <a:r>
              <a:rPr sz="850" spc="65" dirty="0">
                <a:solidFill>
                  <a:srgbClr val="221F1F"/>
                </a:solidFill>
                <a:latin typeface="Open Sans"/>
                <a:cs typeface="Open Sans"/>
              </a:rPr>
              <a:t> </a:t>
            </a:r>
            <a:r>
              <a:rPr sz="850" dirty="0">
                <a:solidFill>
                  <a:srgbClr val="221F1F"/>
                </a:solidFill>
                <a:latin typeface="Open Sans"/>
                <a:cs typeface="Open Sans"/>
              </a:rPr>
              <a:t>to</a:t>
            </a:r>
            <a:r>
              <a:rPr sz="850" spc="65" dirty="0">
                <a:solidFill>
                  <a:srgbClr val="221F1F"/>
                </a:solidFill>
                <a:latin typeface="Open Sans"/>
                <a:cs typeface="Open Sans"/>
              </a:rPr>
              <a:t> </a:t>
            </a:r>
            <a:r>
              <a:rPr sz="850" spc="-10" dirty="0">
                <a:solidFill>
                  <a:srgbClr val="221F1F"/>
                </a:solidFill>
                <a:latin typeface="Open Sans"/>
                <a:cs typeface="Open Sans"/>
              </a:rPr>
              <a:t>gold.</a:t>
            </a:r>
            <a:endParaRPr sz="850">
              <a:latin typeface="Open Sans"/>
              <a:cs typeface="Open Sans"/>
            </a:endParaRPr>
          </a:p>
        </p:txBody>
      </p:sp>
      <p:grpSp>
        <p:nvGrpSpPr>
          <p:cNvPr id="38" name="object 38"/>
          <p:cNvGrpSpPr/>
          <p:nvPr/>
        </p:nvGrpSpPr>
        <p:grpSpPr>
          <a:xfrm>
            <a:off x="14008898" y="4838284"/>
            <a:ext cx="2369185" cy="1918335"/>
            <a:chOff x="14008898" y="4838284"/>
            <a:chExt cx="2369185" cy="1918335"/>
          </a:xfrm>
        </p:grpSpPr>
        <p:sp>
          <p:nvSpPr>
            <p:cNvPr id="39" name="object 39"/>
            <p:cNvSpPr/>
            <p:nvPr/>
          </p:nvSpPr>
          <p:spPr>
            <a:xfrm>
              <a:off x="14019058" y="4848444"/>
              <a:ext cx="0" cy="267335"/>
            </a:xfrm>
            <a:custGeom>
              <a:avLst/>
              <a:gdLst/>
              <a:ahLst/>
              <a:cxnLst/>
              <a:rect l="l" t="t" r="r" b="b"/>
              <a:pathLst>
                <a:path h="267335">
                  <a:moveTo>
                    <a:pt x="0" y="0"/>
                  </a:moveTo>
                  <a:lnTo>
                    <a:pt x="0" y="266881"/>
                  </a:lnTo>
                </a:path>
              </a:pathLst>
            </a:custGeom>
            <a:ln w="19947">
              <a:solidFill>
                <a:srgbClr val="B8B8BC"/>
              </a:solidFill>
            </a:ln>
          </p:spPr>
          <p:txBody>
            <a:bodyPr wrap="square" lIns="0" tIns="0" rIns="0" bIns="0" rtlCol="0"/>
            <a:lstStyle/>
            <a:p>
              <a:endParaRPr/>
            </a:p>
          </p:txBody>
        </p:sp>
        <p:sp>
          <p:nvSpPr>
            <p:cNvPr id="40" name="object 40"/>
            <p:cNvSpPr/>
            <p:nvPr/>
          </p:nvSpPr>
          <p:spPr>
            <a:xfrm>
              <a:off x="15156965" y="4848444"/>
              <a:ext cx="0" cy="133985"/>
            </a:xfrm>
            <a:custGeom>
              <a:avLst/>
              <a:gdLst/>
              <a:ahLst/>
              <a:cxnLst/>
              <a:rect l="l" t="t" r="r" b="b"/>
              <a:pathLst>
                <a:path h="133985">
                  <a:moveTo>
                    <a:pt x="0" y="0"/>
                  </a:moveTo>
                  <a:lnTo>
                    <a:pt x="0" y="133440"/>
                  </a:lnTo>
                </a:path>
              </a:pathLst>
            </a:custGeom>
            <a:ln w="19947">
              <a:solidFill>
                <a:srgbClr val="B8B8BC"/>
              </a:solidFill>
            </a:ln>
          </p:spPr>
          <p:txBody>
            <a:bodyPr wrap="square" lIns="0" tIns="0" rIns="0" bIns="0" rtlCol="0"/>
            <a:lstStyle/>
            <a:p>
              <a:endParaRPr/>
            </a:p>
          </p:txBody>
        </p:sp>
        <p:sp>
          <p:nvSpPr>
            <p:cNvPr id="41" name="object 41"/>
            <p:cNvSpPr/>
            <p:nvPr/>
          </p:nvSpPr>
          <p:spPr>
            <a:xfrm>
              <a:off x="16107394" y="6437992"/>
              <a:ext cx="55244" cy="318770"/>
            </a:xfrm>
            <a:custGeom>
              <a:avLst/>
              <a:gdLst/>
              <a:ahLst/>
              <a:cxnLst/>
              <a:rect l="l" t="t" r="r" b="b"/>
              <a:pathLst>
                <a:path w="55244" h="318770">
                  <a:moveTo>
                    <a:pt x="54867" y="0"/>
                  </a:moveTo>
                  <a:lnTo>
                    <a:pt x="0" y="0"/>
                  </a:lnTo>
                  <a:lnTo>
                    <a:pt x="0" y="318346"/>
                  </a:lnTo>
                  <a:lnTo>
                    <a:pt x="54867" y="318346"/>
                  </a:lnTo>
                  <a:lnTo>
                    <a:pt x="54867" y="0"/>
                  </a:lnTo>
                  <a:close/>
                </a:path>
              </a:pathLst>
            </a:custGeom>
            <a:solidFill>
              <a:srgbClr val="F9F9F9"/>
            </a:solidFill>
          </p:spPr>
          <p:txBody>
            <a:bodyPr wrap="square" lIns="0" tIns="0" rIns="0" bIns="0" rtlCol="0"/>
            <a:lstStyle/>
            <a:p>
              <a:endParaRPr/>
            </a:p>
          </p:txBody>
        </p:sp>
        <p:sp>
          <p:nvSpPr>
            <p:cNvPr id="42" name="object 42"/>
            <p:cNvSpPr/>
            <p:nvPr/>
          </p:nvSpPr>
          <p:spPr>
            <a:xfrm>
              <a:off x="15222544" y="6326238"/>
              <a:ext cx="1155700" cy="112395"/>
            </a:xfrm>
            <a:custGeom>
              <a:avLst/>
              <a:gdLst/>
              <a:ahLst/>
              <a:cxnLst/>
              <a:rect l="l" t="t" r="r" b="b"/>
              <a:pathLst>
                <a:path w="1155700" h="112395">
                  <a:moveTo>
                    <a:pt x="1154635" y="72228"/>
                  </a:moveTo>
                  <a:lnTo>
                    <a:pt x="1144876" y="72228"/>
                  </a:lnTo>
                  <a:lnTo>
                    <a:pt x="1144520" y="74856"/>
                  </a:lnTo>
                  <a:lnTo>
                    <a:pt x="1144027" y="77756"/>
                  </a:lnTo>
                  <a:lnTo>
                    <a:pt x="1139179" y="99735"/>
                  </a:lnTo>
                  <a:lnTo>
                    <a:pt x="1145975" y="99735"/>
                  </a:lnTo>
                  <a:lnTo>
                    <a:pt x="1155347" y="73484"/>
                  </a:lnTo>
                  <a:lnTo>
                    <a:pt x="1154635" y="72228"/>
                  </a:lnTo>
                  <a:close/>
                </a:path>
                <a:path w="1155700" h="112395">
                  <a:moveTo>
                    <a:pt x="1108468" y="3895"/>
                  </a:moveTo>
                  <a:lnTo>
                    <a:pt x="1096081" y="3895"/>
                  </a:lnTo>
                  <a:lnTo>
                    <a:pt x="1090972" y="5549"/>
                  </a:lnTo>
                  <a:lnTo>
                    <a:pt x="1083223" y="12156"/>
                  </a:lnTo>
                  <a:lnTo>
                    <a:pt x="1080417" y="16889"/>
                  </a:lnTo>
                  <a:lnTo>
                    <a:pt x="1076951" y="29203"/>
                  </a:lnTo>
                  <a:lnTo>
                    <a:pt x="1076082" y="36553"/>
                  </a:lnTo>
                  <a:lnTo>
                    <a:pt x="1076082" y="53799"/>
                  </a:lnTo>
                  <a:lnTo>
                    <a:pt x="1096490" y="86363"/>
                  </a:lnTo>
                  <a:lnTo>
                    <a:pt x="1107149" y="86363"/>
                  </a:lnTo>
                  <a:lnTo>
                    <a:pt x="1111191" y="85442"/>
                  </a:lnTo>
                  <a:lnTo>
                    <a:pt x="1117913" y="81756"/>
                  </a:lnTo>
                  <a:lnTo>
                    <a:pt x="1120656" y="79055"/>
                  </a:lnTo>
                  <a:lnTo>
                    <a:pt x="1120938" y="78583"/>
                  </a:lnTo>
                  <a:lnTo>
                    <a:pt x="1098312" y="78583"/>
                  </a:lnTo>
                  <a:lnTo>
                    <a:pt x="1095010" y="77358"/>
                  </a:lnTo>
                  <a:lnTo>
                    <a:pt x="1085342" y="36553"/>
                  </a:lnTo>
                  <a:lnTo>
                    <a:pt x="1085788" y="31611"/>
                  </a:lnTo>
                  <a:lnTo>
                    <a:pt x="1088019" y="21716"/>
                  </a:lnTo>
                  <a:lnTo>
                    <a:pt x="1089841" y="17988"/>
                  </a:lnTo>
                  <a:lnTo>
                    <a:pt x="1094877" y="12983"/>
                  </a:lnTo>
                  <a:lnTo>
                    <a:pt x="1098238" y="11727"/>
                  </a:lnTo>
                  <a:lnTo>
                    <a:pt x="1120852" y="11727"/>
                  </a:lnTo>
                  <a:lnTo>
                    <a:pt x="1113457" y="5549"/>
                  </a:lnTo>
                  <a:lnTo>
                    <a:pt x="1108468" y="3895"/>
                  </a:lnTo>
                  <a:close/>
                </a:path>
                <a:path w="1155700" h="112395">
                  <a:moveTo>
                    <a:pt x="1120852" y="11727"/>
                  </a:moveTo>
                  <a:lnTo>
                    <a:pt x="1106646" y="11727"/>
                  </a:lnTo>
                  <a:lnTo>
                    <a:pt x="1109997" y="12983"/>
                  </a:lnTo>
                  <a:lnTo>
                    <a:pt x="1115044" y="17988"/>
                  </a:lnTo>
                  <a:lnTo>
                    <a:pt x="1116866" y="21716"/>
                  </a:lnTo>
                  <a:lnTo>
                    <a:pt x="1119138" y="31611"/>
                  </a:lnTo>
                  <a:lnTo>
                    <a:pt x="1119593" y="36553"/>
                  </a:lnTo>
                  <a:lnTo>
                    <a:pt x="1119592" y="53799"/>
                  </a:lnTo>
                  <a:lnTo>
                    <a:pt x="1106573" y="78583"/>
                  </a:lnTo>
                  <a:lnTo>
                    <a:pt x="1120938" y="78583"/>
                  </a:lnTo>
                  <a:lnTo>
                    <a:pt x="1128908" y="36553"/>
                  </a:lnTo>
                  <a:lnTo>
                    <a:pt x="1127970" y="29203"/>
                  </a:lnTo>
                  <a:lnTo>
                    <a:pt x="1124186" y="16889"/>
                  </a:lnTo>
                  <a:lnTo>
                    <a:pt x="1121311" y="12156"/>
                  </a:lnTo>
                  <a:lnTo>
                    <a:pt x="1120852" y="11727"/>
                  </a:lnTo>
                  <a:close/>
                </a:path>
                <a:path w="1155700" h="112395">
                  <a:moveTo>
                    <a:pt x="1056779" y="11842"/>
                  </a:moveTo>
                  <a:lnTo>
                    <a:pt x="1041371" y="11842"/>
                  </a:lnTo>
                  <a:lnTo>
                    <a:pt x="1044900" y="13036"/>
                  </a:lnTo>
                  <a:lnTo>
                    <a:pt x="1050271" y="17821"/>
                  </a:lnTo>
                  <a:lnTo>
                    <a:pt x="1051611" y="21287"/>
                  </a:lnTo>
                  <a:lnTo>
                    <a:pt x="1051603" y="29506"/>
                  </a:lnTo>
                  <a:lnTo>
                    <a:pt x="1050899" y="32815"/>
                  </a:lnTo>
                  <a:lnTo>
                    <a:pt x="1011770" y="77652"/>
                  </a:lnTo>
                  <a:lnTo>
                    <a:pt x="1011770" y="85274"/>
                  </a:lnTo>
                  <a:lnTo>
                    <a:pt x="1064271" y="85274"/>
                  </a:lnTo>
                  <a:lnTo>
                    <a:pt x="1064271" y="76940"/>
                  </a:lnTo>
                  <a:lnTo>
                    <a:pt x="1023340" y="76940"/>
                  </a:lnTo>
                  <a:lnTo>
                    <a:pt x="1023340" y="76552"/>
                  </a:lnTo>
                  <a:lnTo>
                    <a:pt x="1040764" y="59181"/>
                  </a:lnTo>
                  <a:lnTo>
                    <a:pt x="1044816" y="55202"/>
                  </a:lnTo>
                  <a:lnTo>
                    <a:pt x="1048365" y="51432"/>
                  </a:lnTo>
                  <a:lnTo>
                    <a:pt x="1054428" y="44302"/>
                  </a:lnTo>
                  <a:lnTo>
                    <a:pt x="1056784" y="40710"/>
                  </a:lnTo>
                  <a:lnTo>
                    <a:pt x="1060145" y="33444"/>
                  </a:lnTo>
                  <a:lnTo>
                    <a:pt x="1060983" y="29506"/>
                  </a:lnTo>
                  <a:lnTo>
                    <a:pt x="1060983" y="20878"/>
                  </a:lnTo>
                  <a:lnTo>
                    <a:pt x="1060009" y="17098"/>
                  </a:lnTo>
                  <a:lnTo>
                    <a:pt x="1056779" y="11842"/>
                  </a:lnTo>
                  <a:close/>
                </a:path>
                <a:path w="1155700" h="112395">
                  <a:moveTo>
                    <a:pt x="1041915" y="3999"/>
                  </a:moveTo>
                  <a:lnTo>
                    <a:pt x="1033727" y="3999"/>
                  </a:lnTo>
                  <a:lnTo>
                    <a:pt x="1030670" y="4408"/>
                  </a:lnTo>
                  <a:lnTo>
                    <a:pt x="1012817" y="13266"/>
                  </a:lnTo>
                  <a:lnTo>
                    <a:pt x="1017696" y="19402"/>
                  </a:lnTo>
                  <a:lnTo>
                    <a:pt x="1020661" y="17098"/>
                  </a:lnTo>
                  <a:lnTo>
                    <a:pt x="1023832" y="15130"/>
                  </a:lnTo>
                  <a:lnTo>
                    <a:pt x="1029748" y="12491"/>
                  </a:lnTo>
                  <a:lnTo>
                    <a:pt x="1033151" y="11842"/>
                  </a:lnTo>
                  <a:lnTo>
                    <a:pt x="1056779" y="11842"/>
                  </a:lnTo>
                  <a:lnTo>
                    <a:pt x="1056103" y="10743"/>
                  </a:lnTo>
                  <a:lnTo>
                    <a:pt x="1053329" y="8292"/>
                  </a:lnTo>
                  <a:lnTo>
                    <a:pt x="1046167" y="4858"/>
                  </a:lnTo>
                  <a:lnTo>
                    <a:pt x="1041915" y="3999"/>
                  </a:lnTo>
                  <a:close/>
                </a:path>
                <a:path w="1155700" h="112395">
                  <a:moveTo>
                    <a:pt x="980074" y="3895"/>
                  </a:moveTo>
                  <a:lnTo>
                    <a:pt x="967687" y="3895"/>
                  </a:lnTo>
                  <a:lnTo>
                    <a:pt x="962578" y="5549"/>
                  </a:lnTo>
                  <a:lnTo>
                    <a:pt x="954829" y="12156"/>
                  </a:lnTo>
                  <a:lnTo>
                    <a:pt x="952033" y="16889"/>
                  </a:lnTo>
                  <a:lnTo>
                    <a:pt x="948557" y="29203"/>
                  </a:lnTo>
                  <a:lnTo>
                    <a:pt x="947688" y="36553"/>
                  </a:lnTo>
                  <a:lnTo>
                    <a:pt x="947688" y="53799"/>
                  </a:lnTo>
                  <a:lnTo>
                    <a:pt x="968096" y="86363"/>
                  </a:lnTo>
                  <a:lnTo>
                    <a:pt x="978766" y="86363"/>
                  </a:lnTo>
                  <a:lnTo>
                    <a:pt x="982797" y="85442"/>
                  </a:lnTo>
                  <a:lnTo>
                    <a:pt x="989519" y="81756"/>
                  </a:lnTo>
                  <a:lnTo>
                    <a:pt x="992262" y="79055"/>
                  </a:lnTo>
                  <a:lnTo>
                    <a:pt x="992544" y="78583"/>
                  </a:lnTo>
                  <a:lnTo>
                    <a:pt x="969918" y="78583"/>
                  </a:lnTo>
                  <a:lnTo>
                    <a:pt x="966616" y="77358"/>
                  </a:lnTo>
                  <a:lnTo>
                    <a:pt x="956948" y="36553"/>
                  </a:lnTo>
                  <a:lnTo>
                    <a:pt x="957394" y="31611"/>
                  </a:lnTo>
                  <a:lnTo>
                    <a:pt x="959625" y="21716"/>
                  </a:lnTo>
                  <a:lnTo>
                    <a:pt x="961447" y="17988"/>
                  </a:lnTo>
                  <a:lnTo>
                    <a:pt x="966483" y="12983"/>
                  </a:lnTo>
                  <a:lnTo>
                    <a:pt x="969844" y="11727"/>
                  </a:lnTo>
                  <a:lnTo>
                    <a:pt x="992459" y="11727"/>
                  </a:lnTo>
                  <a:lnTo>
                    <a:pt x="985073" y="5549"/>
                  </a:lnTo>
                  <a:lnTo>
                    <a:pt x="980074" y="3895"/>
                  </a:lnTo>
                  <a:close/>
                </a:path>
                <a:path w="1155700" h="112395">
                  <a:moveTo>
                    <a:pt x="992459" y="11727"/>
                  </a:moveTo>
                  <a:lnTo>
                    <a:pt x="978252" y="11727"/>
                  </a:lnTo>
                  <a:lnTo>
                    <a:pt x="981614" y="12983"/>
                  </a:lnTo>
                  <a:lnTo>
                    <a:pt x="986650" y="17988"/>
                  </a:lnTo>
                  <a:lnTo>
                    <a:pt x="988482" y="21716"/>
                  </a:lnTo>
                  <a:lnTo>
                    <a:pt x="990744" y="31611"/>
                  </a:lnTo>
                  <a:lnTo>
                    <a:pt x="991199" y="36553"/>
                  </a:lnTo>
                  <a:lnTo>
                    <a:pt x="991198" y="53799"/>
                  </a:lnTo>
                  <a:lnTo>
                    <a:pt x="978179" y="78583"/>
                  </a:lnTo>
                  <a:lnTo>
                    <a:pt x="992544" y="78583"/>
                  </a:lnTo>
                  <a:lnTo>
                    <a:pt x="1000514" y="36553"/>
                  </a:lnTo>
                  <a:lnTo>
                    <a:pt x="999586" y="29203"/>
                  </a:lnTo>
                  <a:lnTo>
                    <a:pt x="995803" y="16889"/>
                  </a:lnTo>
                  <a:lnTo>
                    <a:pt x="992917" y="12156"/>
                  </a:lnTo>
                  <a:lnTo>
                    <a:pt x="992459" y="11727"/>
                  </a:lnTo>
                  <a:close/>
                </a:path>
                <a:path w="1155700" h="112395">
                  <a:moveTo>
                    <a:pt x="928385" y="11842"/>
                  </a:moveTo>
                  <a:lnTo>
                    <a:pt x="912977" y="11842"/>
                  </a:lnTo>
                  <a:lnTo>
                    <a:pt x="916506" y="13036"/>
                  </a:lnTo>
                  <a:lnTo>
                    <a:pt x="921877" y="17821"/>
                  </a:lnTo>
                  <a:lnTo>
                    <a:pt x="923228" y="21287"/>
                  </a:lnTo>
                  <a:lnTo>
                    <a:pt x="923219" y="29506"/>
                  </a:lnTo>
                  <a:lnTo>
                    <a:pt x="922505" y="32815"/>
                  </a:lnTo>
                  <a:lnTo>
                    <a:pt x="883386" y="77652"/>
                  </a:lnTo>
                  <a:lnTo>
                    <a:pt x="883386" y="85274"/>
                  </a:lnTo>
                  <a:lnTo>
                    <a:pt x="935887" y="85274"/>
                  </a:lnTo>
                  <a:lnTo>
                    <a:pt x="935887" y="76940"/>
                  </a:lnTo>
                  <a:lnTo>
                    <a:pt x="894946" y="76940"/>
                  </a:lnTo>
                  <a:lnTo>
                    <a:pt x="894946" y="76552"/>
                  </a:lnTo>
                  <a:lnTo>
                    <a:pt x="912370" y="59181"/>
                  </a:lnTo>
                  <a:lnTo>
                    <a:pt x="916432" y="55202"/>
                  </a:lnTo>
                  <a:lnTo>
                    <a:pt x="919971" y="51432"/>
                  </a:lnTo>
                  <a:lnTo>
                    <a:pt x="926034" y="44302"/>
                  </a:lnTo>
                  <a:lnTo>
                    <a:pt x="928390" y="40710"/>
                  </a:lnTo>
                  <a:lnTo>
                    <a:pt x="931751" y="33444"/>
                  </a:lnTo>
                  <a:lnTo>
                    <a:pt x="932589" y="29506"/>
                  </a:lnTo>
                  <a:lnTo>
                    <a:pt x="932589" y="20878"/>
                  </a:lnTo>
                  <a:lnTo>
                    <a:pt x="931615" y="17098"/>
                  </a:lnTo>
                  <a:lnTo>
                    <a:pt x="928385" y="11842"/>
                  </a:lnTo>
                  <a:close/>
                </a:path>
                <a:path w="1155700" h="112395">
                  <a:moveTo>
                    <a:pt x="913521" y="3999"/>
                  </a:moveTo>
                  <a:lnTo>
                    <a:pt x="905344" y="3999"/>
                  </a:lnTo>
                  <a:lnTo>
                    <a:pt x="902276" y="4408"/>
                  </a:lnTo>
                  <a:lnTo>
                    <a:pt x="884423" y="13266"/>
                  </a:lnTo>
                  <a:lnTo>
                    <a:pt x="889302" y="19402"/>
                  </a:lnTo>
                  <a:lnTo>
                    <a:pt x="892277" y="17098"/>
                  </a:lnTo>
                  <a:lnTo>
                    <a:pt x="895438" y="15130"/>
                  </a:lnTo>
                  <a:lnTo>
                    <a:pt x="901354" y="12491"/>
                  </a:lnTo>
                  <a:lnTo>
                    <a:pt x="904757" y="11842"/>
                  </a:lnTo>
                  <a:lnTo>
                    <a:pt x="928385" y="11842"/>
                  </a:lnTo>
                  <a:lnTo>
                    <a:pt x="927709" y="10743"/>
                  </a:lnTo>
                  <a:lnTo>
                    <a:pt x="924935" y="8292"/>
                  </a:lnTo>
                  <a:lnTo>
                    <a:pt x="917783" y="4858"/>
                  </a:lnTo>
                  <a:lnTo>
                    <a:pt x="913521" y="3999"/>
                  </a:lnTo>
                  <a:close/>
                </a:path>
                <a:path w="1155700" h="112395">
                  <a:moveTo>
                    <a:pt x="796802" y="25213"/>
                  </a:moveTo>
                  <a:lnTo>
                    <a:pt x="789462" y="25213"/>
                  </a:lnTo>
                  <a:lnTo>
                    <a:pt x="789462" y="85274"/>
                  </a:lnTo>
                  <a:lnTo>
                    <a:pt x="798562" y="85274"/>
                  </a:lnTo>
                  <a:lnTo>
                    <a:pt x="798562" y="46658"/>
                  </a:lnTo>
                  <a:lnTo>
                    <a:pt x="799912" y="41192"/>
                  </a:lnTo>
                  <a:lnTo>
                    <a:pt x="805165" y="33873"/>
                  </a:lnTo>
                  <a:lnTo>
                    <a:pt x="798174" y="33873"/>
                  </a:lnTo>
                  <a:lnTo>
                    <a:pt x="796925" y="25988"/>
                  </a:lnTo>
                  <a:lnTo>
                    <a:pt x="796802" y="25213"/>
                  </a:lnTo>
                  <a:close/>
                </a:path>
                <a:path w="1155700" h="112395">
                  <a:moveTo>
                    <a:pt x="836625" y="31789"/>
                  </a:moveTo>
                  <a:lnTo>
                    <a:pt x="821357" y="31789"/>
                  </a:lnTo>
                  <a:lnTo>
                    <a:pt x="824854" y="33025"/>
                  </a:lnTo>
                  <a:lnTo>
                    <a:pt x="829419" y="37998"/>
                  </a:lnTo>
                  <a:lnTo>
                    <a:pt x="830561" y="41736"/>
                  </a:lnTo>
                  <a:lnTo>
                    <a:pt x="830561" y="85274"/>
                  </a:lnTo>
                  <a:lnTo>
                    <a:pt x="839545" y="85274"/>
                  </a:lnTo>
                  <a:lnTo>
                    <a:pt x="839545" y="38438"/>
                  </a:lnTo>
                  <a:lnTo>
                    <a:pt x="837784" y="33025"/>
                  </a:lnTo>
                  <a:lnTo>
                    <a:pt x="837723" y="32836"/>
                  </a:lnTo>
                  <a:lnTo>
                    <a:pt x="836625" y="31789"/>
                  </a:lnTo>
                  <a:close/>
                </a:path>
                <a:path w="1155700" h="112395">
                  <a:moveTo>
                    <a:pt x="825021" y="24114"/>
                  </a:moveTo>
                  <a:lnTo>
                    <a:pt x="815200" y="24114"/>
                  </a:lnTo>
                  <a:lnTo>
                    <a:pt x="812624" y="24491"/>
                  </a:lnTo>
                  <a:lnTo>
                    <a:pt x="798666" y="33873"/>
                  </a:lnTo>
                  <a:lnTo>
                    <a:pt x="805165" y="33873"/>
                  </a:lnTo>
                  <a:lnTo>
                    <a:pt x="805315" y="33663"/>
                  </a:lnTo>
                  <a:lnTo>
                    <a:pt x="809996" y="31789"/>
                  </a:lnTo>
                  <a:lnTo>
                    <a:pt x="836625" y="31789"/>
                  </a:lnTo>
                  <a:lnTo>
                    <a:pt x="830546" y="25988"/>
                  </a:lnTo>
                  <a:lnTo>
                    <a:pt x="830801" y="25988"/>
                  </a:lnTo>
                  <a:lnTo>
                    <a:pt x="825021" y="24114"/>
                  </a:lnTo>
                  <a:close/>
                </a:path>
                <a:path w="1155700" h="112395">
                  <a:moveTo>
                    <a:pt x="770280" y="25213"/>
                  </a:moveTo>
                  <a:lnTo>
                    <a:pt x="761181" y="25213"/>
                  </a:lnTo>
                  <a:lnTo>
                    <a:pt x="761181" y="85274"/>
                  </a:lnTo>
                  <a:lnTo>
                    <a:pt x="770280" y="85274"/>
                  </a:lnTo>
                  <a:lnTo>
                    <a:pt x="770280" y="25213"/>
                  </a:lnTo>
                  <a:close/>
                </a:path>
                <a:path w="1155700" h="112395">
                  <a:moveTo>
                    <a:pt x="767337" y="2743"/>
                  </a:moveTo>
                  <a:lnTo>
                    <a:pt x="764269" y="2743"/>
                  </a:lnTo>
                  <a:lnTo>
                    <a:pt x="762961" y="3225"/>
                  </a:lnTo>
                  <a:lnTo>
                    <a:pt x="760877" y="5162"/>
                  </a:lnTo>
                  <a:lnTo>
                    <a:pt x="760353" y="6669"/>
                  </a:lnTo>
                  <a:lnTo>
                    <a:pt x="760353" y="10722"/>
                  </a:lnTo>
                  <a:lnTo>
                    <a:pt x="760877" y="12219"/>
                  </a:lnTo>
                  <a:lnTo>
                    <a:pt x="762961" y="14198"/>
                  </a:lnTo>
                  <a:lnTo>
                    <a:pt x="764269" y="14690"/>
                  </a:lnTo>
                  <a:lnTo>
                    <a:pt x="767337" y="14690"/>
                  </a:lnTo>
                  <a:lnTo>
                    <a:pt x="768625" y="14198"/>
                  </a:lnTo>
                  <a:lnTo>
                    <a:pt x="770782" y="12219"/>
                  </a:lnTo>
                  <a:lnTo>
                    <a:pt x="771316" y="10722"/>
                  </a:lnTo>
                  <a:lnTo>
                    <a:pt x="771316" y="6669"/>
                  </a:lnTo>
                  <a:lnTo>
                    <a:pt x="770782" y="5162"/>
                  </a:lnTo>
                  <a:lnTo>
                    <a:pt x="768625" y="3225"/>
                  </a:lnTo>
                  <a:lnTo>
                    <a:pt x="767337" y="2743"/>
                  </a:lnTo>
                  <a:close/>
                </a:path>
                <a:path w="1155700" h="112395">
                  <a:moveTo>
                    <a:pt x="696135" y="13371"/>
                  </a:moveTo>
                  <a:lnTo>
                    <a:pt x="686764" y="13371"/>
                  </a:lnTo>
                  <a:lnTo>
                    <a:pt x="686764" y="85274"/>
                  </a:lnTo>
                  <a:lnTo>
                    <a:pt x="696135" y="85274"/>
                  </a:lnTo>
                  <a:lnTo>
                    <a:pt x="696135" y="13371"/>
                  </a:lnTo>
                  <a:close/>
                </a:path>
                <a:path w="1155700" h="112395">
                  <a:moveTo>
                    <a:pt x="721234" y="5151"/>
                  </a:moveTo>
                  <a:lnTo>
                    <a:pt x="661561" y="5151"/>
                  </a:lnTo>
                  <a:lnTo>
                    <a:pt x="661561" y="13371"/>
                  </a:lnTo>
                  <a:lnTo>
                    <a:pt x="721234" y="13371"/>
                  </a:lnTo>
                  <a:lnTo>
                    <a:pt x="721234" y="5151"/>
                  </a:lnTo>
                  <a:close/>
                </a:path>
                <a:path w="1155700" h="112395">
                  <a:moveTo>
                    <a:pt x="633017" y="3999"/>
                  </a:moveTo>
                  <a:lnTo>
                    <a:pt x="623844" y="3999"/>
                  </a:lnTo>
                  <a:lnTo>
                    <a:pt x="619782" y="4743"/>
                  </a:lnTo>
                  <a:lnTo>
                    <a:pt x="612588" y="7696"/>
                  </a:lnTo>
                  <a:lnTo>
                    <a:pt x="609761" y="9853"/>
                  </a:lnTo>
                  <a:lnTo>
                    <a:pt x="605625" y="15517"/>
                  </a:lnTo>
                  <a:lnTo>
                    <a:pt x="604599" y="18962"/>
                  </a:lnTo>
                  <a:lnTo>
                    <a:pt x="604599" y="26344"/>
                  </a:lnTo>
                  <a:lnTo>
                    <a:pt x="619122" y="43297"/>
                  </a:lnTo>
                  <a:lnTo>
                    <a:pt x="616044" y="44647"/>
                  </a:lnTo>
                  <a:lnTo>
                    <a:pt x="602023" y="69432"/>
                  </a:lnTo>
                  <a:lnTo>
                    <a:pt x="602831" y="72458"/>
                  </a:lnTo>
                  <a:lnTo>
                    <a:pt x="602957" y="72929"/>
                  </a:lnTo>
                  <a:lnTo>
                    <a:pt x="603049" y="73275"/>
                  </a:lnTo>
                  <a:lnTo>
                    <a:pt x="607185" y="79672"/>
                  </a:lnTo>
                  <a:lnTo>
                    <a:pt x="610190" y="82123"/>
                  </a:lnTo>
                  <a:lnTo>
                    <a:pt x="618117" y="85515"/>
                  </a:lnTo>
                  <a:lnTo>
                    <a:pt x="622933" y="86363"/>
                  </a:lnTo>
                  <a:lnTo>
                    <a:pt x="633855" y="86363"/>
                  </a:lnTo>
                  <a:lnTo>
                    <a:pt x="638330" y="85515"/>
                  </a:lnTo>
                  <a:lnTo>
                    <a:pt x="646263" y="81987"/>
                  </a:lnTo>
                  <a:lnTo>
                    <a:pt x="649299" y="79474"/>
                  </a:lnTo>
                  <a:lnTo>
                    <a:pt x="649564" y="79076"/>
                  </a:lnTo>
                  <a:lnTo>
                    <a:pt x="622536" y="79076"/>
                  </a:lnTo>
                  <a:lnTo>
                    <a:pt x="618169" y="77756"/>
                  </a:lnTo>
                  <a:lnTo>
                    <a:pt x="612400" y="72458"/>
                  </a:lnTo>
                  <a:lnTo>
                    <a:pt x="610955" y="69086"/>
                  </a:lnTo>
                  <a:lnTo>
                    <a:pt x="610991" y="61998"/>
                  </a:lnTo>
                  <a:lnTo>
                    <a:pt x="626787" y="47077"/>
                  </a:lnTo>
                  <a:lnTo>
                    <a:pt x="644319" y="47077"/>
                  </a:lnTo>
                  <a:lnTo>
                    <a:pt x="643017" y="46145"/>
                  </a:lnTo>
                  <a:lnTo>
                    <a:pt x="639928" y="44375"/>
                  </a:lnTo>
                  <a:lnTo>
                    <a:pt x="636493" y="42804"/>
                  </a:lnTo>
                  <a:lnTo>
                    <a:pt x="639373" y="41370"/>
                  </a:lnTo>
                  <a:lnTo>
                    <a:pt x="642001" y="39757"/>
                  </a:lnTo>
                  <a:lnTo>
                    <a:pt x="642690" y="39234"/>
                  </a:lnTo>
                  <a:lnTo>
                    <a:pt x="628766" y="39234"/>
                  </a:lnTo>
                  <a:lnTo>
                    <a:pt x="625907" y="38072"/>
                  </a:lnTo>
                  <a:lnTo>
                    <a:pt x="613583" y="19580"/>
                  </a:lnTo>
                  <a:lnTo>
                    <a:pt x="614955" y="16617"/>
                  </a:lnTo>
                  <a:lnTo>
                    <a:pt x="620431" y="12491"/>
                  </a:lnTo>
                  <a:lnTo>
                    <a:pt x="623960" y="11455"/>
                  </a:lnTo>
                  <a:lnTo>
                    <a:pt x="648276" y="11455"/>
                  </a:lnTo>
                  <a:lnTo>
                    <a:pt x="647127" y="9853"/>
                  </a:lnTo>
                  <a:lnTo>
                    <a:pt x="644338" y="7696"/>
                  </a:lnTo>
                  <a:lnTo>
                    <a:pt x="637158" y="4743"/>
                  </a:lnTo>
                  <a:lnTo>
                    <a:pt x="633017" y="3999"/>
                  </a:lnTo>
                  <a:close/>
                </a:path>
                <a:path w="1155700" h="112395">
                  <a:moveTo>
                    <a:pt x="644319" y="47077"/>
                  </a:moveTo>
                  <a:lnTo>
                    <a:pt x="626787" y="47077"/>
                  </a:lnTo>
                  <a:lnTo>
                    <a:pt x="628766" y="47789"/>
                  </a:lnTo>
                  <a:lnTo>
                    <a:pt x="632232" y="49097"/>
                  </a:lnTo>
                  <a:lnTo>
                    <a:pt x="645802" y="61998"/>
                  </a:lnTo>
                  <a:lnTo>
                    <a:pt x="645756" y="69086"/>
                  </a:lnTo>
                  <a:lnTo>
                    <a:pt x="644284" y="72458"/>
                  </a:lnTo>
                  <a:lnTo>
                    <a:pt x="638221" y="77756"/>
                  </a:lnTo>
                  <a:lnTo>
                    <a:pt x="633928" y="79076"/>
                  </a:lnTo>
                  <a:lnTo>
                    <a:pt x="649564" y="79076"/>
                  </a:lnTo>
                  <a:lnTo>
                    <a:pt x="653655" y="72929"/>
                  </a:lnTo>
                  <a:lnTo>
                    <a:pt x="654626" y="69432"/>
                  </a:lnTo>
                  <a:lnTo>
                    <a:pt x="654733" y="60898"/>
                  </a:lnTo>
                  <a:lnTo>
                    <a:pt x="654012" y="58040"/>
                  </a:lnTo>
                  <a:lnTo>
                    <a:pt x="653938" y="57746"/>
                  </a:lnTo>
                  <a:lnTo>
                    <a:pt x="650843" y="52605"/>
                  </a:lnTo>
                  <a:lnTo>
                    <a:pt x="650723" y="52406"/>
                  </a:lnTo>
                  <a:lnTo>
                    <a:pt x="648535" y="50092"/>
                  </a:lnTo>
                  <a:lnTo>
                    <a:pt x="644319" y="47077"/>
                  </a:lnTo>
                  <a:close/>
                </a:path>
                <a:path w="1155700" h="112395">
                  <a:moveTo>
                    <a:pt x="648276" y="11455"/>
                  </a:moveTo>
                  <a:lnTo>
                    <a:pt x="632724" y="11455"/>
                  </a:lnTo>
                  <a:lnTo>
                    <a:pt x="636329" y="12491"/>
                  </a:lnTo>
                  <a:lnTo>
                    <a:pt x="640354" y="15517"/>
                  </a:lnTo>
                  <a:lnTo>
                    <a:pt x="641779" y="16617"/>
                  </a:lnTo>
                  <a:lnTo>
                    <a:pt x="642861" y="18962"/>
                  </a:lnTo>
                  <a:lnTo>
                    <a:pt x="643121" y="19580"/>
                  </a:lnTo>
                  <a:lnTo>
                    <a:pt x="643057" y="26344"/>
                  </a:lnTo>
                  <a:lnTo>
                    <a:pt x="628766" y="39234"/>
                  </a:lnTo>
                  <a:lnTo>
                    <a:pt x="642690" y="39234"/>
                  </a:lnTo>
                  <a:lnTo>
                    <a:pt x="652158" y="18962"/>
                  </a:lnTo>
                  <a:lnTo>
                    <a:pt x="651168" y="15517"/>
                  </a:lnTo>
                  <a:lnTo>
                    <a:pt x="648276" y="11455"/>
                  </a:lnTo>
                  <a:close/>
                </a:path>
                <a:path w="1155700" h="112395">
                  <a:moveTo>
                    <a:pt x="583353" y="72500"/>
                  </a:moveTo>
                  <a:lnTo>
                    <a:pt x="579699" y="72500"/>
                  </a:lnTo>
                  <a:lnTo>
                    <a:pt x="578181" y="73044"/>
                  </a:lnTo>
                  <a:lnTo>
                    <a:pt x="575699" y="75201"/>
                  </a:lnTo>
                  <a:lnTo>
                    <a:pt x="575081" y="77013"/>
                  </a:lnTo>
                  <a:lnTo>
                    <a:pt x="575081" y="82091"/>
                  </a:lnTo>
                  <a:lnTo>
                    <a:pt x="575699" y="83924"/>
                  </a:lnTo>
                  <a:lnTo>
                    <a:pt x="578181" y="86227"/>
                  </a:lnTo>
                  <a:lnTo>
                    <a:pt x="579699" y="86803"/>
                  </a:lnTo>
                  <a:lnTo>
                    <a:pt x="583353" y="86803"/>
                  </a:lnTo>
                  <a:lnTo>
                    <a:pt x="584924" y="86227"/>
                  </a:lnTo>
                  <a:lnTo>
                    <a:pt x="587479" y="83924"/>
                  </a:lnTo>
                  <a:lnTo>
                    <a:pt x="588118" y="82091"/>
                  </a:lnTo>
                  <a:lnTo>
                    <a:pt x="588118" y="77013"/>
                  </a:lnTo>
                  <a:lnTo>
                    <a:pt x="587479" y="75201"/>
                  </a:lnTo>
                  <a:lnTo>
                    <a:pt x="584924" y="73044"/>
                  </a:lnTo>
                  <a:lnTo>
                    <a:pt x="583353" y="72500"/>
                  </a:lnTo>
                  <a:close/>
                </a:path>
                <a:path w="1155700" h="112395">
                  <a:moveTo>
                    <a:pt x="507701" y="73432"/>
                  </a:moveTo>
                  <a:lnTo>
                    <a:pt x="507701" y="81987"/>
                  </a:lnTo>
                  <a:lnTo>
                    <a:pt x="510989" y="83557"/>
                  </a:lnTo>
                  <a:lnTo>
                    <a:pt x="514434" y="84678"/>
                  </a:lnTo>
                  <a:lnTo>
                    <a:pt x="521638" y="86028"/>
                  </a:lnTo>
                  <a:lnTo>
                    <a:pt x="525554" y="86363"/>
                  </a:lnTo>
                  <a:lnTo>
                    <a:pt x="536768" y="86363"/>
                  </a:lnTo>
                  <a:lnTo>
                    <a:pt x="542496" y="85348"/>
                  </a:lnTo>
                  <a:lnTo>
                    <a:pt x="551449" y="81295"/>
                  </a:lnTo>
                  <a:lnTo>
                    <a:pt x="554520" y="78699"/>
                  </a:lnTo>
                  <a:lnTo>
                    <a:pt x="526245" y="78699"/>
                  </a:lnTo>
                  <a:lnTo>
                    <a:pt x="522465" y="78227"/>
                  </a:lnTo>
                  <a:lnTo>
                    <a:pt x="514644" y="76364"/>
                  </a:lnTo>
                  <a:lnTo>
                    <a:pt x="511031" y="75076"/>
                  </a:lnTo>
                  <a:lnTo>
                    <a:pt x="507701" y="73432"/>
                  </a:lnTo>
                  <a:close/>
                </a:path>
                <a:path w="1155700" h="112395">
                  <a:moveTo>
                    <a:pt x="553944" y="11727"/>
                  </a:moveTo>
                  <a:lnTo>
                    <a:pt x="537941" y="11727"/>
                  </a:lnTo>
                  <a:lnTo>
                    <a:pt x="541606" y="12837"/>
                  </a:lnTo>
                  <a:lnTo>
                    <a:pt x="547019" y="17256"/>
                  </a:lnTo>
                  <a:lnTo>
                    <a:pt x="548370" y="20386"/>
                  </a:lnTo>
                  <a:lnTo>
                    <a:pt x="548370" y="27622"/>
                  </a:lnTo>
                  <a:lnTo>
                    <a:pt x="532329" y="40009"/>
                  </a:lnTo>
                  <a:lnTo>
                    <a:pt x="519921" y="40009"/>
                  </a:lnTo>
                  <a:lnTo>
                    <a:pt x="519921" y="47789"/>
                  </a:lnTo>
                  <a:lnTo>
                    <a:pt x="532674" y="47789"/>
                  </a:lnTo>
                  <a:lnTo>
                    <a:pt x="536737" y="48291"/>
                  </a:lnTo>
                  <a:lnTo>
                    <a:pt x="543501" y="50302"/>
                  </a:lnTo>
                  <a:lnTo>
                    <a:pt x="546088" y="51872"/>
                  </a:lnTo>
                  <a:lnTo>
                    <a:pt x="549711" y="56144"/>
                  </a:lnTo>
                  <a:lnTo>
                    <a:pt x="550611" y="58951"/>
                  </a:lnTo>
                  <a:lnTo>
                    <a:pt x="550611" y="67463"/>
                  </a:lnTo>
                  <a:lnTo>
                    <a:pt x="548988" y="71432"/>
                  </a:lnTo>
                  <a:lnTo>
                    <a:pt x="542486" y="77243"/>
                  </a:lnTo>
                  <a:lnTo>
                    <a:pt x="537208" y="78699"/>
                  </a:lnTo>
                  <a:lnTo>
                    <a:pt x="554520" y="78699"/>
                  </a:lnTo>
                  <a:lnTo>
                    <a:pt x="554768" y="78489"/>
                  </a:lnTo>
                  <a:lnTo>
                    <a:pt x="559056" y="71432"/>
                  </a:lnTo>
                  <a:lnTo>
                    <a:pt x="560139" y="67463"/>
                  </a:lnTo>
                  <a:lnTo>
                    <a:pt x="560202" y="57254"/>
                  </a:lnTo>
                  <a:lnTo>
                    <a:pt x="558600" y="52940"/>
                  </a:lnTo>
                  <a:lnTo>
                    <a:pt x="552213" y="46365"/>
                  </a:lnTo>
                  <a:lnTo>
                    <a:pt x="547438" y="44312"/>
                  </a:lnTo>
                  <a:lnTo>
                    <a:pt x="541083" y="43516"/>
                  </a:lnTo>
                  <a:lnTo>
                    <a:pt x="541083" y="43077"/>
                  </a:lnTo>
                  <a:lnTo>
                    <a:pt x="557742" y="18072"/>
                  </a:lnTo>
                  <a:lnTo>
                    <a:pt x="555689" y="13318"/>
                  </a:lnTo>
                  <a:lnTo>
                    <a:pt x="553944" y="11727"/>
                  </a:lnTo>
                  <a:close/>
                </a:path>
                <a:path w="1155700" h="112395">
                  <a:moveTo>
                    <a:pt x="541376" y="3999"/>
                  </a:moveTo>
                  <a:lnTo>
                    <a:pt x="527858" y="3999"/>
                  </a:lnTo>
                  <a:lnTo>
                    <a:pt x="523083" y="4827"/>
                  </a:lnTo>
                  <a:lnTo>
                    <a:pt x="514685" y="8114"/>
                  </a:lnTo>
                  <a:lnTo>
                    <a:pt x="511125" y="10062"/>
                  </a:lnTo>
                  <a:lnTo>
                    <a:pt x="508193" y="12334"/>
                  </a:lnTo>
                  <a:lnTo>
                    <a:pt x="512801" y="18575"/>
                  </a:lnTo>
                  <a:lnTo>
                    <a:pt x="514795" y="17256"/>
                  </a:lnTo>
                  <a:lnTo>
                    <a:pt x="516895" y="16041"/>
                  </a:lnTo>
                  <a:lnTo>
                    <a:pt x="520989" y="13999"/>
                  </a:lnTo>
                  <a:lnTo>
                    <a:pt x="522836" y="13318"/>
                  </a:lnTo>
                  <a:lnTo>
                    <a:pt x="522676" y="13318"/>
                  </a:lnTo>
                  <a:lnTo>
                    <a:pt x="527858" y="12020"/>
                  </a:lnTo>
                  <a:lnTo>
                    <a:pt x="530444" y="11727"/>
                  </a:lnTo>
                  <a:lnTo>
                    <a:pt x="553944" y="11727"/>
                  </a:lnTo>
                  <a:lnTo>
                    <a:pt x="547512" y="5863"/>
                  </a:lnTo>
                  <a:lnTo>
                    <a:pt x="541376" y="3999"/>
                  </a:lnTo>
                  <a:close/>
                </a:path>
                <a:path w="1155700" h="112395">
                  <a:moveTo>
                    <a:pt x="445483" y="67736"/>
                  </a:moveTo>
                  <a:lnTo>
                    <a:pt x="445483" y="76615"/>
                  </a:lnTo>
                  <a:lnTo>
                    <a:pt x="447892" y="77673"/>
                  </a:lnTo>
                  <a:lnTo>
                    <a:pt x="451012" y="78531"/>
                  </a:lnTo>
                  <a:lnTo>
                    <a:pt x="458645" y="79840"/>
                  </a:lnTo>
                  <a:lnTo>
                    <a:pt x="463458" y="80280"/>
                  </a:lnTo>
                  <a:lnTo>
                    <a:pt x="466854" y="80280"/>
                  </a:lnTo>
                  <a:lnTo>
                    <a:pt x="466854" y="91787"/>
                  </a:lnTo>
                  <a:lnTo>
                    <a:pt x="473535" y="91787"/>
                  </a:lnTo>
                  <a:lnTo>
                    <a:pt x="473535" y="79840"/>
                  </a:lnTo>
                  <a:lnTo>
                    <a:pt x="480592" y="79149"/>
                  </a:lnTo>
                  <a:lnTo>
                    <a:pt x="486068" y="77170"/>
                  </a:lnTo>
                  <a:lnTo>
                    <a:pt x="491975" y="72228"/>
                  </a:lnTo>
                  <a:lnTo>
                    <a:pt x="463616" y="72228"/>
                  </a:lnTo>
                  <a:lnTo>
                    <a:pt x="459559" y="71736"/>
                  </a:lnTo>
                  <a:lnTo>
                    <a:pt x="459362" y="71736"/>
                  </a:lnTo>
                  <a:lnTo>
                    <a:pt x="451232" y="69924"/>
                  </a:lnTo>
                  <a:lnTo>
                    <a:pt x="448007" y="68908"/>
                  </a:lnTo>
                  <a:lnTo>
                    <a:pt x="445483" y="67736"/>
                  </a:lnTo>
                  <a:close/>
                </a:path>
                <a:path w="1155700" h="112395">
                  <a:moveTo>
                    <a:pt x="473535" y="115"/>
                  </a:moveTo>
                  <a:lnTo>
                    <a:pt x="466854" y="115"/>
                  </a:lnTo>
                  <a:lnTo>
                    <a:pt x="466854" y="9591"/>
                  </a:lnTo>
                  <a:lnTo>
                    <a:pt x="462540" y="9811"/>
                  </a:lnTo>
                  <a:lnTo>
                    <a:pt x="445431" y="24219"/>
                  </a:lnTo>
                  <a:lnTo>
                    <a:pt x="445431" y="31527"/>
                  </a:lnTo>
                  <a:lnTo>
                    <a:pt x="466854" y="48113"/>
                  </a:lnTo>
                  <a:lnTo>
                    <a:pt x="466854" y="72228"/>
                  </a:lnTo>
                  <a:lnTo>
                    <a:pt x="491975" y="72228"/>
                  </a:lnTo>
                  <a:lnTo>
                    <a:pt x="492564" y="71736"/>
                  </a:lnTo>
                  <a:lnTo>
                    <a:pt x="473535" y="71736"/>
                  </a:lnTo>
                  <a:lnTo>
                    <a:pt x="473535" y="50364"/>
                  </a:lnTo>
                  <a:lnTo>
                    <a:pt x="492313" y="50364"/>
                  </a:lnTo>
                  <a:lnTo>
                    <a:pt x="491639" y="49412"/>
                  </a:lnTo>
                  <a:lnTo>
                    <a:pt x="489147" y="47422"/>
                  </a:lnTo>
                  <a:lnTo>
                    <a:pt x="482529" y="44208"/>
                  </a:lnTo>
                  <a:lnTo>
                    <a:pt x="478435" y="42689"/>
                  </a:lnTo>
                  <a:lnTo>
                    <a:pt x="473535" y="41265"/>
                  </a:lnTo>
                  <a:lnTo>
                    <a:pt x="473535" y="38962"/>
                  </a:lnTo>
                  <a:lnTo>
                    <a:pt x="466854" y="38962"/>
                  </a:lnTo>
                  <a:lnTo>
                    <a:pt x="463860" y="38166"/>
                  </a:lnTo>
                  <a:lnTo>
                    <a:pt x="454363" y="29339"/>
                  </a:lnTo>
                  <a:lnTo>
                    <a:pt x="454363" y="25318"/>
                  </a:lnTo>
                  <a:lnTo>
                    <a:pt x="466370" y="17570"/>
                  </a:lnTo>
                  <a:lnTo>
                    <a:pt x="473535" y="17570"/>
                  </a:lnTo>
                  <a:lnTo>
                    <a:pt x="473535" y="17318"/>
                  </a:lnTo>
                  <a:lnTo>
                    <a:pt x="491784" y="17318"/>
                  </a:lnTo>
                  <a:lnTo>
                    <a:pt x="493149" y="13664"/>
                  </a:lnTo>
                  <a:lnTo>
                    <a:pt x="490414" y="12481"/>
                  </a:lnTo>
                  <a:lnTo>
                    <a:pt x="487440" y="11517"/>
                  </a:lnTo>
                  <a:lnTo>
                    <a:pt x="481011" y="10020"/>
                  </a:lnTo>
                  <a:lnTo>
                    <a:pt x="477451" y="9591"/>
                  </a:lnTo>
                  <a:lnTo>
                    <a:pt x="473535" y="9591"/>
                  </a:lnTo>
                  <a:lnTo>
                    <a:pt x="473535" y="115"/>
                  </a:lnTo>
                  <a:close/>
                </a:path>
                <a:path w="1155700" h="112395">
                  <a:moveTo>
                    <a:pt x="492313" y="50364"/>
                  </a:moveTo>
                  <a:lnTo>
                    <a:pt x="473535" y="50364"/>
                  </a:lnTo>
                  <a:lnTo>
                    <a:pt x="476865" y="51244"/>
                  </a:lnTo>
                  <a:lnTo>
                    <a:pt x="479493" y="52165"/>
                  </a:lnTo>
                  <a:lnTo>
                    <a:pt x="483444" y="54165"/>
                  </a:lnTo>
                  <a:lnTo>
                    <a:pt x="484760" y="55244"/>
                  </a:lnTo>
                  <a:lnTo>
                    <a:pt x="486477" y="57872"/>
                  </a:lnTo>
                  <a:lnTo>
                    <a:pt x="486906" y="59547"/>
                  </a:lnTo>
                  <a:lnTo>
                    <a:pt x="486906" y="64448"/>
                  </a:lnTo>
                  <a:lnTo>
                    <a:pt x="485807" y="66741"/>
                  </a:lnTo>
                  <a:lnTo>
                    <a:pt x="481388" y="70207"/>
                  </a:lnTo>
                  <a:lnTo>
                    <a:pt x="478037" y="71296"/>
                  </a:lnTo>
                  <a:lnTo>
                    <a:pt x="473535" y="71736"/>
                  </a:lnTo>
                  <a:lnTo>
                    <a:pt x="492564" y="71736"/>
                  </a:lnTo>
                  <a:lnTo>
                    <a:pt x="493890" y="70626"/>
                  </a:lnTo>
                  <a:lnTo>
                    <a:pt x="495838" y="66333"/>
                  </a:lnTo>
                  <a:lnTo>
                    <a:pt x="495838" y="57233"/>
                  </a:lnTo>
                  <a:lnTo>
                    <a:pt x="495000" y="54165"/>
                  </a:lnTo>
                  <a:lnTo>
                    <a:pt x="492313" y="50364"/>
                  </a:lnTo>
                  <a:close/>
                </a:path>
                <a:path w="1155700" h="112395">
                  <a:moveTo>
                    <a:pt x="473535" y="17570"/>
                  </a:moveTo>
                  <a:lnTo>
                    <a:pt x="466854" y="17570"/>
                  </a:lnTo>
                  <a:lnTo>
                    <a:pt x="466854" y="38962"/>
                  </a:lnTo>
                  <a:lnTo>
                    <a:pt x="473535" y="38962"/>
                  </a:lnTo>
                  <a:lnTo>
                    <a:pt x="473535" y="17570"/>
                  </a:lnTo>
                  <a:close/>
                </a:path>
                <a:path w="1155700" h="112395">
                  <a:moveTo>
                    <a:pt x="491784" y="17318"/>
                  </a:moveTo>
                  <a:lnTo>
                    <a:pt x="473535" y="17318"/>
                  </a:lnTo>
                  <a:lnTo>
                    <a:pt x="476467" y="17570"/>
                  </a:lnTo>
                  <a:lnTo>
                    <a:pt x="479367" y="18051"/>
                  </a:lnTo>
                  <a:lnTo>
                    <a:pt x="485137" y="19433"/>
                  </a:lnTo>
                  <a:lnTo>
                    <a:pt x="487828" y="20282"/>
                  </a:lnTo>
                  <a:lnTo>
                    <a:pt x="490309" y="21266"/>
                  </a:lnTo>
                  <a:lnTo>
                    <a:pt x="491444" y="18229"/>
                  </a:lnTo>
                  <a:lnTo>
                    <a:pt x="491510" y="18051"/>
                  </a:lnTo>
                  <a:lnTo>
                    <a:pt x="491635" y="17716"/>
                  </a:lnTo>
                  <a:lnTo>
                    <a:pt x="491690" y="17570"/>
                  </a:lnTo>
                  <a:lnTo>
                    <a:pt x="491784" y="17318"/>
                  </a:lnTo>
                  <a:close/>
                </a:path>
                <a:path w="1155700" h="112395">
                  <a:moveTo>
                    <a:pt x="354104" y="104007"/>
                  </a:moveTo>
                  <a:lnTo>
                    <a:pt x="354104" y="111305"/>
                  </a:lnTo>
                  <a:lnTo>
                    <a:pt x="355046" y="111556"/>
                  </a:lnTo>
                  <a:lnTo>
                    <a:pt x="356188" y="111787"/>
                  </a:lnTo>
                  <a:lnTo>
                    <a:pt x="359507" y="112289"/>
                  </a:lnTo>
                  <a:lnTo>
                    <a:pt x="365768" y="112289"/>
                  </a:lnTo>
                  <a:lnTo>
                    <a:pt x="368907" y="111556"/>
                  </a:lnTo>
                  <a:lnTo>
                    <a:pt x="374208" y="108583"/>
                  </a:lnTo>
                  <a:lnTo>
                    <a:pt x="376449" y="106478"/>
                  </a:lnTo>
                  <a:lnTo>
                    <a:pt x="377636" y="104719"/>
                  </a:lnTo>
                  <a:lnTo>
                    <a:pt x="358785" y="104719"/>
                  </a:lnTo>
                  <a:lnTo>
                    <a:pt x="355884" y="104363"/>
                  </a:lnTo>
                  <a:lnTo>
                    <a:pt x="355627" y="104363"/>
                  </a:lnTo>
                  <a:lnTo>
                    <a:pt x="354104" y="104007"/>
                  </a:lnTo>
                  <a:close/>
                </a:path>
                <a:path w="1155700" h="112395">
                  <a:moveTo>
                    <a:pt x="362920" y="25213"/>
                  </a:moveTo>
                  <a:lnTo>
                    <a:pt x="353172" y="25213"/>
                  </a:lnTo>
                  <a:lnTo>
                    <a:pt x="377224" y="85379"/>
                  </a:lnTo>
                  <a:lnTo>
                    <a:pt x="373067" y="96080"/>
                  </a:lnTo>
                  <a:lnTo>
                    <a:pt x="372020" y="98038"/>
                  </a:lnTo>
                  <a:lnTo>
                    <a:pt x="369611" y="101326"/>
                  </a:lnTo>
                  <a:lnTo>
                    <a:pt x="368177" y="102572"/>
                  </a:lnTo>
                  <a:lnTo>
                    <a:pt x="364705" y="104363"/>
                  </a:lnTo>
                  <a:lnTo>
                    <a:pt x="364513" y="104363"/>
                  </a:lnTo>
                  <a:lnTo>
                    <a:pt x="362889" y="104719"/>
                  </a:lnTo>
                  <a:lnTo>
                    <a:pt x="377636" y="104719"/>
                  </a:lnTo>
                  <a:lnTo>
                    <a:pt x="380145" y="101002"/>
                  </a:lnTo>
                  <a:lnTo>
                    <a:pt x="381631" y="98038"/>
                  </a:lnTo>
                  <a:lnTo>
                    <a:pt x="381758" y="97787"/>
                  </a:lnTo>
                  <a:lnTo>
                    <a:pt x="389892" y="76343"/>
                  </a:lnTo>
                  <a:lnTo>
                    <a:pt x="381286" y="76343"/>
                  </a:lnTo>
                  <a:lnTo>
                    <a:pt x="380993" y="74730"/>
                  </a:lnTo>
                  <a:lnTo>
                    <a:pt x="376187" y="60060"/>
                  </a:lnTo>
                  <a:lnTo>
                    <a:pt x="362920" y="25213"/>
                  </a:lnTo>
                  <a:close/>
                </a:path>
                <a:path w="1155700" h="112395">
                  <a:moveTo>
                    <a:pt x="409285" y="25213"/>
                  </a:moveTo>
                  <a:lnTo>
                    <a:pt x="399474" y="25213"/>
                  </a:lnTo>
                  <a:lnTo>
                    <a:pt x="386912" y="60060"/>
                  </a:lnTo>
                  <a:lnTo>
                    <a:pt x="381663" y="76343"/>
                  </a:lnTo>
                  <a:lnTo>
                    <a:pt x="389892" y="76343"/>
                  </a:lnTo>
                  <a:lnTo>
                    <a:pt x="409285" y="25213"/>
                  </a:lnTo>
                  <a:close/>
                </a:path>
                <a:path w="1155700" h="112395">
                  <a:moveTo>
                    <a:pt x="310298" y="77212"/>
                  </a:moveTo>
                  <a:lnTo>
                    <a:pt x="303111" y="77212"/>
                  </a:lnTo>
                  <a:lnTo>
                    <a:pt x="304755" y="79777"/>
                  </a:lnTo>
                  <a:lnTo>
                    <a:pt x="307111" y="81934"/>
                  </a:lnTo>
                  <a:lnTo>
                    <a:pt x="313205" y="85484"/>
                  </a:lnTo>
                  <a:lnTo>
                    <a:pt x="317110" y="86363"/>
                  </a:lnTo>
                  <a:lnTo>
                    <a:pt x="326932" y="86363"/>
                  </a:lnTo>
                  <a:lnTo>
                    <a:pt x="330989" y="85274"/>
                  </a:lnTo>
                  <a:lnTo>
                    <a:pt x="331192" y="85274"/>
                  </a:lnTo>
                  <a:lnTo>
                    <a:pt x="338795" y="80426"/>
                  </a:lnTo>
                  <a:lnTo>
                    <a:pt x="340128" y="78803"/>
                  </a:lnTo>
                  <a:lnTo>
                    <a:pt x="313948" y="78803"/>
                  </a:lnTo>
                  <a:lnTo>
                    <a:pt x="310298" y="77212"/>
                  </a:lnTo>
                  <a:close/>
                </a:path>
                <a:path w="1155700" h="112395">
                  <a:moveTo>
                    <a:pt x="303058" y="0"/>
                  </a:moveTo>
                  <a:lnTo>
                    <a:pt x="293959" y="0"/>
                  </a:lnTo>
                  <a:lnTo>
                    <a:pt x="293959" y="85274"/>
                  </a:lnTo>
                  <a:lnTo>
                    <a:pt x="300545" y="85274"/>
                  </a:lnTo>
                  <a:lnTo>
                    <a:pt x="302399" y="77212"/>
                  </a:lnTo>
                  <a:lnTo>
                    <a:pt x="310298" y="77212"/>
                  </a:lnTo>
                  <a:lnTo>
                    <a:pt x="309626" y="76919"/>
                  </a:lnTo>
                  <a:lnTo>
                    <a:pt x="309434" y="76919"/>
                  </a:lnTo>
                  <a:lnTo>
                    <a:pt x="304325" y="68804"/>
                  </a:lnTo>
                  <a:lnTo>
                    <a:pt x="303058" y="63024"/>
                  </a:lnTo>
                  <a:lnTo>
                    <a:pt x="303058" y="49747"/>
                  </a:lnTo>
                  <a:lnTo>
                    <a:pt x="303613" y="45422"/>
                  </a:lnTo>
                  <a:lnTo>
                    <a:pt x="305844" y="38595"/>
                  </a:lnTo>
                  <a:lnTo>
                    <a:pt x="307686" y="36030"/>
                  </a:lnTo>
                  <a:lnTo>
                    <a:pt x="311030" y="33810"/>
                  </a:lnTo>
                  <a:lnTo>
                    <a:pt x="302566" y="33810"/>
                  </a:lnTo>
                  <a:lnTo>
                    <a:pt x="302683" y="31789"/>
                  </a:lnTo>
                  <a:lnTo>
                    <a:pt x="302744" y="30742"/>
                  </a:lnTo>
                  <a:lnTo>
                    <a:pt x="302870" y="28438"/>
                  </a:lnTo>
                  <a:lnTo>
                    <a:pt x="302996" y="26145"/>
                  </a:lnTo>
                  <a:lnTo>
                    <a:pt x="303058" y="0"/>
                  </a:lnTo>
                  <a:close/>
                </a:path>
                <a:path w="1155700" h="112395">
                  <a:moveTo>
                    <a:pt x="339916" y="31789"/>
                  </a:moveTo>
                  <a:lnTo>
                    <a:pt x="326262" y="31789"/>
                  </a:lnTo>
                  <a:lnTo>
                    <a:pt x="328095" y="32637"/>
                  </a:lnTo>
                  <a:lnTo>
                    <a:pt x="330523" y="33810"/>
                  </a:lnTo>
                  <a:lnTo>
                    <a:pt x="335989" y="41558"/>
                  </a:lnTo>
                  <a:lnTo>
                    <a:pt x="337361" y="47380"/>
                  </a:lnTo>
                  <a:lnTo>
                    <a:pt x="337291" y="63024"/>
                  </a:lnTo>
                  <a:lnTo>
                    <a:pt x="335968" y="68573"/>
                  </a:lnTo>
                  <a:lnTo>
                    <a:pt x="330270" y="76919"/>
                  </a:lnTo>
                  <a:lnTo>
                    <a:pt x="330055" y="76919"/>
                  </a:lnTo>
                  <a:lnTo>
                    <a:pt x="326189" y="78803"/>
                  </a:lnTo>
                  <a:lnTo>
                    <a:pt x="340128" y="78803"/>
                  </a:lnTo>
                  <a:lnTo>
                    <a:pt x="341675" y="76919"/>
                  </a:lnTo>
                  <a:lnTo>
                    <a:pt x="345769" y="67641"/>
                  </a:lnTo>
                  <a:lnTo>
                    <a:pt x="346795" y="61945"/>
                  </a:lnTo>
                  <a:lnTo>
                    <a:pt x="346795" y="44920"/>
                  </a:lnTo>
                  <a:lnTo>
                    <a:pt x="344554" y="37182"/>
                  </a:lnTo>
                  <a:lnTo>
                    <a:pt x="339916" y="31789"/>
                  </a:lnTo>
                  <a:close/>
                </a:path>
                <a:path w="1155700" h="112395">
                  <a:moveTo>
                    <a:pt x="329602" y="24166"/>
                  </a:moveTo>
                  <a:lnTo>
                    <a:pt x="317257" y="24166"/>
                  </a:lnTo>
                  <a:lnTo>
                    <a:pt x="313288" y="25098"/>
                  </a:lnTo>
                  <a:lnTo>
                    <a:pt x="307079" y="28826"/>
                  </a:lnTo>
                  <a:lnTo>
                    <a:pt x="304702" y="31109"/>
                  </a:lnTo>
                  <a:lnTo>
                    <a:pt x="303058" y="33810"/>
                  </a:lnTo>
                  <a:lnTo>
                    <a:pt x="311030" y="33810"/>
                  </a:lnTo>
                  <a:lnTo>
                    <a:pt x="312796" y="32637"/>
                  </a:lnTo>
                  <a:lnTo>
                    <a:pt x="316252" y="31789"/>
                  </a:lnTo>
                  <a:lnTo>
                    <a:pt x="339916" y="31789"/>
                  </a:lnTo>
                  <a:lnTo>
                    <a:pt x="335602" y="26774"/>
                  </a:lnTo>
                  <a:lnTo>
                    <a:pt x="329602" y="24166"/>
                  </a:lnTo>
                  <a:close/>
                </a:path>
                <a:path w="1155700" h="112395">
                  <a:moveTo>
                    <a:pt x="178957" y="25098"/>
                  </a:moveTo>
                  <a:lnTo>
                    <a:pt x="169534" y="25098"/>
                  </a:lnTo>
                  <a:lnTo>
                    <a:pt x="186078" y="85159"/>
                  </a:lnTo>
                  <a:lnTo>
                    <a:pt x="196329" y="85159"/>
                  </a:lnTo>
                  <a:lnTo>
                    <a:pt x="199374" y="75683"/>
                  </a:lnTo>
                  <a:lnTo>
                    <a:pt x="191512" y="75683"/>
                  </a:lnTo>
                  <a:lnTo>
                    <a:pt x="191329" y="74332"/>
                  </a:lnTo>
                  <a:lnTo>
                    <a:pt x="191064" y="72793"/>
                  </a:lnTo>
                  <a:lnTo>
                    <a:pt x="190308" y="69055"/>
                  </a:lnTo>
                  <a:lnTo>
                    <a:pt x="189892" y="67223"/>
                  </a:lnTo>
                  <a:lnTo>
                    <a:pt x="188493" y="61600"/>
                  </a:lnTo>
                  <a:lnTo>
                    <a:pt x="178957" y="25098"/>
                  </a:lnTo>
                  <a:close/>
                </a:path>
                <a:path w="1155700" h="112395">
                  <a:moveTo>
                    <a:pt x="219848" y="34909"/>
                  </a:moveTo>
                  <a:lnTo>
                    <a:pt x="211899" y="34909"/>
                  </a:lnTo>
                  <a:lnTo>
                    <a:pt x="212077" y="35747"/>
                  </a:lnTo>
                  <a:lnTo>
                    <a:pt x="226694" y="85159"/>
                  </a:lnTo>
                  <a:lnTo>
                    <a:pt x="237270" y="85159"/>
                  </a:lnTo>
                  <a:lnTo>
                    <a:pt x="239888" y="75683"/>
                  </a:lnTo>
                  <a:lnTo>
                    <a:pt x="231526" y="75683"/>
                  </a:lnTo>
                  <a:lnTo>
                    <a:pt x="231352" y="74332"/>
                  </a:lnTo>
                  <a:lnTo>
                    <a:pt x="228055" y="61600"/>
                  </a:lnTo>
                  <a:lnTo>
                    <a:pt x="219848" y="34909"/>
                  </a:lnTo>
                  <a:close/>
                </a:path>
                <a:path w="1155700" h="112395">
                  <a:moveTo>
                    <a:pt x="216831" y="25098"/>
                  </a:moveTo>
                  <a:lnTo>
                    <a:pt x="207019" y="25098"/>
                  </a:lnTo>
                  <a:lnTo>
                    <a:pt x="195543" y="61181"/>
                  </a:lnTo>
                  <a:lnTo>
                    <a:pt x="194737" y="63977"/>
                  </a:lnTo>
                  <a:lnTo>
                    <a:pt x="193957" y="66888"/>
                  </a:lnTo>
                  <a:lnTo>
                    <a:pt x="193271" y="69757"/>
                  </a:lnTo>
                  <a:lnTo>
                    <a:pt x="191952" y="75683"/>
                  </a:lnTo>
                  <a:lnTo>
                    <a:pt x="199374" y="75683"/>
                  </a:lnTo>
                  <a:lnTo>
                    <a:pt x="207512" y="50364"/>
                  </a:lnTo>
                  <a:lnTo>
                    <a:pt x="208025" y="48867"/>
                  </a:lnTo>
                  <a:lnTo>
                    <a:pt x="211511" y="34909"/>
                  </a:lnTo>
                  <a:lnTo>
                    <a:pt x="219848" y="34909"/>
                  </a:lnTo>
                  <a:lnTo>
                    <a:pt x="216831" y="25098"/>
                  </a:lnTo>
                  <a:close/>
                </a:path>
                <a:path w="1155700" h="112395">
                  <a:moveTo>
                    <a:pt x="253866" y="25098"/>
                  </a:moveTo>
                  <a:lnTo>
                    <a:pt x="244610" y="25098"/>
                  </a:lnTo>
                  <a:lnTo>
                    <a:pt x="235846" y="58249"/>
                  </a:lnTo>
                  <a:lnTo>
                    <a:pt x="231937" y="75683"/>
                  </a:lnTo>
                  <a:lnTo>
                    <a:pt x="239888" y="75683"/>
                  </a:lnTo>
                  <a:lnTo>
                    <a:pt x="253866" y="25098"/>
                  </a:lnTo>
                  <a:close/>
                </a:path>
                <a:path w="1155700" h="112395">
                  <a:moveTo>
                    <a:pt x="142979" y="24114"/>
                  </a:moveTo>
                  <a:lnTo>
                    <a:pt x="132488" y="24114"/>
                  </a:lnTo>
                  <a:lnTo>
                    <a:pt x="127828" y="25391"/>
                  </a:lnTo>
                  <a:lnTo>
                    <a:pt x="119891" y="30512"/>
                  </a:lnTo>
                  <a:lnTo>
                    <a:pt x="116823" y="34156"/>
                  </a:lnTo>
                  <a:lnTo>
                    <a:pt x="112478" y="43611"/>
                  </a:lnTo>
                  <a:lnTo>
                    <a:pt x="111389" y="49213"/>
                  </a:lnTo>
                  <a:lnTo>
                    <a:pt x="111389" y="62291"/>
                  </a:lnTo>
                  <a:lnTo>
                    <a:pt x="112582" y="67882"/>
                  </a:lnTo>
                  <a:lnTo>
                    <a:pt x="117239" y="76845"/>
                  </a:lnTo>
                  <a:lnTo>
                    <a:pt x="117326" y="77013"/>
                  </a:lnTo>
                  <a:lnTo>
                    <a:pt x="120666" y="80479"/>
                  </a:lnTo>
                  <a:lnTo>
                    <a:pt x="129252" y="85191"/>
                  </a:lnTo>
                  <a:lnTo>
                    <a:pt x="134278" y="86363"/>
                  </a:lnTo>
                  <a:lnTo>
                    <a:pt x="144110" y="86363"/>
                  </a:lnTo>
                  <a:lnTo>
                    <a:pt x="147629" y="86060"/>
                  </a:lnTo>
                  <a:lnTo>
                    <a:pt x="153576" y="84814"/>
                  </a:lnTo>
                  <a:lnTo>
                    <a:pt x="156581" y="83829"/>
                  </a:lnTo>
                  <a:lnTo>
                    <a:pt x="159618" y="82479"/>
                  </a:lnTo>
                  <a:lnTo>
                    <a:pt x="159618" y="78583"/>
                  </a:lnTo>
                  <a:lnTo>
                    <a:pt x="134268" y="78583"/>
                  </a:lnTo>
                  <a:lnTo>
                    <a:pt x="129744" y="76845"/>
                  </a:lnTo>
                  <a:lnTo>
                    <a:pt x="129568" y="76845"/>
                  </a:lnTo>
                  <a:lnTo>
                    <a:pt x="122676" y="69359"/>
                  </a:lnTo>
                  <a:lnTo>
                    <a:pt x="120928" y="63987"/>
                  </a:lnTo>
                  <a:lnTo>
                    <a:pt x="120823" y="56940"/>
                  </a:lnTo>
                  <a:lnTo>
                    <a:pt x="162298" y="56940"/>
                  </a:lnTo>
                  <a:lnTo>
                    <a:pt x="162298" y="49652"/>
                  </a:lnTo>
                  <a:lnTo>
                    <a:pt x="120980" y="49652"/>
                  </a:lnTo>
                  <a:lnTo>
                    <a:pt x="121535" y="43946"/>
                  </a:lnTo>
                  <a:lnTo>
                    <a:pt x="123252" y="39517"/>
                  </a:lnTo>
                  <a:lnTo>
                    <a:pt x="129022" y="33150"/>
                  </a:lnTo>
                  <a:lnTo>
                    <a:pt x="132896" y="31569"/>
                  </a:lnTo>
                  <a:lnTo>
                    <a:pt x="156248" y="31569"/>
                  </a:lnTo>
                  <a:lnTo>
                    <a:pt x="154665" y="29779"/>
                  </a:lnTo>
                  <a:lnTo>
                    <a:pt x="147356" y="25245"/>
                  </a:lnTo>
                  <a:lnTo>
                    <a:pt x="142979" y="24114"/>
                  </a:lnTo>
                  <a:close/>
                </a:path>
                <a:path w="1155700" h="112395">
                  <a:moveTo>
                    <a:pt x="159618" y="74479"/>
                  </a:moveTo>
                  <a:lnTo>
                    <a:pt x="156476" y="75830"/>
                  </a:lnTo>
                  <a:lnTo>
                    <a:pt x="153440" y="76845"/>
                  </a:lnTo>
                  <a:lnTo>
                    <a:pt x="147597" y="78238"/>
                  </a:lnTo>
                  <a:lnTo>
                    <a:pt x="144236" y="78583"/>
                  </a:lnTo>
                  <a:lnTo>
                    <a:pt x="159618" y="78583"/>
                  </a:lnTo>
                  <a:lnTo>
                    <a:pt x="159618" y="74479"/>
                  </a:lnTo>
                  <a:close/>
                </a:path>
                <a:path w="1155700" h="112395">
                  <a:moveTo>
                    <a:pt x="156248" y="31569"/>
                  </a:moveTo>
                  <a:lnTo>
                    <a:pt x="141189" y="31569"/>
                  </a:lnTo>
                  <a:lnTo>
                    <a:pt x="143995" y="32323"/>
                  </a:lnTo>
                  <a:lnTo>
                    <a:pt x="148382" y="35360"/>
                  </a:lnTo>
                  <a:lnTo>
                    <a:pt x="150016" y="37475"/>
                  </a:lnTo>
                  <a:lnTo>
                    <a:pt x="152173" y="42920"/>
                  </a:lnTo>
                  <a:lnTo>
                    <a:pt x="152689" y="45852"/>
                  </a:lnTo>
                  <a:lnTo>
                    <a:pt x="152770" y="49652"/>
                  </a:lnTo>
                  <a:lnTo>
                    <a:pt x="162298" y="49652"/>
                  </a:lnTo>
                  <a:lnTo>
                    <a:pt x="162298" y="45852"/>
                  </a:lnTo>
                  <a:lnTo>
                    <a:pt x="161335" y="41098"/>
                  </a:lnTo>
                  <a:lnTo>
                    <a:pt x="157560" y="33150"/>
                  </a:lnTo>
                  <a:lnTo>
                    <a:pt x="157461" y="32941"/>
                  </a:lnTo>
                  <a:lnTo>
                    <a:pt x="156248" y="31569"/>
                  </a:lnTo>
                  <a:close/>
                </a:path>
                <a:path w="1155700" h="112395">
                  <a:moveTo>
                    <a:pt x="76395" y="25213"/>
                  </a:moveTo>
                  <a:lnTo>
                    <a:pt x="68835" y="25213"/>
                  </a:lnTo>
                  <a:lnTo>
                    <a:pt x="68835" y="85274"/>
                  </a:lnTo>
                  <a:lnTo>
                    <a:pt x="77987" y="85274"/>
                  </a:lnTo>
                  <a:lnTo>
                    <a:pt x="77987" y="49946"/>
                  </a:lnTo>
                  <a:lnTo>
                    <a:pt x="78437" y="47118"/>
                  </a:lnTo>
                  <a:lnTo>
                    <a:pt x="80269" y="42040"/>
                  </a:lnTo>
                  <a:lnTo>
                    <a:pt x="81526" y="39873"/>
                  </a:lnTo>
                  <a:lnTo>
                    <a:pt x="84713" y="36281"/>
                  </a:lnTo>
                  <a:lnTo>
                    <a:pt x="77379" y="36281"/>
                  </a:lnTo>
                  <a:lnTo>
                    <a:pt x="76395" y="25213"/>
                  </a:lnTo>
                  <a:close/>
                </a:path>
                <a:path w="1155700" h="112395">
                  <a:moveTo>
                    <a:pt x="98593" y="24177"/>
                  </a:moveTo>
                  <a:lnTo>
                    <a:pt x="92976" y="24177"/>
                  </a:lnTo>
                  <a:lnTo>
                    <a:pt x="90688" y="24658"/>
                  </a:lnTo>
                  <a:lnTo>
                    <a:pt x="77767" y="36281"/>
                  </a:lnTo>
                  <a:lnTo>
                    <a:pt x="84698" y="36281"/>
                  </a:lnTo>
                  <a:lnTo>
                    <a:pt x="86615" y="34868"/>
                  </a:lnTo>
                  <a:lnTo>
                    <a:pt x="90702" y="33014"/>
                  </a:lnTo>
                  <a:lnTo>
                    <a:pt x="90500" y="33014"/>
                  </a:lnTo>
                  <a:lnTo>
                    <a:pt x="92821" y="32512"/>
                  </a:lnTo>
                  <a:lnTo>
                    <a:pt x="102361" y="32512"/>
                  </a:lnTo>
                  <a:lnTo>
                    <a:pt x="103357" y="25213"/>
                  </a:lnTo>
                  <a:lnTo>
                    <a:pt x="103410" y="24826"/>
                  </a:lnTo>
                  <a:lnTo>
                    <a:pt x="102628" y="24658"/>
                  </a:lnTo>
                  <a:lnTo>
                    <a:pt x="101222" y="24439"/>
                  </a:lnTo>
                  <a:lnTo>
                    <a:pt x="98593" y="24177"/>
                  </a:lnTo>
                  <a:close/>
                </a:path>
                <a:path w="1155700" h="112395">
                  <a:moveTo>
                    <a:pt x="102361" y="32512"/>
                  </a:moveTo>
                  <a:lnTo>
                    <a:pt x="97766" y="32512"/>
                  </a:lnTo>
                  <a:lnTo>
                    <a:pt x="101895" y="33014"/>
                  </a:lnTo>
                  <a:lnTo>
                    <a:pt x="101274" y="33014"/>
                  </a:lnTo>
                  <a:lnTo>
                    <a:pt x="102258" y="33266"/>
                  </a:lnTo>
                  <a:lnTo>
                    <a:pt x="102361" y="32512"/>
                  </a:lnTo>
                  <a:close/>
                </a:path>
                <a:path w="1155700" h="112395">
                  <a:moveTo>
                    <a:pt x="35663" y="24878"/>
                  </a:moveTo>
                  <a:lnTo>
                    <a:pt x="18420" y="24878"/>
                  </a:lnTo>
                  <a:lnTo>
                    <a:pt x="11779" y="28020"/>
                  </a:lnTo>
                  <a:lnTo>
                    <a:pt x="9193" y="30355"/>
                  </a:lnTo>
                  <a:lnTo>
                    <a:pt x="6184" y="35475"/>
                  </a:lnTo>
                  <a:lnTo>
                    <a:pt x="5589" y="36543"/>
                  </a:lnTo>
                  <a:lnTo>
                    <a:pt x="4867" y="39496"/>
                  </a:lnTo>
                  <a:lnTo>
                    <a:pt x="4811" y="39726"/>
                  </a:lnTo>
                  <a:lnTo>
                    <a:pt x="4711" y="48501"/>
                  </a:lnTo>
                  <a:lnTo>
                    <a:pt x="5577" y="51621"/>
                  </a:lnTo>
                  <a:lnTo>
                    <a:pt x="5696" y="52050"/>
                  </a:lnTo>
                  <a:lnTo>
                    <a:pt x="9601" y="58155"/>
                  </a:lnTo>
                  <a:lnTo>
                    <a:pt x="12146" y="60322"/>
                  </a:lnTo>
                  <a:lnTo>
                    <a:pt x="15287" y="61600"/>
                  </a:lnTo>
                  <a:lnTo>
                    <a:pt x="12774" y="63128"/>
                  </a:lnTo>
                  <a:lnTo>
                    <a:pt x="10900" y="64731"/>
                  </a:lnTo>
                  <a:lnTo>
                    <a:pt x="8450" y="68050"/>
                  </a:lnTo>
                  <a:lnTo>
                    <a:pt x="7842" y="69976"/>
                  </a:lnTo>
                  <a:lnTo>
                    <a:pt x="7897" y="74238"/>
                  </a:lnTo>
                  <a:lnTo>
                    <a:pt x="8266" y="75358"/>
                  </a:lnTo>
                  <a:lnTo>
                    <a:pt x="8318" y="75516"/>
                  </a:lnTo>
                  <a:lnTo>
                    <a:pt x="8397" y="75756"/>
                  </a:lnTo>
                  <a:lnTo>
                    <a:pt x="10627" y="78678"/>
                  </a:lnTo>
                  <a:lnTo>
                    <a:pt x="11968" y="79777"/>
                  </a:lnTo>
                  <a:lnTo>
                    <a:pt x="13538" y="80500"/>
                  </a:lnTo>
                  <a:lnTo>
                    <a:pt x="9298" y="81379"/>
                  </a:lnTo>
                  <a:lnTo>
                    <a:pt x="5989" y="83149"/>
                  </a:lnTo>
                  <a:lnTo>
                    <a:pt x="1204" y="88489"/>
                  </a:lnTo>
                  <a:lnTo>
                    <a:pt x="0" y="91704"/>
                  </a:lnTo>
                  <a:lnTo>
                    <a:pt x="54" y="100866"/>
                  </a:lnTo>
                  <a:lnTo>
                    <a:pt x="2136" y="104876"/>
                  </a:lnTo>
                  <a:lnTo>
                    <a:pt x="10690" y="110761"/>
                  </a:lnTo>
                  <a:lnTo>
                    <a:pt x="16774" y="112226"/>
                  </a:lnTo>
                  <a:lnTo>
                    <a:pt x="34888" y="112226"/>
                  </a:lnTo>
                  <a:lnTo>
                    <a:pt x="42710" y="110457"/>
                  </a:lnTo>
                  <a:lnTo>
                    <a:pt x="50874" y="105106"/>
                  </a:lnTo>
                  <a:lnTo>
                    <a:pt x="19852" y="105106"/>
                  </a:lnTo>
                  <a:lnTo>
                    <a:pt x="15947" y="104258"/>
                  </a:lnTo>
                  <a:lnTo>
                    <a:pt x="10470" y="100866"/>
                  </a:lnTo>
                  <a:lnTo>
                    <a:pt x="9099" y="98384"/>
                  </a:lnTo>
                  <a:lnTo>
                    <a:pt x="9099" y="92688"/>
                  </a:lnTo>
                  <a:lnTo>
                    <a:pt x="19716" y="84007"/>
                  </a:lnTo>
                  <a:lnTo>
                    <a:pt x="55198" y="84007"/>
                  </a:lnTo>
                  <a:lnTo>
                    <a:pt x="54480" y="82363"/>
                  </a:lnTo>
                  <a:lnTo>
                    <a:pt x="47506" y="76887"/>
                  </a:lnTo>
                  <a:lnTo>
                    <a:pt x="42490" y="75516"/>
                  </a:lnTo>
                  <a:lnTo>
                    <a:pt x="23475" y="75516"/>
                  </a:lnTo>
                  <a:lnTo>
                    <a:pt x="21852" y="75358"/>
                  </a:lnTo>
                  <a:lnTo>
                    <a:pt x="19140" y="74741"/>
                  </a:lnTo>
                  <a:lnTo>
                    <a:pt x="18114" y="74238"/>
                  </a:lnTo>
                  <a:lnTo>
                    <a:pt x="16690" y="72845"/>
                  </a:lnTo>
                  <a:lnTo>
                    <a:pt x="16334" y="71914"/>
                  </a:lnTo>
                  <a:lnTo>
                    <a:pt x="16334" y="69181"/>
                  </a:lnTo>
                  <a:lnTo>
                    <a:pt x="21810" y="63296"/>
                  </a:lnTo>
                  <a:lnTo>
                    <a:pt x="35443" y="63296"/>
                  </a:lnTo>
                  <a:lnTo>
                    <a:pt x="39621" y="61977"/>
                  </a:lnTo>
                  <a:lnTo>
                    <a:pt x="45220" y="57108"/>
                  </a:lnTo>
                  <a:lnTo>
                    <a:pt x="23088" y="57108"/>
                  </a:lnTo>
                  <a:lnTo>
                    <a:pt x="19852" y="56008"/>
                  </a:lnTo>
                  <a:lnTo>
                    <a:pt x="15329" y="51621"/>
                  </a:lnTo>
                  <a:lnTo>
                    <a:pt x="14206" y="48501"/>
                  </a:lnTo>
                  <a:lnTo>
                    <a:pt x="14267" y="39726"/>
                  </a:lnTo>
                  <a:lnTo>
                    <a:pt x="15318" y="36543"/>
                  </a:lnTo>
                  <a:lnTo>
                    <a:pt x="19810" y="31904"/>
                  </a:lnTo>
                  <a:lnTo>
                    <a:pt x="23015" y="30742"/>
                  </a:lnTo>
                  <a:lnTo>
                    <a:pt x="56993" y="30742"/>
                  </a:lnTo>
                  <a:lnTo>
                    <a:pt x="56993" y="25098"/>
                  </a:lnTo>
                  <a:lnTo>
                    <a:pt x="36386" y="25098"/>
                  </a:lnTo>
                  <a:lnTo>
                    <a:pt x="35663" y="24878"/>
                  </a:lnTo>
                  <a:close/>
                </a:path>
                <a:path w="1155700" h="112395">
                  <a:moveTo>
                    <a:pt x="55198" y="84007"/>
                  </a:moveTo>
                  <a:lnTo>
                    <a:pt x="35894" y="84007"/>
                  </a:lnTo>
                  <a:lnTo>
                    <a:pt x="38490" y="84217"/>
                  </a:lnTo>
                  <a:lnTo>
                    <a:pt x="42731" y="85065"/>
                  </a:lnTo>
                  <a:lnTo>
                    <a:pt x="44333" y="85882"/>
                  </a:lnTo>
                  <a:lnTo>
                    <a:pt x="46522" y="88332"/>
                  </a:lnTo>
                  <a:lnTo>
                    <a:pt x="47077" y="90143"/>
                  </a:lnTo>
                  <a:lnTo>
                    <a:pt x="47077" y="95148"/>
                  </a:lnTo>
                  <a:lnTo>
                    <a:pt x="29904" y="105106"/>
                  </a:lnTo>
                  <a:lnTo>
                    <a:pt x="50874" y="105106"/>
                  </a:lnTo>
                  <a:lnTo>
                    <a:pt x="53527" y="103368"/>
                  </a:lnTo>
                  <a:lnTo>
                    <a:pt x="56173" y="98384"/>
                  </a:lnTo>
                  <a:lnTo>
                    <a:pt x="56118" y="86112"/>
                  </a:lnTo>
                  <a:lnTo>
                    <a:pt x="55381" y="84426"/>
                  </a:lnTo>
                  <a:lnTo>
                    <a:pt x="55290" y="84217"/>
                  </a:lnTo>
                  <a:lnTo>
                    <a:pt x="55198" y="84007"/>
                  </a:lnTo>
                  <a:close/>
                </a:path>
                <a:path w="1155700" h="112395">
                  <a:moveTo>
                    <a:pt x="35443" y="63296"/>
                  </a:moveTo>
                  <a:lnTo>
                    <a:pt x="21810" y="63296"/>
                  </a:lnTo>
                  <a:lnTo>
                    <a:pt x="23569" y="63589"/>
                  </a:lnTo>
                  <a:lnTo>
                    <a:pt x="25287" y="63736"/>
                  </a:lnTo>
                  <a:lnTo>
                    <a:pt x="34051" y="63736"/>
                  </a:lnTo>
                  <a:lnTo>
                    <a:pt x="35443" y="63296"/>
                  </a:lnTo>
                  <a:close/>
                </a:path>
                <a:path w="1155700" h="112395">
                  <a:moveTo>
                    <a:pt x="56993" y="30742"/>
                  </a:moveTo>
                  <a:lnTo>
                    <a:pt x="31527" y="30742"/>
                  </a:lnTo>
                  <a:lnTo>
                    <a:pt x="34857" y="31904"/>
                  </a:lnTo>
                  <a:lnTo>
                    <a:pt x="38394" y="35475"/>
                  </a:lnTo>
                  <a:lnTo>
                    <a:pt x="39335" y="36543"/>
                  </a:lnTo>
                  <a:lnTo>
                    <a:pt x="40310" y="39496"/>
                  </a:lnTo>
                  <a:lnTo>
                    <a:pt x="40361" y="48501"/>
                  </a:lnTo>
                  <a:lnTo>
                    <a:pt x="39297" y="51621"/>
                  </a:lnTo>
                  <a:lnTo>
                    <a:pt x="34909" y="56008"/>
                  </a:lnTo>
                  <a:lnTo>
                    <a:pt x="31643" y="57108"/>
                  </a:lnTo>
                  <a:lnTo>
                    <a:pt x="45220" y="57108"/>
                  </a:lnTo>
                  <a:lnTo>
                    <a:pt x="47736" y="54919"/>
                  </a:lnTo>
                  <a:lnTo>
                    <a:pt x="49757" y="50166"/>
                  </a:lnTo>
                  <a:lnTo>
                    <a:pt x="49757" y="41726"/>
                  </a:lnTo>
                  <a:lnTo>
                    <a:pt x="45925" y="32334"/>
                  </a:lnTo>
                  <a:lnTo>
                    <a:pt x="56993" y="30962"/>
                  </a:lnTo>
                  <a:lnTo>
                    <a:pt x="56993" y="30742"/>
                  </a:lnTo>
                  <a:close/>
                </a:path>
                <a:path w="1155700" h="112395">
                  <a:moveTo>
                    <a:pt x="32826" y="24355"/>
                  </a:moveTo>
                  <a:lnTo>
                    <a:pt x="20873" y="24355"/>
                  </a:lnTo>
                  <a:lnTo>
                    <a:pt x="18201" y="24878"/>
                  </a:lnTo>
                  <a:lnTo>
                    <a:pt x="35902" y="24878"/>
                  </a:lnTo>
                  <a:lnTo>
                    <a:pt x="32826" y="24355"/>
                  </a:lnTo>
                  <a:close/>
                </a:path>
              </a:pathLst>
            </a:custGeom>
            <a:solidFill>
              <a:srgbClr val="221F1F"/>
            </a:solidFill>
          </p:spPr>
          <p:txBody>
            <a:bodyPr wrap="square" lIns="0" tIns="0" rIns="0" bIns="0" rtlCol="0"/>
            <a:lstStyle/>
            <a:p>
              <a:endParaRPr/>
            </a:p>
          </p:txBody>
        </p:sp>
      </p:grpSp>
      <p:sp>
        <p:nvSpPr>
          <p:cNvPr id="43" name="object 43"/>
          <p:cNvSpPr txBox="1"/>
          <p:nvPr/>
        </p:nvSpPr>
        <p:spPr>
          <a:xfrm>
            <a:off x="15028696" y="6149430"/>
            <a:ext cx="1370965" cy="572135"/>
          </a:xfrm>
          <a:prstGeom prst="rect">
            <a:avLst/>
          </a:prstGeom>
        </p:spPr>
        <p:txBody>
          <a:bodyPr vert="horz" wrap="square" lIns="0" tIns="16510" rIns="0" bIns="0" rtlCol="0">
            <a:spAutoFit/>
          </a:bodyPr>
          <a:lstStyle/>
          <a:p>
            <a:pPr marR="5080" algn="r">
              <a:lnSpc>
                <a:spcPct val="100000"/>
              </a:lnSpc>
              <a:spcBef>
                <a:spcPts val="130"/>
              </a:spcBef>
            </a:pPr>
            <a:r>
              <a:rPr sz="850" dirty="0">
                <a:solidFill>
                  <a:srgbClr val="221F1F"/>
                </a:solidFill>
                <a:latin typeface="Open Sans"/>
                <a:cs typeface="Open Sans"/>
              </a:rPr>
              <a:t>The</a:t>
            </a:r>
            <a:r>
              <a:rPr sz="850" spc="65" dirty="0">
                <a:solidFill>
                  <a:srgbClr val="221F1F"/>
                </a:solidFill>
                <a:latin typeface="Open Sans"/>
                <a:cs typeface="Open Sans"/>
              </a:rPr>
              <a:t> </a:t>
            </a:r>
            <a:r>
              <a:rPr sz="850" dirty="0">
                <a:solidFill>
                  <a:srgbClr val="221F1F"/>
                </a:solidFill>
                <a:latin typeface="Open Sans"/>
                <a:cs typeface="Open Sans"/>
              </a:rPr>
              <a:t>US</a:t>
            </a:r>
            <a:r>
              <a:rPr sz="850" spc="70" dirty="0">
                <a:solidFill>
                  <a:srgbClr val="221F1F"/>
                </a:solidFill>
                <a:latin typeface="Open Sans"/>
                <a:cs typeface="Open Sans"/>
              </a:rPr>
              <a:t> </a:t>
            </a:r>
            <a:r>
              <a:rPr sz="850" dirty="0">
                <a:solidFill>
                  <a:srgbClr val="221F1F"/>
                </a:solidFill>
                <a:latin typeface="Open Sans"/>
                <a:cs typeface="Open Sans"/>
              </a:rPr>
              <a:t>money</a:t>
            </a:r>
            <a:r>
              <a:rPr sz="850" spc="70" dirty="0">
                <a:solidFill>
                  <a:srgbClr val="221F1F"/>
                </a:solidFill>
                <a:latin typeface="Open Sans"/>
                <a:cs typeface="Open Sans"/>
              </a:rPr>
              <a:t> </a:t>
            </a:r>
            <a:r>
              <a:rPr sz="850" spc="-10" dirty="0">
                <a:solidFill>
                  <a:srgbClr val="221F1F"/>
                </a:solidFill>
                <a:latin typeface="Open Sans"/>
                <a:cs typeface="Open Sans"/>
              </a:rPr>
              <a:t>supply</a:t>
            </a:r>
            <a:endParaRPr sz="850" dirty="0">
              <a:latin typeface="Open Sans"/>
              <a:cs typeface="Open Sans"/>
            </a:endParaRPr>
          </a:p>
          <a:p>
            <a:pPr marR="5080" algn="r">
              <a:lnSpc>
                <a:spcPct val="100000"/>
              </a:lnSpc>
              <a:spcBef>
                <a:spcPts val="1140"/>
              </a:spcBef>
            </a:pPr>
            <a:r>
              <a:rPr sz="850" dirty="0">
                <a:solidFill>
                  <a:srgbClr val="221F1F"/>
                </a:solidFill>
                <a:latin typeface="Open Sans"/>
                <a:cs typeface="Open Sans"/>
              </a:rPr>
              <a:t>equal</a:t>
            </a:r>
            <a:r>
              <a:rPr sz="850" spc="40" dirty="0">
                <a:solidFill>
                  <a:srgbClr val="221F1F"/>
                </a:solidFill>
                <a:latin typeface="Open Sans"/>
                <a:cs typeface="Open Sans"/>
              </a:rPr>
              <a:t> </a:t>
            </a:r>
            <a:r>
              <a:rPr sz="850" dirty="0">
                <a:solidFill>
                  <a:srgbClr val="221F1F"/>
                </a:solidFill>
                <a:latin typeface="Open Sans"/>
                <a:cs typeface="Open Sans"/>
              </a:rPr>
              <a:t>to</a:t>
            </a:r>
            <a:r>
              <a:rPr sz="850" spc="40" dirty="0">
                <a:solidFill>
                  <a:srgbClr val="221F1F"/>
                </a:solidFill>
                <a:latin typeface="Open Sans"/>
                <a:cs typeface="Open Sans"/>
              </a:rPr>
              <a:t> </a:t>
            </a:r>
            <a:r>
              <a:rPr sz="850" dirty="0">
                <a:solidFill>
                  <a:srgbClr val="221F1F"/>
                </a:solidFill>
                <a:latin typeface="Open Sans"/>
                <a:cs typeface="Open Sans"/>
              </a:rPr>
              <a:t>20%</a:t>
            </a:r>
            <a:r>
              <a:rPr sz="850" spc="45" dirty="0">
                <a:solidFill>
                  <a:srgbClr val="221F1F"/>
                </a:solidFill>
                <a:latin typeface="Open Sans"/>
                <a:cs typeface="Open Sans"/>
              </a:rPr>
              <a:t> </a:t>
            </a:r>
            <a:r>
              <a:rPr sz="850" dirty="0">
                <a:solidFill>
                  <a:srgbClr val="221F1F"/>
                </a:solidFill>
                <a:latin typeface="Open Sans"/>
                <a:cs typeface="Open Sans"/>
              </a:rPr>
              <a:t>of</a:t>
            </a:r>
            <a:r>
              <a:rPr sz="850" spc="40" dirty="0">
                <a:solidFill>
                  <a:srgbClr val="221F1F"/>
                </a:solidFill>
                <a:latin typeface="Open Sans"/>
                <a:cs typeface="Open Sans"/>
              </a:rPr>
              <a:t> </a:t>
            </a:r>
            <a:r>
              <a:rPr sz="850" dirty="0">
                <a:solidFill>
                  <a:srgbClr val="221F1F"/>
                </a:solidFill>
                <a:latin typeface="Open Sans"/>
                <a:cs typeface="Open Sans"/>
              </a:rPr>
              <a:t>all</a:t>
            </a:r>
            <a:r>
              <a:rPr sz="850" spc="40" dirty="0">
                <a:solidFill>
                  <a:srgbClr val="221F1F"/>
                </a:solidFill>
                <a:latin typeface="Open Sans"/>
                <a:cs typeface="Open Sans"/>
              </a:rPr>
              <a:t> </a:t>
            </a:r>
            <a:r>
              <a:rPr sz="850" spc="-10" dirty="0">
                <a:solidFill>
                  <a:srgbClr val="221F1F"/>
                </a:solidFill>
                <a:latin typeface="Open Sans"/>
                <a:cs typeface="Open Sans"/>
              </a:rPr>
              <a:t>dollars</a:t>
            </a:r>
            <a:endParaRPr sz="850" dirty="0">
              <a:latin typeface="Open Sans"/>
              <a:cs typeface="Open Sans"/>
            </a:endParaRPr>
          </a:p>
          <a:p>
            <a:pPr marR="5080" algn="r">
              <a:lnSpc>
                <a:spcPct val="100000"/>
              </a:lnSpc>
              <a:spcBef>
                <a:spcPts val="60"/>
              </a:spcBef>
            </a:pPr>
            <a:r>
              <a:rPr sz="850" dirty="0">
                <a:solidFill>
                  <a:srgbClr val="221F1F"/>
                </a:solidFill>
                <a:latin typeface="Open Sans"/>
                <a:cs typeface="Open Sans"/>
              </a:rPr>
              <a:t>ever</a:t>
            </a:r>
            <a:r>
              <a:rPr sz="850" spc="60" dirty="0">
                <a:solidFill>
                  <a:srgbClr val="221F1F"/>
                </a:solidFill>
                <a:latin typeface="Open Sans"/>
                <a:cs typeface="Open Sans"/>
              </a:rPr>
              <a:t> </a:t>
            </a:r>
            <a:r>
              <a:rPr sz="850" spc="-10" dirty="0">
                <a:solidFill>
                  <a:srgbClr val="221F1F"/>
                </a:solidFill>
                <a:latin typeface="Open Sans"/>
                <a:cs typeface="Open Sans"/>
              </a:rPr>
              <a:t>created.</a:t>
            </a:r>
            <a:endParaRPr sz="850" dirty="0">
              <a:latin typeface="Open Sans"/>
              <a:cs typeface="Open Sans"/>
            </a:endParaRPr>
          </a:p>
        </p:txBody>
      </p:sp>
      <p:sp>
        <p:nvSpPr>
          <p:cNvPr id="44" name="object 44"/>
          <p:cNvSpPr/>
          <p:nvPr/>
        </p:nvSpPr>
        <p:spPr>
          <a:xfrm>
            <a:off x="14787706" y="5234646"/>
            <a:ext cx="55244" cy="318770"/>
          </a:xfrm>
          <a:custGeom>
            <a:avLst/>
            <a:gdLst/>
            <a:ahLst/>
            <a:cxnLst/>
            <a:rect l="l" t="t" r="r" b="b"/>
            <a:pathLst>
              <a:path w="55244" h="318770">
                <a:moveTo>
                  <a:pt x="54867" y="0"/>
                </a:moveTo>
                <a:lnTo>
                  <a:pt x="0" y="0"/>
                </a:lnTo>
                <a:lnTo>
                  <a:pt x="0" y="318346"/>
                </a:lnTo>
                <a:lnTo>
                  <a:pt x="54867" y="318346"/>
                </a:lnTo>
                <a:lnTo>
                  <a:pt x="54867" y="0"/>
                </a:lnTo>
                <a:close/>
              </a:path>
            </a:pathLst>
          </a:custGeom>
          <a:solidFill>
            <a:srgbClr val="F9F9F9"/>
          </a:solidFill>
        </p:spPr>
        <p:txBody>
          <a:bodyPr wrap="square" lIns="0" tIns="0" rIns="0" bIns="0" rtlCol="0"/>
          <a:lstStyle/>
          <a:p>
            <a:endParaRPr/>
          </a:p>
        </p:txBody>
      </p:sp>
      <p:sp>
        <p:nvSpPr>
          <p:cNvPr id="45" name="object 45"/>
          <p:cNvSpPr txBox="1"/>
          <p:nvPr/>
        </p:nvSpPr>
        <p:spPr>
          <a:xfrm>
            <a:off x="14640138" y="4995629"/>
            <a:ext cx="1346835" cy="297815"/>
          </a:xfrm>
          <a:prstGeom prst="rect">
            <a:avLst/>
          </a:prstGeom>
        </p:spPr>
        <p:txBody>
          <a:bodyPr vert="horz" wrap="square" lIns="0" tIns="16510" rIns="0" bIns="0" rtlCol="0">
            <a:spAutoFit/>
          </a:bodyPr>
          <a:lstStyle/>
          <a:p>
            <a:pPr marL="12700">
              <a:lnSpc>
                <a:spcPct val="100000"/>
              </a:lnSpc>
              <a:spcBef>
                <a:spcPts val="130"/>
              </a:spcBef>
            </a:pPr>
            <a:r>
              <a:rPr sz="850" dirty="0">
                <a:solidFill>
                  <a:srgbClr val="221F1F"/>
                </a:solidFill>
                <a:latin typeface="Open Sans"/>
                <a:cs typeface="Open Sans"/>
              </a:rPr>
              <a:t>Quantitative</a:t>
            </a:r>
            <a:r>
              <a:rPr sz="850" spc="125" dirty="0">
                <a:solidFill>
                  <a:srgbClr val="221F1F"/>
                </a:solidFill>
                <a:latin typeface="Open Sans"/>
                <a:cs typeface="Open Sans"/>
              </a:rPr>
              <a:t> </a:t>
            </a:r>
            <a:r>
              <a:rPr sz="850" dirty="0">
                <a:solidFill>
                  <a:srgbClr val="221F1F"/>
                </a:solidFill>
                <a:latin typeface="Open Sans"/>
                <a:cs typeface="Open Sans"/>
              </a:rPr>
              <a:t>easing</a:t>
            </a:r>
            <a:r>
              <a:rPr sz="850" spc="130" dirty="0">
                <a:solidFill>
                  <a:srgbClr val="221F1F"/>
                </a:solidFill>
                <a:latin typeface="Open Sans"/>
                <a:cs typeface="Open Sans"/>
              </a:rPr>
              <a:t> </a:t>
            </a:r>
            <a:r>
              <a:rPr sz="850" spc="-10" dirty="0">
                <a:solidFill>
                  <a:srgbClr val="221F1F"/>
                </a:solidFill>
                <a:latin typeface="Open Sans"/>
                <a:cs typeface="Open Sans"/>
              </a:rPr>
              <a:t>(QE1)</a:t>
            </a:r>
            <a:endParaRPr sz="850">
              <a:latin typeface="Open Sans"/>
              <a:cs typeface="Open Sans"/>
            </a:endParaRPr>
          </a:p>
          <a:p>
            <a:pPr marL="12700">
              <a:lnSpc>
                <a:spcPct val="100000"/>
              </a:lnSpc>
              <a:spcBef>
                <a:spcPts val="60"/>
              </a:spcBef>
            </a:pPr>
            <a:r>
              <a:rPr sz="850" dirty="0">
                <a:solidFill>
                  <a:srgbClr val="221F1F"/>
                </a:solidFill>
                <a:latin typeface="Open Sans"/>
                <a:cs typeface="Open Sans"/>
              </a:rPr>
              <a:t>begins</a:t>
            </a:r>
            <a:r>
              <a:rPr sz="850" spc="65" dirty="0">
                <a:solidFill>
                  <a:srgbClr val="221F1F"/>
                </a:solidFill>
                <a:latin typeface="Open Sans"/>
                <a:cs typeface="Open Sans"/>
              </a:rPr>
              <a:t> </a:t>
            </a:r>
            <a:r>
              <a:rPr sz="850" dirty="0">
                <a:solidFill>
                  <a:srgbClr val="221F1F"/>
                </a:solidFill>
                <a:latin typeface="Open Sans"/>
                <a:cs typeface="Open Sans"/>
              </a:rPr>
              <a:t>in</a:t>
            </a:r>
            <a:r>
              <a:rPr sz="850" spc="70" dirty="0">
                <a:solidFill>
                  <a:srgbClr val="221F1F"/>
                </a:solidFill>
                <a:latin typeface="Open Sans"/>
                <a:cs typeface="Open Sans"/>
              </a:rPr>
              <a:t> </a:t>
            </a:r>
            <a:r>
              <a:rPr sz="850" dirty="0">
                <a:solidFill>
                  <a:srgbClr val="221F1F"/>
                </a:solidFill>
                <a:latin typeface="Open Sans"/>
                <a:cs typeface="Open Sans"/>
              </a:rPr>
              <a:t>response</a:t>
            </a:r>
            <a:r>
              <a:rPr sz="850" spc="65" dirty="0">
                <a:solidFill>
                  <a:srgbClr val="221F1F"/>
                </a:solidFill>
                <a:latin typeface="Open Sans"/>
                <a:cs typeface="Open Sans"/>
              </a:rPr>
              <a:t> </a:t>
            </a:r>
            <a:r>
              <a:rPr sz="850" dirty="0">
                <a:solidFill>
                  <a:srgbClr val="221F1F"/>
                </a:solidFill>
                <a:latin typeface="Open Sans"/>
                <a:cs typeface="Open Sans"/>
              </a:rPr>
              <a:t>to</a:t>
            </a:r>
            <a:r>
              <a:rPr sz="850" spc="70" dirty="0">
                <a:solidFill>
                  <a:srgbClr val="221F1F"/>
                </a:solidFill>
                <a:latin typeface="Open Sans"/>
                <a:cs typeface="Open Sans"/>
              </a:rPr>
              <a:t> </a:t>
            </a:r>
            <a:r>
              <a:rPr sz="850" spc="-25" dirty="0">
                <a:solidFill>
                  <a:srgbClr val="221F1F"/>
                </a:solidFill>
                <a:latin typeface="Open Sans"/>
                <a:cs typeface="Open Sans"/>
              </a:rPr>
              <a:t>the</a:t>
            </a:r>
            <a:endParaRPr sz="850">
              <a:latin typeface="Open Sans"/>
              <a:cs typeface="Open Sans"/>
            </a:endParaRPr>
          </a:p>
        </p:txBody>
      </p:sp>
      <p:sp>
        <p:nvSpPr>
          <p:cNvPr id="46" name="object 46"/>
          <p:cNvSpPr/>
          <p:nvPr/>
        </p:nvSpPr>
        <p:spPr>
          <a:xfrm>
            <a:off x="14654462" y="5308976"/>
            <a:ext cx="751205" cy="87630"/>
          </a:xfrm>
          <a:custGeom>
            <a:avLst/>
            <a:gdLst/>
            <a:ahLst/>
            <a:cxnLst/>
            <a:rect l="l" t="t" r="r" b="b"/>
            <a:pathLst>
              <a:path w="751205" h="87629">
                <a:moveTo>
                  <a:pt x="746144" y="73107"/>
                </a:moveTo>
                <a:lnTo>
                  <a:pt x="742490" y="73107"/>
                </a:lnTo>
                <a:lnTo>
                  <a:pt x="740982" y="73641"/>
                </a:lnTo>
                <a:lnTo>
                  <a:pt x="738490" y="75798"/>
                </a:lnTo>
                <a:lnTo>
                  <a:pt x="737872" y="77620"/>
                </a:lnTo>
                <a:lnTo>
                  <a:pt x="737872" y="82699"/>
                </a:lnTo>
                <a:lnTo>
                  <a:pt x="738490" y="84531"/>
                </a:lnTo>
                <a:lnTo>
                  <a:pt x="740982" y="86835"/>
                </a:lnTo>
                <a:lnTo>
                  <a:pt x="742490" y="87410"/>
                </a:lnTo>
                <a:lnTo>
                  <a:pt x="746144" y="87410"/>
                </a:lnTo>
                <a:lnTo>
                  <a:pt x="747715" y="86835"/>
                </a:lnTo>
                <a:lnTo>
                  <a:pt x="750270" y="84531"/>
                </a:lnTo>
                <a:lnTo>
                  <a:pt x="750919" y="82699"/>
                </a:lnTo>
                <a:lnTo>
                  <a:pt x="750919" y="77620"/>
                </a:lnTo>
                <a:lnTo>
                  <a:pt x="750270" y="75798"/>
                </a:lnTo>
                <a:lnTo>
                  <a:pt x="747715" y="73641"/>
                </a:lnTo>
                <a:lnTo>
                  <a:pt x="746144" y="73107"/>
                </a:lnTo>
                <a:close/>
              </a:path>
              <a:path w="751205" h="87629">
                <a:moveTo>
                  <a:pt x="681759" y="74804"/>
                </a:moveTo>
                <a:lnTo>
                  <a:pt x="681759" y="83191"/>
                </a:lnTo>
                <a:lnTo>
                  <a:pt x="684062" y="84395"/>
                </a:lnTo>
                <a:lnTo>
                  <a:pt x="686753" y="85327"/>
                </a:lnTo>
                <a:lnTo>
                  <a:pt x="692889" y="86646"/>
                </a:lnTo>
                <a:lnTo>
                  <a:pt x="696523" y="86971"/>
                </a:lnTo>
                <a:lnTo>
                  <a:pt x="705653" y="86971"/>
                </a:lnTo>
                <a:lnTo>
                  <a:pt x="709905" y="86311"/>
                </a:lnTo>
                <a:lnTo>
                  <a:pt x="717025" y="83683"/>
                </a:lnTo>
                <a:lnTo>
                  <a:pt x="719768" y="81714"/>
                </a:lnTo>
                <a:lnTo>
                  <a:pt x="721346" y="79568"/>
                </a:lnTo>
                <a:lnTo>
                  <a:pt x="697402" y="79568"/>
                </a:lnTo>
                <a:lnTo>
                  <a:pt x="693926" y="79076"/>
                </a:lnTo>
                <a:lnTo>
                  <a:pt x="687130" y="77107"/>
                </a:lnTo>
                <a:lnTo>
                  <a:pt x="684209" y="76008"/>
                </a:lnTo>
                <a:lnTo>
                  <a:pt x="681759" y="74804"/>
                </a:lnTo>
                <a:close/>
              </a:path>
              <a:path w="751205" h="87629">
                <a:moveTo>
                  <a:pt x="707852" y="24721"/>
                </a:moveTo>
                <a:lnTo>
                  <a:pt x="697549" y="24721"/>
                </a:lnTo>
                <a:lnTo>
                  <a:pt x="692146" y="26082"/>
                </a:lnTo>
                <a:lnTo>
                  <a:pt x="683926" y="31527"/>
                </a:lnTo>
                <a:lnTo>
                  <a:pt x="681874" y="35423"/>
                </a:lnTo>
                <a:lnTo>
                  <a:pt x="681874" y="43820"/>
                </a:lnTo>
                <a:lnTo>
                  <a:pt x="704428" y="59684"/>
                </a:lnTo>
                <a:lnTo>
                  <a:pt x="707465" y="60982"/>
                </a:lnTo>
                <a:lnTo>
                  <a:pt x="711972" y="63453"/>
                </a:lnTo>
                <a:lnTo>
                  <a:pt x="713412" y="64584"/>
                </a:lnTo>
                <a:lnTo>
                  <a:pt x="715276" y="67107"/>
                </a:lnTo>
                <a:lnTo>
                  <a:pt x="715737" y="68563"/>
                </a:lnTo>
                <a:lnTo>
                  <a:pt x="715641" y="73275"/>
                </a:lnTo>
                <a:lnTo>
                  <a:pt x="714575" y="75369"/>
                </a:lnTo>
                <a:lnTo>
                  <a:pt x="709894" y="78730"/>
                </a:lnTo>
                <a:lnTo>
                  <a:pt x="706135" y="79568"/>
                </a:lnTo>
                <a:lnTo>
                  <a:pt x="721346" y="79568"/>
                </a:lnTo>
                <a:lnTo>
                  <a:pt x="723601" y="76500"/>
                </a:lnTo>
                <a:lnTo>
                  <a:pt x="724564" y="73275"/>
                </a:lnTo>
                <a:lnTo>
                  <a:pt x="724564" y="66144"/>
                </a:lnTo>
                <a:lnTo>
                  <a:pt x="706261" y="51684"/>
                </a:lnTo>
                <a:lnTo>
                  <a:pt x="702491" y="50249"/>
                </a:lnTo>
                <a:lnTo>
                  <a:pt x="690586" y="41810"/>
                </a:lnTo>
                <a:lnTo>
                  <a:pt x="690586" y="37538"/>
                </a:lnTo>
                <a:lnTo>
                  <a:pt x="691706" y="35642"/>
                </a:lnTo>
                <a:lnTo>
                  <a:pt x="696209" y="32868"/>
                </a:lnTo>
                <a:lnTo>
                  <a:pt x="699423" y="32166"/>
                </a:lnTo>
                <a:lnTo>
                  <a:pt x="721770" y="32166"/>
                </a:lnTo>
                <a:lnTo>
                  <a:pt x="723244" y="28658"/>
                </a:lnTo>
                <a:lnTo>
                  <a:pt x="720512" y="27454"/>
                </a:lnTo>
                <a:lnTo>
                  <a:pt x="717559" y="26501"/>
                </a:lnTo>
                <a:lnTo>
                  <a:pt x="711234" y="25077"/>
                </a:lnTo>
                <a:lnTo>
                  <a:pt x="707852" y="24721"/>
                </a:lnTo>
                <a:close/>
              </a:path>
              <a:path w="751205" h="87629">
                <a:moveTo>
                  <a:pt x="721770" y="32166"/>
                </a:moveTo>
                <a:lnTo>
                  <a:pt x="706554" y="32166"/>
                </a:lnTo>
                <a:lnTo>
                  <a:pt x="709423" y="32533"/>
                </a:lnTo>
                <a:lnTo>
                  <a:pt x="715046" y="33998"/>
                </a:lnTo>
                <a:lnTo>
                  <a:pt x="717695" y="34888"/>
                </a:lnTo>
                <a:lnTo>
                  <a:pt x="720177" y="35957"/>
                </a:lnTo>
                <a:lnTo>
                  <a:pt x="721770" y="32166"/>
                </a:lnTo>
                <a:close/>
              </a:path>
              <a:path w="751205" h="87629">
                <a:moveTo>
                  <a:pt x="666524" y="25810"/>
                </a:moveTo>
                <a:lnTo>
                  <a:pt x="657425" y="25810"/>
                </a:lnTo>
                <a:lnTo>
                  <a:pt x="657425" y="85871"/>
                </a:lnTo>
                <a:lnTo>
                  <a:pt x="666524" y="85871"/>
                </a:lnTo>
                <a:lnTo>
                  <a:pt x="666524" y="25810"/>
                </a:lnTo>
                <a:close/>
              </a:path>
              <a:path w="751205" h="87629">
                <a:moveTo>
                  <a:pt x="663581" y="3350"/>
                </a:moveTo>
                <a:lnTo>
                  <a:pt x="660513" y="3350"/>
                </a:lnTo>
                <a:lnTo>
                  <a:pt x="659205" y="3832"/>
                </a:lnTo>
                <a:lnTo>
                  <a:pt x="657121" y="5769"/>
                </a:lnTo>
                <a:lnTo>
                  <a:pt x="656608" y="7277"/>
                </a:lnTo>
                <a:lnTo>
                  <a:pt x="656608" y="11329"/>
                </a:lnTo>
                <a:lnTo>
                  <a:pt x="657121" y="12826"/>
                </a:lnTo>
                <a:lnTo>
                  <a:pt x="659205" y="14795"/>
                </a:lnTo>
                <a:lnTo>
                  <a:pt x="660513" y="15287"/>
                </a:lnTo>
                <a:lnTo>
                  <a:pt x="663581" y="15287"/>
                </a:lnTo>
                <a:lnTo>
                  <a:pt x="664869" y="14795"/>
                </a:lnTo>
                <a:lnTo>
                  <a:pt x="667026" y="12826"/>
                </a:lnTo>
                <a:lnTo>
                  <a:pt x="667560" y="11329"/>
                </a:lnTo>
                <a:lnTo>
                  <a:pt x="667560" y="7277"/>
                </a:lnTo>
                <a:lnTo>
                  <a:pt x="667026" y="5769"/>
                </a:lnTo>
                <a:lnTo>
                  <a:pt x="664869" y="3832"/>
                </a:lnTo>
                <a:lnTo>
                  <a:pt x="663581" y="3350"/>
                </a:lnTo>
                <a:close/>
              </a:path>
              <a:path w="751205" h="87629">
                <a:moveTo>
                  <a:pt x="599950" y="74804"/>
                </a:moveTo>
                <a:lnTo>
                  <a:pt x="599950" y="83191"/>
                </a:lnTo>
                <a:lnTo>
                  <a:pt x="602253" y="84395"/>
                </a:lnTo>
                <a:lnTo>
                  <a:pt x="604934" y="85327"/>
                </a:lnTo>
                <a:lnTo>
                  <a:pt x="611070" y="86646"/>
                </a:lnTo>
                <a:lnTo>
                  <a:pt x="614703" y="86971"/>
                </a:lnTo>
                <a:lnTo>
                  <a:pt x="623844" y="86971"/>
                </a:lnTo>
                <a:lnTo>
                  <a:pt x="628085" y="86311"/>
                </a:lnTo>
                <a:lnTo>
                  <a:pt x="635216" y="83683"/>
                </a:lnTo>
                <a:lnTo>
                  <a:pt x="637949" y="81714"/>
                </a:lnTo>
                <a:lnTo>
                  <a:pt x="639531" y="79568"/>
                </a:lnTo>
                <a:lnTo>
                  <a:pt x="615583" y="79568"/>
                </a:lnTo>
                <a:lnTo>
                  <a:pt x="612117" y="79076"/>
                </a:lnTo>
                <a:lnTo>
                  <a:pt x="605321" y="77107"/>
                </a:lnTo>
                <a:lnTo>
                  <a:pt x="602400" y="76008"/>
                </a:lnTo>
                <a:lnTo>
                  <a:pt x="599950" y="74804"/>
                </a:lnTo>
                <a:close/>
              </a:path>
              <a:path w="751205" h="87629">
                <a:moveTo>
                  <a:pt x="626033" y="24721"/>
                </a:moveTo>
                <a:lnTo>
                  <a:pt x="615729" y="24721"/>
                </a:lnTo>
                <a:lnTo>
                  <a:pt x="610326" y="26082"/>
                </a:lnTo>
                <a:lnTo>
                  <a:pt x="602107" y="31527"/>
                </a:lnTo>
                <a:lnTo>
                  <a:pt x="600055" y="35423"/>
                </a:lnTo>
                <a:lnTo>
                  <a:pt x="600055" y="43820"/>
                </a:lnTo>
                <a:lnTo>
                  <a:pt x="622619" y="59684"/>
                </a:lnTo>
                <a:lnTo>
                  <a:pt x="625645" y="60982"/>
                </a:lnTo>
                <a:lnTo>
                  <a:pt x="630153" y="63453"/>
                </a:lnTo>
                <a:lnTo>
                  <a:pt x="631593" y="64584"/>
                </a:lnTo>
                <a:lnTo>
                  <a:pt x="633457" y="67107"/>
                </a:lnTo>
                <a:lnTo>
                  <a:pt x="633928" y="68563"/>
                </a:lnTo>
                <a:lnTo>
                  <a:pt x="633831" y="73275"/>
                </a:lnTo>
                <a:lnTo>
                  <a:pt x="632755" y="75369"/>
                </a:lnTo>
                <a:lnTo>
                  <a:pt x="628075" y="78730"/>
                </a:lnTo>
                <a:lnTo>
                  <a:pt x="624316" y="79568"/>
                </a:lnTo>
                <a:lnTo>
                  <a:pt x="639531" y="79568"/>
                </a:lnTo>
                <a:lnTo>
                  <a:pt x="641791" y="76500"/>
                </a:lnTo>
                <a:lnTo>
                  <a:pt x="642744" y="73275"/>
                </a:lnTo>
                <a:lnTo>
                  <a:pt x="642744" y="66144"/>
                </a:lnTo>
                <a:lnTo>
                  <a:pt x="624441" y="51684"/>
                </a:lnTo>
                <a:lnTo>
                  <a:pt x="620682" y="50249"/>
                </a:lnTo>
                <a:lnTo>
                  <a:pt x="608766" y="41810"/>
                </a:lnTo>
                <a:lnTo>
                  <a:pt x="608766" y="37538"/>
                </a:lnTo>
                <a:lnTo>
                  <a:pt x="609897" y="35642"/>
                </a:lnTo>
                <a:lnTo>
                  <a:pt x="614389" y="32868"/>
                </a:lnTo>
                <a:lnTo>
                  <a:pt x="617614" y="32166"/>
                </a:lnTo>
                <a:lnTo>
                  <a:pt x="639956" y="32166"/>
                </a:lnTo>
                <a:lnTo>
                  <a:pt x="641435" y="28658"/>
                </a:lnTo>
                <a:lnTo>
                  <a:pt x="638692" y="27454"/>
                </a:lnTo>
                <a:lnTo>
                  <a:pt x="635739" y="26501"/>
                </a:lnTo>
                <a:lnTo>
                  <a:pt x="629415" y="25077"/>
                </a:lnTo>
                <a:lnTo>
                  <a:pt x="626033" y="24721"/>
                </a:lnTo>
                <a:close/>
              </a:path>
              <a:path w="751205" h="87629">
                <a:moveTo>
                  <a:pt x="639956" y="32166"/>
                </a:moveTo>
                <a:lnTo>
                  <a:pt x="624734" y="32166"/>
                </a:lnTo>
                <a:lnTo>
                  <a:pt x="627603" y="32533"/>
                </a:lnTo>
                <a:lnTo>
                  <a:pt x="633226" y="33998"/>
                </a:lnTo>
                <a:lnTo>
                  <a:pt x="635875" y="34888"/>
                </a:lnTo>
                <a:lnTo>
                  <a:pt x="638357" y="35957"/>
                </a:lnTo>
                <a:lnTo>
                  <a:pt x="639956" y="32166"/>
                </a:lnTo>
                <a:close/>
              </a:path>
              <a:path w="751205" h="87629">
                <a:moveTo>
                  <a:pt x="584704" y="25810"/>
                </a:moveTo>
                <a:lnTo>
                  <a:pt x="575605" y="25810"/>
                </a:lnTo>
                <a:lnTo>
                  <a:pt x="575605" y="85871"/>
                </a:lnTo>
                <a:lnTo>
                  <a:pt x="584704" y="85871"/>
                </a:lnTo>
                <a:lnTo>
                  <a:pt x="584704" y="25810"/>
                </a:lnTo>
                <a:close/>
              </a:path>
              <a:path w="751205" h="87629">
                <a:moveTo>
                  <a:pt x="581762" y="3350"/>
                </a:moveTo>
                <a:lnTo>
                  <a:pt x="578694" y="3350"/>
                </a:lnTo>
                <a:lnTo>
                  <a:pt x="577396" y="3832"/>
                </a:lnTo>
                <a:lnTo>
                  <a:pt x="575312" y="5769"/>
                </a:lnTo>
                <a:lnTo>
                  <a:pt x="574788" y="7277"/>
                </a:lnTo>
                <a:lnTo>
                  <a:pt x="574788" y="11329"/>
                </a:lnTo>
                <a:lnTo>
                  <a:pt x="575312" y="12826"/>
                </a:lnTo>
                <a:lnTo>
                  <a:pt x="577396" y="14795"/>
                </a:lnTo>
                <a:lnTo>
                  <a:pt x="578694" y="15287"/>
                </a:lnTo>
                <a:lnTo>
                  <a:pt x="581762" y="15287"/>
                </a:lnTo>
                <a:lnTo>
                  <a:pt x="583050" y="14795"/>
                </a:lnTo>
                <a:lnTo>
                  <a:pt x="585207" y="12826"/>
                </a:lnTo>
                <a:lnTo>
                  <a:pt x="585751" y="11329"/>
                </a:lnTo>
                <a:lnTo>
                  <a:pt x="585751" y="7277"/>
                </a:lnTo>
                <a:lnTo>
                  <a:pt x="585207" y="5769"/>
                </a:lnTo>
                <a:lnTo>
                  <a:pt x="583050" y="3832"/>
                </a:lnTo>
                <a:lnTo>
                  <a:pt x="581762" y="3350"/>
                </a:lnTo>
                <a:close/>
              </a:path>
              <a:path w="751205" h="87629">
                <a:moveTo>
                  <a:pt x="537271" y="25810"/>
                </a:moveTo>
                <a:lnTo>
                  <a:pt x="529711" y="25810"/>
                </a:lnTo>
                <a:lnTo>
                  <a:pt x="529711" y="85871"/>
                </a:lnTo>
                <a:lnTo>
                  <a:pt x="538863" y="85871"/>
                </a:lnTo>
                <a:lnTo>
                  <a:pt x="538863" y="50542"/>
                </a:lnTo>
                <a:lnTo>
                  <a:pt x="539313" y="47726"/>
                </a:lnTo>
                <a:lnTo>
                  <a:pt x="541145" y="42647"/>
                </a:lnTo>
                <a:lnTo>
                  <a:pt x="542402" y="40469"/>
                </a:lnTo>
                <a:lnTo>
                  <a:pt x="545598" y="36878"/>
                </a:lnTo>
                <a:lnTo>
                  <a:pt x="538255" y="36878"/>
                </a:lnTo>
                <a:lnTo>
                  <a:pt x="537271" y="25810"/>
                </a:lnTo>
                <a:close/>
              </a:path>
              <a:path w="751205" h="87629">
                <a:moveTo>
                  <a:pt x="562098" y="25035"/>
                </a:moveTo>
                <a:lnTo>
                  <a:pt x="552658" y="25035"/>
                </a:lnTo>
                <a:lnTo>
                  <a:pt x="551564" y="25266"/>
                </a:lnTo>
                <a:lnTo>
                  <a:pt x="538643" y="36878"/>
                </a:lnTo>
                <a:lnTo>
                  <a:pt x="545588" y="36878"/>
                </a:lnTo>
                <a:lnTo>
                  <a:pt x="547491" y="35464"/>
                </a:lnTo>
                <a:lnTo>
                  <a:pt x="551578" y="33611"/>
                </a:lnTo>
                <a:lnTo>
                  <a:pt x="551368" y="33611"/>
                </a:lnTo>
                <a:lnTo>
                  <a:pt x="553689" y="33119"/>
                </a:lnTo>
                <a:lnTo>
                  <a:pt x="563237" y="33119"/>
                </a:lnTo>
                <a:lnTo>
                  <a:pt x="564235" y="25810"/>
                </a:lnTo>
                <a:lnTo>
                  <a:pt x="564286" y="25433"/>
                </a:lnTo>
                <a:lnTo>
                  <a:pt x="563504" y="25266"/>
                </a:lnTo>
                <a:lnTo>
                  <a:pt x="562098" y="25035"/>
                </a:lnTo>
                <a:close/>
              </a:path>
              <a:path w="751205" h="87629">
                <a:moveTo>
                  <a:pt x="563237" y="33119"/>
                </a:moveTo>
                <a:lnTo>
                  <a:pt x="558642" y="33119"/>
                </a:lnTo>
                <a:lnTo>
                  <a:pt x="562685" y="33611"/>
                </a:lnTo>
                <a:lnTo>
                  <a:pt x="562150" y="33611"/>
                </a:lnTo>
                <a:lnTo>
                  <a:pt x="563134" y="33873"/>
                </a:lnTo>
                <a:lnTo>
                  <a:pt x="563237" y="33119"/>
                </a:lnTo>
                <a:close/>
              </a:path>
              <a:path w="751205" h="87629">
                <a:moveTo>
                  <a:pt x="503879" y="24721"/>
                </a:moveTo>
                <a:lnTo>
                  <a:pt x="495440" y="24721"/>
                </a:lnTo>
                <a:lnTo>
                  <a:pt x="490581" y="25831"/>
                </a:lnTo>
                <a:lnTo>
                  <a:pt x="482037" y="30292"/>
                </a:lnTo>
                <a:lnTo>
                  <a:pt x="478676" y="33716"/>
                </a:lnTo>
                <a:lnTo>
                  <a:pt x="473818" y="42962"/>
                </a:lnTo>
                <a:lnTo>
                  <a:pt x="472613" y="48899"/>
                </a:lnTo>
                <a:lnTo>
                  <a:pt x="472613" y="63118"/>
                </a:lnTo>
                <a:lnTo>
                  <a:pt x="494602" y="86971"/>
                </a:lnTo>
                <a:lnTo>
                  <a:pt x="503408" y="86971"/>
                </a:lnTo>
                <a:lnTo>
                  <a:pt x="506340" y="86698"/>
                </a:lnTo>
                <a:lnTo>
                  <a:pt x="511272" y="85599"/>
                </a:lnTo>
                <a:lnTo>
                  <a:pt x="513502" y="84814"/>
                </a:lnTo>
                <a:lnTo>
                  <a:pt x="515513" y="83788"/>
                </a:lnTo>
                <a:lnTo>
                  <a:pt x="515513" y="79076"/>
                </a:lnTo>
                <a:lnTo>
                  <a:pt x="495974" y="79076"/>
                </a:lnTo>
                <a:lnTo>
                  <a:pt x="492655" y="78175"/>
                </a:lnTo>
                <a:lnTo>
                  <a:pt x="487356" y="74563"/>
                </a:lnTo>
                <a:lnTo>
                  <a:pt x="485367" y="71934"/>
                </a:lnTo>
                <a:lnTo>
                  <a:pt x="482697" y="65066"/>
                </a:lnTo>
                <a:lnTo>
                  <a:pt x="482037" y="60919"/>
                </a:lnTo>
                <a:lnTo>
                  <a:pt x="482037" y="50982"/>
                </a:lnTo>
                <a:lnTo>
                  <a:pt x="496497" y="32669"/>
                </a:lnTo>
                <a:lnTo>
                  <a:pt x="514733" y="32669"/>
                </a:lnTo>
                <a:lnTo>
                  <a:pt x="516445" y="27894"/>
                </a:lnTo>
                <a:lnTo>
                  <a:pt x="514654" y="26983"/>
                </a:lnTo>
                <a:lnTo>
                  <a:pt x="512361" y="26229"/>
                </a:lnTo>
                <a:lnTo>
                  <a:pt x="506780" y="25014"/>
                </a:lnTo>
                <a:lnTo>
                  <a:pt x="503879" y="24721"/>
                </a:lnTo>
                <a:close/>
              </a:path>
              <a:path w="751205" h="87629">
                <a:moveTo>
                  <a:pt x="515513" y="75683"/>
                </a:moveTo>
                <a:lnTo>
                  <a:pt x="513429" y="76594"/>
                </a:lnTo>
                <a:lnTo>
                  <a:pt x="511115" y="77390"/>
                </a:lnTo>
                <a:lnTo>
                  <a:pt x="505995" y="78741"/>
                </a:lnTo>
                <a:lnTo>
                  <a:pt x="503136" y="79076"/>
                </a:lnTo>
                <a:lnTo>
                  <a:pt x="515513" y="79076"/>
                </a:lnTo>
                <a:lnTo>
                  <a:pt x="515513" y="75683"/>
                </a:lnTo>
                <a:close/>
              </a:path>
              <a:path w="751205" h="87629">
                <a:moveTo>
                  <a:pt x="514733" y="32669"/>
                </a:moveTo>
                <a:lnTo>
                  <a:pt x="502749" y="32669"/>
                </a:lnTo>
                <a:lnTo>
                  <a:pt x="504989" y="32951"/>
                </a:lnTo>
                <a:lnTo>
                  <a:pt x="509775" y="34124"/>
                </a:lnTo>
                <a:lnTo>
                  <a:pt x="511879" y="34784"/>
                </a:lnTo>
                <a:lnTo>
                  <a:pt x="513712" y="35517"/>
                </a:lnTo>
                <a:lnTo>
                  <a:pt x="514631" y="32951"/>
                </a:lnTo>
                <a:lnTo>
                  <a:pt x="514733" y="32669"/>
                </a:lnTo>
                <a:close/>
              </a:path>
              <a:path w="751205" h="87629">
                <a:moveTo>
                  <a:pt x="427641" y="607"/>
                </a:moveTo>
                <a:lnTo>
                  <a:pt x="418489" y="607"/>
                </a:lnTo>
                <a:lnTo>
                  <a:pt x="418489" y="85871"/>
                </a:lnTo>
                <a:lnTo>
                  <a:pt x="427641" y="85871"/>
                </a:lnTo>
                <a:lnTo>
                  <a:pt x="427641" y="607"/>
                </a:lnTo>
                <a:close/>
              </a:path>
              <a:path w="751205" h="87629">
                <a:moveTo>
                  <a:pt x="397219" y="32166"/>
                </a:moveTo>
                <a:lnTo>
                  <a:pt x="382124" y="32166"/>
                </a:lnTo>
                <a:lnTo>
                  <a:pt x="385265" y="33213"/>
                </a:lnTo>
                <a:lnTo>
                  <a:pt x="389715" y="37381"/>
                </a:lnTo>
                <a:lnTo>
                  <a:pt x="390836" y="41014"/>
                </a:lnTo>
                <a:lnTo>
                  <a:pt x="390836" y="49872"/>
                </a:lnTo>
                <a:lnTo>
                  <a:pt x="380480" y="50312"/>
                </a:lnTo>
                <a:lnTo>
                  <a:pt x="370753" y="50605"/>
                </a:lnTo>
                <a:lnTo>
                  <a:pt x="363528" y="52354"/>
                </a:lnTo>
                <a:lnTo>
                  <a:pt x="354031" y="58783"/>
                </a:lnTo>
                <a:lnTo>
                  <a:pt x="351654" y="63390"/>
                </a:lnTo>
                <a:lnTo>
                  <a:pt x="351654" y="73359"/>
                </a:lnTo>
                <a:lnTo>
                  <a:pt x="366847" y="86971"/>
                </a:lnTo>
                <a:lnTo>
                  <a:pt x="373967" y="86971"/>
                </a:lnTo>
                <a:lnTo>
                  <a:pt x="388843" y="79568"/>
                </a:lnTo>
                <a:lnTo>
                  <a:pt x="369098" y="79568"/>
                </a:lnTo>
                <a:lnTo>
                  <a:pt x="366334" y="78751"/>
                </a:lnTo>
                <a:lnTo>
                  <a:pt x="362177" y="75463"/>
                </a:lnTo>
                <a:lnTo>
                  <a:pt x="361130" y="72919"/>
                </a:lnTo>
                <a:lnTo>
                  <a:pt x="361130" y="65547"/>
                </a:lnTo>
                <a:lnTo>
                  <a:pt x="362669" y="62490"/>
                </a:lnTo>
                <a:lnTo>
                  <a:pt x="368805" y="58186"/>
                </a:lnTo>
                <a:lnTo>
                  <a:pt x="374082" y="56961"/>
                </a:lnTo>
                <a:lnTo>
                  <a:pt x="390721" y="56281"/>
                </a:lnTo>
                <a:lnTo>
                  <a:pt x="399715" y="56281"/>
                </a:lnTo>
                <a:lnTo>
                  <a:pt x="399715" y="37998"/>
                </a:lnTo>
                <a:lnTo>
                  <a:pt x="398094" y="33213"/>
                </a:lnTo>
                <a:lnTo>
                  <a:pt x="397977" y="32868"/>
                </a:lnTo>
                <a:lnTo>
                  <a:pt x="397219" y="32166"/>
                </a:lnTo>
                <a:close/>
              </a:path>
              <a:path w="751205" h="87629">
                <a:moveTo>
                  <a:pt x="399715" y="76992"/>
                </a:moveTo>
                <a:lnTo>
                  <a:pt x="391328" y="76992"/>
                </a:lnTo>
                <a:lnTo>
                  <a:pt x="393077" y="85871"/>
                </a:lnTo>
                <a:lnTo>
                  <a:pt x="399715" y="85871"/>
                </a:lnTo>
                <a:lnTo>
                  <a:pt x="399715" y="76992"/>
                </a:lnTo>
                <a:close/>
              </a:path>
              <a:path w="751205" h="87629">
                <a:moveTo>
                  <a:pt x="399715" y="56281"/>
                </a:moveTo>
                <a:lnTo>
                  <a:pt x="390721" y="56281"/>
                </a:lnTo>
                <a:lnTo>
                  <a:pt x="390721" y="67736"/>
                </a:lnTo>
                <a:lnTo>
                  <a:pt x="389024" y="72175"/>
                </a:lnTo>
                <a:lnTo>
                  <a:pt x="382229" y="78091"/>
                </a:lnTo>
                <a:lnTo>
                  <a:pt x="377862" y="79568"/>
                </a:lnTo>
                <a:lnTo>
                  <a:pt x="388843" y="79568"/>
                </a:lnTo>
                <a:lnTo>
                  <a:pt x="389202" y="79191"/>
                </a:lnTo>
                <a:lnTo>
                  <a:pt x="390888" y="76992"/>
                </a:lnTo>
                <a:lnTo>
                  <a:pt x="399715" y="76992"/>
                </a:lnTo>
                <a:lnTo>
                  <a:pt x="399715" y="56281"/>
                </a:lnTo>
                <a:close/>
              </a:path>
              <a:path w="751205" h="87629">
                <a:moveTo>
                  <a:pt x="385716" y="24826"/>
                </a:moveTo>
                <a:lnTo>
                  <a:pt x="374690" y="24826"/>
                </a:lnTo>
                <a:lnTo>
                  <a:pt x="370993" y="25318"/>
                </a:lnTo>
                <a:lnTo>
                  <a:pt x="363978" y="27297"/>
                </a:lnTo>
                <a:lnTo>
                  <a:pt x="360879" y="28480"/>
                </a:lnTo>
                <a:lnTo>
                  <a:pt x="358177" y="29873"/>
                </a:lnTo>
                <a:lnTo>
                  <a:pt x="360962" y="36773"/>
                </a:lnTo>
                <a:lnTo>
                  <a:pt x="363528" y="35527"/>
                </a:lnTo>
                <a:lnTo>
                  <a:pt x="366229" y="34449"/>
                </a:lnTo>
                <a:lnTo>
                  <a:pt x="371925" y="32627"/>
                </a:lnTo>
                <a:lnTo>
                  <a:pt x="374920" y="32166"/>
                </a:lnTo>
                <a:lnTo>
                  <a:pt x="397219" y="32166"/>
                </a:lnTo>
                <a:lnTo>
                  <a:pt x="391035" y="26438"/>
                </a:lnTo>
                <a:lnTo>
                  <a:pt x="385716" y="24826"/>
                </a:lnTo>
                <a:close/>
              </a:path>
              <a:path w="751205" h="87629">
                <a:moveTo>
                  <a:pt x="336900" y="25810"/>
                </a:moveTo>
                <a:lnTo>
                  <a:pt x="327801" y="25810"/>
                </a:lnTo>
                <a:lnTo>
                  <a:pt x="327801" y="85871"/>
                </a:lnTo>
                <a:lnTo>
                  <a:pt x="336900" y="85871"/>
                </a:lnTo>
                <a:lnTo>
                  <a:pt x="336900" y="25810"/>
                </a:lnTo>
                <a:close/>
              </a:path>
              <a:path w="751205" h="87629">
                <a:moveTo>
                  <a:pt x="333958" y="3350"/>
                </a:moveTo>
                <a:lnTo>
                  <a:pt x="330890" y="3350"/>
                </a:lnTo>
                <a:lnTo>
                  <a:pt x="329592" y="3832"/>
                </a:lnTo>
                <a:lnTo>
                  <a:pt x="327508" y="5769"/>
                </a:lnTo>
                <a:lnTo>
                  <a:pt x="326984" y="7277"/>
                </a:lnTo>
                <a:lnTo>
                  <a:pt x="326984" y="11329"/>
                </a:lnTo>
                <a:lnTo>
                  <a:pt x="327508" y="12826"/>
                </a:lnTo>
                <a:lnTo>
                  <a:pt x="329592" y="14795"/>
                </a:lnTo>
                <a:lnTo>
                  <a:pt x="330890" y="15287"/>
                </a:lnTo>
                <a:lnTo>
                  <a:pt x="333958" y="15287"/>
                </a:lnTo>
                <a:lnTo>
                  <a:pt x="335246" y="14795"/>
                </a:lnTo>
                <a:lnTo>
                  <a:pt x="337403" y="12826"/>
                </a:lnTo>
                <a:lnTo>
                  <a:pt x="337947" y="11329"/>
                </a:lnTo>
                <a:lnTo>
                  <a:pt x="337947" y="7277"/>
                </a:lnTo>
                <a:lnTo>
                  <a:pt x="337403" y="5769"/>
                </a:lnTo>
                <a:lnTo>
                  <a:pt x="335246" y="3832"/>
                </a:lnTo>
                <a:lnTo>
                  <a:pt x="333958" y="3350"/>
                </a:lnTo>
                <a:close/>
              </a:path>
              <a:path w="751205" h="87629">
                <a:moveTo>
                  <a:pt x="301980" y="24721"/>
                </a:moveTo>
                <a:lnTo>
                  <a:pt x="293540" y="24721"/>
                </a:lnTo>
                <a:lnTo>
                  <a:pt x="288682" y="25831"/>
                </a:lnTo>
                <a:lnTo>
                  <a:pt x="280127" y="30292"/>
                </a:lnTo>
                <a:lnTo>
                  <a:pt x="276776" y="33716"/>
                </a:lnTo>
                <a:lnTo>
                  <a:pt x="271918" y="42962"/>
                </a:lnTo>
                <a:lnTo>
                  <a:pt x="270703" y="48899"/>
                </a:lnTo>
                <a:lnTo>
                  <a:pt x="270703" y="63118"/>
                </a:lnTo>
                <a:lnTo>
                  <a:pt x="292703" y="86971"/>
                </a:lnTo>
                <a:lnTo>
                  <a:pt x="301498" y="86971"/>
                </a:lnTo>
                <a:lnTo>
                  <a:pt x="304430" y="86698"/>
                </a:lnTo>
                <a:lnTo>
                  <a:pt x="309362" y="85599"/>
                </a:lnTo>
                <a:lnTo>
                  <a:pt x="311603" y="84814"/>
                </a:lnTo>
                <a:lnTo>
                  <a:pt x="313613" y="83788"/>
                </a:lnTo>
                <a:lnTo>
                  <a:pt x="313613" y="79076"/>
                </a:lnTo>
                <a:lnTo>
                  <a:pt x="294064" y="79076"/>
                </a:lnTo>
                <a:lnTo>
                  <a:pt x="290755" y="78175"/>
                </a:lnTo>
                <a:lnTo>
                  <a:pt x="285457" y="74563"/>
                </a:lnTo>
                <a:lnTo>
                  <a:pt x="283467" y="71934"/>
                </a:lnTo>
                <a:lnTo>
                  <a:pt x="280797" y="65066"/>
                </a:lnTo>
                <a:lnTo>
                  <a:pt x="280127" y="60919"/>
                </a:lnTo>
                <a:lnTo>
                  <a:pt x="280127" y="50982"/>
                </a:lnTo>
                <a:lnTo>
                  <a:pt x="294598" y="32669"/>
                </a:lnTo>
                <a:lnTo>
                  <a:pt x="312827" y="32669"/>
                </a:lnTo>
                <a:lnTo>
                  <a:pt x="314545" y="27894"/>
                </a:lnTo>
                <a:lnTo>
                  <a:pt x="312754" y="26983"/>
                </a:lnTo>
                <a:lnTo>
                  <a:pt x="310461" y="26229"/>
                </a:lnTo>
                <a:lnTo>
                  <a:pt x="304870" y="25014"/>
                </a:lnTo>
                <a:lnTo>
                  <a:pt x="301980" y="24721"/>
                </a:lnTo>
                <a:close/>
              </a:path>
              <a:path w="751205" h="87629">
                <a:moveTo>
                  <a:pt x="313613" y="75683"/>
                </a:moveTo>
                <a:lnTo>
                  <a:pt x="311529" y="76594"/>
                </a:lnTo>
                <a:lnTo>
                  <a:pt x="309215" y="77390"/>
                </a:lnTo>
                <a:lnTo>
                  <a:pt x="304095" y="78741"/>
                </a:lnTo>
                <a:lnTo>
                  <a:pt x="301226" y="79076"/>
                </a:lnTo>
                <a:lnTo>
                  <a:pt x="313613" y="79076"/>
                </a:lnTo>
                <a:lnTo>
                  <a:pt x="313613" y="75683"/>
                </a:lnTo>
                <a:close/>
              </a:path>
              <a:path w="751205" h="87629">
                <a:moveTo>
                  <a:pt x="312827" y="32669"/>
                </a:moveTo>
                <a:lnTo>
                  <a:pt x="300849" y="32669"/>
                </a:lnTo>
                <a:lnTo>
                  <a:pt x="303079" y="32951"/>
                </a:lnTo>
                <a:lnTo>
                  <a:pt x="307864" y="34124"/>
                </a:lnTo>
                <a:lnTo>
                  <a:pt x="309980" y="34784"/>
                </a:lnTo>
                <a:lnTo>
                  <a:pt x="311802" y="35517"/>
                </a:lnTo>
                <a:lnTo>
                  <a:pt x="312725" y="32951"/>
                </a:lnTo>
                <a:lnTo>
                  <a:pt x="312827" y="32669"/>
                </a:lnTo>
                <a:close/>
              </a:path>
              <a:path w="751205" h="87629">
                <a:moveTo>
                  <a:pt x="212590" y="25810"/>
                </a:moveTo>
                <a:lnTo>
                  <a:pt x="205250" y="25810"/>
                </a:lnTo>
                <a:lnTo>
                  <a:pt x="205250" y="85871"/>
                </a:lnTo>
                <a:lnTo>
                  <a:pt x="214349" y="85871"/>
                </a:lnTo>
                <a:lnTo>
                  <a:pt x="214349" y="47255"/>
                </a:lnTo>
                <a:lnTo>
                  <a:pt x="215700" y="41799"/>
                </a:lnTo>
                <a:lnTo>
                  <a:pt x="220960" y="34470"/>
                </a:lnTo>
                <a:lnTo>
                  <a:pt x="213962" y="34470"/>
                </a:lnTo>
                <a:lnTo>
                  <a:pt x="212714" y="26596"/>
                </a:lnTo>
                <a:lnTo>
                  <a:pt x="212590" y="25810"/>
                </a:lnTo>
                <a:close/>
              </a:path>
              <a:path w="751205" h="87629">
                <a:moveTo>
                  <a:pt x="252403" y="32386"/>
                </a:moveTo>
                <a:lnTo>
                  <a:pt x="237144" y="32386"/>
                </a:lnTo>
                <a:lnTo>
                  <a:pt x="240641" y="33632"/>
                </a:lnTo>
                <a:lnTo>
                  <a:pt x="245207" y="38606"/>
                </a:lnTo>
                <a:lnTo>
                  <a:pt x="246348" y="42344"/>
                </a:lnTo>
                <a:lnTo>
                  <a:pt x="246348" y="85871"/>
                </a:lnTo>
                <a:lnTo>
                  <a:pt x="255343" y="85871"/>
                </a:lnTo>
                <a:lnTo>
                  <a:pt x="255343" y="39035"/>
                </a:lnTo>
                <a:lnTo>
                  <a:pt x="253572" y="33632"/>
                </a:lnTo>
                <a:lnTo>
                  <a:pt x="253510" y="33444"/>
                </a:lnTo>
                <a:lnTo>
                  <a:pt x="252403" y="32386"/>
                </a:lnTo>
                <a:close/>
              </a:path>
              <a:path w="751205" h="87629">
                <a:moveTo>
                  <a:pt x="240819" y="24721"/>
                </a:moveTo>
                <a:lnTo>
                  <a:pt x="230987" y="24721"/>
                </a:lnTo>
                <a:lnTo>
                  <a:pt x="228411" y="25098"/>
                </a:lnTo>
                <a:lnTo>
                  <a:pt x="214454" y="34470"/>
                </a:lnTo>
                <a:lnTo>
                  <a:pt x="220960" y="34470"/>
                </a:lnTo>
                <a:lnTo>
                  <a:pt x="221103" y="34271"/>
                </a:lnTo>
                <a:lnTo>
                  <a:pt x="225783" y="32386"/>
                </a:lnTo>
                <a:lnTo>
                  <a:pt x="252403" y="32386"/>
                </a:lnTo>
                <a:lnTo>
                  <a:pt x="246201" y="26459"/>
                </a:lnTo>
                <a:lnTo>
                  <a:pt x="240819" y="24721"/>
                </a:lnTo>
                <a:close/>
              </a:path>
              <a:path w="751205" h="87629">
                <a:moveTo>
                  <a:pt x="183980" y="32166"/>
                </a:moveTo>
                <a:lnTo>
                  <a:pt x="168884" y="32166"/>
                </a:lnTo>
                <a:lnTo>
                  <a:pt x="172026" y="33213"/>
                </a:lnTo>
                <a:lnTo>
                  <a:pt x="176476" y="37381"/>
                </a:lnTo>
                <a:lnTo>
                  <a:pt x="177596" y="41014"/>
                </a:lnTo>
                <a:lnTo>
                  <a:pt x="177596" y="49872"/>
                </a:lnTo>
                <a:lnTo>
                  <a:pt x="167240" y="50312"/>
                </a:lnTo>
                <a:lnTo>
                  <a:pt x="157523" y="50605"/>
                </a:lnTo>
                <a:lnTo>
                  <a:pt x="150288" y="52354"/>
                </a:lnTo>
                <a:lnTo>
                  <a:pt x="140791" y="58783"/>
                </a:lnTo>
                <a:lnTo>
                  <a:pt x="138414" y="63390"/>
                </a:lnTo>
                <a:lnTo>
                  <a:pt x="138414" y="73359"/>
                </a:lnTo>
                <a:lnTo>
                  <a:pt x="153607" y="86971"/>
                </a:lnTo>
                <a:lnTo>
                  <a:pt x="160738" y="86971"/>
                </a:lnTo>
                <a:lnTo>
                  <a:pt x="175611" y="79568"/>
                </a:lnTo>
                <a:lnTo>
                  <a:pt x="155859" y="79568"/>
                </a:lnTo>
                <a:lnTo>
                  <a:pt x="153094" y="78751"/>
                </a:lnTo>
                <a:lnTo>
                  <a:pt x="148937" y="75463"/>
                </a:lnTo>
                <a:lnTo>
                  <a:pt x="147890" y="72919"/>
                </a:lnTo>
                <a:lnTo>
                  <a:pt x="147890" y="65547"/>
                </a:lnTo>
                <a:lnTo>
                  <a:pt x="186475" y="56281"/>
                </a:lnTo>
                <a:lnTo>
                  <a:pt x="186475" y="37998"/>
                </a:lnTo>
                <a:lnTo>
                  <a:pt x="184854" y="33213"/>
                </a:lnTo>
                <a:lnTo>
                  <a:pt x="184737" y="32868"/>
                </a:lnTo>
                <a:lnTo>
                  <a:pt x="183980" y="32166"/>
                </a:lnTo>
                <a:close/>
              </a:path>
              <a:path w="751205" h="87629">
                <a:moveTo>
                  <a:pt x="186475" y="76992"/>
                </a:moveTo>
                <a:lnTo>
                  <a:pt x="178088" y="76992"/>
                </a:lnTo>
                <a:lnTo>
                  <a:pt x="179837" y="85871"/>
                </a:lnTo>
                <a:lnTo>
                  <a:pt x="186475" y="85871"/>
                </a:lnTo>
                <a:lnTo>
                  <a:pt x="186475" y="76992"/>
                </a:lnTo>
                <a:close/>
              </a:path>
              <a:path w="751205" h="87629">
                <a:moveTo>
                  <a:pt x="186475" y="56281"/>
                </a:moveTo>
                <a:lnTo>
                  <a:pt x="177481" y="56281"/>
                </a:lnTo>
                <a:lnTo>
                  <a:pt x="177481" y="67736"/>
                </a:lnTo>
                <a:lnTo>
                  <a:pt x="175785" y="72175"/>
                </a:lnTo>
                <a:lnTo>
                  <a:pt x="168989" y="78091"/>
                </a:lnTo>
                <a:lnTo>
                  <a:pt x="164623" y="79568"/>
                </a:lnTo>
                <a:lnTo>
                  <a:pt x="175611" y="79568"/>
                </a:lnTo>
                <a:lnTo>
                  <a:pt x="175973" y="79191"/>
                </a:lnTo>
                <a:lnTo>
                  <a:pt x="177649" y="76992"/>
                </a:lnTo>
                <a:lnTo>
                  <a:pt x="186475" y="76992"/>
                </a:lnTo>
                <a:lnTo>
                  <a:pt x="186475" y="56281"/>
                </a:lnTo>
                <a:close/>
              </a:path>
              <a:path w="751205" h="87629">
                <a:moveTo>
                  <a:pt x="172476" y="24826"/>
                </a:moveTo>
                <a:lnTo>
                  <a:pt x="161450" y="24826"/>
                </a:lnTo>
                <a:lnTo>
                  <a:pt x="157754" y="25318"/>
                </a:lnTo>
                <a:lnTo>
                  <a:pt x="150738" y="27297"/>
                </a:lnTo>
                <a:lnTo>
                  <a:pt x="147639" y="28480"/>
                </a:lnTo>
                <a:lnTo>
                  <a:pt x="144937" y="29873"/>
                </a:lnTo>
                <a:lnTo>
                  <a:pt x="147733" y="36773"/>
                </a:lnTo>
                <a:lnTo>
                  <a:pt x="150288" y="35527"/>
                </a:lnTo>
                <a:lnTo>
                  <a:pt x="152990" y="34449"/>
                </a:lnTo>
                <a:lnTo>
                  <a:pt x="158686" y="32627"/>
                </a:lnTo>
                <a:lnTo>
                  <a:pt x="161680" y="32166"/>
                </a:lnTo>
                <a:lnTo>
                  <a:pt x="183980" y="32166"/>
                </a:lnTo>
                <a:lnTo>
                  <a:pt x="177795" y="26438"/>
                </a:lnTo>
                <a:lnTo>
                  <a:pt x="172476" y="24826"/>
                </a:lnTo>
                <a:close/>
              </a:path>
              <a:path w="751205" h="87629">
                <a:moveTo>
                  <a:pt x="81400" y="25810"/>
                </a:moveTo>
                <a:lnTo>
                  <a:pt x="74050" y="25810"/>
                </a:lnTo>
                <a:lnTo>
                  <a:pt x="74050" y="85871"/>
                </a:lnTo>
                <a:lnTo>
                  <a:pt x="83149" y="85871"/>
                </a:lnTo>
                <a:lnTo>
                  <a:pt x="83149" y="47255"/>
                </a:lnTo>
                <a:lnTo>
                  <a:pt x="84500" y="41799"/>
                </a:lnTo>
                <a:lnTo>
                  <a:pt x="89770" y="34470"/>
                </a:lnTo>
                <a:lnTo>
                  <a:pt x="82761" y="34470"/>
                </a:lnTo>
                <a:lnTo>
                  <a:pt x="81524" y="26596"/>
                </a:lnTo>
                <a:lnTo>
                  <a:pt x="81400" y="25810"/>
                </a:lnTo>
                <a:close/>
              </a:path>
              <a:path w="751205" h="87629">
                <a:moveTo>
                  <a:pt x="121205" y="32386"/>
                </a:moveTo>
                <a:lnTo>
                  <a:pt x="105944" y="32386"/>
                </a:lnTo>
                <a:lnTo>
                  <a:pt x="109441" y="33632"/>
                </a:lnTo>
                <a:lnTo>
                  <a:pt x="114006" y="38606"/>
                </a:lnTo>
                <a:lnTo>
                  <a:pt x="115148" y="42344"/>
                </a:lnTo>
                <a:lnTo>
                  <a:pt x="115148" y="85871"/>
                </a:lnTo>
                <a:lnTo>
                  <a:pt x="124142" y="85871"/>
                </a:lnTo>
                <a:lnTo>
                  <a:pt x="124142" y="39035"/>
                </a:lnTo>
                <a:lnTo>
                  <a:pt x="122372" y="33632"/>
                </a:lnTo>
                <a:lnTo>
                  <a:pt x="122310" y="33444"/>
                </a:lnTo>
                <a:lnTo>
                  <a:pt x="121205" y="32386"/>
                </a:lnTo>
                <a:close/>
              </a:path>
              <a:path w="751205" h="87629">
                <a:moveTo>
                  <a:pt x="109619" y="24721"/>
                </a:moveTo>
                <a:lnTo>
                  <a:pt x="99787" y="24721"/>
                </a:lnTo>
                <a:lnTo>
                  <a:pt x="97211" y="25098"/>
                </a:lnTo>
                <a:lnTo>
                  <a:pt x="83384" y="34271"/>
                </a:lnTo>
                <a:lnTo>
                  <a:pt x="83264" y="34470"/>
                </a:lnTo>
                <a:lnTo>
                  <a:pt x="89770" y="34470"/>
                </a:lnTo>
                <a:lnTo>
                  <a:pt x="89913" y="34271"/>
                </a:lnTo>
                <a:lnTo>
                  <a:pt x="94583" y="32386"/>
                </a:lnTo>
                <a:lnTo>
                  <a:pt x="121205" y="32386"/>
                </a:lnTo>
                <a:lnTo>
                  <a:pt x="115012" y="26459"/>
                </a:lnTo>
                <a:lnTo>
                  <a:pt x="109619" y="24721"/>
                </a:lnTo>
                <a:close/>
              </a:path>
              <a:path w="751205" h="87629">
                <a:moveTo>
                  <a:pt x="54804" y="25810"/>
                </a:moveTo>
                <a:lnTo>
                  <a:pt x="45705" y="25810"/>
                </a:lnTo>
                <a:lnTo>
                  <a:pt x="45705" y="85871"/>
                </a:lnTo>
                <a:lnTo>
                  <a:pt x="54804" y="85871"/>
                </a:lnTo>
                <a:lnTo>
                  <a:pt x="54804" y="25810"/>
                </a:lnTo>
                <a:close/>
              </a:path>
              <a:path w="751205" h="87629">
                <a:moveTo>
                  <a:pt x="51862" y="3350"/>
                </a:moveTo>
                <a:lnTo>
                  <a:pt x="48794" y="3350"/>
                </a:lnTo>
                <a:lnTo>
                  <a:pt x="47485" y="3832"/>
                </a:lnTo>
                <a:lnTo>
                  <a:pt x="45401" y="5769"/>
                </a:lnTo>
                <a:lnTo>
                  <a:pt x="44888" y="7277"/>
                </a:lnTo>
                <a:lnTo>
                  <a:pt x="44888" y="11329"/>
                </a:lnTo>
                <a:lnTo>
                  <a:pt x="45401" y="12826"/>
                </a:lnTo>
                <a:lnTo>
                  <a:pt x="47485" y="14795"/>
                </a:lnTo>
                <a:lnTo>
                  <a:pt x="48794" y="15287"/>
                </a:lnTo>
                <a:lnTo>
                  <a:pt x="51862" y="15287"/>
                </a:lnTo>
                <a:lnTo>
                  <a:pt x="53150" y="14795"/>
                </a:lnTo>
                <a:lnTo>
                  <a:pt x="55307" y="12826"/>
                </a:lnTo>
                <a:lnTo>
                  <a:pt x="55841" y="11329"/>
                </a:lnTo>
                <a:lnTo>
                  <a:pt x="55841" y="7277"/>
                </a:lnTo>
                <a:lnTo>
                  <a:pt x="55307" y="5769"/>
                </a:lnTo>
                <a:lnTo>
                  <a:pt x="53150" y="3832"/>
                </a:lnTo>
                <a:lnTo>
                  <a:pt x="51862" y="3350"/>
                </a:lnTo>
                <a:close/>
              </a:path>
              <a:path w="751205" h="87629">
                <a:moveTo>
                  <a:pt x="19727" y="32941"/>
                </a:moveTo>
                <a:lnTo>
                  <a:pt x="10638" y="32941"/>
                </a:lnTo>
                <a:lnTo>
                  <a:pt x="10638" y="85871"/>
                </a:lnTo>
                <a:lnTo>
                  <a:pt x="19727" y="85871"/>
                </a:lnTo>
                <a:lnTo>
                  <a:pt x="19727" y="32941"/>
                </a:lnTo>
                <a:close/>
              </a:path>
              <a:path w="751205" h="87629">
                <a:moveTo>
                  <a:pt x="32114" y="0"/>
                </a:moveTo>
                <a:lnTo>
                  <a:pt x="25726" y="0"/>
                </a:lnTo>
                <a:lnTo>
                  <a:pt x="22250" y="753"/>
                </a:lnTo>
                <a:lnTo>
                  <a:pt x="16554" y="3748"/>
                </a:lnTo>
                <a:lnTo>
                  <a:pt x="14376" y="6073"/>
                </a:lnTo>
                <a:lnTo>
                  <a:pt x="11381" y="12397"/>
                </a:lnTo>
                <a:lnTo>
                  <a:pt x="10638" y="16502"/>
                </a:lnTo>
                <a:lnTo>
                  <a:pt x="10638" y="25538"/>
                </a:lnTo>
                <a:lnTo>
                  <a:pt x="0" y="28554"/>
                </a:lnTo>
                <a:lnTo>
                  <a:pt x="0" y="32941"/>
                </a:lnTo>
                <a:lnTo>
                  <a:pt x="34690" y="32941"/>
                </a:lnTo>
                <a:lnTo>
                  <a:pt x="34690" y="25810"/>
                </a:lnTo>
                <a:lnTo>
                  <a:pt x="19727" y="25810"/>
                </a:lnTo>
                <a:lnTo>
                  <a:pt x="19762" y="16502"/>
                </a:lnTo>
                <a:lnTo>
                  <a:pt x="20564" y="13130"/>
                </a:lnTo>
                <a:lnTo>
                  <a:pt x="23798" y="8753"/>
                </a:lnTo>
                <a:lnTo>
                  <a:pt x="23622" y="8753"/>
                </a:lnTo>
                <a:lnTo>
                  <a:pt x="26449" y="7507"/>
                </a:lnTo>
                <a:lnTo>
                  <a:pt x="39397" y="7507"/>
                </a:lnTo>
                <a:lnTo>
                  <a:pt x="41213" y="1978"/>
                </a:lnTo>
                <a:lnTo>
                  <a:pt x="39747" y="1465"/>
                </a:lnTo>
                <a:lnTo>
                  <a:pt x="38061" y="1005"/>
                </a:lnTo>
                <a:lnTo>
                  <a:pt x="34229" y="209"/>
                </a:lnTo>
                <a:lnTo>
                  <a:pt x="32114" y="0"/>
                </a:lnTo>
                <a:close/>
              </a:path>
              <a:path w="751205" h="87629">
                <a:moveTo>
                  <a:pt x="39397" y="7507"/>
                </a:moveTo>
                <a:lnTo>
                  <a:pt x="31527" y="7507"/>
                </a:lnTo>
                <a:lnTo>
                  <a:pt x="33108" y="7685"/>
                </a:lnTo>
                <a:lnTo>
                  <a:pt x="36218" y="8376"/>
                </a:lnTo>
                <a:lnTo>
                  <a:pt x="37611" y="8753"/>
                </a:lnTo>
                <a:lnTo>
                  <a:pt x="38857" y="9151"/>
                </a:lnTo>
                <a:lnTo>
                  <a:pt x="39338" y="7685"/>
                </a:lnTo>
                <a:lnTo>
                  <a:pt x="39397" y="7507"/>
                </a:lnTo>
                <a:close/>
              </a:path>
            </a:pathLst>
          </a:custGeom>
          <a:solidFill>
            <a:srgbClr val="221F1F"/>
          </a:solidFill>
        </p:spPr>
        <p:txBody>
          <a:bodyPr wrap="square" lIns="0" tIns="0" rIns="0" bIns="0" rtlCol="0"/>
          <a:lstStyle/>
          <a:p>
            <a:endParaRPr/>
          </a:p>
        </p:txBody>
      </p:sp>
      <p:sp>
        <p:nvSpPr>
          <p:cNvPr id="47" name="object 47"/>
          <p:cNvSpPr txBox="1"/>
          <p:nvPr/>
        </p:nvSpPr>
        <p:spPr>
          <a:xfrm>
            <a:off x="10537204" y="2685828"/>
            <a:ext cx="2934970" cy="578485"/>
          </a:xfrm>
          <a:prstGeom prst="rect">
            <a:avLst/>
          </a:prstGeom>
        </p:spPr>
        <p:txBody>
          <a:bodyPr vert="horz" wrap="square" lIns="0" tIns="38735" rIns="0" bIns="0" rtlCol="0">
            <a:spAutoFit/>
          </a:bodyPr>
          <a:lstStyle/>
          <a:p>
            <a:pPr marL="12700">
              <a:lnSpc>
                <a:spcPct val="100000"/>
              </a:lnSpc>
              <a:spcBef>
                <a:spcPts val="305"/>
              </a:spcBef>
            </a:pPr>
            <a:r>
              <a:rPr sz="1050" b="1" dirty="0">
                <a:solidFill>
                  <a:srgbClr val="221F1F"/>
                </a:solidFill>
                <a:latin typeface="Open Sans"/>
                <a:cs typeface="Open Sans"/>
              </a:rPr>
              <a:t>A</a:t>
            </a:r>
            <a:r>
              <a:rPr sz="1050" b="1" spc="140" dirty="0">
                <a:solidFill>
                  <a:srgbClr val="221F1F"/>
                </a:solidFill>
                <a:latin typeface="Open Sans"/>
                <a:cs typeface="Open Sans"/>
              </a:rPr>
              <a:t> </a:t>
            </a:r>
            <a:r>
              <a:rPr sz="1050" b="1" dirty="0">
                <a:solidFill>
                  <a:srgbClr val="221F1F"/>
                </a:solidFill>
                <a:latin typeface="Open Sans"/>
                <a:cs typeface="Open Sans"/>
              </a:rPr>
              <a:t>Dollar’s</a:t>
            </a:r>
            <a:r>
              <a:rPr sz="1050" b="1" spc="140" dirty="0">
                <a:solidFill>
                  <a:srgbClr val="221F1F"/>
                </a:solidFill>
                <a:latin typeface="Open Sans"/>
                <a:cs typeface="Open Sans"/>
              </a:rPr>
              <a:t> </a:t>
            </a:r>
            <a:r>
              <a:rPr sz="1050" b="1" spc="-20" dirty="0">
                <a:solidFill>
                  <a:srgbClr val="221F1F"/>
                </a:solidFill>
                <a:latin typeface="Open Sans"/>
                <a:cs typeface="Open Sans"/>
              </a:rPr>
              <a:t>Worth</a:t>
            </a:r>
            <a:endParaRPr sz="1050">
              <a:latin typeface="Open Sans"/>
              <a:cs typeface="Open Sans"/>
            </a:endParaRPr>
          </a:p>
          <a:p>
            <a:pPr marL="12700">
              <a:lnSpc>
                <a:spcPct val="100000"/>
              </a:lnSpc>
              <a:spcBef>
                <a:spcPts val="215"/>
              </a:spcBef>
            </a:pPr>
            <a:r>
              <a:rPr sz="1050" dirty="0">
                <a:solidFill>
                  <a:srgbClr val="221F1F"/>
                </a:solidFill>
                <a:latin typeface="Open Sans"/>
                <a:cs typeface="Open Sans"/>
              </a:rPr>
              <a:t>Purchasing</a:t>
            </a:r>
            <a:r>
              <a:rPr sz="1050" spc="60" dirty="0">
                <a:solidFill>
                  <a:srgbClr val="221F1F"/>
                </a:solidFill>
                <a:latin typeface="Open Sans"/>
                <a:cs typeface="Open Sans"/>
              </a:rPr>
              <a:t> </a:t>
            </a:r>
            <a:r>
              <a:rPr sz="1050" dirty="0">
                <a:solidFill>
                  <a:srgbClr val="221F1F"/>
                </a:solidFill>
                <a:latin typeface="Open Sans"/>
                <a:cs typeface="Open Sans"/>
              </a:rPr>
              <a:t>Power</a:t>
            </a:r>
            <a:r>
              <a:rPr sz="1050" spc="60" dirty="0">
                <a:solidFill>
                  <a:srgbClr val="221F1F"/>
                </a:solidFill>
                <a:latin typeface="Open Sans"/>
                <a:cs typeface="Open Sans"/>
              </a:rPr>
              <a:t> </a:t>
            </a:r>
            <a:r>
              <a:rPr sz="1050" dirty="0">
                <a:solidFill>
                  <a:srgbClr val="221F1F"/>
                </a:solidFill>
                <a:latin typeface="Open Sans"/>
                <a:cs typeface="Open Sans"/>
              </a:rPr>
              <a:t>of</a:t>
            </a:r>
            <a:r>
              <a:rPr sz="1050" spc="55" dirty="0">
                <a:solidFill>
                  <a:srgbClr val="221F1F"/>
                </a:solidFill>
                <a:latin typeface="Open Sans"/>
                <a:cs typeface="Open Sans"/>
              </a:rPr>
              <a:t> </a:t>
            </a:r>
            <a:r>
              <a:rPr sz="1050" dirty="0">
                <a:solidFill>
                  <a:srgbClr val="221F1F"/>
                </a:solidFill>
                <a:latin typeface="Open Sans"/>
                <a:cs typeface="Open Sans"/>
              </a:rPr>
              <a:t>the</a:t>
            </a:r>
            <a:r>
              <a:rPr sz="1050" spc="60" dirty="0">
                <a:solidFill>
                  <a:srgbClr val="221F1F"/>
                </a:solidFill>
                <a:latin typeface="Open Sans"/>
                <a:cs typeface="Open Sans"/>
              </a:rPr>
              <a:t> </a:t>
            </a:r>
            <a:r>
              <a:rPr sz="1050" dirty="0">
                <a:solidFill>
                  <a:srgbClr val="221F1F"/>
                </a:solidFill>
                <a:latin typeface="Open Sans"/>
                <a:cs typeface="Open Sans"/>
              </a:rPr>
              <a:t>U.S.</a:t>
            </a:r>
            <a:r>
              <a:rPr sz="1050" spc="60" dirty="0">
                <a:solidFill>
                  <a:srgbClr val="221F1F"/>
                </a:solidFill>
                <a:latin typeface="Open Sans"/>
                <a:cs typeface="Open Sans"/>
              </a:rPr>
              <a:t> </a:t>
            </a:r>
            <a:r>
              <a:rPr sz="1050" spc="-10" dirty="0">
                <a:solidFill>
                  <a:srgbClr val="221F1F"/>
                </a:solidFill>
                <a:latin typeface="Open Sans"/>
                <a:cs typeface="Open Sans"/>
              </a:rPr>
              <a:t>Dollar</a:t>
            </a:r>
            <a:endParaRPr sz="1050">
              <a:latin typeface="Open Sans"/>
              <a:cs typeface="Open Sans"/>
            </a:endParaRPr>
          </a:p>
          <a:p>
            <a:pPr marL="12700">
              <a:lnSpc>
                <a:spcPct val="100000"/>
              </a:lnSpc>
              <a:spcBef>
                <a:spcPts val="204"/>
              </a:spcBef>
              <a:tabLst>
                <a:tab pos="2921635" algn="l"/>
              </a:tabLst>
            </a:pPr>
            <a:r>
              <a:rPr sz="1000" u="sng" dirty="0">
                <a:solidFill>
                  <a:srgbClr val="221F1F"/>
                </a:solidFill>
                <a:uFill>
                  <a:solidFill>
                    <a:srgbClr val="221F1F"/>
                  </a:solidFill>
                </a:uFill>
                <a:latin typeface="Times New Roman"/>
                <a:cs typeface="Times New Roman"/>
              </a:rPr>
              <a:t>	</a:t>
            </a:r>
            <a:endParaRPr sz="1000">
              <a:latin typeface="Times New Roman"/>
              <a:cs typeface="Times New Roman"/>
            </a:endParaRPr>
          </a:p>
        </p:txBody>
      </p:sp>
      <p:sp>
        <p:nvSpPr>
          <p:cNvPr id="48" name="object 48"/>
          <p:cNvSpPr txBox="1"/>
          <p:nvPr/>
        </p:nvSpPr>
        <p:spPr>
          <a:xfrm>
            <a:off x="13625791" y="2677907"/>
            <a:ext cx="2680970" cy="586105"/>
          </a:xfrm>
          <a:prstGeom prst="rect">
            <a:avLst/>
          </a:prstGeom>
        </p:spPr>
        <p:txBody>
          <a:bodyPr vert="horz" wrap="square" lIns="0" tIns="12065" rIns="0" bIns="0" rtlCol="0">
            <a:spAutoFit/>
          </a:bodyPr>
          <a:lstStyle/>
          <a:p>
            <a:pPr marL="12700" marR="5080">
              <a:lnSpc>
                <a:spcPct val="122500"/>
              </a:lnSpc>
              <a:spcBef>
                <a:spcPts val="95"/>
              </a:spcBef>
            </a:pPr>
            <a:r>
              <a:rPr sz="1000" dirty="0">
                <a:solidFill>
                  <a:srgbClr val="221F1F"/>
                </a:solidFill>
                <a:latin typeface="Open Sans"/>
                <a:cs typeface="Open Sans"/>
              </a:rPr>
              <a:t>The</a:t>
            </a:r>
            <a:r>
              <a:rPr sz="1000" spc="70" dirty="0">
                <a:solidFill>
                  <a:srgbClr val="221F1F"/>
                </a:solidFill>
                <a:latin typeface="Open Sans"/>
                <a:cs typeface="Open Sans"/>
              </a:rPr>
              <a:t> </a:t>
            </a:r>
            <a:r>
              <a:rPr sz="1000" dirty="0">
                <a:solidFill>
                  <a:srgbClr val="221F1F"/>
                </a:solidFill>
                <a:latin typeface="Open Sans"/>
                <a:cs typeface="Open Sans"/>
              </a:rPr>
              <a:t>purchasing</a:t>
            </a:r>
            <a:r>
              <a:rPr sz="1000" spc="70" dirty="0">
                <a:solidFill>
                  <a:srgbClr val="221F1F"/>
                </a:solidFill>
                <a:latin typeface="Open Sans"/>
                <a:cs typeface="Open Sans"/>
              </a:rPr>
              <a:t> </a:t>
            </a:r>
            <a:r>
              <a:rPr sz="1000" dirty="0">
                <a:solidFill>
                  <a:srgbClr val="221F1F"/>
                </a:solidFill>
                <a:latin typeface="Open Sans"/>
                <a:cs typeface="Open Sans"/>
              </a:rPr>
              <a:t>power</a:t>
            </a:r>
            <a:r>
              <a:rPr sz="1000" spc="75" dirty="0">
                <a:solidFill>
                  <a:srgbClr val="221F1F"/>
                </a:solidFill>
                <a:latin typeface="Open Sans"/>
                <a:cs typeface="Open Sans"/>
              </a:rPr>
              <a:t> </a:t>
            </a:r>
            <a:r>
              <a:rPr sz="1000" dirty="0">
                <a:solidFill>
                  <a:srgbClr val="221F1F"/>
                </a:solidFill>
                <a:latin typeface="Open Sans"/>
                <a:cs typeface="Open Sans"/>
              </a:rPr>
              <a:t>of</a:t>
            </a:r>
            <a:r>
              <a:rPr sz="1000" spc="70" dirty="0">
                <a:solidFill>
                  <a:srgbClr val="221F1F"/>
                </a:solidFill>
                <a:latin typeface="Open Sans"/>
                <a:cs typeface="Open Sans"/>
              </a:rPr>
              <a:t> </a:t>
            </a:r>
            <a:r>
              <a:rPr sz="1000" dirty="0">
                <a:solidFill>
                  <a:srgbClr val="221F1F"/>
                </a:solidFill>
                <a:latin typeface="Open Sans"/>
                <a:cs typeface="Open Sans"/>
              </a:rPr>
              <a:t>the</a:t>
            </a:r>
            <a:r>
              <a:rPr sz="1000" spc="75" dirty="0">
                <a:solidFill>
                  <a:srgbClr val="221F1F"/>
                </a:solidFill>
                <a:latin typeface="Open Sans"/>
                <a:cs typeface="Open Sans"/>
              </a:rPr>
              <a:t> </a:t>
            </a:r>
            <a:r>
              <a:rPr sz="1000" dirty="0">
                <a:solidFill>
                  <a:srgbClr val="221F1F"/>
                </a:solidFill>
                <a:latin typeface="Open Sans"/>
                <a:cs typeface="Open Sans"/>
              </a:rPr>
              <a:t>US</a:t>
            </a:r>
            <a:r>
              <a:rPr sz="1000" spc="70" dirty="0">
                <a:solidFill>
                  <a:srgbClr val="221F1F"/>
                </a:solidFill>
                <a:latin typeface="Open Sans"/>
                <a:cs typeface="Open Sans"/>
              </a:rPr>
              <a:t> </a:t>
            </a:r>
            <a:r>
              <a:rPr sz="1000" dirty="0">
                <a:solidFill>
                  <a:srgbClr val="221F1F"/>
                </a:solidFill>
                <a:latin typeface="Open Sans"/>
                <a:cs typeface="Open Sans"/>
              </a:rPr>
              <a:t>dollar</a:t>
            </a:r>
            <a:r>
              <a:rPr sz="1000" spc="75" dirty="0">
                <a:solidFill>
                  <a:srgbClr val="221F1F"/>
                </a:solidFill>
                <a:latin typeface="Open Sans"/>
                <a:cs typeface="Open Sans"/>
              </a:rPr>
              <a:t> </a:t>
            </a:r>
            <a:r>
              <a:rPr sz="1000" spc="-25" dirty="0">
                <a:solidFill>
                  <a:srgbClr val="221F1F"/>
                </a:solidFill>
                <a:latin typeface="Open Sans"/>
                <a:cs typeface="Open Sans"/>
              </a:rPr>
              <a:t>has </a:t>
            </a:r>
            <a:r>
              <a:rPr sz="1000" dirty="0">
                <a:solidFill>
                  <a:srgbClr val="221F1F"/>
                </a:solidFill>
                <a:latin typeface="Open Sans"/>
                <a:cs typeface="Open Sans"/>
              </a:rPr>
              <a:t>fallen</a:t>
            </a:r>
            <a:r>
              <a:rPr sz="1000" spc="65" dirty="0">
                <a:solidFill>
                  <a:srgbClr val="221F1F"/>
                </a:solidFill>
                <a:latin typeface="Open Sans"/>
                <a:cs typeface="Open Sans"/>
              </a:rPr>
              <a:t> </a:t>
            </a:r>
            <a:r>
              <a:rPr sz="1000" dirty="0">
                <a:solidFill>
                  <a:srgbClr val="221F1F"/>
                </a:solidFill>
                <a:latin typeface="Open Sans"/>
                <a:cs typeface="Open Sans"/>
              </a:rPr>
              <a:t>sharply</a:t>
            </a:r>
            <a:r>
              <a:rPr sz="1000" spc="65" dirty="0">
                <a:solidFill>
                  <a:srgbClr val="221F1F"/>
                </a:solidFill>
                <a:latin typeface="Open Sans"/>
                <a:cs typeface="Open Sans"/>
              </a:rPr>
              <a:t> </a:t>
            </a:r>
            <a:r>
              <a:rPr sz="1000" dirty="0">
                <a:solidFill>
                  <a:srgbClr val="221F1F"/>
                </a:solidFill>
                <a:latin typeface="Open Sans"/>
                <a:cs typeface="Open Sans"/>
              </a:rPr>
              <a:t>over</a:t>
            </a:r>
            <a:r>
              <a:rPr sz="1000" spc="70" dirty="0">
                <a:solidFill>
                  <a:srgbClr val="221F1F"/>
                </a:solidFill>
                <a:latin typeface="Open Sans"/>
                <a:cs typeface="Open Sans"/>
              </a:rPr>
              <a:t> </a:t>
            </a:r>
            <a:r>
              <a:rPr sz="1000" dirty="0">
                <a:solidFill>
                  <a:srgbClr val="221F1F"/>
                </a:solidFill>
                <a:latin typeface="Open Sans"/>
                <a:cs typeface="Open Sans"/>
              </a:rPr>
              <a:t>the</a:t>
            </a:r>
            <a:r>
              <a:rPr sz="1000" spc="65" dirty="0">
                <a:solidFill>
                  <a:srgbClr val="221F1F"/>
                </a:solidFill>
                <a:latin typeface="Open Sans"/>
                <a:cs typeface="Open Sans"/>
              </a:rPr>
              <a:t> </a:t>
            </a:r>
            <a:r>
              <a:rPr sz="1000" dirty="0">
                <a:solidFill>
                  <a:srgbClr val="221F1F"/>
                </a:solidFill>
                <a:latin typeface="Open Sans"/>
                <a:cs typeface="Open Sans"/>
              </a:rPr>
              <a:t>last</a:t>
            </a:r>
            <a:r>
              <a:rPr sz="1000" spc="70" dirty="0">
                <a:solidFill>
                  <a:srgbClr val="221F1F"/>
                </a:solidFill>
                <a:latin typeface="Open Sans"/>
                <a:cs typeface="Open Sans"/>
              </a:rPr>
              <a:t> </a:t>
            </a:r>
            <a:r>
              <a:rPr sz="1000" dirty="0">
                <a:solidFill>
                  <a:srgbClr val="221F1F"/>
                </a:solidFill>
                <a:latin typeface="Open Sans"/>
                <a:cs typeface="Open Sans"/>
              </a:rPr>
              <a:t>century,</a:t>
            </a:r>
            <a:r>
              <a:rPr sz="1000" spc="65" dirty="0">
                <a:solidFill>
                  <a:srgbClr val="221F1F"/>
                </a:solidFill>
                <a:latin typeface="Open Sans"/>
                <a:cs typeface="Open Sans"/>
              </a:rPr>
              <a:t> </a:t>
            </a:r>
            <a:r>
              <a:rPr sz="1000" dirty="0">
                <a:solidFill>
                  <a:srgbClr val="221F1F"/>
                </a:solidFill>
                <a:latin typeface="Open Sans"/>
                <a:cs typeface="Open Sans"/>
              </a:rPr>
              <a:t>due</a:t>
            </a:r>
            <a:r>
              <a:rPr sz="1000" spc="70" dirty="0">
                <a:solidFill>
                  <a:srgbClr val="221F1F"/>
                </a:solidFill>
                <a:latin typeface="Open Sans"/>
                <a:cs typeface="Open Sans"/>
              </a:rPr>
              <a:t> </a:t>
            </a:r>
            <a:r>
              <a:rPr sz="1000" spc="-25" dirty="0">
                <a:solidFill>
                  <a:srgbClr val="221F1F"/>
                </a:solidFill>
                <a:latin typeface="Open Sans"/>
                <a:cs typeface="Open Sans"/>
              </a:rPr>
              <a:t>to </a:t>
            </a:r>
            <a:r>
              <a:rPr sz="1000" dirty="0">
                <a:solidFill>
                  <a:srgbClr val="221F1F"/>
                </a:solidFill>
                <a:latin typeface="Open Sans"/>
                <a:cs typeface="Open Sans"/>
              </a:rPr>
              <a:t>rising</a:t>
            </a:r>
            <a:r>
              <a:rPr sz="1000" spc="85" dirty="0">
                <a:solidFill>
                  <a:srgbClr val="221F1F"/>
                </a:solidFill>
                <a:latin typeface="Open Sans"/>
                <a:cs typeface="Open Sans"/>
              </a:rPr>
              <a:t> </a:t>
            </a:r>
            <a:r>
              <a:rPr sz="1000" dirty="0">
                <a:solidFill>
                  <a:srgbClr val="221F1F"/>
                </a:solidFill>
                <a:latin typeface="Open Sans"/>
                <a:cs typeface="Open Sans"/>
              </a:rPr>
              <a:t>inﬂation</a:t>
            </a:r>
            <a:r>
              <a:rPr sz="1000" spc="90" dirty="0">
                <a:solidFill>
                  <a:srgbClr val="221F1F"/>
                </a:solidFill>
                <a:latin typeface="Open Sans"/>
                <a:cs typeface="Open Sans"/>
              </a:rPr>
              <a:t> </a:t>
            </a:r>
            <a:r>
              <a:rPr sz="1000" dirty="0">
                <a:solidFill>
                  <a:srgbClr val="221F1F"/>
                </a:solidFill>
                <a:latin typeface="Open Sans"/>
                <a:cs typeface="Open Sans"/>
              </a:rPr>
              <a:t>and</a:t>
            </a:r>
            <a:r>
              <a:rPr sz="1000" spc="90" dirty="0">
                <a:solidFill>
                  <a:srgbClr val="221F1F"/>
                </a:solidFill>
                <a:latin typeface="Open Sans"/>
                <a:cs typeface="Open Sans"/>
              </a:rPr>
              <a:t> </a:t>
            </a:r>
            <a:r>
              <a:rPr sz="1000" dirty="0">
                <a:solidFill>
                  <a:srgbClr val="221F1F"/>
                </a:solidFill>
                <a:latin typeface="Open Sans"/>
                <a:cs typeface="Open Sans"/>
              </a:rPr>
              <a:t>money</a:t>
            </a:r>
            <a:r>
              <a:rPr sz="1000" spc="90" dirty="0">
                <a:solidFill>
                  <a:srgbClr val="221F1F"/>
                </a:solidFill>
                <a:latin typeface="Open Sans"/>
                <a:cs typeface="Open Sans"/>
              </a:rPr>
              <a:t> </a:t>
            </a:r>
            <a:r>
              <a:rPr sz="1000" spc="-10" dirty="0">
                <a:solidFill>
                  <a:srgbClr val="221F1F"/>
                </a:solidFill>
                <a:latin typeface="Open Sans"/>
                <a:cs typeface="Open Sans"/>
              </a:rPr>
              <a:t>supply.</a:t>
            </a:r>
            <a:endParaRPr sz="1000" dirty="0">
              <a:latin typeface="Open Sans"/>
              <a:cs typeface="Open Sans"/>
            </a:endParaRPr>
          </a:p>
        </p:txBody>
      </p:sp>
      <p:sp>
        <p:nvSpPr>
          <p:cNvPr id="49" name="object 49"/>
          <p:cNvSpPr txBox="1"/>
          <p:nvPr/>
        </p:nvSpPr>
        <p:spPr>
          <a:xfrm>
            <a:off x="10432565" y="8309148"/>
            <a:ext cx="785495" cy="733425"/>
          </a:xfrm>
          <a:prstGeom prst="rect">
            <a:avLst/>
          </a:prstGeom>
        </p:spPr>
        <p:txBody>
          <a:bodyPr vert="horz" wrap="square" lIns="0" tIns="64769" rIns="0" bIns="0" rtlCol="0">
            <a:spAutoFit/>
          </a:bodyPr>
          <a:lstStyle/>
          <a:p>
            <a:pPr marL="168275">
              <a:lnSpc>
                <a:spcPct val="100000"/>
              </a:lnSpc>
              <a:spcBef>
                <a:spcPts val="509"/>
              </a:spcBef>
            </a:pPr>
            <a:r>
              <a:rPr sz="950" b="1" spc="-10" dirty="0">
                <a:solidFill>
                  <a:srgbClr val="221F1F"/>
                </a:solidFill>
                <a:latin typeface="Open Sans"/>
                <a:cs typeface="Open Sans"/>
              </a:rPr>
              <a:t>$26.14</a:t>
            </a:r>
            <a:endParaRPr sz="950" dirty="0">
              <a:latin typeface="Open Sans"/>
              <a:cs typeface="Open Sans"/>
            </a:endParaRPr>
          </a:p>
          <a:p>
            <a:pPr marL="38735" algn="ctr">
              <a:lnSpc>
                <a:spcPts val="885"/>
              </a:lnSpc>
              <a:spcBef>
                <a:spcPts val="345"/>
              </a:spcBef>
            </a:pPr>
            <a:r>
              <a:rPr sz="750" dirty="0">
                <a:solidFill>
                  <a:srgbClr val="221F1F"/>
                </a:solidFill>
                <a:latin typeface="Open Sans"/>
                <a:cs typeface="Open Sans"/>
              </a:rPr>
              <a:t>30</a:t>
            </a:r>
            <a:r>
              <a:rPr sz="750" spc="45" dirty="0">
                <a:solidFill>
                  <a:srgbClr val="221F1F"/>
                </a:solidFill>
                <a:latin typeface="Open Sans"/>
                <a:cs typeface="Open Sans"/>
              </a:rPr>
              <a:t> </a:t>
            </a:r>
            <a:r>
              <a:rPr sz="750" spc="-10" dirty="0">
                <a:solidFill>
                  <a:srgbClr val="221F1F"/>
                </a:solidFill>
                <a:latin typeface="Open Sans"/>
                <a:cs typeface="Open Sans"/>
              </a:rPr>
              <a:t>Hershey’s</a:t>
            </a:r>
            <a:endParaRPr sz="750" dirty="0">
              <a:latin typeface="Open Sans"/>
              <a:cs typeface="Open Sans"/>
            </a:endParaRPr>
          </a:p>
          <a:p>
            <a:pPr algn="ctr">
              <a:lnSpc>
                <a:spcPts val="885"/>
              </a:lnSpc>
            </a:pPr>
            <a:r>
              <a:rPr lang="en-US" sz="750" dirty="0">
                <a:solidFill>
                  <a:srgbClr val="221F1F"/>
                </a:solidFill>
                <a:latin typeface="Open Sans"/>
                <a:cs typeface="Open Sans"/>
              </a:rPr>
              <a:t>chocolate</a:t>
            </a:r>
            <a:r>
              <a:rPr sz="750" spc="160" dirty="0">
                <a:solidFill>
                  <a:srgbClr val="221F1F"/>
                </a:solidFill>
                <a:latin typeface="Open Sans"/>
                <a:cs typeface="Open Sans"/>
              </a:rPr>
              <a:t> </a:t>
            </a:r>
            <a:r>
              <a:rPr lang="en-US" sz="750" spc="-20" dirty="0">
                <a:solidFill>
                  <a:srgbClr val="221F1F"/>
                </a:solidFill>
                <a:latin typeface="Open Sans"/>
                <a:cs typeface="Open Sans"/>
              </a:rPr>
              <a:t>b</a:t>
            </a:r>
            <a:r>
              <a:rPr sz="750" spc="-20" dirty="0">
                <a:solidFill>
                  <a:srgbClr val="221F1F"/>
                </a:solidFill>
                <a:latin typeface="Open Sans"/>
                <a:cs typeface="Open Sans"/>
              </a:rPr>
              <a:t>ars</a:t>
            </a:r>
            <a:endParaRPr sz="750" dirty="0">
              <a:latin typeface="Open Sans"/>
              <a:cs typeface="Open Sans"/>
            </a:endParaRPr>
          </a:p>
          <a:p>
            <a:pPr marR="46990" algn="ctr">
              <a:lnSpc>
                <a:spcPct val="100000"/>
              </a:lnSpc>
              <a:spcBef>
                <a:spcPts val="755"/>
              </a:spcBef>
            </a:pPr>
            <a:r>
              <a:rPr sz="950" b="1" spc="-20" dirty="0">
                <a:solidFill>
                  <a:srgbClr val="7AC39D"/>
                </a:solidFill>
                <a:latin typeface="Open Sans"/>
                <a:cs typeface="Open Sans"/>
              </a:rPr>
              <a:t>1913</a:t>
            </a:r>
            <a:endParaRPr sz="950" dirty="0">
              <a:latin typeface="Open Sans"/>
              <a:cs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sp>
        <p:nvSpPr>
          <p:cNvPr id="6" name="object 6"/>
          <p:cNvSpPr txBox="1"/>
          <p:nvPr/>
        </p:nvSpPr>
        <p:spPr>
          <a:xfrm>
            <a:off x="1116898" y="2611790"/>
            <a:ext cx="8679180" cy="6094730"/>
          </a:xfrm>
          <a:prstGeom prst="rect">
            <a:avLst/>
          </a:prstGeom>
        </p:spPr>
        <p:txBody>
          <a:bodyPr vert="horz" wrap="square" lIns="0" tIns="12065" rIns="0" bIns="0" rtlCol="0">
            <a:spAutoFit/>
          </a:bodyPr>
          <a:lstStyle/>
          <a:p>
            <a:pPr marL="12700" marR="48260" algn="just">
              <a:lnSpc>
                <a:spcPct val="101800"/>
              </a:lnSpc>
              <a:spcBef>
                <a:spcPts val="95"/>
              </a:spcBef>
            </a:pP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“Wow,</a:t>
            </a:r>
            <a:r>
              <a:rPr sz="1700" spc="50" dirty="0">
                <a:solidFill>
                  <a:srgbClr val="57585B"/>
                </a:solidFill>
                <a:latin typeface="Open Sans"/>
                <a:cs typeface="Open Sans"/>
              </a:rPr>
              <a:t> </a:t>
            </a:r>
            <a:r>
              <a:rPr sz="1700" dirty="0">
                <a:solidFill>
                  <a:srgbClr val="57585B"/>
                </a:solidFill>
                <a:latin typeface="Open Sans"/>
                <a:cs typeface="Open Sans"/>
              </a:rPr>
              <a:t>that’s</a:t>
            </a:r>
            <a:r>
              <a:rPr sz="1700" spc="50" dirty="0">
                <a:solidFill>
                  <a:srgbClr val="57585B"/>
                </a:solidFill>
                <a:latin typeface="Open Sans"/>
                <a:cs typeface="Open Sans"/>
              </a:rPr>
              <a:t> </a:t>
            </a:r>
            <a:r>
              <a:rPr sz="1700" dirty="0">
                <a:solidFill>
                  <a:srgbClr val="57585B"/>
                </a:solidFill>
                <a:latin typeface="Open Sans"/>
                <a:cs typeface="Open Sans"/>
              </a:rPr>
              <a:t>really</a:t>
            </a:r>
            <a:r>
              <a:rPr sz="1700" spc="50" dirty="0">
                <a:solidFill>
                  <a:srgbClr val="57585B"/>
                </a:solidFill>
                <a:latin typeface="Open Sans"/>
                <a:cs typeface="Open Sans"/>
              </a:rPr>
              <a:t> </a:t>
            </a:r>
            <a:r>
              <a:rPr sz="1700" dirty="0">
                <a:solidFill>
                  <a:srgbClr val="57585B"/>
                </a:solidFill>
                <a:latin typeface="Open Sans"/>
                <a:cs typeface="Open Sans"/>
              </a:rPr>
              <a:t>interesting,</a:t>
            </a:r>
            <a:r>
              <a:rPr sz="1700" spc="50" dirty="0">
                <a:solidFill>
                  <a:srgbClr val="57585B"/>
                </a:solidFill>
                <a:latin typeface="Open Sans"/>
                <a:cs typeface="Open Sans"/>
              </a:rPr>
              <a:t> </a:t>
            </a:r>
            <a:r>
              <a:rPr sz="1700" dirty="0">
                <a:solidFill>
                  <a:srgbClr val="57585B"/>
                </a:solidFill>
                <a:latin typeface="Open Sans"/>
                <a:cs typeface="Open Sans"/>
              </a:rPr>
              <a:t>Grandpa.</a:t>
            </a:r>
            <a:r>
              <a:rPr sz="1700" spc="50" dirty="0">
                <a:solidFill>
                  <a:srgbClr val="57585B"/>
                </a:solidFill>
                <a:latin typeface="Open Sans"/>
                <a:cs typeface="Open Sans"/>
              </a:rPr>
              <a:t> </a:t>
            </a: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did</a:t>
            </a:r>
            <a:r>
              <a:rPr sz="1700" spc="50"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experience</a:t>
            </a:r>
            <a:r>
              <a:rPr sz="1700" spc="50"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spc="-10" dirty="0">
                <a:solidFill>
                  <a:srgbClr val="57585B"/>
                </a:solidFill>
                <a:latin typeface="Open Sans"/>
                <a:cs typeface="Open Sans"/>
              </a:rPr>
              <a:t>yourself </a:t>
            </a:r>
            <a:r>
              <a:rPr sz="1700" dirty="0">
                <a:solidFill>
                  <a:srgbClr val="57585B"/>
                </a:solidFill>
                <a:latin typeface="Open Sans"/>
                <a:cs typeface="Open Sans"/>
              </a:rPr>
              <a:t>when</a:t>
            </a:r>
            <a:r>
              <a:rPr sz="1700" spc="50"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were</a:t>
            </a:r>
            <a:r>
              <a:rPr sz="1700" spc="55" dirty="0">
                <a:solidFill>
                  <a:srgbClr val="57585B"/>
                </a:solidFill>
                <a:latin typeface="Open Sans"/>
                <a:cs typeface="Open Sans"/>
              </a:rPr>
              <a:t> </a:t>
            </a:r>
            <a:r>
              <a:rPr sz="1700" spc="-10" dirty="0">
                <a:solidFill>
                  <a:srgbClr val="57585B"/>
                </a:solidFill>
                <a:latin typeface="Open Sans"/>
                <a:cs typeface="Open Sans"/>
              </a:rPr>
              <a:t>younger?”</a:t>
            </a:r>
            <a:endParaRPr sz="1700" dirty="0">
              <a:latin typeface="Open Sans"/>
              <a:cs typeface="Open Sans"/>
            </a:endParaRPr>
          </a:p>
          <a:p>
            <a:pPr marL="12700" marR="26034" algn="just">
              <a:lnSpc>
                <a:spcPct val="101800"/>
              </a:lnSpc>
              <a:spcBef>
                <a:spcPts val="2075"/>
              </a:spcBef>
            </a:pPr>
            <a:r>
              <a:rPr sz="1700" dirty="0">
                <a:solidFill>
                  <a:srgbClr val="57585B"/>
                </a:solidFill>
                <a:latin typeface="Open Sans"/>
                <a:cs typeface="Open Sans"/>
              </a:rPr>
              <a:t>Grandfather:</a:t>
            </a:r>
            <a:r>
              <a:rPr sz="1700" spc="40" dirty="0">
                <a:solidFill>
                  <a:srgbClr val="57585B"/>
                </a:solidFill>
                <a:latin typeface="Open Sans"/>
                <a:cs typeface="Open Sans"/>
              </a:rPr>
              <a:t> </a:t>
            </a:r>
            <a:r>
              <a:rPr sz="1700" dirty="0">
                <a:solidFill>
                  <a:srgbClr val="57585B"/>
                </a:solidFill>
                <a:latin typeface="Open Sans"/>
                <a:cs typeface="Open Sans"/>
              </a:rPr>
              <a:t>“Oh,</a:t>
            </a:r>
            <a:r>
              <a:rPr sz="1700" spc="40" dirty="0">
                <a:solidFill>
                  <a:srgbClr val="57585B"/>
                </a:solidFill>
                <a:latin typeface="Open Sans"/>
                <a:cs typeface="Open Sans"/>
              </a:rPr>
              <a:t> </a:t>
            </a:r>
            <a:r>
              <a:rPr sz="1700" dirty="0">
                <a:solidFill>
                  <a:srgbClr val="57585B"/>
                </a:solidFill>
                <a:latin typeface="Open Sans"/>
                <a:cs typeface="Open Sans"/>
              </a:rPr>
              <a:t>Jaime,</a:t>
            </a:r>
            <a:r>
              <a:rPr sz="1700" spc="40" dirty="0">
                <a:solidFill>
                  <a:srgbClr val="57585B"/>
                </a:solidFill>
                <a:latin typeface="Open Sans"/>
                <a:cs typeface="Open Sans"/>
              </a:rPr>
              <a:t> </a:t>
            </a:r>
            <a:r>
              <a:rPr lang="en-US" sz="1700" dirty="0">
                <a:solidFill>
                  <a:srgbClr val="57585B"/>
                </a:solidFill>
                <a:latin typeface="Open Sans"/>
                <a:cs typeface="Open Sans"/>
              </a:rPr>
              <a:t>everything was </a:t>
            </a:r>
            <a:r>
              <a:rPr sz="1700" dirty="0">
                <a:solidFill>
                  <a:srgbClr val="57585B"/>
                </a:solidFill>
                <a:latin typeface="Open Sans"/>
                <a:cs typeface="Open Sans"/>
              </a:rPr>
              <a:t>just</a:t>
            </a:r>
            <a:r>
              <a:rPr sz="1700" spc="40" dirty="0">
                <a:solidFill>
                  <a:srgbClr val="57585B"/>
                </a:solidFill>
                <a:latin typeface="Open Sans"/>
                <a:cs typeface="Open Sans"/>
              </a:rPr>
              <a:t> </a:t>
            </a:r>
            <a:r>
              <a:rPr sz="1700" dirty="0">
                <a:solidFill>
                  <a:srgbClr val="57585B"/>
                </a:solidFill>
                <a:latin typeface="Open Sans"/>
                <a:cs typeface="Open Sans"/>
              </a:rPr>
              <a:t>much</a:t>
            </a:r>
            <a:r>
              <a:rPr sz="1700" spc="40" dirty="0">
                <a:solidFill>
                  <a:srgbClr val="57585B"/>
                </a:solidFill>
                <a:latin typeface="Open Sans"/>
                <a:cs typeface="Open Sans"/>
              </a:rPr>
              <a:t> </a:t>
            </a:r>
            <a:r>
              <a:rPr sz="1700" dirty="0">
                <a:solidFill>
                  <a:srgbClr val="57585B"/>
                </a:solidFill>
                <a:latin typeface="Open Sans"/>
                <a:cs typeface="Open Sans"/>
              </a:rPr>
              <a:t>cheaper</a:t>
            </a:r>
            <a:r>
              <a:rPr sz="1700" spc="40" dirty="0">
                <a:solidFill>
                  <a:srgbClr val="57585B"/>
                </a:solidFill>
                <a:latin typeface="Open Sans"/>
                <a:cs typeface="Open Sans"/>
              </a:rPr>
              <a:t> </a:t>
            </a:r>
            <a:r>
              <a:rPr sz="1700" dirty="0">
                <a:solidFill>
                  <a:srgbClr val="57585B"/>
                </a:solidFill>
                <a:latin typeface="Open Sans"/>
                <a:cs typeface="Open Sans"/>
              </a:rPr>
              <a:t>when</a:t>
            </a:r>
            <a:r>
              <a:rPr sz="1700" spc="40" dirty="0">
                <a:solidFill>
                  <a:srgbClr val="57585B"/>
                </a:solidFill>
                <a:latin typeface="Open Sans"/>
                <a:cs typeface="Open Sans"/>
              </a:rPr>
              <a:t> </a:t>
            </a:r>
            <a:r>
              <a:rPr sz="1700" dirty="0">
                <a:solidFill>
                  <a:srgbClr val="57585B"/>
                </a:solidFill>
                <a:latin typeface="Open Sans"/>
                <a:cs typeface="Open Sans"/>
              </a:rPr>
              <a:t>I</a:t>
            </a:r>
            <a:r>
              <a:rPr sz="1700" spc="40" dirty="0">
                <a:solidFill>
                  <a:srgbClr val="57585B"/>
                </a:solidFill>
                <a:latin typeface="Open Sans"/>
                <a:cs typeface="Open Sans"/>
              </a:rPr>
              <a:t> </a:t>
            </a:r>
            <a:r>
              <a:rPr sz="1700" dirty="0">
                <a:solidFill>
                  <a:srgbClr val="57585B"/>
                </a:solidFill>
                <a:latin typeface="Open Sans"/>
                <a:cs typeface="Open Sans"/>
              </a:rPr>
              <a:t>was</a:t>
            </a:r>
            <a:r>
              <a:rPr sz="1700" spc="40" dirty="0">
                <a:solidFill>
                  <a:srgbClr val="57585B"/>
                </a:solidFill>
                <a:latin typeface="Open Sans"/>
                <a:cs typeface="Open Sans"/>
              </a:rPr>
              <a:t> </a:t>
            </a:r>
            <a:r>
              <a:rPr sz="1700" dirty="0">
                <a:solidFill>
                  <a:srgbClr val="57585B"/>
                </a:solidFill>
                <a:latin typeface="Open Sans"/>
                <a:cs typeface="Open Sans"/>
              </a:rPr>
              <a:t>young.</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spc="-20" dirty="0">
                <a:solidFill>
                  <a:srgbClr val="57585B"/>
                </a:solidFill>
                <a:latin typeface="Open Sans"/>
                <a:cs typeface="Open Sans"/>
              </a:rPr>
              <a:t>loaf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bread</a:t>
            </a:r>
            <a:r>
              <a:rPr sz="1700" spc="50" dirty="0">
                <a:solidFill>
                  <a:srgbClr val="57585B"/>
                </a:solidFill>
                <a:latin typeface="Open Sans"/>
                <a:cs typeface="Open Sans"/>
              </a:rPr>
              <a:t> </a:t>
            </a:r>
            <a:r>
              <a:rPr sz="1700" dirty="0">
                <a:solidFill>
                  <a:srgbClr val="57585B"/>
                </a:solidFill>
                <a:latin typeface="Open Sans"/>
                <a:cs typeface="Open Sans"/>
              </a:rPr>
              <a:t>would</a:t>
            </a:r>
            <a:r>
              <a:rPr sz="1700" spc="55" dirty="0">
                <a:solidFill>
                  <a:srgbClr val="57585B"/>
                </a:solidFill>
                <a:latin typeface="Open Sans"/>
                <a:cs typeface="Open Sans"/>
              </a:rPr>
              <a:t> </a:t>
            </a:r>
            <a:r>
              <a:rPr sz="1700" dirty="0">
                <a:solidFill>
                  <a:srgbClr val="57585B"/>
                </a:solidFill>
                <a:latin typeface="Open Sans"/>
                <a:cs typeface="Open Sans"/>
              </a:rPr>
              <a:t>only</a:t>
            </a:r>
            <a:r>
              <a:rPr sz="1700" spc="50" dirty="0">
                <a:solidFill>
                  <a:srgbClr val="57585B"/>
                </a:solidFill>
                <a:latin typeface="Open Sans"/>
                <a:cs typeface="Open Sans"/>
              </a:rPr>
              <a:t> </a:t>
            </a:r>
            <a:r>
              <a:rPr sz="1700" dirty="0">
                <a:solidFill>
                  <a:srgbClr val="57585B"/>
                </a:solidFill>
                <a:latin typeface="Open Sans"/>
                <a:cs typeface="Open Sans"/>
              </a:rPr>
              <a:t>cost</a:t>
            </a:r>
            <a:r>
              <a:rPr sz="1700" spc="50" dirty="0">
                <a:solidFill>
                  <a:srgbClr val="57585B"/>
                </a:solidFill>
                <a:latin typeface="Open Sans"/>
                <a:cs typeface="Open Sans"/>
              </a:rPr>
              <a:t> </a:t>
            </a:r>
            <a:r>
              <a:rPr sz="1700" dirty="0">
                <a:solidFill>
                  <a:srgbClr val="57585B"/>
                </a:solidFill>
                <a:latin typeface="Open Sans"/>
                <a:cs typeface="Open Sans"/>
              </a:rPr>
              <a:t>$0.18,</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could</a:t>
            </a:r>
            <a:r>
              <a:rPr sz="1700" spc="55" dirty="0">
                <a:solidFill>
                  <a:srgbClr val="57585B"/>
                </a:solidFill>
                <a:latin typeface="Open Sans"/>
                <a:cs typeface="Open Sans"/>
              </a:rPr>
              <a:t> </a:t>
            </a:r>
            <a:r>
              <a:rPr sz="1700" dirty="0">
                <a:solidFill>
                  <a:srgbClr val="57585B"/>
                </a:solidFill>
                <a:latin typeface="Open Sans"/>
                <a:cs typeface="Open Sans"/>
              </a:rPr>
              <a:t>buy</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gallon</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gasoline</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just</a:t>
            </a:r>
            <a:r>
              <a:rPr sz="1700" spc="50" dirty="0">
                <a:solidFill>
                  <a:srgbClr val="57585B"/>
                </a:solidFill>
                <a:latin typeface="Open Sans"/>
                <a:cs typeface="Open Sans"/>
              </a:rPr>
              <a:t> </a:t>
            </a:r>
            <a:r>
              <a:rPr sz="1700" spc="-10" dirty="0">
                <a:solidFill>
                  <a:srgbClr val="57585B"/>
                </a:solidFill>
                <a:latin typeface="Open Sans"/>
                <a:cs typeface="Open Sans"/>
              </a:rPr>
              <a:t>$0.29. </a:t>
            </a:r>
            <a:r>
              <a:rPr sz="1700" dirty="0">
                <a:solidFill>
                  <a:srgbClr val="57585B"/>
                </a:solidFill>
                <a:latin typeface="Open Sans"/>
                <a:cs typeface="Open Sans"/>
              </a:rPr>
              <a:t>It</a:t>
            </a:r>
            <a:r>
              <a:rPr sz="1700" spc="45"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dirty="0">
                <a:solidFill>
                  <a:srgbClr val="57585B"/>
                </a:solidFill>
                <a:latin typeface="Open Sans"/>
                <a:cs typeface="Open Sans"/>
              </a:rPr>
              <a:t>unbelievable</a:t>
            </a:r>
            <a:r>
              <a:rPr sz="1700" spc="50" dirty="0">
                <a:solidFill>
                  <a:srgbClr val="57585B"/>
                </a:solidFill>
                <a:latin typeface="Open Sans"/>
                <a:cs typeface="Open Sans"/>
              </a:rPr>
              <a:t> </a:t>
            </a:r>
            <a:r>
              <a:rPr sz="1700" dirty="0">
                <a:solidFill>
                  <a:srgbClr val="57585B"/>
                </a:solidFill>
                <a:latin typeface="Open Sans"/>
                <a:cs typeface="Open Sans"/>
              </a:rPr>
              <a:t>how</a:t>
            </a:r>
            <a:r>
              <a:rPr sz="1700" spc="50" dirty="0">
                <a:solidFill>
                  <a:srgbClr val="57585B"/>
                </a:solidFill>
                <a:latin typeface="Open Sans"/>
                <a:cs typeface="Open Sans"/>
              </a:rPr>
              <a:t> </a:t>
            </a:r>
            <a:r>
              <a:rPr sz="1700" dirty="0">
                <a:solidFill>
                  <a:srgbClr val="57585B"/>
                </a:solidFill>
                <a:latin typeface="Open Sans"/>
                <a:cs typeface="Open Sans"/>
              </a:rPr>
              <a:t>much</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cost</a:t>
            </a:r>
            <a:r>
              <a:rPr sz="1700" spc="50" dirty="0">
                <a:solidFill>
                  <a:srgbClr val="57585B"/>
                </a:solidFill>
                <a:latin typeface="Open Sans"/>
                <a:cs typeface="Open Sans"/>
              </a:rPr>
              <a:t> </a:t>
            </a:r>
            <a:r>
              <a:rPr lang="en-US"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living</a:t>
            </a:r>
            <a:r>
              <a:rPr sz="1700" spc="50" dirty="0">
                <a:solidFill>
                  <a:srgbClr val="57585B"/>
                </a:solidFill>
                <a:latin typeface="Open Sans"/>
                <a:cs typeface="Open Sans"/>
              </a:rPr>
              <a:t> </a:t>
            </a:r>
            <a:r>
              <a:rPr sz="1700" dirty="0">
                <a:solidFill>
                  <a:srgbClr val="57585B"/>
                </a:solidFill>
                <a:latin typeface="Open Sans"/>
                <a:cs typeface="Open Sans"/>
              </a:rPr>
              <a:t>has</a:t>
            </a:r>
            <a:r>
              <a:rPr sz="1700" spc="50" dirty="0">
                <a:solidFill>
                  <a:srgbClr val="57585B"/>
                </a:solidFill>
                <a:latin typeface="Open Sans"/>
                <a:cs typeface="Open Sans"/>
              </a:rPr>
              <a:t> </a:t>
            </a:r>
            <a:r>
              <a:rPr sz="1700" dirty="0">
                <a:solidFill>
                  <a:srgbClr val="57585B"/>
                </a:solidFill>
                <a:latin typeface="Open Sans"/>
                <a:cs typeface="Open Sans"/>
              </a:rPr>
              <a:t>gone</a:t>
            </a:r>
            <a:r>
              <a:rPr sz="1700" spc="50" dirty="0">
                <a:solidFill>
                  <a:srgbClr val="57585B"/>
                </a:solidFill>
                <a:latin typeface="Open Sans"/>
                <a:cs typeface="Open Sans"/>
              </a:rPr>
              <a:t> </a:t>
            </a:r>
            <a:r>
              <a:rPr sz="1700" spc="-20" dirty="0">
                <a:solidFill>
                  <a:srgbClr val="57585B"/>
                </a:solidFill>
                <a:latin typeface="Open Sans"/>
                <a:cs typeface="Open Sans"/>
              </a:rPr>
              <a:t>up.”</a:t>
            </a:r>
            <a:endParaRPr sz="1700" dirty="0">
              <a:latin typeface="Open Sans"/>
              <a:cs typeface="Open Sans"/>
            </a:endParaRPr>
          </a:p>
          <a:p>
            <a:pPr marL="12700" marR="5080">
              <a:lnSpc>
                <a:spcPct val="101800"/>
              </a:lnSpc>
              <a:spcBef>
                <a:spcPts val="2080"/>
              </a:spcBef>
            </a:pPr>
            <a:r>
              <a:rPr sz="1700" dirty="0">
                <a:solidFill>
                  <a:srgbClr val="57585B"/>
                </a:solidFill>
                <a:latin typeface="Open Sans"/>
                <a:cs typeface="Open Sans"/>
              </a:rPr>
              <a:t>After</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conversation</a:t>
            </a:r>
            <a:r>
              <a:rPr sz="1700" spc="45" dirty="0">
                <a:solidFill>
                  <a:srgbClr val="57585B"/>
                </a:solidFill>
                <a:latin typeface="Open Sans"/>
                <a:cs typeface="Open Sans"/>
              </a:rPr>
              <a:t> </a:t>
            </a:r>
            <a:r>
              <a:rPr sz="1700" dirty="0">
                <a:solidFill>
                  <a:srgbClr val="57585B"/>
                </a:solidFill>
                <a:latin typeface="Open Sans"/>
                <a:cs typeface="Open Sans"/>
              </a:rPr>
              <a:t>with</a:t>
            </a:r>
            <a:r>
              <a:rPr sz="1700" spc="40" dirty="0">
                <a:solidFill>
                  <a:srgbClr val="57585B"/>
                </a:solidFill>
                <a:latin typeface="Open Sans"/>
                <a:cs typeface="Open Sans"/>
              </a:rPr>
              <a:t> </a:t>
            </a:r>
            <a:r>
              <a:rPr sz="1700" dirty="0">
                <a:solidFill>
                  <a:srgbClr val="57585B"/>
                </a:solidFill>
                <a:latin typeface="Open Sans"/>
                <a:cs typeface="Open Sans"/>
              </a:rPr>
              <a:t>his</a:t>
            </a:r>
            <a:r>
              <a:rPr sz="1700" spc="45" dirty="0">
                <a:solidFill>
                  <a:srgbClr val="57585B"/>
                </a:solidFill>
                <a:latin typeface="Open Sans"/>
                <a:cs typeface="Open Sans"/>
              </a:rPr>
              <a:t> </a:t>
            </a:r>
            <a:r>
              <a:rPr sz="1700" dirty="0">
                <a:solidFill>
                  <a:srgbClr val="57585B"/>
                </a:solidFill>
                <a:latin typeface="Open Sans"/>
                <a:cs typeface="Open Sans"/>
              </a:rPr>
              <a:t>grandfather,</a:t>
            </a:r>
            <a:r>
              <a:rPr sz="1700" spc="40" dirty="0">
                <a:solidFill>
                  <a:srgbClr val="57585B"/>
                </a:solidFill>
                <a:latin typeface="Open Sans"/>
                <a:cs typeface="Open Sans"/>
              </a:rPr>
              <a:t> </a:t>
            </a: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goes</a:t>
            </a:r>
            <a:r>
              <a:rPr sz="1700" spc="40" dirty="0">
                <a:solidFill>
                  <a:srgbClr val="57585B"/>
                </a:solidFill>
                <a:latin typeface="Open Sans"/>
                <a:cs typeface="Open Sans"/>
              </a:rPr>
              <a:t> </a:t>
            </a:r>
            <a:r>
              <a:rPr sz="1700" dirty="0">
                <a:solidFill>
                  <a:srgbClr val="57585B"/>
                </a:solidFill>
                <a:latin typeface="Open Sans"/>
                <a:cs typeface="Open Sans"/>
              </a:rPr>
              <a:t>home</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take</a:t>
            </a:r>
            <a:r>
              <a:rPr sz="1700" spc="45" dirty="0">
                <a:solidFill>
                  <a:srgbClr val="57585B"/>
                </a:solidFill>
                <a:latin typeface="Open Sans"/>
                <a:cs typeface="Open Sans"/>
              </a:rPr>
              <a:t> </a:t>
            </a:r>
            <a:r>
              <a:rPr sz="1700" dirty="0">
                <a:solidFill>
                  <a:srgbClr val="57585B"/>
                </a:solidFill>
                <a:latin typeface="Open Sans"/>
                <a:cs typeface="Open Sans"/>
              </a:rPr>
              <a:t>another</a:t>
            </a:r>
            <a:r>
              <a:rPr sz="1700" spc="40" dirty="0">
                <a:solidFill>
                  <a:srgbClr val="57585B"/>
                </a:solidFill>
                <a:latin typeface="Open Sans"/>
                <a:cs typeface="Open Sans"/>
              </a:rPr>
              <a:t> </a:t>
            </a:r>
            <a:r>
              <a:rPr sz="1700" spc="-20" dirty="0">
                <a:solidFill>
                  <a:srgbClr val="57585B"/>
                </a:solidFill>
                <a:latin typeface="Open Sans"/>
                <a:cs typeface="Open Sans"/>
              </a:rPr>
              <a:t>look</a:t>
            </a:r>
            <a:r>
              <a:rPr sz="1700" spc="500" dirty="0">
                <a:solidFill>
                  <a:srgbClr val="57585B"/>
                </a:solidFill>
                <a:latin typeface="Open Sans"/>
                <a:cs typeface="Open Sans"/>
              </a:rPr>
              <a:t>  </a:t>
            </a:r>
            <a:r>
              <a:rPr sz="1700" dirty="0">
                <a:solidFill>
                  <a:srgbClr val="57585B"/>
                </a:solidFill>
                <a:latin typeface="Open Sans"/>
                <a:cs typeface="Open Sans"/>
              </a:rPr>
              <a:t>at</a:t>
            </a:r>
            <a:r>
              <a:rPr sz="1700" spc="55" dirty="0">
                <a:solidFill>
                  <a:srgbClr val="57585B"/>
                </a:solidFill>
                <a:latin typeface="Open Sans"/>
                <a:cs typeface="Open Sans"/>
              </a:rPr>
              <a:t> </a:t>
            </a:r>
            <a:r>
              <a:rPr sz="1700" dirty="0">
                <a:solidFill>
                  <a:srgbClr val="57585B"/>
                </a:solidFill>
                <a:latin typeface="Open Sans"/>
                <a:cs typeface="Open Sans"/>
              </a:rPr>
              <a:t>his</a:t>
            </a:r>
            <a:r>
              <a:rPr sz="1700" spc="60" dirty="0">
                <a:solidFill>
                  <a:srgbClr val="57585B"/>
                </a:solidFill>
                <a:latin typeface="Open Sans"/>
                <a:cs typeface="Open Sans"/>
              </a:rPr>
              <a:t> </a:t>
            </a:r>
            <a:r>
              <a:rPr sz="1700" dirty="0">
                <a:solidFill>
                  <a:srgbClr val="57585B"/>
                </a:solidFill>
                <a:latin typeface="Open Sans"/>
                <a:cs typeface="Open Sans"/>
              </a:rPr>
              <a:t>ledger.</a:t>
            </a:r>
            <a:r>
              <a:rPr sz="1700" spc="60" dirty="0">
                <a:solidFill>
                  <a:srgbClr val="57585B"/>
                </a:solidFill>
                <a:latin typeface="Open Sans"/>
                <a:cs typeface="Open Sans"/>
              </a:rPr>
              <a:t> </a:t>
            </a:r>
            <a:r>
              <a:rPr sz="1700" dirty="0">
                <a:solidFill>
                  <a:srgbClr val="57585B"/>
                </a:solidFill>
                <a:latin typeface="Open Sans"/>
                <a:cs typeface="Open Sans"/>
              </a:rPr>
              <a:t>He</a:t>
            </a:r>
            <a:r>
              <a:rPr sz="1700" spc="60" dirty="0">
                <a:solidFill>
                  <a:srgbClr val="57585B"/>
                </a:solidFill>
                <a:latin typeface="Open Sans"/>
                <a:cs typeface="Open Sans"/>
              </a:rPr>
              <a:t> </a:t>
            </a:r>
            <a:r>
              <a:rPr sz="1700" dirty="0">
                <a:solidFill>
                  <a:srgbClr val="57585B"/>
                </a:solidFill>
                <a:latin typeface="Open Sans"/>
                <a:cs typeface="Open Sans"/>
              </a:rPr>
              <a:t>quickly</a:t>
            </a:r>
            <a:r>
              <a:rPr sz="1700" spc="60" dirty="0">
                <a:solidFill>
                  <a:srgbClr val="57585B"/>
                </a:solidFill>
                <a:latin typeface="Open Sans"/>
                <a:cs typeface="Open Sans"/>
              </a:rPr>
              <a:t> </a:t>
            </a:r>
            <a:r>
              <a:rPr sz="1700" dirty="0">
                <a:solidFill>
                  <a:srgbClr val="57585B"/>
                </a:solidFill>
                <a:latin typeface="Open Sans"/>
                <a:cs typeface="Open Sans"/>
              </a:rPr>
              <a:t>discovers</a:t>
            </a:r>
            <a:r>
              <a:rPr sz="1700" spc="60"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he</a:t>
            </a:r>
            <a:r>
              <a:rPr sz="1700" spc="60" dirty="0">
                <a:solidFill>
                  <a:srgbClr val="57585B"/>
                </a:solidFill>
                <a:latin typeface="Open Sans"/>
                <a:cs typeface="Open Sans"/>
              </a:rPr>
              <a:t> </a:t>
            </a:r>
            <a:r>
              <a:rPr sz="1700" dirty="0">
                <a:solidFill>
                  <a:srgbClr val="57585B"/>
                </a:solidFill>
                <a:latin typeface="Open Sans"/>
                <a:cs typeface="Open Sans"/>
              </a:rPr>
              <a:t>needs</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budget</a:t>
            </a:r>
            <a:r>
              <a:rPr sz="1700" spc="60" dirty="0">
                <a:solidFill>
                  <a:srgbClr val="57585B"/>
                </a:solidFill>
                <a:latin typeface="Open Sans"/>
                <a:cs typeface="Open Sans"/>
              </a:rPr>
              <a:t> </a:t>
            </a:r>
            <a:r>
              <a:rPr sz="1700" dirty="0">
                <a:solidFill>
                  <a:srgbClr val="57585B"/>
                </a:solidFill>
                <a:latin typeface="Open Sans"/>
                <a:cs typeface="Open Sans"/>
              </a:rPr>
              <a:t>an</a:t>
            </a:r>
            <a:r>
              <a:rPr sz="1700" spc="60" dirty="0">
                <a:solidFill>
                  <a:srgbClr val="57585B"/>
                </a:solidFill>
                <a:latin typeface="Open Sans"/>
                <a:cs typeface="Open Sans"/>
              </a:rPr>
              <a:t> </a:t>
            </a:r>
            <a:r>
              <a:rPr sz="1700" dirty="0">
                <a:solidFill>
                  <a:srgbClr val="57585B"/>
                </a:solidFill>
                <a:latin typeface="Open Sans"/>
                <a:cs typeface="Open Sans"/>
              </a:rPr>
              <a:t>additional</a:t>
            </a:r>
            <a:r>
              <a:rPr sz="1700" spc="60" dirty="0">
                <a:solidFill>
                  <a:srgbClr val="57585B"/>
                </a:solidFill>
                <a:latin typeface="Open Sans"/>
                <a:cs typeface="Open Sans"/>
              </a:rPr>
              <a:t> </a:t>
            </a:r>
            <a:r>
              <a:rPr sz="1700" dirty="0">
                <a:solidFill>
                  <a:srgbClr val="57585B"/>
                </a:solidFill>
                <a:latin typeface="Open Sans"/>
                <a:cs typeface="Open Sans"/>
              </a:rPr>
              <a:t>$1,000</a:t>
            </a:r>
            <a:r>
              <a:rPr sz="1700" spc="60" dirty="0">
                <a:solidFill>
                  <a:srgbClr val="57585B"/>
                </a:solidFill>
                <a:latin typeface="Open Sans"/>
                <a:cs typeface="Open Sans"/>
              </a:rPr>
              <a:t> </a:t>
            </a:r>
            <a:r>
              <a:rPr sz="1700" spc="-25" dirty="0">
                <a:solidFill>
                  <a:srgbClr val="57585B"/>
                </a:solidFill>
                <a:latin typeface="Open Sans"/>
                <a:cs typeface="Open Sans"/>
              </a:rPr>
              <a:t>for </a:t>
            </a:r>
            <a:r>
              <a:rPr sz="1700" dirty="0">
                <a:solidFill>
                  <a:srgbClr val="57585B"/>
                </a:solidFill>
                <a:latin typeface="Open Sans"/>
                <a:cs typeface="Open Sans"/>
              </a:rPr>
              <a:t>2024</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be</a:t>
            </a:r>
            <a:r>
              <a:rPr sz="1700" spc="45" dirty="0">
                <a:solidFill>
                  <a:srgbClr val="57585B"/>
                </a:solidFill>
                <a:latin typeface="Open Sans"/>
                <a:cs typeface="Open Sans"/>
              </a:rPr>
              <a:t> </a:t>
            </a:r>
            <a:r>
              <a:rPr sz="1700" dirty="0">
                <a:solidFill>
                  <a:srgbClr val="57585B"/>
                </a:solidFill>
                <a:latin typeface="Open Sans"/>
                <a:cs typeface="Open Sans"/>
              </a:rPr>
              <a:t>able</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buy</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same</a:t>
            </a:r>
            <a:r>
              <a:rPr sz="1700" spc="45" dirty="0">
                <a:solidFill>
                  <a:srgbClr val="57585B"/>
                </a:solidFill>
                <a:latin typeface="Open Sans"/>
                <a:cs typeface="Open Sans"/>
              </a:rPr>
              <a:t> </a:t>
            </a:r>
            <a:r>
              <a:rPr sz="1700" dirty="0">
                <a:solidFill>
                  <a:srgbClr val="57585B"/>
                </a:solidFill>
                <a:latin typeface="Open Sans"/>
                <a:cs typeface="Open Sans"/>
              </a:rPr>
              <a:t>basket</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goods</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services</a:t>
            </a:r>
            <a:r>
              <a:rPr sz="1700" spc="45"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he</a:t>
            </a:r>
            <a:r>
              <a:rPr sz="1700" spc="45" dirty="0">
                <a:solidFill>
                  <a:srgbClr val="57585B"/>
                </a:solidFill>
                <a:latin typeface="Open Sans"/>
                <a:cs typeface="Open Sans"/>
              </a:rPr>
              <a:t> </a:t>
            </a:r>
            <a:r>
              <a:rPr sz="1700" dirty="0">
                <a:solidFill>
                  <a:srgbClr val="57585B"/>
                </a:solidFill>
                <a:latin typeface="Open Sans"/>
                <a:cs typeface="Open Sans"/>
              </a:rPr>
              <a:t>purchased</a:t>
            </a:r>
            <a:r>
              <a:rPr sz="1700" spc="45" dirty="0">
                <a:solidFill>
                  <a:srgbClr val="57585B"/>
                </a:solidFill>
                <a:latin typeface="Open Sans"/>
                <a:cs typeface="Open Sans"/>
              </a:rPr>
              <a:t> </a:t>
            </a:r>
            <a:r>
              <a:rPr sz="1700" spc="-25" dirty="0">
                <a:solidFill>
                  <a:srgbClr val="57585B"/>
                </a:solidFill>
                <a:latin typeface="Open Sans"/>
                <a:cs typeface="Open Sans"/>
              </a:rPr>
              <a:t>in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previous</a:t>
            </a:r>
            <a:r>
              <a:rPr sz="1700" spc="50" dirty="0">
                <a:solidFill>
                  <a:srgbClr val="57585B"/>
                </a:solidFill>
                <a:latin typeface="Open Sans"/>
                <a:cs typeface="Open Sans"/>
              </a:rPr>
              <a:t> </a:t>
            </a:r>
            <a:r>
              <a:rPr sz="1700" dirty="0">
                <a:solidFill>
                  <a:srgbClr val="57585B"/>
                </a:solidFill>
                <a:latin typeface="Open Sans"/>
                <a:cs typeface="Open Sans"/>
              </a:rPr>
              <a:t>year.</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means</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his</a:t>
            </a:r>
            <a:r>
              <a:rPr sz="1700" spc="55" dirty="0">
                <a:solidFill>
                  <a:srgbClr val="57585B"/>
                </a:solidFill>
                <a:latin typeface="Open Sans"/>
                <a:cs typeface="Open Sans"/>
              </a:rPr>
              <a:t> </a:t>
            </a:r>
            <a:r>
              <a:rPr sz="1700" dirty="0">
                <a:solidFill>
                  <a:srgbClr val="57585B"/>
                </a:solidFill>
                <a:latin typeface="Open Sans"/>
                <a:cs typeface="Open Sans"/>
              </a:rPr>
              <a:t>purchasing</a:t>
            </a:r>
            <a:r>
              <a:rPr sz="1700" spc="50" dirty="0">
                <a:solidFill>
                  <a:srgbClr val="57585B"/>
                </a:solidFill>
                <a:latin typeface="Open Sans"/>
                <a:cs typeface="Open Sans"/>
              </a:rPr>
              <a:t> </a:t>
            </a:r>
            <a:r>
              <a:rPr sz="1700" dirty="0">
                <a:solidFill>
                  <a:srgbClr val="57585B"/>
                </a:solidFill>
                <a:latin typeface="Open Sans"/>
                <a:cs typeface="Open Sans"/>
              </a:rPr>
              <a:t>power</a:t>
            </a:r>
            <a:r>
              <a:rPr sz="1700" spc="50" dirty="0">
                <a:solidFill>
                  <a:srgbClr val="57585B"/>
                </a:solidFill>
                <a:latin typeface="Open Sans"/>
                <a:cs typeface="Open Sans"/>
              </a:rPr>
              <a:t> </a:t>
            </a:r>
            <a:r>
              <a:rPr sz="1700" dirty="0">
                <a:solidFill>
                  <a:srgbClr val="57585B"/>
                </a:solidFill>
                <a:latin typeface="Open Sans"/>
                <a:cs typeface="Open Sans"/>
              </a:rPr>
              <a:t>has</a:t>
            </a:r>
            <a:r>
              <a:rPr sz="1700" spc="55" dirty="0">
                <a:solidFill>
                  <a:srgbClr val="57585B"/>
                </a:solidFill>
                <a:latin typeface="Open Sans"/>
                <a:cs typeface="Open Sans"/>
              </a:rPr>
              <a:t> </a:t>
            </a:r>
            <a:r>
              <a:rPr sz="1700" dirty="0">
                <a:solidFill>
                  <a:srgbClr val="57585B"/>
                </a:solidFill>
                <a:latin typeface="Open Sans"/>
                <a:cs typeface="Open Sans"/>
              </a:rPr>
              <a:t>decreased</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5" dirty="0">
                <a:solidFill>
                  <a:srgbClr val="57585B"/>
                </a:solidFill>
                <a:latin typeface="Open Sans"/>
                <a:cs typeface="Open Sans"/>
              </a:rPr>
              <a:t> </a:t>
            </a:r>
            <a:r>
              <a:rPr sz="1700" dirty="0">
                <a:solidFill>
                  <a:srgbClr val="57585B"/>
                </a:solidFill>
                <a:latin typeface="Open Sans"/>
                <a:cs typeface="Open Sans"/>
              </a:rPr>
              <a:t>$1,000</a:t>
            </a:r>
            <a:r>
              <a:rPr sz="1700" spc="50" dirty="0">
                <a:solidFill>
                  <a:srgbClr val="57585B"/>
                </a:solidFill>
                <a:latin typeface="Open Sans"/>
                <a:cs typeface="Open Sans"/>
              </a:rPr>
              <a:t> </a:t>
            </a:r>
            <a:r>
              <a:rPr sz="1700" spc="-25" dirty="0">
                <a:solidFill>
                  <a:srgbClr val="57585B"/>
                </a:solidFill>
                <a:latin typeface="Open Sans"/>
                <a:cs typeface="Open Sans"/>
              </a:rPr>
              <a:t>as </a:t>
            </a:r>
            <a:r>
              <a:rPr sz="1700" dirty="0">
                <a:solidFill>
                  <a:srgbClr val="57585B"/>
                </a:solidFill>
                <a:latin typeface="Open Sans"/>
                <a:cs typeface="Open Sans"/>
              </a:rPr>
              <a:t>he</a:t>
            </a:r>
            <a:r>
              <a:rPr sz="1700" spc="40" dirty="0">
                <a:solidFill>
                  <a:srgbClr val="57585B"/>
                </a:solidFill>
                <a:latin typeface="Open Sans"/>
                <a:cs typeface="Open Sans"/>
              </a:rPr>
              <a:t> </a:t>
            </a:r>
            <a:r>
              <a:rPr sz="1700" dirty="0">
                <a:solidFill>
                  <a:srgbClr val="57585B"/>
                </a:solidFill>
                <a:latin typeface="Open Sans"/>
                <a:cs typeface="Open Sans"/>
              </a:rPr>
              <a:t>now</a:t>
            </a:r>
            <a:r>
              <a:rPr sz="1700" spc="45" dirty="0">
                <a:solidFill>
                  <a:srgbClr val="57585B"/>
                </a:solidFill>
                <a:latin typeface="Open Sans"/>
                <a:cs typeface="Open Sans"/>
              </a:rPr>
              <a:t> </a:t>
            </a:r>
            <a:r>
              <a:rPr sz="1700" dirty="0">
                <a:solidFill>
                  <a:srgbClr val="57585B"/>
                </a:solidFill>
                <a:latin typeface="Open Sans"/>
                <a:cs typeface="Open Sans"/>
              </a:rPr>
              <a:t>has</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spend</a:t>
            </a:r>
            <a:r>
              <a:rPr sz="1700" spc="40" dirty="0">
                <a:solidFill>
                  <a:srgbClr val="57585B"/>
                </a:solidFill>
                <a:latin typeface="Open Sans"/>
                <a:cs typeface="Open Sans"/>
              </a:rPr>
              <a:t> </a:t>
            </a:r>
            <a:r>
              <a:rPr sz="1700" dirty="0">
                <a:solidFill>
                  <a:srgbClr val="57585B"/>
                </a:solidFill>
                <a:latin typeface="Open Sans"/>
                <a:cs typeface="Open Sans"/>
              </a:rPr>
              <a:t>more</a:t>
            </a:r>
            <a:r>
              <a:rPr sz="1700" spc="45" dirty="0">
                <a:solidFill>
                  <a:srgbClr val="57585B"/>
                </a:solidFill>
                <a:latin typeface="Open Sans"/>
                <a:cs typeface="Open Sans"/>
              </a:rPr>
              <a:t> </a:t>
            </a:r>
            <a:r>
              <a:rPr sz="1700" dirty="0">
                <a:solidFill>
                  <a:srgbClr val="57585B"/>
                </a:solidFill>
                <a:latin typeface="Open Sans"/>
                <a:cs typeface="Open Sans"/>
              </a:rPr>
              <a:t>money</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buy</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same</a:t>
            </a:r>
            <a:r>
              <a:rPr sz="1700" spc="45" dirty="0">
                <a:solidFill>
                  <a:srgbClr val="57585B"/>
                </a:solidFill>
                <a:latin typeface="Open Sans"/>
                <a:cs typeface="Open Sans"/>
              </a:rPr>
              <a:t> </a:t>
            </a:r>
            <a:r>
              <a:rPr sz="1700" dirty="0">
                <a:solidFill>
                  <a:srgbClr val="57585B"/>
                </a:solidFill>
                <a:latin typeface="Open Sans"/>
                <a:cs typeface="Open Sans"/>
              </a:rPr>
              <a:t>goods</a:t>
            </a:r>
            <a:r>
              <a:rPr sz="1700" spc="40"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services.</a:t>
            </a:r>
            <a:r>
              <a:rPr sz="1700" spc="45" dirty="0">
                <a:solidFill>
                  <a:srgbClr val="57585B"/>
                </a:solidFill>
                <a:latin typeface="Open Sans"/>
                <a:cs typeface="Open Sans"/>
              </a:rPr>
              <a:t> </a:t>
            </a:r>
            <a:r>
              <a:rPr sz="1700" spc="-10" dirty="0">
                <a:solidFill>
                  <a:srgbClr val="57585B"/>
                </a:solidFill>
                <a:latin typeface="Open Sans"/>
                <a:cs typeface="Open Sans"/>
              </a:rPr>
              <a:t>While</a:t>
            </a:r>
            <a:r>
              <a:rPr sz="1700" spc="500" dirty="0">
                <a:solidFill>
                  <a:srgbClr val="57585B"/>
                </a:solidFill>
                <a:latin typeface="Open Sans"/>
                <a:cs typeface="Open Sans"/>
              </a:rPr>
              <a:t>  </a:t>
            </a:r>
            <a:r>
              <a:rPr sz="1700" dirty="0">
                <a:solidFill>
                  <a:srgbClr val="57585B"/>
                </a:solidFill>
                <a:latin typeface="Open Sans"/>
                <a:cs typeface="Open Sans"/>
              </a:rPr>
              <a:t>Jaime's</a:t>
            </a:r>
            <a:r>
              <a:rPr sz="1700" spc="45" dirty="0">
                <a:solidFill>
                  <a:srgbClr val="57585B"/>
                </a:solidFill>
                <a:latin typeface="Open Sans"/>
                <a:cs typeface="Open Sans"/>
              </a:rPr>
              <a:t> </a:t>
            </a:r>
            <a:r>
              <a:rPr sz="1700" dirty="0">
                <a:solidFill>
                  <a:srgbClr val="57585B"/>
                </a:solidFill>
                <a:latin typeface="Open Sans"/>
                <a:cs typeface="Open Sans"/>
              </a:rPr>
              <a:t>salary</a:t>
            </a:r>
            <a:r>
              <a:rPr sz="1700" spc="45" dirty="0">
                <a:solidFill>
                  <a:srgbClr val="57585B"/>
                </a:solidFill>
                <a:latin typeface="Open Sans"/>
                <a:cs typeface="Open Sans"/>
              </a:rPr>
              <a:t> </a:t>
            </a:r>
            <a:r>
              <a:rPr sz="1700" dirty="0">
                <a:solidFill>
                  <a:srgbClr val="57585B"/>
                </a:solidFill>
                <a:latin typeface="Open Sans"/>
                <a:cs typeface="Open Sans"/>
              </a:rPr>
              <a:t>onlyincreases</a:t>
            </a:r>
            <a:r>
              <a:rPr sz="1700" spc="45" dirty="0">
                <a:solidFill>
                  <a:srgbClr val="57585B"/>
                </a:solidFill>
                <a:latin typeface="Open Sans"/>
                <a:cs typeface="Open Sans"/>
              </a:rPr>
              <a:t> </a:t>
            </a:r>
            <a:r>
              <a:rPr sz="1700" dirty="0">
                <a:solidFill>
                  <a:srgbClr val="57585B"/>
                </a:solidFill>
                <a:latin typeface="Open Sans"/>
                <a:cs typeface="Open Sans"/>
              </a:rPr>
              <a:t>minorly,</a:t>
            </a:r>
            <a:r>
              <a:rPr sz="1700" spc="45" dirty="0">
                <a:solidFill>
                  <a:srgbClr val="57585B"/>
                </a:solidFill>
                <a:latin typeface="Open Sans"/>
                <a:cs typeface="Open Sans"/>
              </a:rPr>
              <a:t> </a:t>
            </a:r>
            <a:r>
              <a:rPr sz="1700" dirty="0">
                <a:solidFill>
                  <a:srgbClr val="57585B"/>
                </a:solidFill>
                <a:latin typeface="Open Sans"/>
                <a:cs typeface="Open Sans"/>
              </a:rPr>
              <a:t>his</a:t>
            </a:r>
            <a:r>
              <a:rPr sz="1700" spc="45" dirty="0">
                <a:solidFill>
                  <a:srgbClr val="57585B"/>
                </a:solidFill>
                <a:latin typeface="Open Sans"/>
                <a:cs typeface="Open Sans"/>
              </a:rPr>
              <a:t> </a:t>
            </a:r>
            <a:r>
              <a:rPr sz="1700" dirty="0">
                <a:solidFill>
                  <a:srgbClr val="57585B"/>
                </a:solidFill>
                <a:latin typeface="Open Sans"/>
                <a:cs typeface="Open Sans"/>
              </a:rPr>
              <a:t>costs</a:t>
            </a:r>
            <a:r>
              <a:rPr sz="1700" spc="45" dirty="0">
                <a:solidFill>
                  <a:srgbClr val="57585B"/>
                </a:solidFill>
                <a:latin typeface="Open Sans"/>
                <a:cs typeface="Open Sans"/>
              </a:rPr>
              <a:t> </a:t>
            </a:r>
            <a:r>
              <a:rPr lang="en-US" sz="1700" spc="45"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living</a:t>
            </a:r>
            <a:r>
              <a:rPr sz="1700" spc="45" dirty="0">
                <a:solidFill>
                  <a:srgbClr val="57585B"/>
                </a:solidFill>
                <a:latin typeface="Open Sans"/>
                <a:cs typeface="Open Sans"/>
              </a:rPr>
              <a:t> </a:t>
            </a:r>
            <a:r>
              <a:rPr sz="1700" dirty="0">
                <a:solidFill>
                  <a:srgbClr val="57585B"/>
                </a:solidFill>
                <a:latin typeface="Open Sans"/>
                <a:cs typeface="Open Sans"/>
              </a:rPr>
              <a:t>skyrocket</a:t>
            </a:r>
            <a:r>
              <a:rPr lang="en-US" sz="1700" dirty="0">
                <a:solidFill>
                  <a:srgbClr val="57585B"/>
                </a:solidFill>
                <a:latin typeface="Open Sans"/>
                <a:cs typeface="Open Sans"/>
              </a:rPr>
              <a:t>s</a:t>
            </a:r>
            <a:r>
              <a:rPr sz="1700" spc="50" dirty="0">
                <a:solidFill>
                  <a:srgbClr val="57585B"/>
                </a:solidFill>
                <a:latin typeface="Open Sans"/>
                <a:cs typeface="Open Sans"/>
              </a:rPr>
              <a:t> </a:t>
            </a:r>
            <a:r>
              <a:rPr sz="1700" dirty="0">
                <a:solidFill>
                  <a:srgbClr val="57585B"/>
                </a:solidFill>
                <a:latin typeface="Open Sans"/>
                <a:cs typeface="Open Sans"/>
              </a:rPr>
              <a:t>every</a:t>
            </a:r>
            <a:r>
              <a:rPr sz="1700" spc="45" dirty="0">
                <a:solidFill>
                  <a:srgbClr val="57585B"/>
                </a:solidFill>
                <a:latin typeface="Open Sans"/>
                <a:cs typeface="Open Sans"/>
              </a:rPr>
              <a:t> </a:t>
            </a:r>
            <a:r>
              <a:rPr sz="1700" spc="-10" dirty="0">
                <a:solidFill>
                  <a:srgbClr val="57585B"/>
                </a:solidFill>
                <a:latin typeface="Open Sans"/>
                <a:cs typeface="Open Sans"/>
              </a:rPr>
              <a:t>year.</a:t>
            </a:r>
            <a:endParaRPr sz="1700" dirty="0">
              <a:latin typeface="Open Sans"/>
              <a:cs typeface="Open Sans"/>
            </a:endParaRPr>
          </a:p>
          <a:p>
            <a:pPr marL="12700" marR="230504">
              <a:lnSpc>
                <a:spcPct val="101800"/>
              </a:lnSpc>
              <a:spcBef>
                <a:spcPts val="2080"/>
              </a:spcBef>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following</a:t>
            </a:r>
            <a:r>
              <a:rPr sz="1700" spc="50" dirty="0">
                <a:solidFill>
                  <a:srgbClr val="57585B"/>
                </a:solidFill>
                <a:latin typeface="Open Sans"/>
                <a:cs typeface="Open Sans"/>
              </a:rPr>
              <a:t> </a:t>
            </a:r>
            <a:r>
              <a:rPr sz="1700" dirty="0">
                <a:solidFill>
                  <a:srgbClr val="57585B"/>
                </a:solidFill>
                <a:latin typeface="Open Sans"/>
                <a:cs typeface="Open Sans"/>
              </a:rPr>
              <a:t>table</a:t>
            </a:r>
            <a:r>
              <a:rPr sz="1700" spc="50" dirty="0">
                <a:solidFill>
                  <a:srgbClr val="57585B"/>
                </a:solidFill>
                <a:latin typeface="Open Sans"/>
                <a:cs typeface="Open Sans"/>
              </a:rPr>
              <a:t> </a:t>
            </a:r>
            <a:r>
              <a:rPr sz="1700" dirty="0">
                <a:solidFill>
                  <a:srgbClr val="57585B"/>
                </a:solidFill>
                <a:latin typeface="Open Sans"/>
                <a:cs typeface="Open Sans"/>
              </a:rPr>
              <a:t>shows</a:t>
            </a:r>
            <a:r>
              <a:rPr sz="1700" spc="55" dirty="0">
                <a:solidFill>
                  <a:srgbClr val="57585B"/>
                </a:solidFill>
                <a:latin typeface="Open Sans"/>
                <a:cs typeface="Open Sans"/>
              </a:rPr>
              <a:t> </a:t>
            </a:r>
            <a:r>
              <a:rPr sz="1700" dirty="0">
                <a:solidFill>
                  <a:srgbClr val="57585B"/>
                </a:solidFill>
                <a:latin typeface="Open Sans"/>
                <a:cs typeface="Open Sans"/>
              </a:rPr>
              <a:t>Jaime’s</a:t>
            </a:r>
            <a:r>
              <a:rPr sz="1700" spc="50" dirty="0">
                <a:solidFill>
                  <a:srgbClr val="57585B"/>
                </a:solidFill>
                <a:latin typeface="Open Sans"/>
                <a:cs typeface="Open Sans"/>
              </a:rPr>
              <a:t> </a:t>
            </a:r>
            <a:r>
              <a:rPr sz="1700" dirty="0">
                <a:solidFill>
                  <a:srgbClr val="57585B"/>
                </a:solidFill>
                <a:latin typeface="Open Sans"/>
                <a:cs typeface="Open Sans"/>
              </a:rPr>
              <a:t>costs</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ﬁrst</a:t>
            </a:r>
            <a:r>
              <a:rPr lang="en-US"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second</a:t>
            </a:r>
            <a:r>
              <a:rPr sz="1700" spc="50" dirty="0">
                <a:solidFill>
                  <a:srgbClr val="57585B"/>
                </a:solidFill>
                <a:latin typeface="Open Sans"/>
                <a:cs typeface="Open Sans"/>
              </a:rPr>
              <a:t> </a:t>
            </a:r>
            <a:r>
              <a:rPr sz="1700" dirty="0">
                <a:solidFill>
                  <a:srgbClr val="57585B"/>
                </a:solidFill>
                <a:latin typeface="Open Sans"/>
                <a:cs typeface="Open Sans"/>
              </a:rPr>
              <a:t>year</a:t>
            </a:r>
            <a:r>
              <a:rPr lang="en-US" sz="1700" dirty="0">
                <a:solidFill>
                  <a:srgbClr val="57585B"/>
                </a:solidFill>
                <a:latin typeface="Open Sans"/>
                <a:cs typeface="Open Sans"/>
              </a:rPr>
              <a:t>s</a:t>
            </a:r>
            <a:r>
              <a:rPr sz="1700" dirty="0">
                <a:solidFill>
                  <a:srgbClr val="57585B"/>
                </a:solidFill>
                <a:latin typeface="Open Sans"/>
                <a:cs typeface="Open Sans"/>
              </a:rPr>
              <a:t>,</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0" dirty="0">
                <a:solidFill>
                  <a:srgbClr val="57585B"/>
                </a:solidFill>
                <a:latin typeface="Open Sans"/>
                <a:cs typeface="Open Sans"/>
              </a:rPr>
              <a:t> </a:t>
            </a:r>
            <a:r>
              <a:rPr sz="1700" dirty="0">
                <a:solidFill>
                  <a:srgbClr val="57585B"/>
                </a:solidFill>
                <a:latin typeface="Open Sans"/>
                <a:cs typeface="Open Sans"/>
              </a:rPr>
              <a:t>well</a:t>
            </a:r>
            <a:r>
              <a:rPr sz="1700" spc="50" dirty="0">
                <a:solidFill>
                  <a:srgbClr val="57585B"/>
                </a:solidFill>
                <a:latin typeface="Open Sans"/>
                <a:cs typeface="Open Sans"/>
              </a:rPr>
              <a:t> </a:t>
            </a:r>
            <a:r>
              <a:rPr sz="1700" spc="-25" dirty="0">
                <a:solidFill>
                  <a:srgbClr val="57585B"/>
                </a:solidFill>
                <a:latin typeface="Open Sans"/>
                <a:cs typeface="Open Sans"/>
              </a:rPr>
              <a:t>as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percentage</a:t>
            </a:r>
            <a:r>
              <a:rPr sz="1700" spc="45" dirty="0">
                <a:solidFill>
                  <a:srgbClr val="57585B"/>
                </a:solidFill>
                <a:latin typeface="Open Sans"/>
                <a:cs typeface="Open Sans"/>
              </a:rPr>
              <a:t> </a:t>
            </a:r>
            <a:r>
              <a:rPr sz="1700" dirty="0">
                <a:solidFill>
                  <a:srgbClr val="57585B"/>
                </a:solidFill>
                <a:latin typeface="Open Sans"/>
                <a:cs typeface="Open Sans"/>
              </a:rPr>
              <a:t>increase</a:t>
            </a:r>
            <a:r>
              <a:rPr sz="1700" spc="4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spc="-10" dirty="0">
                <a:solidFill>
                  <a:srgbClr val="57585B"/>
                </a:solidFill>
                <a:latin typeface="Open Sans"/>
                <a:cs typeface="Open Sans"/>
              </a:rPr>
              <a:t>price.</a:t>
            </a:r>
            <a:endParaRPr sz="1700" dirty="0">
              <a:latin typeface="Open Sans"/>
              <a:cs typeface="Open Sans"/>
            </a:endParaRPr>
          </a:p>
          <a:p>
            <a:pPr marL="12700" marR="503555">
              <a:lnSpc>
                <a:spcPct val="101800"/>
              </a:lnSpc>
              <a:spcBef>
                <a:spcPts val="2080"/>
              </a:spcBef>
            </a:pP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order</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45" dirty="0">
                <a:solidFill>
                  <a:srgbClr val="57585B"/>
                </a:solidFill>
                <a:latin typeface="Open Sans"/>
                <a:cs typeface="Open Sans"/>
              </a:rPr>
              <a:t> </a:t>
            </a: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live</a:t>
            </a:r>
            <a:r>
              <a:rPr sz="1700" spc="45" dirty="0">
                <a:solidFill>
                  <a:srgbClr val="57585B"/>
                </a:solidFill>
                <a:latin typeface="Open Sans"/>
                <a:cs typeface="Open Sans"/>
              </a:rPr>
              <a:t> </a:t>
            </a:r>
            <a:r>
              <a:rPr sz="1700" dirty="0">
                <a:solidFill>
                  <a:srgbClr val="57585B"/>
                </a:solidFill>
                <a:latin typeface="Open Sans"/>
                <a:cs typeface="Open Sans"/>
              </a:rPr>
              <a:t>under</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same</a:t>
            </a:r>
            <a:r>
              <a:rPr sz="1700" spc="45" dirty="0">
                <a:solidFill>
                  <a:srgbClr val="57585B"/>
                </a:solidFill>
                <a:latin typeface="Open Sans"/>
                <a:cs typeface="Open Sans"/>
              </a:rPr>
              <a:t> </a:t>
            </a:r>
            <a:r>
              <a:rPr sz="1700" dirty="0">
                <a:solidFill>
                  <a:srgbClr val="57585B"/>
                </a:solidFill>
                <a:latin typeface="Open Sans"/>
                <a:cs typeface="Open Sans"/>
              </a:rPr>
              <a:t>standard</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living,</a:t>
            </a:r>
            <a:r>
              <a:rPr sz="1700" spc="45" dirty="0">
                <a:solidFill>
                  <a:srgbClr val="57585B"/>
                </a:solidFill>
                <a:latin typeface="Open Sans"/>
                <a:cs typeface="Open Sans"/>
              </a:rPr>
              <a:t> </a:t>
            </a:r>
            <a:r>
              <a:rPr sz="1700" dirty="0">
                <a:solidFill>
                  <a:srgbClr val="57585B"/>
                </a:solidFill>
                <a:latin typeface="Open Sans"/>
                <a:cs typeface="Open Sans"/>
              </a:rPr>
              <a:t>he</a:t>
            </a:r>
            <a:r>
              <a:rPr sz="1700" spc="45" dirty="0">
                <a:solidFill>
                  <a:srgbClr val="57585B"/>
                </a:solidFill>
                <a:latin typeface="Open Sans"/>
                <a:cs typeface="Open Sans"/>
              </a:rPr>
              <a:t> </a:t>
            </a:r>
            <a:r>
              <a:rPr sz="1700" dirty="0">
                <a:solidFill>
                  <a:srgbClr val="57585B"/>
                </a:solidFill>
                <a:latin typeface="Open Sans"/>
                <a:cs typeface="Open Sans"/>
              </a:rPr>
              <a:t>will</a:t>
            </a:r>
            <a:r>
              <a:rPr sz="1700" spc="45" dirty="0">
                <a:solidFill>
                  <a:srgbClr val="57585B"/>
                </a:solidFill>
                <a:latin typeface="Open Sans"/>
                <a:cs typeface="Open Sans"/>
              </a:rPr>
              <a:t> </a:t>
            </a:r>
            <a:r>
              <a:rPr sz="1700" dirty="0">
                <a:solidFill>
                  <a:srgbClr val="57585B"/>
                </a:solidFill>
                <a:latin typeface="Open Sans"/>
                <a:cs typeface="Open Sans"/>
              </a:rPr>
              <a:t>need</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spc="-20" dirty="0">
                <a:solidFill>
                  <a:srgbClr val="57585B"/>
                </a:solidFill>
                <a:latin typeface="Open Sans"/>
                <a:cs typeface="Open Sans"/>
              </a:rPr>
              <a:t>work </a:t>
            </a:r>
            <a:r>
              <a:rPr sz="1700" dirty="0">
                <a:solidFill>
                  <a:srgbClr val="57585B"/>
                </a:solidFill>
                <a:latin typeface="Open Sans"/>
                <a:cs typeface="Open Sans"/>
              </a:rPr>
              <a:t>more</a:t>
            </a:r>
            <a:r>
              <a:rPr sz="1700" spc="60" dirty="0">
                <a:solidFill>
                  <a:srgbClr val="57585B"/>
                </a:solidFill>
                <a:latin typeface="Open Sans"/>
                <a:cs typeface="Open Sans"/>
              </a:rPr>
              <a:t> </a:t>
            </a:r>
            <a:r>
              <a:rPr sz="1700" dirty="0">
                <a:solidFill>
                  <a:srgbClr val="57585B"/>
                </a:solidFill>
                <a:latin typeface="Open Sans"/>
                <a:cs typeface="Open Sans"/>
              </a:rPr>
              <a:t>hours</a:t>
            </a:r>
            <a:r>
              <a:rPr sz="1700" spc="60" dirty="0">
                <a:solidFill>
                  <a:srgbClr val="57585B"/>
                </a:solidFill>
                <a:latin typeface="Open Sans"/>
                <a:cs typeface="Open Sans"/>
              </a:rPr>
              <a:t> </a:t>
            </a:r>
            <a:r>
              <a:rPr sz="1700" dirty="0">
                <a:solidFill>
                  <a:srgbClr val="57585B"/>
                </a:solidFill>
                <a:latin typeface="Open Sans"/>
                <a:cs typeface="Open Sans"/>
              </a:rPr>
              <a:t>per</a:t>
            </a:r>
            <a:r>
              <a:rPr sz="1700" spc="60" dirty="0">
                <a:solidFill>
                  <a:srgbClr val="57585B"/>
                </a:solidFill>
                <a:latin typeface="Open Sans"/>
                <a:cs typeface="Open Sans"/>
              </a:rPr>
              <a:t> </a:t>
            </a:r>
            <a:r>
              <a:rPr sz="1700" dirty="0">
                <a:solidFill>
                  <a:srgbClr val="57585B"/>
                </a:solidFill>
                <a:latin typeface="Open Sans"/>
                <a:cs typeface="Open Sans"/>
              </a:rPr>
              <a:t>week</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receive</a:t>
            </a:r>
            <a:r>
              <a:rPr sz="1700" spc="60" dirty="0">
                <a:solidFill>
                  <a:srgbClr val="57585B"/>
                </a:solidFill>
                <a:latin typeface="Open Sans"/>
                <a:cs typeface="Open Sans"/>
              </a:rPr>
              <a:t> </a:t>
            </a:r>
            <a:r>
              <a:rPr sz="1700" dirty="0">
                <a:solidFill>
                  <a:srgbClr val="57585B"/>
                </a:solidFill>
                <a:latin typeface="Open Sans"/>
                <a:cs typeface="Open Sans"/>
              </a:rPr>
              <a:t>an</a:t>
            </a:r>
            <a:r>
              <a:rPr sz="1700" spc="60" dirty="0">
                <a:solidFill>
                  <a:srgbClr val="57585B"/>
                </a:solidFill>
                <a:latin typeface="Open Sans"/>
                <a:cs typeface="Open Sans"/>
              </a:rPr>
              <a:t> </a:t>
            </a:r>
            <a:r>
              <a:rPr sz="1700" dirty="0">
                <a:solidFill>
                  <a:srgbClr val="57585B"/>
                </a:solidFill>
                <a:latin typeface="Open Sans"/>
                <a:cs typeface="Open Sans"/>
              </a:rPr>
              <a:t>additional</a:t>
            </a:r>
            <a:r>
              <a:rPr sz="1700" spc="60" dirty="0">
                <a:solidFill>
                  <a:srgbClr val="57585B"/>
                </a:solidFill>
                <a:latin typeface="Open Sans"/>
                <a:cs typeface="Open Sans"/>
              </a:rPr>
              <a:t> </a:t>
            </a:r>
            <a:r>
              <a:rPr sz="1700" spc="-10" dirty="0">
                <a:solidFill>
                  <a:srgbClr val="57585B"/>
                </a:solidFill>
                <a:latin typeface="Open Sans"/>
                <a:cs typeface="Open Sans"/>
              </a:rPr>
              <a:t>$1,000.</a:t>
            </a:r>
            <a:endParaRPr sz="1700" dirty="0">
              <a:latin typeface="Open Sans"/>
              <a:cs typeface="Open Sans"/>
            </a:endParaRPr>
          </a:p>
          <a:p>
            <a:pPr marL="12700" marR="372745">
              <a:lnSpc>
                <a:spcPct val="101800"/>
              </a:lnSpc>
              <a:spcBef>
                <a:spcPts val="2075"/>
              </a:spcBef>
            </a:pPr>
            <a:r>
              <a:rPr sz="1700" dirty="0">
                <a:solidFill>
                  <a:srgbClr val="57585B"/>
                </a:solidFill>
                <a:latin typeface="Open Sans"/>
                <a:cs typeface="Open Sans"/>
              </a:rPr>
              <a:t>Based</a:t>
            </a:r>
            <a:r>
              <a:rPr sz="1700" spc="40" dirty="0">
                <a:solidFill>
                  <a:srgbClr val="57585B"/>
                </a:solidFill>
                <a:latin typeface="Open Sans"/>
                <a:cs typeface="Open Sans"/>
              </a:rPr>
              <a:t> </a:t>
            </a:r>
            <a:r>
              <a:rPr sz="1700" dirty="0">
                <a:solidFill>
                  <a:srgbClr val="57585B"/>
                </a:solidFill>
                <a:latin typeface="Open Sans"/>
                <a:cs typeface="Open Sans"/>
              </a:rPr>
              <a:t>on</a:t>
            </a:r>
            <a:r>
              <a:rPr sz="1700" spc="45" dirty="0">
                <a:solidFill>
                  <a:srgbClr val="57585B"/>
                </a:solidFill>
                <a:latin typeface="Open Sans"/>
                <a:cs typeface="Open Sans"/>
              </a:rPr>
              <a:t> </a:t>
            </a:r>
            <a:r>
              <a:rPr sz="1700" dirty="0">
                <a:solidFill>
                  <a:srgbClr val="57585B"/>
                </a:solidFill>
                <a:latin typeface="Open Sans"/>
                <a:cs typeface="Open Sans"/>
              </a:rPr>
              <a:t>information</a:t>
            </a:r>
            <a:r>
              <a:rPr sz="1700" spc="45" dirty="0">
                <a:solidFill>
                  <a:srgbClr val="57585B"/>
                </a:solidFill>
                <a:latin typeface="Open Sans"/>
                <a:cs typeface="Open Sans"/>
              </a:rPr>
              <a:t> </a:t>
            </a:r>
            <a:r>
              <a:rPr sz="1700" dirty="0">
                <a:solidFill>
                  <a:srgbClr val="57585B"/>
                </a:solidFill>
                <a:latin typeface="Open Sans"/>
                <a:cs typeface="Open Sans"/>
              </a:rPr>
              <a:t>from</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US</a:t>
            </a:r>
            <a:r>
              <a:rPr sz="1700" spc="45" dirty="0">
                <a:solidFill>
                  <a:srgbClr val="57585B"/>
                </a:solidFill>
                <a:latin typeface="Open Sans"/>
                <a:cs typeface="Open Sans"/>
              </a:rPr>
              <a:t> </a:t>
            </a:r>
            <a:r>
              <a:rPr sz="1700" dirty="0">
                <a:solidFill>
                  <a:srgbClr val="57585B"/>
                </a:solidFill>
                <a:latin typeface="Open Sans"/>
                <a:cs typeface="Open Sans"/>
              </a:rPr>
              <a:t>Bureau</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Labor</a:t>
            </a:r>
            <a:r>
              <a:rPr sz="1700" spc="45" dirty="0">
                <a:solidFill>
                  <a:srgbClr val="57585B"/>
                </a:solidFill>
                <a:latin typeface="Open Sans"/>
                <a:cs typeface="Open Sans"/>
              </a:rPr>
              <a:t> </a:t>
            </a:r>
            <a:r>
              <a:rPr sz="1700" dirty="0">
                <a:solidFill>
                  <a:srgbClr val="57585B"/>
                </a:solidFill>
                <a:latin typeface="Open Sans"/>
                <a:cs typeface="Open Sans"/>
              </a:rPr>
              <a:t>Statistics,</a:t>
            </a:r>
            <a:r>
              <a:rPr sz="1700" spc="40" dirty="0">
                <a:solidFill>
                  <a:srgbClr val="57585B"/>
                </a:solidFill>
                <a:latin typeface="Open Sans"/>
                <a:cs typeface="Open Sans"/>
              </a:rPr>
              <a:t> </a:t>
            </a:r>
            <a:r>
              <a:rPr sz="1700" dirty="0">
                <a:solidFill>
                  <a:srgbClr val="57585B"/>
                </a:solidFill>
                <a:latin typeface="Open Sans"/>
                <a:cs typeface="Open Sans"/>
              </a:rPr>
              <a:t>prices</a:t>
            </a:r>
            <a:r>
              <a:rPr sz="1700" spc="45" dirty="0">
                <a:solidFill>
                  <a:srgbClr val="57585B"/>
                </a:solidFill>
                <a:latin typeface="Open Sans"/>
                <a:cs typeface="Open Sans"/>
              </a:rPr>
              <a:t> </a:t>
            </a:r>
            <a:r>
              <a:rPr sz="1700" dirty="0">
                <a:solidFill>
                  <a:srgbClr val="57585B"/>
                </a:solidFill>
                <a:latin typeface="Open Sans"/>
                <a:cs typeface="Open Sans"/>
              </a:rPr>
              <a:t>today</a:t>
            </a:r>
            <a:r>
              <a:rPr sz="1700" spc="45" dirty="0">
                <a:solidFill>
                  <a:srgbClr val="57585B"/>
                </a:solidFill>
                <a:latin typeface="Open Sans"/>
                <a:cs typeface="Open Sans"/>
              </a:rPr>
              <a:t> </a:t>
            </a:r>
            <a:r>
              <a:rPr sz="1700" spc="-25" dirty="0">
                <a:solidFill>
                  <a:srgbClr val="57585B"/>
                </a:solidFill>
                <a:latin typeface="Open Sans"/>
                <a:cs typeface="Open Sans"/>
              </a:rPr>
              <a:t>are </a:t>
            </a:r>
            <a:r>
              <a:rPr sz="1700" dirty="0">
                <a:solidFill>
                  <a:srgbClr val="57585B"/>
                </a:solidFill>
                <a:latin typeface="Open Sans"/>
                <a:cs typeface="Open Sans"/>
              </a:rPr>
              <a:t>about</a:t>
            </a:r>
            <a:r>
              <a:rPr sz="1700" spc="40" dirty="0">
                <a:solidFill>
                  <a:srgbClr val="57585B"/>
                </a:solidFill>
                <a:latin typeface="Open Sans"/>
                <a:cs typeface="Open Sans"/>
              </a:rPr>
              <a:t> </a:t>
            </a:r>
            <a:r>
              <a:rPr sz="1700" dirty="0">
                <a:solidFill>
                  <a:srgbClr val="57585B"/>
                </a:solidFill>
                <a:latin typeface="Open Sans"/>
                <a:cs typeface="Open Sans"/>
              </a:rPr>
              <a:t>30</a:t>
            </a:r>
            <a:r>
              <a:rPr sz="1700" spc="40" dirty="0">
                <a:solidFill>
                  <a:srgbClr val="57585B"/>
                </a:solidFill>
                <a:latin typeface="Open Sans"/>
                <a:cs typeface="Open Sans"/>
              </a:rPr>
              <a:t> </a:t>
            </a:r>
            <a:r>
              <a:rPr sz="1700" dirty="0">
                <a:solidFill>
                  <a:srgbClr val="57585B"/>
                </a:solidFill>
                <a:latin typeface="Open Sans"/>
                <a:cs typeface="Open Sans"/>
              </a:rPr>
              <a:t>times</a:t>
            </a:r>
            <a:r>
              <a:rPr sz="1700" spc="40" dirty="0">
                <a:solidFill>
                  <a:srgbClr val="57585B"/>
                </a:solidFill>
                <a:latin typeface="Open Sans"/>
                <a:cs typeface="Open Sans"/>
              </a:rPr>
              <a:t> </a:t>
            </a:r>
            <a:r>
              <a:rPr sz="1700" dirty="0">
                <a:solidFill>
                  <a:srgbClr val="57585B"/>
                </a:solidFill>
                <a:latin typeface="Open Sans"/>
                <a:cs typeface="Open Sans"/>
              </a:rPr>
              <a:t>higher</a:t>
            </a:r>
            <a:r>
              <a:rPr sz="1700" spc="40" dirty="0">
                <a:solidFill>
                  <a:srgbClr val="57585B"/>
                </a:solidFill>
                <a:latin typeface="Open Sans"/>
                <a:cs typeface="Open Sans"/>
              </a:rPr>
              <a:t> </a:t>
            </a:r>
            <a:r>
              <a:rPr sz="1700" dirty="0">
                <a:solidFill>
                  <a:srgbClr val="57585B"/>
                </a:solidFill>
                <a:latin typeface="Open Sans"/>
                <a:cs typeface="Open Sans"/>
              </a:rPr>
              <a:t>than</a:t>
            </a:r>
            <a:r>
              <a:rPr sz="1700" spc="45" dirty="0">
                <a:solidFill>
                  <a:srgbClr val="57585B"/>
                </a:solidFill>
                <a:latin typeface="Open Sans"/>
                <a:cs typeface="Open Sans"/>
              </a:rPr>
              <a:t> </a:t>
            </a:r>
            <a:r>
              <a:rPr sz="1700" dirty="0">
                <a:solidFill>
                  <a:srgbClr val="57585B"/>
                </a:solidFill>
                <a:latin typeface="Open Sans"/>
                <a:cs typeface="Open Sans"/>
              </a:rPr>
              <a:t>they</a:t>
            </a:r>
            <a:r>
              <a:rPr sz="1700" spc="40" dirty="0">
                <a:solidFill>
                  <a:srgbClr val="57585B"/>
                </a:solidFill>
                <a:latin typeface="Open Sans"/>
                <a:cs typeface="Open Sans"/>
              </a:rPr>
              <a:t> </a:t>
            </a:r>
            <a:r>
              <a:rPr sz="1700" dirty="0">
                <a:solidFill>
                  <a:srgbClr val="57585B"/>
                </a:solidFill>
                <a:latin typeface="Open Sans"/>
                <a:cs typeface="Open Sans"/>
              </a:rPr>
              <a:t>were</a:t>
            </a:r>
            <a:r>
              <a:rPr sz="1700" spc="40"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1913.</a:t>
            </a:r>
            <a:r>
              <a:rPr sz="1700" spc="40" dirty="0">
                <a:solidFill>
                  <a:srgbClr val="57585B"/>
                </a:solidFill>
                <a:latin typeface="Open Sans"/>
                <a:cs typeface="Open Sans"/>
              </a:rPr>
              <a:t> </a:t>
            </a:r>
            <a:r>
              <a:rPr sz="1700" dirty="0">
                <a:solidFill>
                  <a:srgbClr val="57585B"/>
                </a:solidFill>
                <a:latin typeface="Open Sans"/>
                <a:cs typeface="Open Sans"/>
              </a:rPr>
              <a:t>This</a:t>
            </a:r>
            <a:r>
              <a:rPr sz="1700" spc="45" dirty="0">
                <a:solidFill>
                  <a:srgbClr val="57585B"/>
                </a:solidFill>
                <a:latin typeface="Open Sans"/>
                <a:cs typeface="Open Sans"/>
              </a:rPr>
              <a:t> </a:t>
            </a:r>
            <a:r>
              <a:rPr sz="1700" dirty="0">
                <a:solidFill>
                  <a:srgbClr val="57585B"/>
                </a:solidFill>
                <a:latin typeface="Open Sans"/>
                <a:cs typeface="Open Sans"/>
              </a:rPr>
              <a:t>means</a:t>
            </a:r>
            <a:r>
              <a:rPr sz="1700" spc="40" dirty="0">
                <a:solidFill>
                  <a:srgbClr val="57585B"/>
                </a:solidFill>
                <a:latin typeface="Open Sans"/>
                <a:cs typeface="Open Sans"/>
              </a:rPr>
              <a:t> </a:t>
            </a:r>
            <a:r>
              <a:rPr sz="1700" dirty="0">
                <a:solidFill>
                  <a:srgbClr val="57585B"/>
                </a:solidFill>
                <a:latin typeface="Open Sans"/>
                <a:cs typeface="Open Sans"/>
              </a:rPr>
              <a:t>that</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dollar</a:t>
            </a:r>
            <a:r>
              <a:rPr sz="1700" spc="40" dirty="0">
                <a:solidFill>
                  <a:srgbClr val="57585B"/>
                </a:solidFill>
                <a:latin typeface="Open Sans"/>
                <a:cs typeface="Open Sans"/>
              </a:rPr>
              <a:t> </a:t>
            </a:r>
            <a:r>
              <a:rPr sz="1700" dirty="0">
                <a:solidFill>
                  <a:srgbClr val="57585B"/>
                </a:solidFill>
                <a:latin typeface="Open Sans"/>
                <a:cs typeface="Open Sans"/>
              </a:rPr>
              <a:t>today</a:t>
            </a:r>
            <a:r>
              <a:rPr sz="1700" spc="45" dirty="0">
                <a:solidFill>
                  <a:srgbClr val="57585B"/>
                </a:solidFill>
                <a:latin typeface="Open Sans"/>
                <a:cs typeface="Open Sans"/>
              </a:rPr>
              <a:t> </a:t>
            </a:r>
            <a:r>
              <a:rPr sz="1700" spc="-25" dirty="0">
                <a:solidFill>
                  <a:srgbClr val="57585B"/>
                </a:solidFill>
                <a:latin typeface="Open Sans"/>
                <a:cs typeface="Open Sans"/>
              </a:rPr>
              <a:t>can </a:t>
            </a:r>
            <a:r>
              <a:rPr sz="1700" dirty="0">
                <a:solidFill>
                  <a:srgbClr val="57585B"/>
                </a:solidFill>
                <a:latin typeface="Open Sans"/>
                <a:cs typeface="Open Sans"/>
              </a:rPr>
              <a:t>buy</a:t>
            </a:r>
            <a:r>
              <a:rPr sz="1700" spc="45" dirty="0">
                <a:solidFill>
                  <a:srgbClr val="57585B"/>
                </a:solidFill>
                <a:latin typeface="Open Sans"/>
                <a:cs typeface="Open Sans"/>
              </a:rPr>
              <a:t> </a:t>
            </a:r>
            <a:r>
              <a:rPr sz="1700" dirty="0">
                <a:solidFill>
                  <a:srgbClr val="57585B"/>
                </a:solidFill>
                <a:latin typeface="Open Sans"/>
                <a:cs typeface="Open Sans"/>
              </a:rPr>
              <a:t>only</a:t>
            </a:r>
            <a:r>
              <a:rPr sz="1700" spc="45" dirty="0">
                <a:solidFill>
                  <a:srgbClr val="57585B"/>
                </a:solidFill>
                <a:latin typeface="Open Sans"/>
                <a:cs typeface="Open Sans"/>
              </a:rPr>
              <a:t> </a:t>
            </a:r>
            <a:r>
              <a:rPr sz="1700" dirty="0">
                <a:solidFill>
                  <a:srgbClr val="57585B"/>
                </a:solidFill>
                <a:latin typeface="Open Sans"/>
                <a:cs typeface="Open Sans"/>
              </a:rPr>
              <a:t>around</a:t>
            </a:r>
            <a:r>
              <a:rPr sz="1700" spc="50" dirty="0">
                <a:solidFill>
                  <a:srgbClr val="57585B"/>
                </a:solidFill>
                <a:latin typeface="Open Sans"/>
                <a:cs typeface="Open Sans"/>
              </a:rPr>
              <a:t> </a:t>
            </a:r>
            <a:r>
              <a:rPr sz="1700" dirty="0">
                <a:solidFill>
                  <a:srgbClr val="57585B"/>
                </a:solidFill>
                <a:latin typeface="Open Sans"/>
                <a:cs typeface="Open Sans"/>
              </a:rPr>
              <a:t>3%</a:t>
            </a:r>
            <a:r>
              <a:rPr sz="1700" spc="45"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what</a:t>
            </a:r>
            <a:r>
              <a:rPr sz="1700" spc="50" dirty="0">
                <a:solidFill>
                  <a:srgbClr val="57585B"/>
                </a:solidFill>
                <a:latin typeface="Open Sans"/>
                <a:cs typeface="Open Sans"/>
              </a:rPr>
              <a:t> </a:t>
            </a:r>
            <a:r>
              <a:rPr sz="1700" dirty="0">
                <a:solidFill>
                  <a:srgbClr val="57585B"/>
                </a:solidFill>
                <a:latin typeface="Open Sans"/>
                <a:cs typeface="Open Sans"/>
              </a:rPr>
              <a:t>it</a:t>
            </a:r>
            <a:r>
              <a:rPr sz="1700" spc="45" dirty="0">
                <a:solidFill>
                  <a:srgbClr val="57585B"/>
                </a:solidFill>
                <a:latin typeface="Open Sans"/>
                <a:cs typeface="Open Sans"/>
              </a:rPr>
              <a:t> </a:t>
            </a:r>
            <a:r>
              <a:rPr sz="1700" dirty="0">
                <a:solidFill>
                  <a:srgbClr val="57585B"/>
                </a:solidFill>
                <a:latin typeface="Open Sans"/>
                <a:cs typeface="Open Sans"/>
              </a:rPr>
              <a:t>could</a:t>
            </a:r>
            <a:r>
              <a:rPr sz="1700" spc="45" dirty="0">
                <a:solidFill>
                  <a:srgbClr val="57585B"/>
                </a:solidFill>
                <a:latin typeface="Open Sans"/>
                <a:cs typeface="Open Sans"/>
              </a:rPr>
              <a:t> </a:t>
            </a:r>
            <a:r>
              <a:rPr sz="1700" dirty="0">
                <a:solidFill>
                  <a:srgbClr val="57585B"/>
                </a:solidFill>
                <a:latin typeface="Open Sans"/>
                <a:cs typeface="Open Sans"/>
              </a:rPr>
              <a:t>buy</a:t>
            </a:r>
            <a:r>
              <a:rPr sz="1700" spc="50" dirty="0">
                <a:solidFill>
                  <a:srgbClr val="57585B"/>
                </a:solidFill>
                <a:latin typeface="Open Sans"/>
                <a:cs typeface="Open Sans"/>
              </a:rPr>
              <a:t> </a:t>
            </a:r>
            <a:r>
              <a:rPr sz="1700" dirty="0">
                <a:solidFill>
                  <a:srgbClr val="57585B"/>
                </a:solidFill>
                <a:latin typeface="Open Sans"/>
                <a:cs typeface="Open Sans"/>
              </a:rPr>
              <a:t>back</a:t>
            </a:r>
            <a:r>
              <a:rPr sz="1700" spc="45" dirty="0">
                <a:solidFill>
                  <a:srgbClr val="57585B"/>
                </a:solidFill>
                <a:latin typeface="Open Sans"/>
                <a:cs typeface="Open Sans"/>
              </a:rPr>
              <a:t> </a:t>
            </a:r>
            <a:r>
              <a:rPr sz="1700" spc="-10" dirty="0">
                <a:solidFill>
                  <a:srgbClr val="57585B"/>
                </a:solidFill>
                <a:latin typeface="Open Sans"/>
                <a:cs typeface="Open Sans"/>
              </a:rPr>
              <a:t>then.</a:t>
            </a:r>
            <a:endParaRPr sz="1700" dirty="0">
              <a:latin typeface="Open Sans"/>
              <a:cs typeface="Open Sans"/>
            </a:endParaRPr>
          </a:p>
        </p:txBody>
      </p:sp>
      <p:sp>
        <p:nvSpPr>
          <p:cNvPr id="7" name="object 7"/>
          <p:cNvSpPr txBox="1"/>
          <p:nvPr/>
        </p:nvSpPr>
        <p:spPr>
          <a:xfrm>
            <a:off x="10321434" y="6440711"/>
            <a:ext cx="4636770" cy="2136775"/>
          </a:xfrm>
          <a:prstGeom prst="rect">
            <a:avLst/>
          </a:prstGeom>
        </p:spPr>
        <p:txBody>
          <a:bodyPr vert="horz" wrap="square" lIns="0" tIns="16510" rIns="0" bIns="0" rtlCol="0">
            <a:spAutoFit/>
          </a:bodyPr>
          <a:lstStyle/>
          <a:p>
            <a:pPr marL="12700">
              <a:lnSpc>
                <a:spcPct val="100000"/>
              </a:lnSpc>
              <a:spcBef>
                <a:spcPts val="130"/>
              </a:spcBef>
            </a:pP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illustrate,</a:t>
            </a:r>
            <a:r>
              <a:rPr sz="1700" spc="50" dirty="0">
                <a:solidFill>
                  <a:srgbClr val="57585B"/>
                </a:solidFill>
                <a:latin typeface="Open Sans"/>
                <a:cs typeface="Open Sans"/>
              </a:rPr>
              <a:t> </a:t>
            </a:r>
            <a:r>
              <a:rPr sz="1700" dirty="0">
                <a:solidFill>
                  <a:srgbClr val="57585B"/>
                </a:solidFill>
                <a:latin typeface="Open Sans"/>
                <a:cs typeface="Open Sans"/>
              </a:rPr>
              <a:t>someone</a:t>
            </a:r>
            <a:r>
              <a:rPr sz="1700" spc="50" dirty="0">
                <a:solidFill>
                  <a:srgbClr val="57585B"/>
                </a:solidFill>
                <a:latin typeface="Open Sans"/>
                <a:cs typeface="Open Sans"/>
              </a:rPr>
              <a:t> </a:t>
            </a:r>
            <a:r>
              <a:rPr sz="1700" dirty="0">
                <a:solidFill>
                  <a:srgbClr val="57585B"/>
                </a:solidFill>
                <a:latin typeface="Open Sans"/>
                <a:cs typeface="Open Sans"/>
              </a:rPr>
              <a:t>oﬀering</a:t>
            </a:r>
            <a:r>
              <a:rPr sz="1700" spc="50" dirty="0">
                <a:solidFill>
                  <a:srgbClr val="57585B"/>
                </a:solidFill>
                <a:latin typeface="Open Sans"/>
                <a:cs typeface="Open Sans"/>
              </a:rPr>
              <a:t> </a:t>
            </a:r>
            <a:r>
              <a:rPr sz="1700" dirty="0">
                <a:solidFill>
                  <a:srgbClr val="57585B"/>
                </a:solidFill>
                <a:latin typeface="Open Sans"/>
                <a:cs typeface="Open Sans"/>
              </a:rPr>
              <a:t>Jaime</a:t>
            </a:r>
            <a:r>
              <a:rPr sz="1700" spc="55" dirty="0">
                <a:solidFill>
                  <a:srgbClr val="57585B"/>
                </a:solidFill>
                <a:latin typeface="Open Sans"/>
                <a:cs typeface="Open Sans"/>
              </a:rPr>
              <a:t> </a:t>
            </a:r>
            <a:r>
              <a:rPr sz="1700" spc="-50" dirty="0">
                <a:solidFill>
                  <a:srgbClr val="57585B"/>
                </a:solidFill>
                <a:latin typeface="Open Sans"/>
                <a:cs typeface="Open Sans"/>
              </a:rPr>
              <a:t>a</a:t>
            </a:r>
            <a:endParaRPr sz="1700" dirty="0">
              <a:latin typeface="Open Sans"/>
              <a:cs typeface="Open Sans"/>
            </a:endParaRPr>
          </a:p>
          <a:p>
            <a:pPr marL="12700" marR="5080">
              <a:lnSpc>
                <a:spcPct val="101800"/>
              </a:lnSpc>
            </a:pPr>
            <a:r>
              <a:rPr sz="1700" dirty="0">
                <a:solidFill>
                  <a:srgbClr val="57585B"/>
                </a:solidFill>
                <a:latin typeface="Open Sans"/>
                <a:cs typeface="Open Sans"/>
              </a:rPr>
              <a:t>time-travel</a:t>
            </a:r>
            <a:r>
              <a:rPr sz="1700" spc="50" dirty="0">
                <a:solidFill>
                  <a:srgbClr val="57585B"/>
                </a:solidFill>
                <a:latin typeface="Open Sans"/>
                <a:cs typeface="Open Sans"/>
              </a:rPr>
              <a:t> </a:t>
            </a:r>
            <a:r>
              <a:rPr sz="1700" dirty="0">
                <a:solidFill>
                  <a:srgbClr val="57585B"/>
                </a:solidFill>
                <a:latin typeface="Open Sans"/>
                <a:cs typeface="Open Sans"/>
              </a:rPr>
              <a:t>choice</a:t>
            </a:r>
            <a:r>
              <a:rPr sz="1700" spc="50" dirty="0">
                <a:solidFill>
                  <a:srgbClr val="57585B"/>
                </a:solidFill>
                <a:latin typeface="Open Sans"/>
                <a:cs typeface="Open Sans"/>
              </a:rPr>
              <a:t> </a:t>
            </a:r>
            <a:r>
              <a:rPr lang="en-US" sz="1600" b="0" i="0" dirty="0">
                <a:solidFill>
                  <a:srgbClr val="444746"/>
                </a:solidFill>
                <a:effectLst/>
                <a:latin typeface="Google Sans"/>
              </a:rPr>
              <a:t>—</a:t>
            </a:r>
            <a:r>
              <a:rPr sz="1700" spc="50" dirty="0">
                <a:solidFill>
                  <a:srgbClr val="57585B"/>
                </a:solidFill>
                <a:latin typeface="Open Sans"/>
                <a:cs typeface="Open Sans"/>
              </a:rPr>
              <a:t> </a:t>
            </a:r>
            <a:r>
              <a:rPr sz="1700" dirty="0">
                <a:solidFill>
                  <a:srgbClr val="57585B"/>
                </a:solidFill>
                <a:latin typeface="Open Sans"/>
                <a:cs typeface="Open Sans"/>
              </a:rPr>
              <a:t>either</a:t>
            </a:r>
            <a:r>
              <a:rPr sz="1700" spc="55" dirty="0">
                <a:solidFill>
                  <a:srgbClr val="57585B"/>
                </a:solidFill>
                <a:latin typeface="Open Sans"/>
                <a:cs typeface="Open Sans"/>
              </a:rPr>
              <a:t> </a:t>
            </a:r>
            <a:r>
              <a:rPr sz="1700" dirty="0">
                <a:solidFill>
                  <a:srgbClr val="57585B"/>
                </a:solidFill>
                <a:latin typeface="Open Sans"/>
                <a:cs typeface="Open Sans"/>
              </a:rPr>
              <a:t>take</a:t>
            </a:r>
            <a:r>
              <a:rPr sz="1700" spc="50" dirty="0">
                <a:solidFill>
                  <a:srgbClr val="57585B"/>
                </a:solidFill>
                <a:latin typeface="Open Sans"/>
                <a:cs typeface="Open Sans"/>
              </a:rPr>
              <a:t> </a:t>
            </a:r>
            <a:r>
              <a:rPr sz="1700" dirty="0">
                <a:solidFill>
                  <a:srgbClr val="57585B"/>
                </a:solidFill>
                <a:latin typeface="Open Sans"/>
                <a:cs typeface="Open Sans"/>
              </a:rPr>
              <a:t>$100</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spc="-20" dirty="0">
                <a:solidFill>
                  <a:srgbClr val="57585B"/>
                </a:solidFill>
                <a:latin typeface="Open Sans"/>
                <a:cs typeface="Open Sans"/>
              </a:rPr>
              <a:t>1913 </a:t>
            </a:r>
            <a:r>
              <a:rPr sz="1700" dirty="0">
                <a:solidFill>
                  <a:srgbClr val="57585B"/>
                </a:solidFill>
                <a:latin typeface="Open Sans"/>
                <a:cs typeface="Open Sans"/>
              </a:rPr>
              <a:t>or</a:t>
            </a:r>
            <a:r>
              <a:rPr sz="1700" spc="40" dirty="0">
                <a:solidFill>
                  <a:srgbClr val="57585B"/>
                </a:solidFill>
                <a:latin typeface="Open Sans"/>
                <a:cs typeface="Open Sans"/>
              </a:rPr>
              <a:t> </a:t>
            </a:r>
            <a:r>
              <a:rPr sz="1700" dirty="0">
                <a:solidFill>
                  <a:srgbClr val="57585B"/>
                </a:solidFill>
                <a:latin typeface="Open Sans"/>
                <a:cs typeface="Open Sans"/>
              </a:rPr>
              <a:t>wait</a:t>
            </a:r>
            <a:r>
              <a:rPr sz="1700" spc="45" dirty="0">
                <a:solidFill>
                  <a:srgbClr val="57585B"/>
                </a:solidFill>
                <a:latin typeface="Open Sans"/>
                <a:cs typeface="Open Sans"/>
              </a:rPr>
              <a:t> </a:t>
            </a:r>
            <a:r>
              <a:rPr sz="1700" dirty="0">
                <a:solidFill>
                  <a:srgbClr val="57585B"/>
                </a:solidFill>
                <a:latin typeface="Open Sans"/>
                <a:cs typeface="Open Sans"/>
              </a:rPr>
              <a:t>until</a:t>
            </a:r>
            <a:r>
              <a:rPr sz="1700" spc="45" dirty="0">
                <a:solidFill>
                  <a:srgbClr val="57585B"/>
                </a:solidFill>
                <a:latin typeface="Open Sans"/>
                <a:cs typeface="Open Sans"/>
              </a:rPr>
              <a:t> </a:t>
            </a:r>
            <a:r>
              <a:rPr sz="1700" dirty="0">
                <a:solidFill>
                  <a:srgbClr val="57585B"/>
                </a:solidFill>
                <a:latin typeface="Open Sans"/>
                <a:cs typeface="Open Sans"/>
              </a:rPr>
              <a:t>2023</a:t>
            </a:r>
            <a:r>
              <a:rPr sz="1700" spc="45"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receive</a:t>
            </a:r>
            <a:r>
              <a:rPr sz="1700" spc="45" dirty="0">
                <a:solidFill>
                  <a:srgbClr val="57585B"/>
                </a:solidFill>
                <a:latin typeface="Open Sans"/>
                <a:cs typeface="Open Sans"/>
              </a:rPr>
              <a:t> </a:t>
            </a:r>
            <a:r>
              <a:rPr sz="1700" dirty="0">
                <a:solidFill>
                  <a:srgbClr val="57585B"/>
                </a:solidFill>
                <a:latin typeface="Open Sans"/>
                <a:cs typeface="Open Sans"/>
              </a:rPr>
              <a:t>only</a:t>
            </a:r>
            <a:r>
              <a:rPr sz="1700" spc="45" dirty="0">
                <a:solidFill>
                  <a:srgbClr val="57585B"/>
                </a:solidFill>
                <a:latin typeface="Open Sans"/>
                <a:cs typeface="Open Sans"/>
              </a:rPr>
              <a:t> </a:t>
            </a:r>
            <a:r>
              <a:rPr sz="1700" dirty="0">
                <a:solidFill>
                  <a:srgbClr val="57585B"/>
                </a:solidFill>
                <a:latin typeface="Open Sans"/>
                <a:cs typeface="Open Sans"/>
              </a:rPr>
              <a:t>$3</a:t>
            </a:r>
            <a:r>
              <a:rPr sz="1700" spc="45" dirty="0">
                <a:solidFill>
                  <a:srgbClr val="57585B"/>
                </a:solidFill>
                <a:latin typeface="Open Sans"/>
                <a:cs typeface="Open Sans"/>
              </a:rPr>
              <a:t> </a:t>
            </a:r>
            <a:r>
              <a:rPr lang="en-US" sz="1600" b="0" i="0" dirty="0">
                <a:solidFill>
                  <a:srgbClr val="444746"/>
                </a:solidFill>
                <a:effectLst/>
                <a:latin typeface="Google Sans"/>
              </a:rPr>
              <a:t>—</a:t>
            </a:r>
            <a:r>
              <a:rPr sz="1700" spc="45" dirty="0">
                <a:solidFill>
                  <a:srgbClr val="57585B"/>
                </a:solidFill>
                <a:latin typeface="Open Sans"/>
                <a:cs typeface="Open Sans"/>
              </a:rPr>
              <a:t> </a:t>
            </a:r>
            <a:r>
              <a:rPr sz="1700" dirty="0">
                <a:solidFill>
                  <a:srgbClr val="57585B"/>
                </a:solidFill>
                <a:latin typeface="Open Sans"/>
                <a:cs typeface="Open Sans"/>
              </a:rPr>
              <a:t>is</a:t>
            </a:r>
            <a:r>
              <a:rPr sz="1700" spc="45" dirty="0">
                <a:solidFill>
                  <a:srgbClr val="57585B"/>
                </a:solidFill>
                <a:latin typeface="Open Sans"/>
                <a:cs typeface="Open Sans"/>
              </a:rPr>
              <a:t> </a:t>
            </a:r>
            <a:r>
              <a:rPr sz="1700" spc="-20" dirty="0">
                <a:solidFill>
                  <a:srgbClr val="57585B"/>
                </a:solidFill>
                <a:latin typeface="Open Sans"/>
                <a:cs typeface="Open Sans"/>
              </a:rPr>
              <a:t>like </a:t>
            </a:r>
            <a:r>
              <a:rPr sz="1700" dirty="0">
                <a:solidFill>
                  <a:srgbClr val="57585B"/>
                </a:solidFill>
                <a:latin typeface="Open Sans"/>
                <a:cs typeface="Open Sans"/>
              </a:rPr>
              <a:t>choosing</a:t>
            </a:r>
            <a:r>
              <a:rPr sz="1700" spc="70" dirty="0">
                <a:solidFill>
                  <a:srgbClr val="57585B"/>
                </a:solidFill>
                <a:latin typeface="Open Sans"/>
                <a:cs typeface="Open Sans"/>
              </a:rPr>
              <a:t> </a:t>
            </a:r>
            <a:r>
              <a:rPr sz="1700" dirty="0">
                <a:solidFill>
                  <a:srgbClr val="57585B"/>
                </a:solidFill>
                <a:latin typeface="Open Sans"/>
                <a:cs typeface="Open Sans"/>
              </a:rPr>
              <a:t>between</a:t>
            </a:r>
            <a:r>
              <a:rPr sz="1700" spc="75" dirty="0">
                <a:solidFill>
                  <a:srgbClr val="57585B"/>
                </a:solidFill>
                <a:latin typeface="Open Sans"/>
                <a:cs typeface="Open Sans"/>
              </a:rPr>
              <a:t> </a:t>
            </a:r>
            <a:r>
              <a:rPr sz="1700" dirty="0">
                <a:solidFill>
                  <a:srgbClr val="57585B"/>
                </a:solidFill>
                <a:latin typeface="Open Sans"/>
                <a:cs typeface="Open Sans"/>
              </a:rPr>
              <a:t>a</a:t>
            </a:r>
            <a:r>
              <a:rPr sz="1700" spc="75" dirty="0">
                <a:solidFill>
                  <a:srgbClr val="57585B"/>
                </a:solidFill>
                <a:latin typeface="Open Sans"/>
                <a:cs typeface="Open Sans"/>
              </a:rPr>
              <a:t> </a:t>
            </a:r>
            <a:r>
              <a:rPr sz="1700" dirty="0">
                <a:solidFill>
                  <a:srgbClr val="57585B"/>
                </a:solidFill>
                <a:latin typeface="Open Sans"/>
                <a:cs typeface="Open Sans"/>
              </a:rPr>
              <a:t>past</a:t>
            </a:r>
            <a:r>
              <a:rPr sz="1700" spc="75" dirty="0">
                <a:solidFill>
                  <a:srgbClr val="57585B"/>
                </a:solidFill>
                <a:latin typeface="Open Sans"/>
                <a:cs typeface="Open Sans"/>
              </a:rPr>
              <a:t> </a:t>
            </a:r>
            <a:r>
              <a:rPr sz="1700" dirty="0">
                <a:solidFill>
                  <a:srgbClr val="57585B"/>
                </a:solidFill>
                <a:latin typeface="Open Sans"/>
                <a:cs typeface="Open Sans"/>
              </a:rPr>
              <a:t>shopping</a:t>
            </a:r>
            <a:r>
              <a:rPr sz="1700" spc="75" dirty="0">
                <a:solidFill>
                  <a:srgbClr val="57585B"/>
                </a:solidFill>
                <a:latin typeface="Open Sans"/>
                <a:cs typeface="Open Sans"/>
              </a:rPr>
              <a:t> </a:t>
            </a:r>
            <a:r>
              <a:rPr sz="1700" dirty="0">
                <a:solidFill>
                  <a:srgbClr val="57585B"/>
                </a:solidFill>
                <a:latin typeface="Open Sans"/>
                <a:cs typeface="Open Sans"/>
              </a:rPr>
              <a:t>spree</a:t>
            </a:r>
            <a:r>
              <a:rPr sz="1700" spc="75" dirty="0">
                <a:solidFill>
                  <a:srgbClr val="57585B"/>
                </a:solidFill>
                <a:latin typeface="Open Sans"/>
                <a:cs typeface="Open Sans"/>
              </a:rPr>
              <a:t> </a:t>
            </a:r>
            <a:r>
              <a:rPr sz="1700" spc="-25" dirty="0">
                <a:solidFill>
                  <a:srgbClr val="57585B"/>
                </a:solidFill>
                <a:latin typeface="Open Sans"/>
                <a:cs typeface="Open Sans"/>
              </a:rPr>
              <a:t>or </a:t>
            </a:r>
            <a:r>
              <a:rPr sz="1700" dirty="0">
                <a:solidFill>
                  <a:srgbClr val="57585B"/>
                </a:solidFill>
                <a:latin typeface="Open Sans"/>
                <a:cs typeface="Open Sans"/>
              </a:rPr>
              <a:t>getting</a:t>
            </a:r>
            <a:r>
              <a:rPr sz="1700" spc="35" dirty="0">
                <a:solidFill>
                  <a:srgbClr val="57585B"/>
                </a:solidFill>
                <a:latin typeface="Open Sans"/>
                <a:cs typeface="Open Sans"/>
              </a:rPr>
              <a:t> </a:t>
            </a:r>
            <a:r>
              <a:rPr sz="1700" dirty="0">
                <a:solidFill>
                  <a:srgbClr val="57585B"/>
                </a:solidFill>
                <a:latin typeface="Open Sans"/>
                <a:cs typeface="Open Sans"/>
              </a:rPr>
              <a:t>just</a:t>
            </a:r>
            <a:r>
              <a:rPr sz="1700" spc="35" dirty="0">
                <a:solidFill>
                  <a:srgbClr val="57585B"/>
                </a:solidFill>
                <a:latin typeface="Open Sans"/>
                <a:cs typeface="Open Sans"/>
              </a:rPr>
              <a:t> </a:t>
            </a:r>
            <a:r>
              <a:rPr sz="1700" dirty="0">
                <a:solidFill>
                  <a:srgbClr val="57585B"/>
                </a:solidFill>
                <a:latin typeface="Open Sans"/>
                <a:cs typeface="Open Sans"/>
              </a:rPr>
              <a:t>a</a:t>
            </a:r>
            <a:r>
              <a:rPr sz="1700" spc="35" dirty="0">
                <a:solidFill>
                  <a:srgbClr val="57585B"/>
                </a:solidFill>
                <a:latin typeface="Open Sans"/>
                <a:cs typeface="Open Sans"/>
              </a:rPr>
              <a:t> </a:t>
            </a:r>
            <a:r>
              <a:rPr sz="1700" dirty="0">
                <a:solidFill>
                  <a:srgbClr val="57585B"/>
                </a:solidFill>
                <a:latin typeface="Open Sans"/>
                <a:cs typeface="Open Sans"/>
              </a:rPr>
              <a:t>few</a:t>
            </a:r>
            <a:r>
              <a:rPr sz="1700" spc="35" dirty="0">
                <a:solidFill>
                  <a:srgbClr val="57585B"/>
                </a:solidFill>
                <a:latin typeface="Open Sans"/>
                <a:cs typeface="Open Sans"/>
              </a:rPr>
              <a:t> </a:t>
            </a:r>
            <a:r>
              <a:rPr sz="1700" dirty="0">
                <a:solidFill>
                  <a:srgbClr val="57585B"/>
                </a:solidFill>
                <a:latin typeface="Open Sans"/>
                <a:cs typeface="Open Sans"/>
              </a:rPr>
              <a:t>small</a:t>
            </a:r>
            <a:r>
              <a:rPr sz="1700" spc="40" dirty="0">
                <a:solidFill>
                  <a:srgbClr val="57585B"/>
                </a:solidFill>
                <a:latin typeface="Open Sans"/>
                <a:cs typeface="Open Sans"/>
              </a:rPr>
              <a:t> </a:t>
            </a:r>
            <a:r>
              <a:rPr sz="1700" dirty="0">
                <a:solidFill>
                  <a:srgbClr val="57585B"/>
                </a:solidFill>
                <a:latin typeface="Open Sans"/>
                <a:cs typeface="Open Sans"/>
              </a:rPr>
              <a:t>treats</a:t>
            </a:r>
            <a:r>
              <a:rPr sz="1700" spc="35" dirty="0">
                <a:solidFill>
                  <a:srgbClr val="57585B"/>
                </a:solidFill>
                <a:latin typeface="Open Sans"/>
                <a:cs typeface="Open Sans"/>
              </a:rPr>
              <a:t> </a:t>
            </a:r>
            <a:r>
              <a:rPr sz="1700" dirty="0">
                <a:solidFill>
                  <a:srgbClr val="57585B"/>
                </a:solidFill>
                <a:latin typeface="Open Sans"/>
                <a:cs typeface="Open Sans"/>
              </a:rPr>
              <a:t>today.</a:t>
            </a:r>
            <a:r>
              <a:rPr sz="1700" spc="3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signiﬁcant</a:t>
            </a:r>
            <a:r>
              <a:rPr sz="1700" spc="85" dirty="0">
                <a:solidFill>
                  <a:srgbClr val="57585B"/>
                </a:solidFill>
                <a:latin typeface="Open Sans"/>
                <a:cs typeface="Open Sans"/>
              </a:rPr>
              <a:t> </a:t>
            </a:r>
            <a:r>
              <a:rPr sz="1700" dirty="0">
                <a:solidFill>
                  <a:srgbClr val="57585B"/>
                </a:solidFill>
                <a:latin typeface="Open Sans"/>
                <a:cs typeface="Open Sans"/>
              </a:rPr>
              <a:t>diﬀerence</a:t>
            </a:r>
            <a:r>
              <a:rPr sz="1700" spc="85" dirty="0">
                <a:solidFill>
                  <a:srgbClr val="57585B"/>
                </a:solidFill>
                <a:latin typeface="Open Sans"/>
                <a:cs typeface="Open Sans"/>
              </a:rPr>
              <a:t> </a:t>
            </a:r>
            <a:r>
              <a:rPr sz="1700" dirty="0">
                <a:solidFill>
                  <a:srgbClr val="57585B"/>
                </a:solidFill>
                <a:latin typeface="Open Sans"/>
                <a:cs typeface="Open Sans"/>
              </a:rPr>
              <a:t>in</a:t>
            </a:r>
            <a:r>
              <a:rPr sz="1700" spc="85" dirty="0">
                <a:solidFill>
                  <a:srgbClr val="57585B"/>
                </a:solidFill>
                <a:latin typeface="Open Sans"/>
                <a:cs typeface="Open Sans"/>
              </a:rPr>
              <a:t> </a:t>
            </a:r>
            <a:r>
              <a:rPr sz="1700" dirty="0">
                <a:solidFill>
                  <a:srgbClr val="57585B"/>
                </a:solidFill>
                <a:latin typeface="Open Sans"/>
                <a:cs typeface="Open Sans"/>
              </a:rPr>
              <a:t>value</a:t>
            </a:r>
            <a:r>
              <a:rPr sz="1700" spc="85" dirty="0">
                <a:solidFill>
                  <a:srgbClr val="57585B"/>
                </a:solidFill>
                <a:latin typeface="Open Sans"/>
                <a:cs typeface="Open Sans"/>
              </a:rPr>
              <a:t> </a:t>
            </a:r>
            <a:r>
              <a:rPr sz="1700" dirty="0">
                <a:solidFill>
                  <a:srgbClr val="57585B"/>
                </a:solidFill>
                <a:latin typeface="Open Sans"/>
                <a:cs typeface="Open Sans"/>
              </a:rPr>
              <a:t>shows</a:t>
            </a:r>
            <a:r>
              <a:rPr sz="1700" spc="85" dirty="0">
                <a:solidFill>
                  <a:srgbClr val="57585B"/>
                </a:solidFill>
                <a:latin typeface="Open Sans"/>
                <a:cs typeface="Open Sans"/>
              </a:rPr>
              <a:t> </a:t>
            </a:r>
            <a:r>
              <a:rPr sz="1700" spc="-25" dirty="0">
                <a:solidFill>
                  <a:srgbClr val="57585B"/>
                </a:solidFill>
                <a:latin typeface="Open Sans"/>
                <a:cs typeface="Open Sans"/>
              </a:rPr>
              <a:t>how </a:t>
            </a:r>
            <a:r>
              <a:rPr sz="1700" dirty="0">
                <a:solidFill>
                  <a:srgbClr val="57585B"/>
                </a:solidFill>
                <a:latin typeface="Open Sans"/>
                <a:cs typeface="Open Sans"/>
              </a:rPr>
              <a:t>much</a:t>
            </a:r>
            <a:r>
              <a:rPr sz="1700" spc="55" dirty="0">
                <a:solidFill>
                  <a:srgbClr val="57585B"/>
                </a:solidFill>
                <a:latin typeface="Open Sans"/>
                <a:cs typeface="Open Sans"/>
              </a:rPr>
              <a:t> </a:t>
            </a:r>
            <a:r>
              <a:rPr sz="1700" dirty="0">
                <a:solidFill>
                  <a:srgbClr val="57585B"/>
                </a:solidFill>
                <a:latin typeface="Open Sans"/>
                <a:cs typeface="Open Sans"/>
              </a:rPr>
              <a:t>money's</a:t>
            </a:r>
            <a:r>
              <a:rPr sz="1700" spc="55" dirty="0">
                <a:solidFill>
                  <a:srgbClr val="57585B"/>
                </a:solidFill>
                <a:latin typeface="Open Sans"/>
                <a:cs typeface="Open Sans"/>
              </a:rPr>
              <a:t> </a:t>
            </a:r>
            <a:r>
              <a:rPr sz="1700" dirty="0">
                <a:solidFill>
                  <a:srgbClr val="57585B"/>
                </a:solidFill>
                <a:latin typeface="Open Sans"/>
                <a:cs typeface="Open Sans"/>
              </a:rPr>
              <a:t>purchasing</a:t>
            </a:r>
            <a:r>
              <a:rPr sz="1700" spc="60" dirty="0">
                <a:solidFill>
                  <a:srgbClr val="57585B"/>
                </a:solidFill>
                <a:latin typeface="Open Sans"/>
                <a:cs typeface="Open Sans"/>
              </a:rPr>
              <a:t> </a:t>
            </a:r>
            <a:r>
              <a:rPr sz="1700" dirty="0">
                <a:solidFill>
                  <a:srgbClr val="57585B"/>
                </a:solidFill>
                <a:latin typeface="Open Sans"/>
                <a:cs typeface="Open Sans"/>
              </a:rPr>
              <a:t>power</a:t>
            </a:r>
            <a:r>
              <a:rPr sz="1700" spc="55" dirty="0">
                <a:solidFill>
                  <a:srgbClr val="57585B"/>
                </a:solidFill>
                <a:latin typeface="Open Sans"/>
                <a:cs typeface="Open Sans"/>
              </a:rPr>
              <a:t> </a:t>
            </a:r>
            <a:r>
              <a:rPr sz="1700" spc="-25" dirty="0">
                <a:solidFill>
                  <a:srgbClr val="57585B"/>
                </a:solidFill>
                <a:latin typeface="Open Sans"/>
                <a:cs typeface="Open Sans"/>
              </a:rPr>
              <a:t>has </a:t>
            </a:r>
            <a:r>
              <a:rPr sz="1700" dirty="0">
                <a:solidFill>
                  <a:srgbClr val="57585B"/>
                </a:solidFill>
                <a:latin typeface="Open Sans"/>
                <a:cs typeface="Open Sans"/>
              </a:rPr>
              <a:t>decreased</a:t>
            </a:r>
            <a:r>
              <a:rPr sz="1700" spc="50" dirty="0">
                <a:solidFill>
                  <a:srgbClr val="57585B"/>
                </a:solidFill>
                <a:latin typeface="Open Sans"/>
                <a:cs typeface="Open Sans"/>
              </a:rPr>
              <a:t> </a:t>
            </a:r>
            <a:r>
              <a:rPr sz="1700" dirty="0">
                <a:solidFill>
                  <a:srgbClr val="57585B"/>
                </a:solidFill>
                <a:latin typeface="Open Sans"/>
                <a:cs typeface="Open Sans"/>
              </a:rPr>
              <a:t>over</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10" dirty="0">
                <a:solidFill>
                  <a:srgbClr val="57585B"/>
                </a:solidFill>
                <a:latin typeface="Open Sans"/>
                <a:cs typeface="Open Sans"/>
              </a:rPr>
              <a:t>years.</a:t>
            </a:r>
            <a:endParaRPr sz="1700" dirty="0">
              <a:latin typeface="Open Sans"/>
              <a:cs typeface="Open Sans"/>
            </a:endParaRPr>
          </a:p>
        </p:txBody>
      </p:sp>
      <p:grpSp>
        <p:nvGrpSpPr>
          <p:cNvPr id="8" name="object 8"/>
          <p:cNvGrpSpPr/>
          <p:nvPr/>
        </p:nvGrpSpPr>
        <p:grpSpPr>
          <a:xfrm>
            <a:off x="10327301" y="2635419"/>
            <a:ext cx="4771390" cy="693420"/>
            <a:chOff x="10327301" y="2635419"/>
            <a:chExt cx="4771390" cy="693420"/>
          </a:xfrm>
        </p:grpSpPr>
        <p:pic>
          <p:nvPicPr>
            <p:cNvPr id="9" name="object 9"/>
            <p:cNvPicPr/>
            <p:nvPr/>
          </p:nvPicPr>
          <p:blipFill>
            <a:blip r:embed="rId4" cstate="print"/>
            <a:stretch>
              <a:fillRect/>
            </a:stretch>
          </p:blipFill>
          <p:spPr>
            <a:xfrm>
              <a:off x="10339455" y="2647574"/>
              <a:ext cx="4746651" cy="668524"/>
            </a:xfrm>
            <a:prstGeom prst="rect">
              <a:avLst/>
            </a:prstGeom>
          </p:spPr>
        </p:pic>
        <p:sp>
          <p:nvSpPr>
            <p:cNvPr id="10" name="object 10"/>
            <p:cNvSpPr/>
            <p:nvPr/>
          </p:nvSpPr>
          <p:spPr>
            <a:xfrm>
              <a:off x="10339452" y="2647570"/>
              <a:ext cx="4747260" cy="668655"/>
            </a:xfrm>
            <a:custGeom>
              <a:avLst/>
              <a:gdLst/>
              <a:ahLst/>
              <a:cxnLst/>
              <a:rect l="l" t="t" r="r" b="b"/>
              <a:pathLst>
                <a:path w="4747259" h="668654">
                  <a:moveTo>
                    <a:pt x="0" y="668524"/>
                  </a:moveTo>
                  <a:lnTo>
                    <a:pt x="4746651" y="668524"/>
                  </a:lnTo>
                  <a:lnTo>
                    <a:pt x="4746651" y="100541"/>
                  </a:lnTo>
                  <a:lnTo>
                    <a:pt x="4738750" y="61406"/>
                  </a:lnTo>
                  <a:lnTo>
                    <a:pt x="4717203" y="29448"/>
                  </a:lnTo>
                  <a:lnTo>
                    <a:pt x="4685244" y="7901"/>
                  </a:lnTo>
                  <a:lnTo>
                    <a:pt x="4646109" y="0"/>
                  </a:lnTo>
                  <a:lnTo>
                    <a:pt x="100541" y="0"/>
                  </a:lnTo>
                  <a:lnTo>
                    <a:pt x="61406" y="7901"/>
                  </a:lnTo>
                  <a:lnTo>
                    <a:pt x="29448" y="29448"/>
                  </a:lnTo>
                  <a:lnTo>
                    <a:pt x="7901" y="61406"/>
                  </a:lnTo>
                  <a:lnTo>
                    <a:pt x="0" y="100541"/>
                  </a:lnTo>
                  <a:lnTo>
                    <a:pt x="0" y="668524"/>
                  </a:lnTo>
                  <a:close/>
                </a:path>
              </a:pathLst>
            </a:custGeom>
            <a:ln w="24302">
              <a:solidFill>
                <a:srgbClr val="603990"/>
              </a:solidFill>
            </a:ln>
          </p:spPr>
          <p:txBody>
            <a:bodyPr wrap="square" lIns="0" tIns="0" rIns="0" bIns="0" rtlCol="0"/>
            <a:lstStyle/>
            <a:p>
              <a:endParaRPr/>
            </a:p>
          </p:txBody>
        </p:sp>
      </p:grpSp>
      <p:graphicFrame>
        <p:nvGraphicFramePr>
          <p:cNvPr id="11" name="object 11"/>
          <p:cNvGraphicFramePr>
            <a:graphicFrameLocks noGrp="1"/>
          </p:cNvGraphicFramePr>
          <p:nvPr/>
        </p:nvGraphicFramePr>
        <p:xfrm>
          <a:off x="10326588" y="2642114"/>
          <a:ext cx="4747258" cy="3438525"/>
        </p:xfrm>
        <a:graphic>
          <a:graphicData uri="http://schemas.openxmlformats.org/drawingml/2006/table">
            <a:tbl>
              <a:tblPr firstRow="1" bandRow="1">
                <a:tableStyleId>{2D5ABB26-0587-4C30-8999-92F81FD0307C}</a:tableStyleId>
              </a:tblPr>
              <a:tblGrid>
                <a:gridCol w="1410335">
                  <a:extLst>
                    <a:ext uri="{9D8B030D-6E8A-4147-A177-3AD203B41FA5}">
                      <a16:colId xmlns:a16="http://schemas.microsoft.com/office/drawing/2014/main" val="20000"/>
                    </a:ext>
                  </a:extLst>
                </a:gridCol>
                <a:gridCol w="1129030">
                  <a:extLst>
                    <a:ext uri="{9D8B030D-6E8A-4147-A177-3AD203B41FA5}">
                      <a16:colId xmlns:a16="http://schemas.microsoft.com/office/drawing/2014/main" val="20001"/>
                    </a:ext>
                  </a:extLst>
                </a:gridCol>
                <a:gridCol w="1107439">
                  <a:extLst>
                    <a:ext uri="{9D8B030D-6E8A-4147-A177-3AD203B41FA5}">
                      <a16:colId xmlns:a16="http://schemas.microsoft.com/office/drawing/2014/main" val="20002"/>
                    </a:ext>
                  </a:extLst>
                </a:gridCol>
                <a:gridCol w="1100454">
                  <a:extLst>
                    <a:ext uri="{9D8B030D-6E8A-4147-A177-3AD203B41FA5}">
                      <a16:colId xmlns:a16="http://schemas.microsoft.com/office/drawing/2014/main" val="20003"/>
                    </a:ext>
                  </a:extLst>
                </a:gridCol>
              </a:tblGrid>
              <a:tr h="704850">
                <a:tc>
                  <a:txBody>
                    <a:bodyPr/>
                    <a:lstStyle/>
                    <a:p>
                      <a:pPr marL="447675">
                        <a:lnSpc>
                          <a:spcPct val="100000"/>
                        </a:lnSpc>
                        <a:spcBef>
                          <a:spcPts val="1565"/>
                        </a:spcBef>
                      </a:pPr>
                      <a:r>
                        <a:rPr sz="1400" b="1" spc="-20" dirty="0">
                          <a:solidFill>
                            <a:srgbClr val="523183"/>
                          </a:solidFill>
                          <a:latin typeface="Open Sans"/>
                          <a:cs typeface="Open Sans"/>
                        </a:rPr>
                        <a:t>Item</a:t>
                      </a:r>
                      <a:endParaRPr sz="1400">
                        <a:latin typeface="Open Sans"/>
                        <a:cs typeface="Open Sans"/>
                      </a:endParaRPr>
                    </a:p>
                  </a:txBody>
                  <a:tcPr marL="0" marR="0" marT="198755" marB="0">
                    <a:lnR w="28575">
                      <a:solidFill>
                        <a:srgbClr val="603990"/>
                      </a:solidFill>
                      <a:prstDash val="solid"/>
                    </a:lnR>
                  </a:tcPr>
                </a:tc>
                <a:tc>
                  <a:txBody>
                    <a:bodyPr/>
                    <a:lstStyle/>
                    <a:p>
                      <a:pPr marL="372745">
                        <a:lnSpc>
                          <a:spcPts val="1614"/>
                        </a:lnSpc>
                        <a:spcBef>
                          <a:spcPts val="995"/>
                        </a:spcBef>
                      </a:pPr>
                      <a:r>
                        <a:rPr sz="1400" b="1" spc="-20" dirty="0">
                          <a:solidFill>
                            <a:srgbClr val="523183"/>
                          </a:solidFill>
                          <a:latin typeface="Open Sans"/>
                          <a:cs typeface="Open Sans"/>
                        </a:rPr>
                        <a:t>Cost</a:t>
                      </a:r>
                      <a:endParaRPr sz="1400">
                        <a:latin typeface="Open Sans"/>
                        <a:cs typeface="Open Sans"/>
                      </a:endParaRPr>
                    </a:p>
                    <a:p>
                      <a:pPr marL="255270">
                        <a:lnSpc>
                          <a:spcPts val="1614"/>
                        </a:lnSpc>
                      </a:pPr>
                      <a:r>
                        <a:rPr sz="1400" b="1" dirty="0">
                          <a:solidFill>
                            <a:srgbClr val="523183"/>
                          </a:solidFill>
                          <a:latin typeface="Open Sans"/>
                          <a:cs typeface="Open Sans"/>
                        </a:rPr>
                        <a:t>Year</a:t>
                      </a:r>
                      <a:r>
                        <a:rPr sz="1400" b="1" spc="135" dirty="0">
                          <a:solidFill>
                            <a:srgbClr val="523183"/>
                          </a:solidFill>
                          <a:latin typeface="Open Sans"/>
                          <a:cs typeface="Open Sans"/>
                        </a:rPr>
                        <a:t> </a:t>
                      </a:r>
                      <a:r>
                        <a:rPr sz="1400" b="1" spc="-25" dirty="0">
                          <a:solidFill>
                            <a:srgbClr val="523183"/>
                          </a:solidFill>
                          <a:latin typeface="Open Sans"/>
                          <a:cs typeface="Open Sans"/>
                        </a:rPr>
                        <a:t>#1</a:t>
                      </a:r>
                      <a:endParaRPr sz="1400">
                        <a:latin typeface="Open Sans"/>
                        <a:cs typeface="Open Sans"/>
                      </a:endParaRPr>
                    </a:p>
                  </a:txBody>
                  <a:tcPr marL="0" marR="0" marT="126365" marB="0">
                    <a:lnL w="28575">
                      <a:solidFill>
                        <a:srgbClr val="603990"/>
                      </a:solidFill>
                      <a:prstDash val="solid"/>
                    </a:lnL>
                    <a:lnR w="28575">
                      <a:solidFill>
                        <a:srgbClr val="603990"/>
                      </a:solidFill>
                      <a:prstDash val="solid"/>
                    </a:lnR>
                  </a:tcPr>
                </a:tc>
                <a:tc>
                  <a:txBody>
                    <a:bodyPr/>
                    <a:lstStyle/>
                    <a:p>
                      <a:pPr marL="318770">
                        <a:lnSpc>
                          <a:spcPts val="1625"/>
                        </a:lnSpc>
                        <a:spcBef>
                          <a:spcPts val="975"/>
                        </a:spcBef>
                      </a:pPr>
                      <a:r>
                        <a:rPr sz="1400" b="1" spc="-20" dirty="0">
                          <a:solidFill>
                            <a:srgbClr val="523183"/>
                          </a:solidFill>
                          <a:latin typeface="Open Sans"/>
                          <a:cs typeface="Open Sans"/>
                        </a:rPr>
                        <a:t>Cost</a:t>
                      </a:r>
                      <a:endParaRPr sz="1400">
                        <a:latin typeface="Open Sans"/>
                        <a:cs typeface="Open Sans"/>
                      </a:endParaRPr>
                    </a:p>
                    <a:p>
                      <a:pPr marL="205740">
                        <a:lnSpc>
                          <a:spcPts val="1625"/>
                        </a:lnSpc>
                      </a:pPr>
                      <a:r>
                        <a:rPr sz="1400" b="1" dirty="0">
                          <a:solidFill>
                            <a:srgbClr val="523183"/>
                          </a:solidFill>
                          <a:latin typeface="Open Sans"/>
                          <a:cs typeface="Open Sans"/>
                        </a:rPr>
                        <a:t>Year</a:t>
                      </a:r>
                      <a:r>
                        <a:rPr sz="1400" b="1" spc="135" dirty="0">
                          <a:solidFill>
                            <a:srgbClr val="523183"/>
                          </a:solidFill>
                          <a:latin typeface="Open Sans"/>
                          <a:cs typeface="Open Sans"/>
                        </a:rPr>
                        <a:t> </a:t>
                      </a:r>
                      <a:r>
                        <a:rPr sz="1400" b="1" spc="-25" dirty="0">
                          <a:solidFill>
                            <a:srgbClr val="523183"/>
                          </a:solidFill>
                          <a:latin typeface="Open Sans"/>
                          <a:cs typeface="Open Sans"/>
                        </a:rPr>
                        <a:t>#2</a:t>
                      </a:r>
                      <a:endParaRPr sz="1400">
                        <a:latin typeface="Open Sans"/>
                        <a:cs typeface="Open Sans"/>
                      </a:endParaRPr>
                    </a:p>
                  </a:txBody>
                  <a:tcPr marL="0" marR="0" marT="123825" marB="0">
                    <a:lnL w="28575">
                      <a:solidFill>
                        <a:srgbClr val="603990"/>
                      </a:solidFill>
                      <a:prstDash val="solid"/>
                    </a:lnL>
                    <a:lnR w="28575">
                      <a:solidFill>
                        <a:srgbClr val="603990"/>
                      </a:solidFill>
                      <a:prstDash val="solid"/>
                    </a:lnR>
                  </a:tcPr>
                </a:tc>
                <a:tc>
                  <a:txBody>
                    <a:bodyPr/>
                    <a:lstStyle/>
                    <a:p>
                      <a:pPr marL="45720" algn="ctr">
                        <a:lnSpc>
                          <a:spcPts val="1625"/>
                        </a:lnSpc>
                        <a:spcBef>
                          <a:spcPts val="975"/>
                        </a:spcBef>
                      </a:pPr>
                      <a:r>
                        <a:rPr sz="1400" b="1" spc="-50" dirty="0">
                          <a:solidFill>
                            <a:srgbClr val="523183"/>
                          </a:solidFill>
                          <a:latin typeface="Open Sans"/>
                          <a:cs typeface="Open Sans"/>
                        </a:rPr>
                        <a:t>%</a:t>
                      </a:r>
                      <a:endParaRPr sz="1400">
                        <a:latin typeface="Open Sans"/>
                        <a:cs typeface="Open Sans"/>
                      </a:endParaRPr>
                    </a:p>
                    <a:p>
                      <a:pPr marL="80010" algn="ctr">
                        <a:lnSpc>
                          <a:spcPts val="1625"/>
                        </a:lnSpc>
                      </a:pPr>
                      <a:r>
                        <a:rPr sz="1400" b="1" spc="-10" dirty="0">
                          <a:solidFill>
                            <a:srgbClr val="523183"/>
                          </a:solidFill>
                          <a:latin typeface="Open Sans"/>
                          <a:cs typeface="Open Sans"/>
                        </a:rPr>
                        <a:t>Increase</a:t>
                      </a:r>
                      <a:endParaRPr sz="1400">
                        <a:latin typeface="Open Sans"/>
                        <a:cs typeface="Open Sans"/>
                      </a:endParaRPr>
                    </a:p>
                  </a:txBody>
                  <a:tcPr marL="0" marR="0" marT="123825" marB="0">
                    <a:lnL w="28575">
                      <a:solidFill>
                        <a:srgbClr val="603990"/>
                      </a:solidFill>
                      <a:prstDash val="solid"/>
                    </a:lnL>
                  </a:tcPr>
                </a:tc>
                <a:extLst>
                  <a:ext uri="{0D108BD9-81ED-4DB2-BD59-A6C34878D82A}">
                    <a16:rowId xmlns:a16="http://schemas.microsoft.com/office/drawing/2014/main" val="10000"/>
                  </a:ext>
                </a:extLst>
              </a:tr>
              <a:tr h="599440">
                <a:tc>
                  <a:txBody>
                    <a:bodyPr/>
                    <a:lstStyle/>
                    <a:p>
                      <a:pPr marL="55880" algn="ctr">
                        <a:lnSpc>
                          <a:spcPct val="100000"/>
                        </a:lnSpc>
                        <a:spcBef>
                          <a:spcPts val="1305"/>
                        </a:spcBef>
                      </a:pPr>
                      <a:r>
                        <a:rPr sz="1400" spc="-20" dirty="0">
                          <a:solidFill>
                            <a:srgbClr val="221F1F"/>
                          </a:solidFill>
                          <a:latin typeface="Open Sans"/>
                          <a:cs typeface="Open Sans"/>
                        </a:rPr>
                        <a:t>Rent</a:t>
                      </a:r>
                      <a:endParaRPr sz="1400">
                        <a:latin typeface="Open Sans"/>
                        <a:cs typeface="Open Sans"/>
                      </a:endParaRPr>
                    </a:p>
                  </a:txBody>
                  <a:tcPr marL="0" marR="0" marT="165735" marB="0">
                    <a:lnL w="28575">
                      <a:solidFill>
                        <a:srgbClr val="603990"/>
                      </a:solidFill>
                      <a:prstDash val="solid"/>
                    </a:lnL>
                    <a:lnR w="28575">
                      <a:solidFill>
                        <a:srgbClr val="603990"/>
                      </a:solidFill>
                      <a:prstDash val="solid"/>
                    </a:lnR>
                    <a:lnB w="28575">
                      <a:solidFill>
                        <a:srgbClr val="603990"/>
                      </a:solidFill>
                      <a:prstDash val="solid"/>
                    </a:lnB>
                  </a:tcPr>
                </a:tc>
                <a:tc>
                  <a:txBody>
                    <a:bodyPr/>
                    <a:lstStyle/>
                    <a:p>
                      <a:pPr marL="67945" algn="ctr">
                        <a:lnSpc>
                          <a:spcPct val="100000"/>
                        </a:lnSpc>
                        <a:spcBef>
                          <a:spcPts val="1315"/>
                        </a:spcBef>
                      </a:pPr>
                      <a:r>
                        <a:rPr sz="1400" spc="-10" dirty="0">
                          <a:solidFill>
                            <a:srgbClr val="221F1F"/>
                          </a:solidFill>
                          <a:latin typeface="Open Sans"/>
                          <a:cs typeface="Open Sans"/>
                        </a:rPr>
                        <a:t>$4,000</a:t>
                      </a:r>
                      <a:endParaRPr sz="1400">
                        <a:latin typeface="Open Sans"/>
                        <a:cs typeface="Open Sans"/>
                      </a:endParaRPr>
                    </a:p>
                  </a:txBody>
                  <a:tcPr marL="0" marR="0" marT="167005" marB="0">
                    <a:lnL w="28575">
                      <a:solidFill>
                        <a:srgbClr val="603990"/>
                      </a:solidFill>
                      <a:prstDash val="solid"/>
                    </a:lnL>
                    <a:lnR w="28575">
                      <a:solidFill>
                        <a:srgbClr val="603990"/>
                      </a:solidFill>
                      <a:prstDash val="solid"/>
                    </a:lnR>
                    <a:lnB w="28575">
                      <a:solidFill>
                        <a:srgbClr val="603990"/>
                      </a:solidFill>
                      <a:prstDash val="solid"/>
                    </a:lnB>
                  </a:tcPr>
                </a:tc>
                <a:tc>
                  <a:txBody>
                    <a:bodyPr/>
                    <a:lstStyle/>
                    <a:p>
                      <a:pPr marR="69850" algn="ctr">
                        <a:lnSpc>
                          <a:spcPct val="100000"/>
                        </a:lnSpc>
                        <a:spcBef>
                          <a:spcPts val="1300"/>
                        </a:spcBef>
                      </a:pPr>
                      <a:r>
                        <a:rPr sz="1400" spc="-10" dirty="0">
                          <a:solidFill>
                            <a:srgbClr val="221F1F"/>
                          </a:solidFill>
                          <a:latin typeface="Open Sans"/>
                          <a:cs typeface="Open Sans"/>
                        </a:rPr>
                        <a:t>$4,500</a:t>
                      </a:r>
                      <a:endParaRPr sz="1400">
                        <a:latin typeface="Open Sans"/>
                        <a:cs typeface="Open Sans"/>
                      </a:endParaRPr>
                    </a:p>
                  </a:txBody>
                  <a:tcPr marL="0" marR="0" marT="165100" marB="0">
                    <a:lnL w="28575">
                      <a:solidFill>
                        <a:srgbClr val="603990"/>
                      </a:solidFill>
                      <a:prstDash val="solid"/>
                    </a:lnL>
                    <a:lnR w="28575">
                      <a:solidFill>
                        <a:srgbClr val="603990"/>
                      </a:solidFill>
                      <a:prstDash val="solid"/>
                    </a:lnR>
                    <a:lnB w="28575">
                      <a:solidFill>
                        <a:srgbClr val="603990"/>
                      </a:solidFill>
                      <a:prstDash val="solid"/>
                    </a:lnB>
                  </a:tcPr>
                </a:tc>
                <a:tc>
                  <a:txBody>
                    <a:bodyPr/>
                    <a:lstStyle/>
                    <a:p>
                      <a:pPr marL="38100" algn="ctr">
                        <a:lnSpc>
                          <a:spcPct val="100000"/>
                        </a:lnSpc>
                        <a:spcBef>
                          <a:spcPts val="1315"/>
                        </a:spcBef>
                      </a:pPr>
                      <a:r>
                        <a:rPr sz="1400" spc="-10" dirty="0">
                          <a:solidFill>
                            <a:srgbClr val="221F1F"/>
                          </a:solidFill>
                          <a:latin typeface="Open Sans"/>
                          <a:cs typeface="Open Sans"/>
                        </a:rPr>
                        <a:t>12.5%</a:t>
                      </a:r>
                      <a:endParaRPr sz="1400">
                        <a:latin typeface="Open Sans"/>
                        <a:cs typeface="Open Sans"/>
                      </a:endParaRPr>
                    </a:p>
                  </a:txBody>
                  <a:tcPr marL="0" marR="0" marT="167005" marB="0">
                    <a:lnL w="28575">
                      <a:solidFill>
                        <a:srgbClr val="603990"/>
                      </a:solidFill>
                      <a:prstDash val="solid"/>
                    </a:lnL>
                    <a:lnR w="28575">
                      <a:solidFill>
                        <a:srgbClr val="603990"/>
                      </a:solidFill>
                      <a:prstDash val="solid"/>
                    </a:lnR>
                    <a:lnB w="28575">
                      <a:solidFill>
                        <a:srgbClr val="603990"/>
                      </a:solidFill>
                      <a:prstDash val="solid"/>
                    </a:lnB>
                  </a:tcPr>
                </a:tc>
                <a:extLst>
                  <a:ext uri="{0D108BD9-81ED-4DB2-BD59-A6C34878D82A}">
                    <a16:rowId xmlns:a16="http://schemas.microsoft.com/office/drawing/2014/main" val="10001"/>
                  </a:ext>
                </a:extLst>
              </a:tr>
              <a:tr h="690245">
                <a:tc>
                  <a:txBody>
                    <a:bodyPr/>
                    <a:lstStyle/>
                    <a:p>
                      <a:pPr>
                        <a:lnSpc>
                          <a:spcPct val="100000"/>
                        </a:lnSpc>
                        <a:spcBef>
                          <a:spcPts val="320"/>
                        </a:spcBef>
                      </a:pPr>
                      <a:endParaRPr sz="1400">
                        <a:latin typeface="Times New Roman"/>
                        <a:cs typeface="Times New Roman"/>
                      </a:endParaRPr>
                    </a:p>
                    <a:p>
                      <a:pPr marL="339725">
                        <a:lnSpc>
                          <a:spcPct val="100000"/>
                        </a:lnSpc>
                        <a:spcBef>
                          <a:spcPts val="5"/>
                        </a:spcBef>
                      </a:pPr>
                      <a:r>
                        <a:rPr sz="1400" spc="-10" dirty="0">
                          <a:solidFill>
                            <a:srgbClr val="221F1F"/>
                          </a:solidFill>
                          <a:latin typeface="Open Sans"/>
                          <a:cs typeface="Open Sans"/>
                        </a:rPr>
                        <a:t>Groceries</a:t>
                      </a:r>
                      <a:endParaRPr sz="1400">
                        <a:latin typeface="Open Sans"/>
                        <a:cs typeface="Open Sans"/>
                      </a:endParaRPr>
                    </a:p>
                  </a:txBody>
                  <a:tcPr marL="0" marR="0" marT="4064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545"/>
                        </a:spcBef>
                      </a:pPr>
                      <a:endParaRPr sz="1400">
                        <a:latin typeface="Times New Roman"/>
                        <a:cs typeface="Times New Roman"/>
                      </a:endParaRPr>
                    </a:p>
                    <a:p>
                      <a:pPr marL="45085" algn="ctr">
                        <a:lnSpc>
                          <a:spcPct val="100000"/>
                        </a:lnSpc>
                      </a:pPr>
                      <a:r>
                        <a:rPr sz="1400" spc="-10" dirty="0">
                          <a:solidFill>
                            <a:srgbClr val="221F1F"/>
                          </a:solidFill>
                          <a:latin typeface="Open Sans"/>
                          <a:cs typeface="Open Sans"/>
                        </a:rPr>
                        <a:t>$2,000</a:t>
                      </a:r>
                      <a:endParaRPr sz="1400">
                        <a:latin typeface="Open Sans"/>
                        <a:cs typeface="Open Sans"/>
                      </a:endParaRPr>
                    </a:p>
                  </a:txBody>
                  <a:tcPr marL="0" marR="0" marT="6921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545"/>
                        </a:spcBef>
                      </a:pPr>
                      <a:endParaRPr sz="1400">
                        <a:latin typeface="Times New Roman"/>
                        <a:cs typeface="Times New Roman"/>
                      </a:endParaRPr>
                    </a:p>
                    <a:p>
                      <a:pPr marR="46990" algn="ctr">
                        <a:lnSpc>
                          <a:spcPct val="100000"/>
                        </a:lnSpc>
                      </a:pPr>
                      <a:r>
                        <a:rPr sz="1400" spc="-10" dirty="0">
                          <a:solidFill>
                            <a:srgbClr val="221F1F"/>
                          </a:solidFill>
                          <a:latin typeface="Open Sans"/>
                          <a:cs typeface="Open Sans"/>
                        </a:rPr>
                        <a:t>$2,300</a:t>
                      </a:r>
                      <a:endParaRPr sz="1400">
                        <a:latin typeface="Open Sans"/>
                        <a:cs typeface="Open Sans"/>
                      </a:endParaRPr>
                    </a:p>
                  </a:txBody>
                  <a:tcPr marL="0" marR="0" marT="6921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320"/>
                        </a:spcBef>
                      </a:pPr>
                      <a:endParaRPr sz="1400">
                        <a:latin typeface="Times New Roman"/>
                        <a:cs typeface="Times New Roman"/>
                      </a:endParaRPr>
                    </a:p>
                    <a:p>
                      <a:pPr algn="ctr">
                        <a:lnSpc>
                          <a:spcPct val="100000"/>
                        </a:lnSpc>
                      </a:pPr>
                      <a:r>
                        <a:rPr sz="1400" spc="-25" dirty="0">
                          <a:solidFill>
                            <a:srgbClr val="221F1F"/>
                          </a:solidFill>
                          <a:latin typeface="Open Sans"/>
                          <a:cs typeface="Open Sans"/>
                        </a:rPr>
                        <a:t>15%</a:t>
                      </a:r>
                      <a:endParaRPr sz="1400">
                        <a:latin typeface="Open Sans"/>
                        <a:cs typeface="Open Sans"/>
                      </a:endParaRPr>
                    </a:p>
                  </a:txBody>
                  <a:tcPr marL="0" marR="0" marT="4064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2"/>
                  </a:ext>
                </a:extLst>
              </a:tr>
              <a:tr h="662305">
                <a:tc>
                  <a:txBody>
                    <a:bodyPr/>
                    <a:lstStyle/>
                    <a:p>
                      <a:pPr>
                        <a:lnSpc>
                          <a:spcPct val="100000"/>
                        </a:lnSpc>
                        <a:spcBef>
                          <a:spcPts val="250"/>
                        </a:spcBef>
                      </a:pPr>
                      <a:endParaRPr sz="1400">
                        <a:latin typeface="Times New Roman"/>
                        <a:cs typeface="Times New Roman"/>
                      </a:endParaRPr>
                    </a:p>
                    <a:p>
                      <a:pPr marL="263525">
                        <a:lnSpc>
                          <a:spcPct val="100000"/>
                        </a:lnSpc>
                      </a:pPr>
                      <a:r>
                        <a:rPr sz="1400" spc="-10" dirty="0">
                          <a:solidFill>
                            <a:srgbClr val="221F1F"/>
                          </a:solidFill>
                          <a:latin typeface="Open Sans"/>
                          <a:cs typeface="Open Sans"/>
                        </a:rPr>
                        <a:t>Necessities</a:t>
                      </a:r>
                      <a:endParaRPr sz="1400">
                        <a:latin typeface="Open Sans"/>
                        <a:cs typeface="Open Sans"/>
                      </a:endParaRPr>
                    </a:p>
                  </a:txBody>
                  <a:tcPr marL="0" marR="0" marT="3175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60"/>
                        </a:spcBef>
                      </a:pPr>
                      <a:endParaRPr sz="1400">
                        <a:latin typeface="Times New Roman"/>
                        <a:cs typeface="Times New Roman"/>
                      </a:endParaRPr>
                    </a:p>
                    <a:p>
                      <a:pPr marL="67945" algn="ctr">
                        <a:lnSpc>
                          <a:spcPct val="100000"/>
                        </a:lnSpc>
                      </a:pPr>
                      <a:r>
                        <a:rPr sz="1400" spc="-10" dirty="0">
                          <a:solidFill>
                            <a:srgbClr val="221F1F"/>
                          </a:solidFill>
                          <a:latin typeface="Open Sans"/>
                          <a:cs typeface="Open Sans"/>
                        </a:rPr>
                        <a:t>$4,000</a:t>
                      </a:r>
                      <a:endParaRPr sz="1400">
                        <a:latin typeface="Open Sans"/>
                        <a:cs typeface="Open Sans"/>
                      </a:endParaRPr>
                    </a:p>
                  </a:txBody>
                  <a:tcPr marL="0" marR="0" marT="33020"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45"/>
                        </a:spcBef>
                      </a:pPr>
                      <a:endParaRPr sz="1400">
                        <a:latin typeface="Times New Roman"/>
                        <a:cs typeface="Times New Roman"/>
                      </a:endParaRPr>
                    </a:p>
                    <a:p>
                      <a:pPr marR="39370" algn="ctr">
                        <a:lnSpc>
                          <a:spcPct val="100000"/>
                        </a:lnSpc>
                      </a:pPr>
                      <a:r>
                        <a:rPr sz="1400" spc="-10" dirty="0">
                          <a:solidFill>
                            <a:srgbClr val="221F1F"/>
                          </a:solidFill>
                          <a:latin typeface="Open Sans"/>
                          <a:cs typeface="Open Sans"/>
                        </a:rPr>
                        <a:t>$4,200</a:t>
                      </a:r>
                      <a:endParaRPr sz="1400">
                        <a:latin typeface="Open Sans"/>
                        <a:cs typeface="Open Sans"/>
                      </a:endParaRPr>
                    </a:p>
                  </a:txBody>
                  <a:tcPr marL="0" marR="0" marT="3111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245"/>
                        </a:spcBef>
                      </a:pPr>
                      <a:endParaRPr sz="1400">
                        <a:latin typeface="Times New Roman"/>
                        <a:cs typeface="Times New Roman"/>
                      </a:endParaRPr>
                    </a:p>
                    <a:p>
                      <a:pPr marL="48260" algn="ctr">
                        <a:lnSpc>
                          <a:spcPct val="100000"/>
                        </a:lnSpc>
                        <a:spcBef>
                          <a:spcPts val="5"/>
                        </a:spcBef>
                      </a:pPr>
                      <a:r>
                        <a:rPr sz="1400" spc="-25" dirty="0">
                          <a:solidFill>
                            <a:srgbClr val="221F1F"/>
                          </a:solidFill>
                          <a:latin typeface="Open Sans"/>
                          <a:cs typeface="Open Sans"/>
                        </a:rPr>
                        <a:t>5%</a:t>
                      </a:r>
                      <a:endParaRPr sz="1400">
                        <a:latin typeface="Open Sans"/>
                        <a:cs typeface="Open Sans"/>
                      </a:endParaRPr>
                    </a:p>
                  </a:txBody>
                  <a:tcPr marL="0" marR="0" marT="3111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3"/>
                  </a:ext>
                </a:extLst>
              </a:tr>
              <a:tr h="781685">
                <a:tc>
                  <a:txBody>
                    <a:bodyPr/>
                    <a:lstStyle/>
                    <a:p>
                      <a:pPr>
                        <a:lnSpc>
                          <a:spcPct val="100000"/>
                        </a:lnSpc>
                        <a:spcBef>
                          <a:spcPts val="365"/>
                        </a:spcBef>
                      </a:pPr>
                      <a:endParaRPr sz="1400">
                        <a:latin typeface="Times New Roman"/>
                        <a:cs typeface="Times New Roman"/>
                      </a:endParaRPr>
                    </a:p>
                    <a:p>
                      <a:pPr marL="464184">
                        <a:lnSpc>
                          <a:spcPct val="100000"/>
                        </a:lnSpc>
                        <a:spcBef>
                          <a:spcPts val="5"/>
                        </a:spcBef>
                      </a:pPr>
                      <a:r>
                        <a:rPr sz="1400" b="1" spc="-10" dirty="0">
                          <a:solidFill>
                            <a:srgbClr val="221F1F"/>
                          </a:solidFill>
                          <a:latin typeface="Open Sans"/>
                          <a:cs typeface="Open Sans"/>
                        </a:rPr>
                        <a:t>Total</a:t>
                      </a:r>
                      <a:endParaRPr sz="1400">
                        <a:latin typeface="Open Sans"/>
                        <a:cs typeface="Open Sans"/>
                      </a:endParaRPr>
                    </a:p>
                  </a:txBody>
                  <a:tcPr marL="0" marR="0" marT="4635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515"/>
                        </a:spcBef>
                      </a:pPr>
                      <a:endParaRPr sz="1400">
                        <a:latin typeface="Times New Roman"/>
                        <a:cs typeface="Times New Roman"/>
                      </a:endParaRPr>
                    </a:p>
                    <a:p>
                      <a:pPr marL="48895" algn="ctr">
                        <a:lnSpc>
                          <a:spcPct val="100000"/>
                        </a:lnSpc>
                      </a:pPr>
                      <a:r>
                        <a:rPr sz="1400" b="1" spc="-10" dirty="0">
                          <a:solidFill>
                            <a:srgbClr val="221F1F"/>
                          </a:solidFill>
                          <a:latin typeface="Open Sans"/>
                          <a:cs typeface="Open Sans"/>
                        </a:rPr>
                        <a:t>$10,000</a:t>
                      </a:r>
                      <a:endParaRPr sz="1400">
                        <a:latin typeface="Open Sans"/>
                        <a:cs typeface="Open Sans"/>
                      </a:endParaRPr>
                    </a:p>
                  </a:txBody>
                  <a:tcPr marL="0" marR="0" marT="6540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515"/>
                        </a:spcBef>
                      </a:pPr>
                      <a:endParaRPr sz="1400">
                        <a:latin typeface="Times New Roman"/>
                        <a:cs typeface="Times New Roman"/>
                      </a:endParaRPr>
                    </a:p>
                    <a:p>
                      <a:pPr marR="26670" algn="ctr">
                        <a:lnSpc>
                          <a:spcPct val="100000"/>
                        </a:lnSpc>
                      </a:pPr>
                      <a:r>
                        <a:rPr sz="1400" b="1" spc="-10" dirty="0">
                          <a:solidFill>
                            <a:srgbClr val="221F1F"/>
                          </a:solidFill>
                          <a:latin typeface="Open Sans"/>
                          <a:cs typeface="Open Sans"/>
                        </a:rPr>
                        <a:t>$11,000</a:t>
                      </a:r>
                      <a:endParaRPr sz="1400">
                        <a:latin typeface="Open Sans"/>
                        <a:cs typeface="Open Sans"/>
                      </a:endParaRPr>
                    </a:p>
                  </a:txBody>
                  <a:tcPr marL="0" marR="0" marT="6540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tc>
                  <a:txBody>
                    <a:bodyPr/>
                    <a:lstStyle/>
                    <a:p>
                      <a:pPr>
                        <a:lnSpc>
                          <a:spcPct val="100000"/>
                        </a:lnSpc>
                        <a:spcBef>
                          <a:spcPts val="695"/>
                        </a:spcBef>
                      </a:pPr>
                      <a:endParaRPr sz="1400">
                        <a:latin typeface="Times New Roman"/>
                        <a:cs typeface="Times New Roman"/>
                      </a:endParaRPr>
                    </a:p>
                    <a:p>
                      <a:pPr marR="46990" algn="ctr">
                        <a:lnSpc>
                          <a:spcPct val="100000"/>
                        </a:lnSpc>
                        <a:spcBef>
                          <a:spcPts val="5"/>
                        </a:spcBef>
                      </a:pPr>
                      <a:r>
                        <a:rPr sz="1400" b="1" spc="-25" dirty="0">
                          <a:solidFill>
                            <a:srgbClr val="221F1F"/>
                          </a:solidFill>
                          <a:latin typeface="Open Sans"/>
                          <a:cs typeface="Open Sans"/>
                        </a:rPr>
                        <a:t>10%</a:t>
                      </a:r>
                      <a:endParaRPr sz="1400">
                        <a:latin typeface="Open Sans"/>
                        <a:cs typeface="Open Sans"/>
                      </a:endParaRPr>
                    </a:p>
                  </a:txBody>
                  <a:tcPr marL="0" marR="0" marT="88265" marB="0">
                    <a:lnL w="28575">
                      <a:solidFill>
                        <a:srgbClr val="603990"/>
                      </a:solidFill>
                      <a:prstDash val="solid"/>
                    </a:lnL>
                    <a:lnR w="28575">
                      <a:solidFill>
                        <a:srgbClr val="603990"/>
                      </a:solidFill>
                      <a:prstDash val="solid"/>
                    </a:lnR>
                    <a:lnT w="28575">
                      <a:solidFill>
                        <a:srgbClr val="603990"/>
                      </a:solidFill>
                      <a:prstDash val="solid"/>
                    </a:lnT>
                    <a:lnB w="28575">
                      <a:solidFill>
                        <a:srgbClr val="603990"/>
                      </a:solidFill>
                      <a:prstDash val="solid"/>
                    </a:lnB>
                  </a:tcPr>
                </a:tc>
                <a:extLst>
                  <a:ext uri="{0D108BD9-81ED-4DB2-BD59-A6C34878D82A}">
                    <a16:rowId xmlns:a16="http://schemas.microsoft.com/office/drawing/2014/main" val="10004"/>
                  </a:ext>
                </a:extLst>
              </a:tr>
            </a:tbl>
          </a:graphicData>
        </a:graphic>
      </p:graphicFrame>
      <p:grpSp>
        <p:nvGrpSpPr>
          <p:cNvPr id="12" name="object 12"/>
          <p:cNvGrpSpPr/>
          <p:nvPr/>
        </p:nvGrpSpPr>
        <p:grpSpPr>
          <a:xfrm>
            <a:off x="15314779" y="2635797"/>
            <a:ext cx="3667760" cy="4648835"/>
            <a:chOff x="15314779" y="2635797"/>
            <a:chExt cx="3667760" cy="4648835"/>
          </a:xfrm>
        </p:grpSpPr>
        <p:pic>
          <p:nvPicPr>
            <p:cNvPr id="13" name="object 13"/>
            <p:cNvPicPr/>
            <p:nvPr/>
          </p:nvPicPr>
          <p:blipFill>
            <a:blip r:embed="rId5" cstate="print"/>
            <a:stretch>
              <a:fillRect/>
            </a:stretch>
          </p:blipFill>
          <p:spPr>
            <a:xfrm>
              <a:off x="15323575" y="2644599"/>
              <a:ext cx="3649668" cy="4630832"/>
            </a:xfrm>
            <a:prstGeom prst="rect">
              <a:avLst/>
            </a:prstGeom>
          </p:spPr>
        </p:pic>
        <p:sp>
          <p:nvSpPr>
            <p:cNvPr id="14" name="object 14"/>
            <p:cNvSpPr/>
            <p:nvPr/>
          </p:nvSpPr>
          <p:spPr>
            <a:xfrm>
              <a:off x="15323575" y="2644592"/>
              <a:ext cx="3649979" cy="4631055"/>
            </a:xfrm>
            <a:custGeom>
              <a:avLst/>
              <a:gdLst/>
              <a:ahLst/>
              <a:cxnLst/>
              <a:rect l="l" t="t" r="r" b="b"/>
              <a:pathLst>
                <a:path w="3649980" h="4631055">
                  <a:moveTo>
                    <a:pt x="3495055" y="4630843"/>
                  </a:moveTo>
                  <a:lnTo>
                    <a:pt x="154613" y="4630843"/>
                  </a:lnTo>
                  <a:lnTo>
                    <a:pt x="105743" y="4622960"/>
                  </a:lnTo>
                  <a:lnTo>
                    <a:pt x="63300" y="4601011"/>
                  </a:lnTo>
                  <a:lnTo>
                    <a:pt x="29831" y="4567542"/>
                  </a:lnTo>
                  <a:lnTo>
                    <a:pt x="7882" y="4525099"/>
                  </a:lnTo>
                  <a:lnTo>
                    <a:pt x="0" y="4476230"/>
                  </a:lnTo>
                  <a:lnTo>
                    <a:pt x="0" y="154623"/>
                  </a:lnTo>
                  <a:lnTo>
                    <a:pt x="7882" y="105748"/>
                  </a:lnTo>
                  <a:lnTo>
                    <a:pt x="29831" y="63303"/>
                  </a:lnTo>
                  <a:lnTo>
                    <a:pt x="63300" y="29832"/>
                  </a:lnTo>
                  <a:lnTo>
                    <a:pt x="105743" y="7882"/>
                  </a:lnTo>
                  <a:lnTo>
                    <a:pt x="154613" y="0"/>
                  </a:lnTo>
                  <a:lnTo>
                    <a:pt x="3495055" y="0"/>
                  </a:lnTo>
                  <a:lnTo>
                    <a:pt x="3543925" y="7882"/>
                  </a:lnTo>
                  <a:lnTo>
                    <a:pt x="3586368" y="29832"/>
                  </a:lnTo>
                  <a:lnTo>
                    <a:pt x="3619837" y="63303"/>
                  </a:lnTo>
                  <a:lnTo>
                    <a:pt x="3641786" y="105748"/>
                  </a:lnTo>
                  <a:lnTo>
                    <a:pt x="3649668" y="154623"/>
                  </a:lnTo>
                  <a:lnTo>
                    <a:pt x="3649668" y="4476230"/>
                  </a:lnTo>
                  <a:lnTo>
                    <a:pt x="3641786" y="4525099"/>
                  </a:lnTo>
                  <a:lnTo>
                    <a:pt x="3619837" y="4567542"/>
                  </a:lnTo>
                  <a:lnTo>
                    <a:pt x="3586368" y="4601011"/>
                  </a:lnTo>
                  <a:lnTo>
                    <a:pt x="3543925" y="4622960"/>
                  </a:lnTo>
                  <a:lnTo>
                    <a:pt x="3495055" y="4630843"/>
                  </a:lnTo>
                  <a:close/>
                </a:path>
              </a:pathLst>
            </a:custGeom>
            <a:ln w="17591">
              <a:solidFill>
                <a:srgbClr val="603990"/>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15543766" y="2817851"/>
              <a:ext cx="3209275" cy="4205055"/>
            </a:xfrm>
            <a:prstGeom prst="rect">
              <a:avLst/>
            </a:prstGeom>
          </p:spPr>
        </p:pic>
      </p:grpSp>
      <p:sp>
        <p:nvSpPr>
          <p:cNvPr id="16" name="object 16"/>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3" name="object 3"/>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4" name="object 4"/>
          <p:cNvPicPr/>
          <p:nvPr/>
        </p:nvPicPr>
        <p:blipFill>
          <a:blip r:embed="rId2" cstate="print"/>
          <a:stretch>
            <a:fillRect/>
          </a:stretch>
        </p:blipFill>
        <p:spPr>
          <a:xfrm>
            <a:off x="17700071" y="593899"/>
            <a:ext cx="1273721" cy="678795"/>
          </a:xfrm>
          <a:prstGeom prst="rect">
            <a:avLst/>
          </a:prstGeom>
        </p:spPr>
      </p:pic>
      <p:pic>
        <p:nvPicPr>
          <p:cNvPr id="5" name="object 5"/>
          <p:cNvPicPr/>
          <p:nvPr/>
        </p:nvPicPr>
        <p:blipFill>
          <a:blip r:embed="rId3" cstate="print"/>
          <a:stretch>
            <a:fillRect/>
          </a:stretch>
        </p:blipFill>
        <p:spPr>
          <a:xfrm>
            <a:off x="18829729" y="10656764"/>
            <a:ext cx="143513" cy="143534"/>
          </a:xfrm>
          <a:prstGeom prst="rect">
            <a:avLst/>
          </a:prstGeom>
        </p:spPr>
      </p:pic>
      <p:sp>
        <p:nvSpPr>
          <p:cNvPr id="6" name="object 6"/>
          <p:cNvSpPr txBox="1"/>
          <p:nvPr/>
        </p:nvSpPr>
        <p:spPr>
          <a:xfrm>
            <a:off x="1116898" y="2611790"/>
            <a:ext cx="8677275" cy="2664460"/>
          </a:xfrm>
          <a:prstGeom prst="rect">
            <a:avLst/>
          </a:prstGeom>
        </p:spPr>
        <p:txBody>
          <a:bodyPr vert="horz" wrap="square" lIns="0" tIns="12065" rIns="0" bIns="0" rtlCol="0">
            <a:spAutoFit/>
          </a:bodyPr>
          <a:lstStyle/>
          <a:p>
            <a:pPr marL="12700" marR="99060">
              <a:lnSpc>
                <a:spcPct val="101800"/>
              </a:lnSpc>
              <a:spcBef>
                <a:spcPts val="95"/>
              </a:spcBef>
            </a:pPr>
            <a:r>
              <a:rPr sz="1700" dirty="0">
                <a:solidFill>
                  <a:srgbClr val="57585B"/>
                </a:solidFill>
                <a:latin typeface="Open Sans"/>
                <a:cs typeface="Open Sans"/>
              </a:rPr>
              <a:t>When</a:t>
            </a:r>
            <a:r>
              <a:rPr sz="1700" spc="40" dirty="0">
                <a:solidFill>
                  <a:srgbClr val="57585B"/>
                </a:solidFill>
                <a:latin typeface="Open Sans"/>
                <a:cs typeface="Open Sans"/>
              </a:rPr>
              <a:t> </a:t>
            </a:r>
            <a:r>
              <a:rPr sz="1700" dirty="0">
                <a:solidFill>
                  <a:srgbClr val="57585B"/>
                </a:solidFill>
                <a:latin typeface="Open Sans"/>
                <a:cs typeface="Open Sans"/>
              </a:rPr>
              <a:t>we</a:t>
            </a:r>
            <a:r>
              <a:rPr sz="1700" spc="45" dirty="0">
                <a:solidFill>
                  <a:srgbClr val="57585B"/>
                </a:solidFill>
                <a:latin typeface="Open Sans"/>
                <a:cs typeface="Open Sans"/>
              </a:rPr>
              <a:t> </a:t>
            </a:r>
            <a:r>
              <a:rPr sz="1700" dirty="0">
                <a:solidFill>
                  <a:srgbClr val="57585B"/>
                </a:solidFill>
                <a:latin typeface="Open Sans"/>
                <a:cs typeface="Open Sans"/>
              </a:rPr>
              <a:t>think</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numbers,</a:t>
            </a:r>
            <a:r>
              <a:rPr sz="1700" spc="45" dirty="0">
                <a:solidFill>
                  <a:srgbClr val="57585B"/>
                </a:solidFill>
                <a:latin typeface="Open Sans"/>
                <a:cs typeface="Open Sans"/>
              </a:rPr>
              <a:t> </a:t>
            </a:r>
            <a:r>
              <a:rPr sz="1700" dirty="0">
                <a:solidFill>
                  <a:srgbClr val="57585B"/>
                </a:solidFill>
                <a:latin typeface="Open Sans"/>
                <a:cs typeface="Open Sans"/>
              </a:rPr>
              <a:t>Jaime</a:t>
            </a:r>
            <a:r>
              <a:rPr sz="1700" spc="45" dirty="0">
                <a:solidFill>
                  <a:srgbClr val="57585B"/>
                </a:solidFill>
                <a:latin typeface="Open Sans"/>
                <a:cs typeface="Open Sans"/>
              </a:rPr>
              <a:t> </a:t>
            </a:r>
            <a:r>
              <a:rPr sz="1700" dirty="0">
                <a:solidFill>
                  <a:srgbClr val="57585B"/>
                </a:solidFill>
                <a:latin typeface="Open Sans"/>
                <a:cs typeface="Open Sans"/>
              </a:rPr>
              <a:t>earns</a:t>
            </a:r>
            <a:r>
              <a:rPr sz="1700" spc="40" dirty="0">
                <a:solidFill>
                  <a:srgbClr val="57585B"/>
                </a:solidFill>
                <a:latin typeface="Open Sans"/>
                <a:cs typeface="Open Sans"/>
              </a:rPr>
              <a:t> </a:t>
            </a:r>
            <a:r>
              <a:rPr sz="1700" dirty="0">
                <a:solidFill>
                  <a:srgbClr val="57585B"/>
                </a:solidFill>
                <a:latin typeface="Open Sans"/>
                <a:cs typeface="Open Sans"/>
              </a:rPr>
              <a:t>many</a:t>
            </a:r>
            <a:r>
              <a:rPr sz="1700" spc="45" dirty="0">
                <a:solidFill>
                  <a:srgbClr val="57585B"/>
                </a:solidFill>
                <a:latin typeface="Open Sans"/>
                <a:cs typeface="Open Sans"/>
              </a:rPr>
              <a:t> </a:t>
            </a:r>
            <a:r>
              <a:rPr sz="1700" dirty="0">
                <a:solidFill>
                  <a:srgbClr val="57585B"/>
                </a:solidFill>
                <a:latin typeface="Open Sans"/>
                <a:cs typeface="Open Sans"/>
              </a:rPr>
              <a:t>more</a:t>
            </a:r>
            <a:r>
              <a:rPr sz="1700" spc="45" dirty="0">
                <a:solidFill>
                  <a:srgbClr val="57585B"/>
                </a:solidFill>
                <a:latin typeface="Open Sans"/>
                <a:cs typeface="Open Sans"/>
              </a:rPr>
              <a:t> </a:t>
            </a:r>
            <a:r>
              <a:rPr sz="1700" dirty="0">
                <a:solidFill>
                  <a:srgbClr val="57585B"/>
                </a:solidFill>
                <a:latin typeface="Open Sans"/>
                <a:cs typeface="Open Sans"/>
              </a:rPr>
              <a:t>dollars</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year</a:t>
            </a:r>
            <a:r>
              <a:rPr sz="1700" spc="45" dirty="0">
                <a:solidFill>
                  <a:srgbClr val="57585B"/>
                </a:solidFill>
                <a:latin typeface="Open Sans"/>
                <a:cs typeface="Open Sans"/>
              </a:rPr>
              <a:t> </a:t>
            </a:r>
            <a:r>
              <a:rPr sz="1700" dirty="0">
                <a:solidFill>
                  <a:srgbClr val="57585B"/>
                </a:solidFill>
                <a:latin typeface="Open Sans"/>
                <a:cs typeface="Open Sans"/>
              </a:rPr>
              <a:t>than</a:t>
            </a:r>
            <a:r>
              <a:rPr sz="1700" spc="40" dirty="0">
                <a:solidFill>
                  <a:srgbClr val="57585B"/>
                </a:solidFill>
                <a:latin typeface="Open Sans"/>
                <a:cs typeface="Open Sans"/>
              </a:rPr>
              <a:t> </a:t>
            </a:r>
            <a:r>
              <a:rPr sz="1700" spc="-25" dirty="0">
                <a:solidFill>
                  <a:srgbClr val="57585B"/>
                </a:solidFill>
                <a:latin typeface="Open Sans"/>
                <a:cs typeface="Open Sans"/>
              </a:rPr>
              <a:t>his </a:t>
            </a:r>
            <a:r>
              <a:rPr sz="1700" dirty="0">
                <a:solidFill>
                  <a:srgbClr val="57585B"/>
                </a:solidFill>
                <a:latin typeface="Open Sans"/>
                <a:cs typeface="Open Sans"/>
              </a:rPr>
              <a:t>grandfather</a:t>
            </a:r>
            <a:r>
              <a:rPr sz="1700" spc="40" dirty="0">
                <a:solidFill>
                  <a:srgbClr val="57585B"/>
                </a:solidFill>
                <a:latin typeface="Open Sans"/>
                <a:cs typeface="Open Sans"/>
              </a:rPr>
              <a:t> </a:t>
            </a:r>
            <a:r>
              <a:rPr sz="1700" dirty="0">
                <a:solidFill>
                  <a:srgbClr val="57585B"/>
                </a:solidFill>
                <a:latin typeface="Open Sans"/>
                <a:cs typeface="Open Sans"/>
              </a:rPr>
              <a:t>ever</a:t>
            </a:r>
            <a:r>
              <a:rPr sz="1700" spc="45" dirty="0">
                <a:solidFill>
                  <a:srgbClr val="57585B"/>
                </a:solidFill>
                <a:latin typeface="Open Sans"/>
                <a:cs typeface="Open Sans"/>
              </a:rPr>
              <a:t> </a:t>
            </a:r>
            <a:r>
              <a:rPr sz="1700" dirty="0">
                <a:solidFill>
                  <a:srgbClr val="57585B"/>
                </a:solidFill>
                <a:latin typeface="Open Sans"/>
                <a:cs typeface="Open Sans"/>
              </a:rPr>
              <a:t>did,</a:t>
            </a:r>
            <a:r>
              <a:rPr sz="1700" spc="45" dirty="0">
                <a:solidFill>
                  <a:srgbClr val="57585B"/>
                </a:solidFill>
                <a:latin typeface="Open Sans"/>
                <a:cs typeface="Open Sans"/>
              </a:rPr>
              <a:t> </a:t>
            </a:r>
            <a:r>
              <a:rPr sz="1700" dirty="0">
                <a:solidFill>
                  <a:srgbClr val="57585B"/>
                </a:solidFill>
                <a:latin typeface="Open Sans"/>
                <a:cs typeface="Open Sans"/>
              </a:rPr>
              <a:t>but</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dollars</a:t>
            </a:r>
            <a:r>
              <a:rPr sz="1700" spc="45" dirty="0">
                <a:solidFill>
                  <a:srgbClr val="57585B"/>
                </a:solidFill>
                <a:latin typeface="Open Sans"/>
                <a:cs typeface="Open Sans"/>
              </a:rPr>
              <a:t> </a:t>
            </a:r>
            <a:r>
              <a:rPr sz="1700" dirty="0">
                <a:solidFill>
                  <a:srgbClr val="57585B"/>
                </a:solidFill>
                <a:latin typeface="Open Sans"/>
                <a:cs typeface="Open Sans"/>
              </a:rPr>
              <a:t>that</a:t>
            </a:r>
            <a:r>
              <a:rPr sz="1700" spc="45" dirty="0">
                <a:solidFill>
                  <a:srgbClr val="57585B"/>
                </a:solidFill>
                <a:latin typeface="Open Sans"/>
                <a:cs typeface="Open Sans"/>
              </a:rPr>
              <a:t> </a:t>
            </a:r>
            <a:r>
              <a:rPr sz="1700" dirty="0">
                <a:solidFill>
                  <a:srgbClr val="57585B"/>
                </a:solidFill>
                <a:latin typeface="Open Sans"/>
                <a:cs typeface="Open Sans"/>
              </a:rPr>
              <a:t>Jaime’s</a:t>
            </a:r>
            <a:r>
              <a:rPr sz="1700" spc="45" dirty="0">
                <a:solidFill>
                  <a:srgbClr val="57585B"/>
                </a:solidFill>
                <a:latin typeface="Open Sans"/>
                <a:cs typeface="Open Sans"/>
              </a:rPr>
              <a:t> </a:t>
            </a:r>
            <a:r>
              <a:rPr sz="1700" dirty="0">
                <a:solidFill>
                  <a:srgbClr val="57585B"/>
                </a:solidFill>
                <a:latin typeface="Open Sans"/>
                <a:cs typeface="Open Sans"/>
              </a:rPr>
              <a:t>grandfather</a:t>
            </a:r>
            <a:r>
              <a:rPr sz="1700" spc="40" dirty="0">
                <a:solidFill>
                  <a:srgbClr val="57585B"/>
                </a:solidFill>
                <a:latin typeface="Open Sans"/>
                <a:cs typeface="Open Sans"/>
              </a:rPr>
              <a:t> </a:t>
            </a:r>
            <a:r>
              <a:rPr sz="1700" dirty="0">
                <a:solidFill>
                  <a:srgbClr val="57585B"/>
                </a:solidFill>
                <a:latin typeface="Open Sans"/>
                <a:cs typeface="Open Sans"/>
              </a:rPr>
              <a:t>possessed</a:t>
            </a:r>
            <a:r>
              <a:rPr sz="1700" spc="45" dirty="0">
                <a:solidFill>
                  <a:srgbClr val="57585B"/>
                </a:solidFill>
                <a:latin typeface="Open Sans"/>
                <a:cs typeface="Open Sans"/>
              </a:rPr>
              <a:t> </a:t>
            </a:r>
            <a:r>
              <a:rPr sz="1700" dirty="0">
                <a:solidFill>
                  <a:srgbClr val="57585B"/>
                </a:solidFill>
                <a:latin typeface="Open Sans"/>
                <a:cs typeface="Open Sans"/>
              </a:rPr>
              <a:t>were</a:t>
            </a:r>
            <a:r>
              <a:rPr sz="1700" spc="45" dirty="0">
                <a:solidFill>
                  <a:srgbClr val="57585B"/>
                </a:solidFill>
                <a:latin typeface="Open Sans"/>
                <a:cs typeface="Open Sans"/>
              </a:rPr>
              <a:t> </a:t>
            </a:r>
            <a:r>
              <a:rPr sz="1700" spc="-20" dirty="0">
                <a:solidFill>
                  <a:srgbClr val="57585B"/>
                </a:solidFill>
                <a:latin typeface="Open Sans"/>
                <a:cs typeface="Open Sans"/>
              </a:rPr>
              <a:t>much </a:t>
            </a:r>
            <a:r>
              <a:rPr sz="1700" dirty="0">
                <a:solidFill>
                  <a:srgbClr val="57585B"/>
                </a:solidFill>
                <a:latin typeface="Open Sans"/>
                <a:cs typeface="Open Sans"/>
              </a:rPr>
              <a:t>more</a:t>
            </a:r>
            <a:r>
              <a:rPr sz="1700" spc="55" dirty="0">
                <a:solidFill>
                  <a:srgbClr val="57585B"/>
                </a:solidFill>
                <a:latin typeface="Open Sans"/>
                <a:cs typeface="Open Sans"/>
              </a:rPr>
              <a:t> </a:t>
            </a:r>
            <a:r>
              <a:rPr sz="1700" dirty="0">
                <a:solidFill>
                  <a:srgbClr val="57585B"/>
                </a:solidFill>
                <a:latin typeface="Open Sans"/>
                <a:cs typeface="Open Sans"/>
              </a:rPr>
              <a:t>valuable</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could</a:t>
            </a:r>
            <a:r>
              <a:rPr sz="1700" spc="55" dirty="0">
                <a:solidFill>
                  <a:srgbClr val="57585B"/>
                </a:solidFill>
                <a:latin typeface="Open Sans"/>
                <a:cs typeface="Open Sans"/>
              </a:rPr>
              <a:t> </a:t>
            </a:r>
            <a:r>
              <a:rPr sz="1700" dirty="0">
                <a:solidFill>
                  <a:srgbClr val="57585B"/>
                </a:solidFill>
                <a:latin typeface="Open Sans"/>
                <a:cs typeface="Open Sans"/>
              </a:rPr>
              <a:t>buy</a:t>
            </a:r>
            <a:r>
              <a:rPr sz="1700" spc="60" dirty="0">
                <a:solidFill>
                  <a:srgbClr val="57585B"/>
                </a:solidFill>
                <a:latin typeface="Open Sans"/>
                <a:cs typeface="Open Sans"/>
              </a:rPr>
              <a:t> </a:t>
            </a:r>
            <a:r>
              <a:rPr sz="1700" dirty="0">
                <a:solidFill>
                  <a:srgbClr val="57585B"/>
                </a:solidFill>
                <a:latin typeface="Open Sans"/>
                <a:cs typeface="Open Sans"/>
              </a:rPr>
              <a:t>much</a:t>
            </a:r>
            <a:r>
              <a:rPr sz="1700" spc="55" dirty="0">
                <a:solidFill>
                  <a:srgbClr val="57585B"/>
                </a:solidFill>
                <a:latin typeface="Open Sans"/>
                <a:cs typeface="Open Sans"/>
              </a:rPr>
              <a:t> </a:t>
            </a:r>
            <a:r>
              <a:rPr sz="1700" dirty="0">
                <a:solidFill>
                  <a:srgbClr val="57585B"/>
                </a:solidFill>
                <a:latin typeface="Open Sans"/>
                <a:cs typeface="Open Sans"/>
              </a:rPr>
              <a:t>more</a:t>
            </a:r>
            <a:r>
              <a:rPr sz="1700" spc="55" dirty="0">
                <a:solidFill>
                  <a:srgbClr val="57585B"/>
                </a:solidFill>
                <a:latin typeface="Open Sans"/>
                <a:cs typeface="Open Sans"/>
              </a:rPr>
              <a:t> </a:t>
            </a:r>
            <a:r>
              <a:rPr sz="1700" dirty="0">
                <a:solidFill>
                  <a:srgbClr val="57585B"/>
                </a:solidFill>
                <a:latin typeface="Open Sans"/>
                <a:cs typeface="Open Sans"/>
              </a:rPr>
              <a:t>back</a:t>
            </a:r>
            <a:r>
              <a:rPr sz="1700" spc="60" dirty="0">
                <a:solidFill>
                  <a:srgbClr val="57585B"/>
                </a:solidFill>
                <a:latin typeface="Open Sans"/>
                <a:cs typeface="Open Sans"/>
              </a:rPr>
              <a:t> </a:t>
            </a:r>
            <a:r>
              <a:rPr sz="1700" spc="-10" dirty="0">
                <a:solidFill>
                  <a:srgbClr val="57585B"/>
                </a:solidFill>
                <a:latin typeface="Open Sans"/>
                <a:cs typeface="Open Sans"/>
              </a:rPr>
              <a:t>then.</a:t>
            </a:r>
            <a:endParaRPr sz="1700">
              <a:latin typeface="Open Sans"/>
              <a:cs typeface="Open Sans"/>
            </a:endParaRPr>
          </a:p>
          <a:p>
            <a:pPr marL="12700" marR="5080">
              <a:lnSpc>
                <a:spcPct val="101800"/>
              </a:lnSpc>
              <a:spcBef>
                <a:spcPts val="2075"/>
              </a:spcBef>
            </a:pP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today's</a:t>
            </a:r>
            <a:r>
              <a:rPr sz="1700" spc="65" dirty="0">
                <a:solidFill>
                  <a:srgbClr val="57585B"/>
                </a:solidFill>
                <a:latin typeface="Open Sans"/>
                <a:cs typeface="Open Sans"/>
              </a:rPr>
              <a:t> </a:t>
            </a:r>
            <a:r>
              <a:rPr sz="1700" dirty="0">
                <a:solidFill>
                  <a:srgbClr val="57585B"/>
                </a:solidFill>
                <a:latin typeface="Open Sans"/>
                <a:cs typeface="Open Sans"/>
              </a:rPr>
              <a:t>world,</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signiﬁcant</a:t>
            </a:r>
            <a:r>
              <a:rPr sz="1700" spc="65" dirty="0">
                <a:solidFill>
                  <a:srgbClr val="57585B"/>
                </a:solidFill>
                <a:latin typeface="Open Sans"/>
                <a:cs typeface="Open Sans"/>
              </a:rPr>
              <a:t> </a:t>
            </a:r>
            <a:r>
              <a:rPr sz="1700" dirty="0">
                <a:solidFill>
                  <a:srgbClr val="57585B"/>
                </a:solidFill>
                <a:latin typeface="Open Sans"/>
                <a:cs typeface="Open Sans"/>
              </a:rPr>
              <a:t>impact</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inﬂation</a:t>
            </a:r>
            <a:r>
              <a:rPr sz="1700" spc="65" dirty="0">
                <a:solidFill>
                  <a:srgbClr val="57585B"/>
                </a:solidFill>
                <a:latin typeface="Open Sans"/>
                <a:cs typeface="Open Sans"/>
              </a:rPr>
              <a:t> </a:t>
            </a:r>
            <a:r>
              <a:rPr sz="1700" dirty="0">
                <a:solidFill>
                  <a:srgbClr val="57585B"/>
                </a:solidFill>
                <a:latin typeface="Open Sans"/>
                <a:cs typeface="Open Sans"/>
              </a:rPr>
              <a:t>discourages</a:t>
            </a:r>
            <a:r>
              <a:rPr sz="1700" spc="65" dirty="0">
                <a:solidFill>
                  <a:srgbClr val="57585B"/>
                </a:solidFill>
                <a:latin typeface="Open Sans"/>
                <a:cs typeface="Open Sans"/>
              </a:rPr>
              <a:t> </a:t>
            </a:r>
            <a:r>
              <a:rPr sz="1700" dirty="0">
                <a:solidFill>
                  <a:srgbClr val="57585B"/>
                </a:solidFill>
                <a:latin typeface="Open Sans"/>
                <a:cs typeface="Open Sans"/>
              </a:rPr>
              <a:t>people</a:t>
            </a:r>
            <a:r>
              <a:rPr sz="1700" spc="65" dirty="0">
                <a:solidFill>
                  <a:srgbClr val="57585B"/>
                </a:solidFill>
                <a:latin typeface="Open Sans"/>
                <a:cs typeface="Open Sans"/>
              </a:rPr>
              <a:t> </a:t>
            </a:r>
            <a:r>
              <a:rPr sz="1700" dirty="0">
                <a:solidFill>
                  <a:srgbClr val="57585B"/>
                </a:solidFill>
                <a:latin typeface="Open Sans"/>
                <a:cs typeface="Open Sans"/>
              </a:rPr>
              <a:t>from</a:t>
            </a:r>
            <a:r>
              <a:rPr sz="1700" spc="65" dirty="0">
                <a:solidFill>
                  <a:srgbClr val="57585B"/>
                </a:solidFill>
                <a:latin typeface="Open Sans"/>
                <a:cs typeface="Open Sans"/>
              </a:rPr>
              <a:t> </a:t>
            </a:r>
            <a:r>
              <a:rPr sz="1700" spc="-10" dirty="0">
                <a:solidFill>
                  <a:srgbClr val="57585B"/>
                </a:solidFill>
                <a:latin typeface="Open Sans"/>
                <a:cs typeface="Open Sans"/>
              </a:rPr>
              <a:t>saving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Instead,</a:t>
            </a:r>
            <a:r>
              <a:rPr sz="1700" spc="65" dirty="0">
                <a:solidFill>
                  <a:srgbClr val="57585B"/>
                </a:solidFill>
                <a:latin typeface="Open Sans"/>
                <a:cs typeface="Open Sans"/>
              </a:rPr>
              <a:t> </a:t>
            </a:r>
            <a:r>
              <a:rPr sz="1700" dirty="0">
                <a:solidFill>
                  <a:srgbClr val="57585B"/>
                </a:solidFill>
                <a:latin typeface="Open Sans"/>
                <a:cs typeface="Open Sans"/>
              </a:rPr>
              <a:t>most</a:t>
            </a:r>
            <a:r>
              <a:rPr sz="1700" spc="65" dirty="0">
                <a:solidFill>
                  <a:srgbClr val="57585B"/>
                </a:solidFill>
                <a:latin typeface="Open Sans"/>
                <a:cs typeface="Open Sans"/>
              </a:rPr>
              <a:t> </a:t>
            </a:r>
            <a:r>
              <a:rPr sz="1700" dirty="0">
                <a:solidFill>
                  <a:srgbClr val="57585B"/>
                </a:solidFill>
                <a:latin typeface="Open Sans"/>
                <a:cs typeface="Open Sans"/>
              </a:rPr>
              <a:t>choose</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spend</a:t>
            </a:r>
            <a:r>
              <a:rPr sz="1700" spc="65" dirty="0">
                <a:solidFill>
                  <a:srgbClr val="57585B"/>
                </a:solidFill>
                <a:latin typeface="Open Sans"/>
                <a:cs typeface="Open Sans"/>
              </a:rPr>
              <a:t> </a:t>
            </a:r>
            <a:r>
              <a:rPr sz="1700" dirty="0">
                <a:solidFill>
                  <a:srgbClr val="57585B"/>
                </a:solidFill>
                <a:latin typeface="Open Sans"/>
                <a:cs typeface="Open Sans"/>
              </a:rPr>
              <a:t>their</a:t>
            </a:r>
            <a:r>
              <a:rPr sz="1700" spc="65" dirty="0">
                <a:solidFill>
                  <a:srgbClr val="57585B"/>
                </a:solidFill>
                <a:latin typeface="Open Sans"/>
                <a:cs typeface="Open Sans"/>
              </a:rPr>
              <a:t> </a:t>
            </a:r>
            <a:r>
              <a:rPr sz="1700" dirty="0">
                <a:solidFill>
                  <a:srgbClr val="57585B"/>
                </a:solidFill>
                <a:latin typeface="Open Sans"/>
                <a:cs typeface="Open Sans"/>
              </a:rPr>
              <a:t>money</a:t>
            </a:r>
            <a:r>
              <a:rPr sz="1700" spc="65" dirty="0">
                <a:solidFill>
                  <a:srgbClr val="57585B"/>
                </a:solidFill>
                <a:latin typeface="Open Sans"/>
                <a:cs typeface="Open Sans"/>
              </a:rPr>
              <a:t> </a:t>
            </a:r>
            <a:r>
              <a:rPr sz="1700" dirty="0">
                <a:solidFill>
                  <a:srgbClr val="57585B"/>
                </a:solidFill>
                <a:latin typeface="Open Sans"/>
                <a:cs typeface="Open Sans"/>
              </a:rPr>
              <a:t>immediately</a:t>
            </a:r>
            <a:r>
              <a:rPr sz="1700" spc="60" dirty="0">
                <a:solidFill>
                  <a:srgbClr val="57585B"/>
                </a:solidFill>
                <a:latin typeface="Open Sans"/>
                <a:cs typeface="Open Sans"/>
              </a:rPr>
              <a:t> </a:t>
            </a:r>
            <a:r>
              <a:rPr sz="1700" dirty="0">
                <a:solidFill>
                  <a:srgbClr val="57585B"/>
                </a:solidFill>
                <a:latin typeface="Open Sans"/>
                <a:cs typeface="Open Sans"/>
              </a:rPr>
              <a:t>because</a:t>
            </a:r>
            <a:r>
              <a:rPr sz="1700" spc="65" dirty="0">
                <a:solidFill>
                  <a:srgbClr val="57585B"/>
                </a:solidFill>
                <a:latin typeface="Open Sans"/>
                <a:cs typeface="Open Sans"/>
              </a:rPr>
              <a:t> </a:t>
            </a:r>
            <a:r>
              <a:rPr sz="1700" dirty="0">
                <a:solidFill>
                  <a:srgbClr val="57585B"/>
                </a:solidFill>
                <a:latin typeface="Open Sans"/>
                <a:cs typeface="Open Sans"/>
              </a:rPr>
              <a:t>its</a:t>
            </a:r>
            <a:r>
              <a:rPr sz="1700" spc="65" dirty="0">
                <a:solidFill>
                  <a:srgbClr val="57585B"/>
                </a:solidFill>
                <a:latin typeface="Open Sans"/>
                <a:cs typeface="Open Sans"/>
              </a:rPr>
              <a:t> </a:t>
            </a:r>
            <a:r>
              <a:rPr sz="1700" spc="-10" dirty="0">
                <a:solidFill>
                  <a:srgbClr val="57585B"/>
                </a:solidFill>
                <a:latin typeface="Open Sans"/>
                <a:cs typeface="Open Sans"/>
              </a:rPr>
              <a:t>value </a:t>
            </a:r>
            <a:r>
              <a:rPr sz="1700" dirty="0">
                <a:solidFill>
                  <a:srgbClr val="57585B"/>
                </a:solidFill>
                <a:latin typeface="Open Sans"/>
                <a:cs typeface="Open Sans"/>
              </a:rPr>
              <a:t>decreases</a:t>
            </a:r>
            <a:r>
              <a:rPr sz="1700" spc="55" dirty="0">
                <a:solidFill>
                  <a:srgbClr val="57585B"/>
                </a:solidFill>
                <a:latin typeface="Open Sans"/>
                <a:cs typeface="Open Sans"/>
              </a:rPr>
              <a:t> </a:t>
            </a:r>
            <a:r>
              <a:rPr sz="1700" dirty="0">
                <a:solidFill>
                  <a:srgbClr val="57585B"/>
                </a:solidFill>
                <a:latin typeface="Open Sans"/>
                <a:cs typeface="Open Sans"/>
              </a:rPr>
              <a:t>rapidly.</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5" dirty="0">
                <a:solidFill>
                  <a:srgbClr val="57585B"/>
                </a:solidFill>
                <a:latin typeface="Open Sans"/>
                <a:cs typeface="Open Sans"/>
              </a:rPr>
              <a:t> </a:t>
            </a:r>
            <a:r>
              <a:rPr sz="1700" dirty="0">
                <a:solidFill>
                  <a:srgbClr val="57585B"/>
                </a:solidFill>
                <a:latin typeface="Open Sans"/>
                <a:cs typeface="Open Sans"/>
              </a:rPr>
              <a:t>pessimistic</a:t>
            </a:r>
            <a:r>
              <a:rPr sz="1700" spc="55" dirty="0">
                <a:solidFill>
                  <a:srgbClr val="57585B"/>
                </a:solidFill>
                <a:latin typeface="Open Sans"/>
                <a:cs typeface="Open Sans"/>
              </a:rPr>
              <a:t> </a:t>
            </a:r>
            <a:r>
              <a:rPr sz="1700" dirty="0">
                <a:solidFill>
                  <a:srgbClr val="57585B"/>
                </a:solidFill>
                <a:latin typeface="Open Sans"/>
                <a:cs typeface="Open Sans"/>
              </a:rPr>
              <a:t>outlook</a:t>
            </a:r>
            <a:r>
              <a:rPr sz="1700" spc="60" dirty="0">
                <a:solidFill>
                  <a:srgbClr val="57585B"/>
                </a:solidFill>
                <a:latin typeface="Open Sans"/>
                <a:cs typeface="Open Sans"/>
              </a:rPr>
              <a:t> </a:t>
            </a:r>
            <a:r>
              <a:rPr sz="1700" dirty="0">
                <a:solidFill>
                  <a:srgbClr val="57585B"/>
                </a:solidFill>
                <a:latin typeface="Open Sans"/>
                <a:cs typeface="Open Sans"/>
              </a:rPr>
              <a:t>hampers</a:t>
            </a:r>
            <a:r>
              <a:rPr sz="1700" spc="55" dirty="0">
                <a:solidFill>
                  <a:srgbClr val="57585B"/>
                </a:solidFill>
                <a:latin typeface="Open Sans"/>
                <a:cs typeface="Open Sans"/>
              </a:rPr>
              <a:t> </a:t>
            </a:r>
            <a:r>
              <a:rPr sz="1700" dirty="0">
                <a:solidFill>
                  <a:srgbClr val="57585B"/>
                </a:solidFill>
                <a:latin typeface="Open Sans"/>
                <a:cs typeface="Open Sans"/>
              </a:rPr>
              <a:t>their</a:t>
            </a:r>
            <a:r>
              <a:rPr sz="1700" spc="55" dirty="0">
                <a:solidFill>
                  <a:srgbClr val="57585B"/>
                </a:solidFill>
                <a:latin typeface="Open Sans"/>
                <a:cs typeface="Open Sans"/>
              </a:rPr>
              <a:t> </a:t>
            </a:r>
            <a:r>
              <a:rPr sz="1700" dirty="0">
                <a:solidFill>
                  <a:srgbClr val="57585B"/>
                </a:solidFill>
                <a:latin typeface="Open Sans"/>
                <a:cs typeface="Open Sans"/>
              </a:rPr>
              <a:t>ability</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plan</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future.</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seen</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graph,</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average</a:t>
            </a:r>
            <a:r>
              <a:rPr sz="1700" spc="55" dirty="0">
                <a:solidFill>
                  <a:srgbClr val="57585B"/>
                </a:solidFill>
                <a:latin typeface="Open Sans"/>
                <a:cs typeface="Open Sans"/>
              </a:rPr>
              <a:t> </a:t>
            </a:r>
            <a:r>
              <a:rPr sz="1700" dirty="0">
                <a:solidFill>
                  <a:srgbClr val="57585B"/>
                </a:solidFill>
                <a:latin typeface="Open Sans"/>
                <a:cs typeface="Open Sans"/>
              </a:rPr>
              <a:t>individual's</a:t>
            </a:r>
            <a:r>
              <a:rPr sz="1700" spc="55" dirty="0">
                <a:solidFill>
                  <a:srgbClr val="57585B"/>
                </a:solidFill>
                <a:latin typeface="Open Sans"/>
                <a:cs typeface="Open Sans"/>
              </a:rPr>
              <a:t> </a:t>
            </a:r>
            <a:r>
              <a:rPr sz="1700" dirty="0">
                <a:solidFill>
                  <a:srgbClr val="57585B"/>
                </a:solidFill>
                <a:latin typeface="Open Sans"/>
                <a:cs typeface="Open Sans"/>
              </a:rPr>
              <a:t>salary</a:t>
            </a:r>
            <a:r>
              <a:rPr sz="1700" spc="55" dirty="0">
                <a:solidFill>
                  <a:srgbClr val="57585B"/>
                </a:solidFill>
                <a:latin typeface="Open Sans"/>
                <a:cs typeface="Open Sans"/>
              </a:rPr>
              <a:t> </a:t>
            </a:r>
            <a:r>
              <a:rPr sz="1700" dirty="0">
                <a:solidFill>
                  <a:srgbClr val="57585B"/>
                </a:solidFill>
                <a:latin typeface="Open Sans"/>
                <a:cs typeface="Open Sans"/>
              </a:rPr>
              <a:t>growth</a:t>
            </a:r>
            <a:r>
              <a:rPr sz="1700" spc="55" dirty="0">
                <a:solidFill>
                  <a:srgbClr val="57585B"/>
                </a:solidFill>
                <a:latin typeface="Open Sans"/>
                <a:cs typeface="Open Sans"/>
              </a:rPr>
              <a:t> </a:t>
            </a:r>
            <a:r>
              <a:rPr sz="1700" dirty="0">
                <a:solidFill>
                  <a:srgbClr val="57585B"/>
                </a:solidFill>
                <a:latin typeface="Open Sans"/>
                <a:cs typeface="Open Sans"/>
              </a:rPr>
              <a:t>remains</a:t>
            </a:r>
            <a:r>
              <a:rPr sz="1700" spc="55" dirty="0">
                <a:solidFill>
                  <a:srgbClr val="57585B"/>
                </a:solidFill>
                <a:latin typeface="Open Sans"/>
                <a:cs typeface="Open Sans"/>
              </a:rPr>
              <a:t> </a:t>
            </a:r>
            <a:r>
              <a:rPr sz="1700" spc="-10" dirty="0">
                <a:solidFill>
                  <a:srgbClr val="57585B"/>
                </a:solidFill>
                <a:latin typeface="Open Sans"/>
                <a:cs typeface="Open Sans"/>
              </a:rPr>
              <a:t>stagnant </a:t>
            </a:r>
            <a:r>
              <a:rPr sz="1700" dirty="0">
                <a:solidFill>
                  <a:srgbClr val="57585B"/>
                </a:solidFill>
                <a:latin typeface="Open Sans"/>
                <a:cs typeface="Open Sans"/>
              </a:rPr>
              <a:t>when</a:t>
            </a:r>
            <a:r>
              <a:rPr sz="1700" spc="55" dirty="0">
                <a:solidFill>
                  <a:srgbClr val="57585B"/>
                </a:solidFill>
                <a:latin typeface="Open Sans"/>
                <a:cs typeface="Open Sans"/>
              </a:rPr>
              <a:t> </a:t>
            </a:r>
            <a:r>
              <a:rPr sz="1700" dirty="0">
                <a:solidFill>
                  <a:srgbClr val="57585B"/>
                </a:solidFill>
                <a:latin typeface="Open Sans"/>
                <a:cs typeface="Open Sans"/>
              </a:rPr>
              <a:t>adjusted</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60" dirty="0">
                <a:solidFill>
                  <a:srgbClr val="57585B"/>
                </a:solidFill>
                <a:latin typeface="Open Sans"/>
                <a:cs typeface="Open Sans"/>
              </a:rPr>
              <a:t> </a:t>
            </a:r>
            <a:r>
              <a:rPr sz="1700" dirty="0">
                <a:solidFill>
                  <a:srgbClr val="57585B"/>
                </a:solidFill>
                <a:latin typeface="Open Sans"/>
                <a:cs typeface="Open Sans"/>
              </a:rPr>
              <a:t>inﬂation,</a:t>
            </a:r>
            <a:r>
              <a:rPr sz="1700" spc="55" dirty="0">
                <a:solidFill>
                  <a:srgbClr val="57585B"/>
                </a:solidFill>
                <a:latin typeface="Open Sans"/>
                <a:cs typeface="Open Sans"/>
              </a:rPr>
              <a:t> </a:t>
            </a:r>
            <a:r>
              <a:rPr sz="1700" dirty="0">
                <a:solidFill>
                  <a:srgbClr val="57585B"/>
                </a:solidFill>
                <a:latin typeface="Open Sans"/>
                <a:cs typeface="Open Sans"/>
              </a:rPr>
              <a:t>meaning</a:t>
            </a:r>
            <a:r>
              <a:rPr sz="1700" spc="60" dirty="0">
                <a:solidFill>
                  <a:srgbClr val="57585B"/>
                </a:solidFill>
                <a:latin typeface="Open Sans"/>
                <a:cs typeface="Open Sans"/>
              </a:rPr>
              <a:t> </a:t>
            </a:r>
            <a:r>
              <a:rPr sz="1700" dirty="0">
                <a:solidFill>
                  <a:srgbClr val="57585B"/>
                </a:solidFill>
                <a:latin typeface="Open Sans"/>
                <a:cs typeface="Open Sans"/>
              </a:rPr>
              <a:t>they</a:t>
            </a:r>
            <a:r>
              <a:rPr sz="1700" spc="55" dirty="0">
                <a:solidFill>
                  <a:srgbClr val="57585B"/>
                </a:solidFill>
                <a:latin typeface="Open Sans"/>
                <a:cs typeface="Open Sans"/>
              </a:rPr>
              <a:t> </a:t>
            </a:r>
            <a:r>
              <a:rPr sz="1700" dirty="0">
                <a:solidFill>
                  <a:srgbClr val="57585B"/>
                </a:solidFill>
                <a:latin typeface="Open Sans"/>
                <a:cs typeface="Open Sans"/>
              </a:rPr>
              <a:t>aren't</a:t>
            </a:r>
            <a:r>
              <a:rPr sz="1700" spc="60" dirty="0">
                <a:solidFill>
                  <a:srgbClr val="57585B"/>
                </a:solidFill>
                <a:latin typeface="Open Sans"/>
                <a:cs typeface="Open Sans"/>
              </a:rPr>
              <a:t> </a:t>
            </a:r>
            <a:r>
              <a:rPr sz="1700" dirty="0">
                <a:solidFill>
                  <a:srgbClr val="57585B"/>
                </a:solidFill>
                <a:latin typeface="Open Sans"/>
                <a:cs typeface="Open Sans"/>
              </a:rPr>
              <a:t>receiving</a:t>
            </a:r>
            <a:r>
              <a:rPr sz="1700" spc="55" dirty="0">
                <a:solidFill>
                  <a:srgbClr val="57585B"/>
                </a:solidFill>
                <a:latin typeface="Open Sans"/>
                <a:cs typeface="Open Sans"/>
              </a:rPr>
              <a:t> </a:t>
            </a:r>
            <a:r>
              <a:rPr sz="1700" dirty="0">
                <a:solidFill>
                  <a:srgbClr val="57585B"/>
                </a:solidFill>
                <a:latin typeface="Open Sans"/>
                <a:cs typeface="Open Sans"/>
              </a:rPr>
              <a:t>raises</a:t>
            </a:r>
            <a:r>
              <a:rPr sz="1700" spc="60" dirty="0">
                <a:solidFill>
                  <a:srgbClr val="57585B"/>
                </a:solidFill>
                <a:latin typeface="Open Sans"/>
                <a:cs typeface="Open Sans"/>
              </a:rPr>
              <a:t> </a:t>
            </a:r>
            <a:r>
              <a:rPr sz="1700" dirty="0">
                <a:solidFill>
                  <a:srgbClr val="57585B"/>
                </a:solidFill>
                <a:latin typeface="Open Sans"/>
                <a:cs typeface="Open Sans"/>
              </a:rPr>
              <a:t>at</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same</a:t>
            </a:r>
            <a:r>
              <a:rPr sz="1700" spc="55" dirty="0">
                <a:solidFill>
                  <a:srgbClr val="57585B"/>
                </a:solidFill>
                <a:latin typeface="Open Sans"/>
                <a:cs typeface="Open Sans"/>
              </a:rPr>
              <a:t> </a:t>
            </a:r>
            <a:r>
              <a:rPr sz="1700" dirty="0">
                <a:solidFill>
                  <a:srgbClr val="57585B"/>
                </a:solidFill>
                <a:latin typeface="Open Sans"/>
                <a:cs typeface="Open Sans"/>
              </a:rPr>
              <a:t>rate</a:t>
            </a:r>
            <a:r>
              <a:rPr sz="1700" spc="55" dirty="0">
                <a:solidFill>
                  <a:srgbClr val="57585B"/>
                </a:solidFill>
                <a:latin typeface="Open Sans"/>
                <a:cs typeface="Open Sans"/>
              </a:rPr>
              <a:t> </a:t>
            </a:r>
            <a:r>
              <a:rPr sz="1700" spc="-25" dirty="0">
                <a:solidFill>
                  <a:srgbClr val="57585B"/>
                </a:solidFill>
                <a:latin typeface="Open Sans"/>
                <a:cs typeface="Open Sans"/>
              </a:rPr>
              <a:t>as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decreasing</a:t>
            </a:r>
            <a:r>
              <a:rPr sz="1700" spc="65" dirty="0">
                <a:solidFill>
                  <a:srgbClr val="57585B"/>
                </a:solidFill>
                <a:latin typeface="Open Sans"/>
                <a:cs typeface="Open Sans"/>
              </a:rPr>
              <a:t> </a:t>
            </a:r>
            <a:r>
              <a:rPr sz="1700" dirty="0">
                <a:solidFill>
                  <a:srgbClr val="57585B"/>
                </a:solidFill>
                <a:latin typeface="Open Sans"/>
                <a:cs typeface="Open Sans"/>
              </a:rPr>
              <a:t>value</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their</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5" dirty="0">
                <a:solidFill>
                  <a:srgbClr val="57585B"/>
                </a:solidFill>
                <a:latin typeface="Open Sans"/>
                <a:cs typeface="Open Sans"/>
              </a:rPr>
              <a:t> </a:t>
            </a:r>
            <a:r>
              <a:rPr sz="1700" dirty="0">
                <a:solidFill>
                  <a:srgbClr val="57585B"/>
                </a:solidFill>
                <a:latin typeface="Open Sans"/>
                <a:cs typeface="Open Sans"/>
              </a:rPr>
              <a:t>despite</a:t>
            </a:r>
            <a:r>
              <a:rPr sz="1700" spc="60" dirty="0">
                <a:solidFill>
                  <a:srgbClr val="57585B"/>
                </a:solidFill>
                <a:latin typeface="Open Sans"/>
                <a:cs typeface="Open Sans"/>
              </a:rPr>
              <a:t> </a:t>
            </a:r>
            <a:r>
              <a:rPr sz="1700" dirty="0">
                <a:solidFill>
                  <a:srgbClr val="57585B"/>
                </a:solidFill>
                <a:latin typeface="Open Sans"/>
                <a:cs typeface="Open Sans"/>
              </a:rPr>
              <a:t>working</a:t>
            </a:r>
            <a:r>
              <a:rPr sz="1700" spc="65" dirty="0">
                <a:solidFill>
                  <a:srgbClr val="57585B"/>
                </a:solidFill>
                <a:latin typeface="Open Sans"/>
                <a:cs typeface="Open Sans"/>
              </a:rPr>
              <a:t> </a:t>
            </a:r>
            <a:r>
              <a:rPr sz="1700" spc="-10" dirty="0">
                <a:solidFill>
                  <a:srgbClr val="57585B"/>
                </a:solidFill>
                <a:latin typeface="Open Sans"/>
                <a:cs typeface="Open Sans"/>
              </a:rPr>
              <a:t>harder.</a:t>
            </a:r>
            <a:endParaRPr sz="1700">
              <a:latin typeface="Open Sans"/>
              <a:cs typeface="Open Sans"/>
            </a:endParaRPr>
          </a:p>
        </p:txBody>
      </p:sp>
      <p:sp>
        <p:nvSpPr>
          <p:cNvPr id="7" name="object 7"/>
          <p:cNvSpPr txBox="1"/>
          <p:nvPr/>
        </p:nvSpPr>
        <p:spPr>
          <a:xfrm>
            <a:off x="10304063" y="6481610"/>
            <a:ext cx="8691880" cy="3143885"/>
          </a:xfrm>
          <a:prstGeom prst="rect">
            <a:avLst/>
          </a:prstGeom>
        </p:spPr>
        <p:txBody>
          <a:bodyPr vert="horz" wrap="square" lIns="0" tIns="12065" rIns="0" bIns="0" rtlCol="0">
            <a:spAutoFit/>
          </a:bodyPr>
          <a:lstStyle/>
          <a:p>
            <a:pPr marL="12700" marR="78740">
              <a:lnSpc>
                <a:spcPct val="101800"/>
              </a:lnSpc>
              <a:spcBef>
                <a:spcPts val="95"/>
              </a:spcBef>
            </a:pP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their</a:t>
            </a:r>
            <a:r>
              <a:rPr sz="1700" spc="55" dirty="0">
                <a:solidFill>
                  <a:srgbClr val="57585B"/>
                </a:solidFill>
                <a:latin typeface="Open Sans"/>
                <a:cs typeface="Open Sans"/>
              </a:rPr>
              <a:t> </a:t>
            </a:r>
            <a:r>
              <a:rPr sz="1700" dirty="0">
                <a:solidFill>
                  <a:srgbClr val="57585B"/>
                </a:solidFill>
                <a:latin typeface="Open Sans"/>
                <a:cs typeface="Open Sans"/>
              </a:rPr>
              <a:t>struggle</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keep</a:t>
            </a:r>
            <a:r>
              <a:rPr sz="1700" spc="50" dirty="0">
                <a:solidFill>
                  <a:srgbClr val="57585B"/>
                </a:solidFill>
                <a:latin typeface="Open Sans"/>
                <a:cs typeface="Open Sans"/>
              </a:rPr>
              <a:t> </a:t>
            </a:r>
            <a:r>
              <a:rPr sz="1700" dirty="0">
                <a:solidFill>
                  <a:srgbClr val="57585B"/>
                </a:solidFill>
                <a:latin typeface="Open Sans"/>
                <a:cs typeface="Open Sans"/>
              </a:rPr>
              <a:t>pace</a:t>
            </a:r>
            <a:r>
              <a:rPr sz="1700" spc="55"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increasing</a:t>
            </a:r>
            <a:r>
              <a:rPr sz="1700" spc="55" dirty="0">
                <a:solidFill>
                  <a:srgbClr val="57585B"/>
                </a:solidFill>
                <a:latin typeface="Open Sans"/>
                <a:cs typeface="Open Sans"/>
              </a:rPr>
              <a:t> </a:t>
            </a:r>
            <a:r>
              <a:rPr sz="1700" dirty="0">
                <a:solidFill>
                  <a:srgbClr val="57585B"/>
                </a:solidFill>
                <a:latin typeface="Open Sans"/>
                <a:cs typeface="Open Sans"/>
              </a:rPr>
              <a:t>costs,</a:t>
            </a:r>
            <a:r>
              <a:rPr sz="1700" spc="50" dirty="0">
                <a:solidFill>
                  <a:srgbClr val="57585B"/>
                </a:solidFill>
                <a:latin typeface="Open Sans"/>
                <a:cs typeface="Open Sans"/>
              </a:rPr>
              <a:t> </a:t>
            </a:r>
            <a:r>
              <a:rPr sz="1700" dirty="0">
                <a:solidFill>
                  <a:srgbClr val="57585B"/>
                </a:solidFill>
                <a:latin typeface="Open Sans"/>
                <a:cs typeface="Open Sans"/>
              </a:rPr>
              <a:t>many</a:t>
            </a:r>
            <a:r>
              <a:rPr sz="1700" spc="55" dirty="0">
                <a:solidFill>
                  <a:srgbClr val="57585B"/>
                </a:solidFill>
                <a:latin typeface="Open Sans"/>
                <a:cs typeface="Open Sans"/>
              </a:rPr>
              <a:t> </a:t>
            </a:r>
            <a:r>
              <a:rPr sz="1700" dirty="0">
                <a:solidFill>
                  <a:srgbClr val="57585B"/>
                </a:solidFill>
                <a:latin typeface="Open Sans"/>
                <a:cs typeface="Open Sans"/>
              </a:rPr>
              <a:t>turn</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credit,</a:t>
            </a:r>
            <a:r>
              <a:rPr sz="1700" spc="55" dirty="0">
                <a:solidFill>
                  <a:srgbClr val="57585B"/>
                </a:solidFill>
                <a:latin typeface="Open Sans"/>
                <a:cs typeface="Open Sans"/>
              </a:rPr>
              <a:t> </a:t>
            </a:r>
            <a:r>
              <a:rPr sz="1700" dirty="0">
                <a:solidFill>
                  <a:srgbClr val="57585B"/>
                </a:solidFill>
                <a:latin typeface="Open Sans"/>
                <a:cs typeface="Open Sans"/>
              </a:rPr>
              <a:t>which</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spc="-20" dirty="0">
                <a:solidFill>
                  <a:srgbClr val="57585B"/>
                </a:solidFill>
                <a:latin typeface="Open Sans"/>
                <a:cs typeface="Open Sans"/>
              </a:rPr>
              <a:t>like </a:t>
            </a:r>
            <a:r>
              <a:rPr sz="1700" dirty="0">
                <a:solidFill>
                  <a:srgbClr val="57585B"/>
                </a:solidFill>
                <a:latin typeface="Open Sans"/>
                <a:cs typeface="Open Sans"/>
              </a:rPr>
              <a:t>using</a:t>
            </a:r>
            <a:r>
              <a:rPr sz="1700" spc="55"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small</a:t>
            </a:r>
            <a:r>
              <a:rPr sz="1700" spc="60" dirty="0">
                <a:solidFill>
                  <a:srgbClr val="57585B"/>
                </a:solidFill>
                <a:latin typeface="Open Sans"/>
                <a:cs typeface="Open Sans"/>
              </a:rPr>
              <a:t> </a:t>
            </a:r>
            <a:r>
              <a:rPr sz="1700" dirty="0">
                <a:solidFill>
                  <a:srgbClr val="57585B"/>
                </a:solidFill>
                <a:latin typeface="Open Sans"/>
                <a:cs typeface="Open Sans"/>
              </a:rPr>
              <a:t>Band-Aid</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very</a:t>
            </a:r>
            <a:r>
              <a:rPr sz="1700" spc="55" dirty="0">
                <a:solidFill>
                  <a:srgbClr val="57585B"/>
                </a:solidFill>
                <a:latin typeface="Open Sans"/>
                <a:cs typeface="Open Sans"/>
              </a:rPr>
              <a:t> </a:t>
            </a:r>
            <a:r>
              <a:rPr sz="1700" dirty="0">
                <a:solidFill>
                  <a:srgbClr val="57585B"/>
                </a:solidFill>
                <a:latin typeface="Open Sans"/>
                <a:cs typeface="Open Sans"/>
              </a:rPr>
              <a:t>deep</a:t>
            </a:r>
            <a:r>
              <a:rPr sz="1700" spc="60" dirty="0">
                <a:solidFill>
                  <a:srgbClr val="57585B"/>
                </a:solidFill>
                <a:latin typeface="Open Sans"/>
                <a:cs typeface="Open Sans"/>
              </a:rPr>
              <a:t> </a:t>
            </a:r>
            <a:r>
              <a:rPr sz="1700" dirty="0">
                <a:solidFill>
                  <a:srgbClr val="57585B"/>
                </a:solidFill>
                <a:latin typeface="Open Sans"/>
                <a:cs typeface="Open Sans"/>
              </a:rPr>
              <a:t>wound.</a:t>
            </a:r>
            <a:r>
              <a:rPr sz="1700" spc="60" dirty="0">
                <a:solidFill>
                  <a:srgbClr val="57585B"/>
                </a:solidFill>
                <a:latin typeface="Open Sans"/>
                <a:cs typeface="Open Sans"/>
              </a:rPr>
              <a:t> </a:t>
            </a:r>
            <a:r>
              <a:rPr sz="1700" dirty="0">
                <a:solidFill>
                  <a:srgbClr val="57585B"/>
                </a:solidFill>
                <a:latin typeface="Open Sans"/>
                <a:cs typeface="Open Sans"/>
              </a:rPr>
              <a:t>People</a:t>
            </a:r>
            <a:r>
              <a:rPr sz="1700" spc="60" dirty="0">
                <a:solidFill>
                  <a:srgbClr val="57585B"/>
                </a:solidFill>
                <a:latin typeface="Open Sans"/>
                <a:cs typeface="Open Sans"/>
              </a:rPr>
              <a:t> </a:t>
            </a:r>
            <a:r>
              <a:rPr sz="1700" dirty="0">
                <a:solidFill>
                  <a:srgbClr val="57585B"/>
                </a:solidFill>
                <a:latin typeface="Open Sans"/>
                <a:cs typeface="Open Sans"/>
              </a:rPr>
              <a:t>take</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loans</a:t>
            </a:r>
            <a:r>
              <a:rPr sz="1700" spc="55" dirty="0">
                <a:solidFill>
                  <a:srgbClr val="57585B"/>
                </a:solidFill>
                <a:latin typeface="Open Sans"/>
                <a:cs typeface="Open Sans"/>
              </a:rPr>
              <a:t> </a:t>
            </a:r>
            <a:r>
              <a:rPr sz="1700" dirty="0">
                <a:solidFill>
                  <a:srgbClr val="57585B"/>
                </a:solidFill>
                <a:latin typeface="Open Sans"/>
                <a:cs typeface="Open Sans"/>
              </a:rPr>
              <a:t>or</a:t>
            </a:r>
            <a:r>
              <a:rPr sz="1700" spc="60" dirty="0">
                <a:solidFill>
                  <a:srgbClr val="57585B"/>
                </a:solidFill>
                <a:latin typeface="Open Sans"/>
                <a:cs typeface="Open Sans"/>
              </a:rPr>
              <a:t> </a:t>
            </a:r>
            <a:r>
              <a:rPr sz="1700" spc="-20" dirty="0">
                <a:solidFill>
                  <a:srgbClr val="57585B"/>
                </a:solidFill>
                <a:latin typeface="Open Sans"/>
                <a:cs typeface="Open Sans"/>
              </a:rPr>
              <a:t>make </a:t>
            </a:r>
            <a:r>
              <a:rPr sz="1700" dirty="0">
                <a:solidFill>
                  <a:srgbClr val="57585B"/>
                </a:solidFill>
                <a:latin typeface="Open Sans"/>
                <a:cs typeface="Open Sans"/>
              </a:rPr>
              <a:t>impulsive</a:t>
            </a:r>
            <a:r>
              <a:rPr sz="1700" spc="50" dirty="0">
                <a:solidFill>
                  <a:srgbClr val="57585B"/>
                </a:solidFill>
                <a:latin typeface="Open Sans"/>
                <a:cs typeface="Open Sans"/>
              </a:rPr>
              <a:t> </a:t>
            </a:r>
            <a:r>
              <a:rPr sz="1700" dirty="0">
                <a:solidFill>
                  <a:srgbClr val="57585B"/>
                </a:solidFill>
                <a:latin typeface="Open Sans"/>
                <a:cs typeface="Open Sans"/>
              </a:rPr>
              <a:t>decisions</a:t>
            </a:r>
            <a:r>
              <a:rPr sz="1700" spc="50" dirty="0">
                <a:solidFill>
                  <a:srgbClr val="57585B"/>
                </a:solidFill>
                <a:latin typeface="Open Sans"/>
                <a:cs typeface="Open Sans"/>
              </a:rPr>
              <a:t> </a:t>
            </a:r>
            <a:r>
              <a:rPr sz="1700" dirty="0">
                <a:solidFill>
                  <a:srgbClr val="57585B"/>
                </a:solidFill>
                <a:latin typeface="Open Sans"/>
                <a:cs typeface="Open Sans"/>
              </a:rPr>
              <a:t>just</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get</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5" dirty="0">
                <a:solidFill>
                  <a:srgbClr val="57585B"/>
                </a:solidFill>
                <a:latin typeface="Open Sans"/>
                <a:cs typeface="Open Sans"/>
              </a:rPr>
              <a:t> </a:t>
            </a:r>
            <a:r>
              <a:rPr sz="1700" dirty="0">
                <a:solidFill>
                  <a:srgbClr val="57585B"/>
                </a:solidFill>
                <a:latin typeface="Open Sans"/>
                <a:cs typeface="Open Sans"/>
              </a:rPr>
              <a:t>Fast</a:t>
            </a:r>
            <a:r>
              <a:rPr sz="1700" spc="50"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becomes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necessity,</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spc="-10" dirty="0">
                <a:solidFill>
                  <a:srgbClr val="57585B"/>
                </a:solidFill>
                <a:latin typeface="Open Sans"/>
                <a:cs typeface="Open Sans"/>
              </a:rPr>
              <a:t>individuals </a:t>
            </a:r>
            <a:r>
              <a:rPr sz="1700" dirty="0">
                <a:solidFill>
                  <a:srgbClr val="57585B"/>
                </a:solidFill>
                <a:latin typeface="Open Sans"/>
                <a:cs typeface="Open Sans"/>
              </a:rPr>
              <a:t>ﬁnd</a:t>
            </a:r>
            <a:r>
              <a:rPr sz="1700" spc="65" dirty="0">
                <a:solidFill>
                  <a:srgbClr val="57585B"/>
                </a:solidFill>
                <a:latin typeface="Open Sans"/>
                <a:cs typeface="Open Sans"/>
              </a:rPr>
              <a:t> </a:t>
            </a:r>
            <a:r>
              <a:rPr sz="1700" dirty="0">
                <a:solidFill>
                  <a:srgbClr val="57585B"/>
                </a:solidFill>
                <a:latin typeface="Open Sans"/>
                <a:cs typeface="Open Sans"/>
              </a:rPr>
              <a:t>themselves</a:t>
            </a:r>
            <a:r>
              <a:rPr sz="1700" spc="65" dirty="0">
                <a:solidFill>
                  <a:srgbClr val="57585B"/>
                </a:solidFill>
                <a:latin typeface="Open Sans"/>
                <a:cs typeface="Open Sans"/>
              </a:rPr>
              <a:t> </a:t>
            </a:r>
            <a:r>
              <a:rPr sz="1700" dirty="0">
                <a:solidFill>
                  <a:srgbClr val="57585B"/>
                </a:solidFill>
                <a:latin typeface="Open Sans"/>
                <a:cs typeface="Open Sans"/>
              </a:rPr>
              <a:t>in</a:t>
            </a:r>
            <a:r>
              <a:rPr sz="1700" spc="65" dirty="0">
                <a:solidFill>
                  <a:srgbClr val="57585B"/>
                </a:solidFill>
                <a:latin typeface="Open Sans"/>
                <a:cs typeface="Open Sans"/>
              </a:rPr>
              <a:t> </a:t>
            </a:r>
            <a:r>
              <a:rPr sz="1700" dirty="0">
                <a:solidFill>
                  <a:srgbClr val="57585B"/>
                </a:solidFill>
                <a:latin typeface="Open Sans"/>
                <a:cs typeface="Open Sans"/>
              </a:rPr>
              <a:t>a</a:t>
            </a:r>
            <a:r>
              <a:rPr sz="1700" spc="70" dirty="0">
                <a:solidFill>
                  <a:srgbClr val="57585B"/>
                </a:solidFill>
                <a:latin typeface="Open Sans"/>
                <a:cs typeface="Open Sans"/>
              </a:rPr>
              <a:t> </a:t>
            </a:r>
            <a:r>
              <a:rPr sz="1700" dirty="0">
                <a:solidFill>
                  <a:srgbClr val="57585B"/>
                </a:solidFill>
                <a:latin typeface="Open Sans"/>
                <a:cs typeface="Open Sans"/>
              </a:rPr>
              <a:t>cycle</a:t>
            </a:r>
            <a:r>
              <a:rPr sz="1700" spc="65" dirty="0">
                <a:solidFill>
                  <a:srgbClr val="57585B"/>
                </a:solidFill>
                <a:latin typeface="Open Sans"/>
                <a:cs typeface="Open Sans"/>
              </a:rPr>
              <a:t> </a:t>
            </a:r>
            <a:r>
              <a:rPr sz="1700" dirty="0">
                <a:solidFill>
                  <a:srgbClr val="57585B"/>
                </a:solidFill>
                <a:latin typeface="Open Sans"/>
                <a:cs typeface="Open Sans"/>
              </a:rPr>
              <a:t>where</a:t>
            </a:r>
            <a:r>
              <a:rPr sz="1700" spc="65" dirty="0">
                <a:solidFill>
                  <a:srgbClr val="57585B"/>
                </a:solidFill>
                <a:latin typeface="Open Sans"/>
                <a:cs typeface="Open Sans"/>
              </a:rPr>
              <a:t> </a:t>
            </a:r>
            <a:r>
              <a:rPr sz="1700" dirty="0">
                <a:solidFill>
                  <a:srgbClr val="57585B"/>
                </a:solidFill>
                <a:latin typeface="Open Sans"/>
                <a:cs typeface="Open Sans"/>
              </a:rPr>
              <a:t>survival</a:t>
            </a:r>
            <a:r>
              <a:rPr sz="1700" spc="70" dirty="0">
                <a:solidFill>
                  <a:srgbClr val="57585B"/>
                </a:solidFill>
                <a:latin typeface="Open Sans"/>
                <a:cs typeface="Open Sans"/>
              </a:rPr>
              <a:t> </a:t>
            </a:r>
            <a:r>
              <a:rPr sz="1700" dirty="0">
                <a:solidFill>
                  <a:srgbClr val="57585B"/>
                </a:solidFill>
                <a:latin typeface="Open Sans"/>
                <a:cs typeface="Open Sans"/>
              </a:rPr>
              <a:t>today</a:t>
            </a:r>
            <a:r>
              <a:rPr sz="1700" spc="65" dirty="0">
                <a:solidFill>
                  <a:srgbClr val="57585B"/>
                </a:solidFill>
                <a:latin typeface="Open Sans"/>
                <a:cs typeface="Open Sans"/>
              </a:rPr>
              <a:t> </a:t>
            </a:r>
            <a:r>
              <a:rPr sz="1700" dirty="0">
                <a:solidFill>
                  <a:srgbClr val="57585B"/>
                </a:solidFill>
                <a:latin typeface="Open Sans"/>
                <a:cs typeface="Open Sans"/>
              </a:rPr>
              <a:t>takes</a:t>
            </a:r>
            <a:r>
              <a:rPr sz="1700" spc="65" dirty="0">
                <a:solidFill>
                  <a:srgbClr val="57585B"/>
                </a:solidFill>
                <a:latin typeface="Open Sans"/>
                <a:cs typeface="Open Sans"/>
              </a:rPr>
              <a:t> </a:t>
            </a:r>
            <a:r>
              <a:rPr sz="1700" dirty="0">
                <a:solidFill>
                  <a:srgbClr val="57585B"/>
                </a:solidFill>
                <a:latin typeface="Open Sans"/>
                <a:cs typeface="Open Sans"/>
              </a:rPr>
              <a:t>precedence</a:t>
            </a:r>
            <a:r>
              <a:rPr sz="1700" spc="70" dirty="0">
                <a:solidFill>
                  <a:srgbClr val="57585B"/>
                </a:solidFill>
                <a:latin typeface="Open Sans"/>
                <a:cs typeface="Open Sans"/>
              </a:rPr>
              <a:t> </a:t>
            </a:r>
            <a:r>
              <a:rPr sz="1700" dirty="0">
                <a:solidFill>
                  <a:srgbClr val="57585B"/>
                </a:solidFill>
                <a:latin typeface="Open Sans"/>
                <a:cs typeface="Open Sans"/>
              </a:rPr>
              <a:t>over</a:t>
            </a:r>
            <a:r>
              <a:rPr sz="1700" spc="65" dirty="0">
                <a:solidFill>
                  <a:srgbClr val="57585B"/>
                </a:solidFill>
                <a:latin typeface="Open Sans"/>
                <a:cs typeface="Open Sans"/>
              </a:rPr>
              <a:t> </a:t>
            </a:r>
            <a:r>
              <a:rPr sz="1700" dirty="0">
                <a:solidFill>
                  <a:srgbClr val="57585B"/>
                </a:solidFill>
                <a:latin typeface="Open Sans"/>
                <a:cs typeface="Open Sans"/>
              </a:rPr>
              <a:t>planning</a:t>
            </a:r>
            <a:r>
              <a:rPr sz="1700" spc="65" dirty="0">
                <a:solidFill>
                  <a:srgbClr val="57585B"/>
                </a:solidFill>
                <a:latin typeface="Open Sans"/>
                <a:cs typeface="Open Sans"/>
              </a:rPr>
              <a:t> </a:t>
            </a:r>
            <a:r>
              <a:rPr sz="1700" spc="-25" dirty="0">
                <a:solidFill>
                  <a:srgbClr val="57585B"/>
                </a:solidFill>
                <a:latin typeface="Open Sans"/>
                <a:cs typeface="Open Sans"/>
              </a:rPr>
              <a:t>for </a:t>
            </a:r>
            <a:r>
              <a:rPr sz="1700" spc="-10" dirty="0">
                <a:solidFill>
                  <a:srgbClr val="57585B"/>
                </a:solidFill>
                <a:latin typeface="Open Sans"/>
                <a:cs typeface="Open Sans"/>
              </a:rPr>
              <a:t>tomorrow.</a:t>
            </a:r>
            <a:endParaRPr sz="1700" dirty="0">
              <a:latin typeface="Open Sans"/>
              <a:cs typeface="Open Sans"/>
            </a:endParaRPr>
          </a:p>
          <a:p>
            <a:pPr marL="12700" marR="5080">
              <a:lnSpc>
                <a:spcPct val="101800"/>
              </a:lnSpc>
              <a:spcBef>
                <a:spcPts val="1695"/>
              </a:spcBef>
            </a:pP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ﬁat</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with</a:t>
            </a:r>
            <a:r>
              <a:rPr sz="1700" spc="55" dirty="0">
                <a:solidFill>
                  <a:srgbClr val="57585B"/>
                </a:solidFill>
                <a:latin typeface="Open Sans"/>
                <a:cs typeface="Open Sans"/>
              </a:rPr>
              <a:t> </a:t>
            </a:r>
            <a:r>
              <a:rPr sz="1700" dirty="0">
                <a:solidFill>
                  <a:srgbClr val="57585B"/>
                </a:solidFill>
                <a:latin typeface="Open Sans"/>
                <a:cs typeface="Open Sans"/>
              </a:rPr>
              <a:t>its</a:t>
            </a:r>
            <a:r>
              <a:rPr sz="1700" spc="55" dirty="0">
                <a:solidFill>
                  <a:srgbClr val="57585B"/>
                </a:solidFill>
                <a:latin typeface="Open Sans"/>
                <a:cs typeface="Open Sans"/>
              </a:rPr>
              <a:t> </a:t>
            </a:r>
            <a:r>
              <a:rPr sz="1700" dirty="0">
                <a:solidFill>
                  <a:srgbClr val="57585B"/>
                </a:solidFill>
                <a:latin typeface="Open Sans"/>
                <a:cs typeface="Open Sans"/>
              </a:rPr>
              <a:t>constant</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printing,</a:t>
            </a:r>
            <a:r>
              <a:rPr sz="1700" spc="55" dirty="0">
                <a:solidFill>
                  <a:srgbClr val="57585B"/>
                </a:solidFill>
                <a:latin typeface="Open Sans"/>
                <a:cs typeface="Open Sans"/>
              </a:rPr>
              <a:t> </a:t>
            </a:r>
            <a:r>
              <a:rPr sz="1700" dirty="0">
                <a:solidFill>
                  <a:srgbClr val="57585B"/>
                </a:solidFill>
                <a:latin typeface="Open Sans"/>
                <a:cs typeface="Open Sans"/>
              </a:rPr>
              <a:t>impacts</a:t>
            </a:r>
            <a:r>
              <a:rPr sz="1700" spc="55" dirty="0">
                <a:solidFill>
                  <a:srgbClr val="57585B"/>
                </a:solidFill>
                <a:latin typeface="Open Sans"/>
                <a:cs typeface="Open Sans"/>
              </a:rPr>
              <a:t> </a:t>
            </a:r>
            <a:r>
              <a:rPr sz="1700" dirty="0">
                <a:solidFill>
                  <a:srgbClr val="57585B"/>
                </a:solidFill>
                <a:latin typeface="Open Sans"/>
                <a:cs typeface="Open Sans"/>
              </a:rPr>
              <a:t>humanity’s</a:t>
            </a:r>
            <a:r>
              <a:rPr sz="1700" spc="55" dirty="0">
                <a:solidFill>
                  <a:srgbClr val="57585B"/>
                </a:solidFill>
                <a:latin typeface="Open Sans"/>
                <a:cs typeface="Open Sans"/>
              </a:rPr>
              <a:t> </a:t>
            </a:r>
            <a:r>
              <a:rPr sz="1700" dirty="0">
                <a:solidFill>
                  <a:srgbClr val="57585B"/>
                </a:solidFill>
                <a:latin typeface="Open Sans"/>
                <a:cs typeface="Open Sans"/>
              </a:rPr>
              <a:t>psychology.</a:t>
            </a:r>
            <a:r>
              <a:rPr sz="1700" spc="55" dirty="0">
                <a:solidFill>
                  <a:srgbClr val="57585B"/>
                </a:solidFill>
                <a:latin typeface="Open Sans"/>
                <a:cs typeface="Open Sans"/>
              </a:rPr>
              <a:t> </a:t>
            </a:r>
            <a:r>
              <a:rPr sz="1700" spc="-25" dirty="0">
                <a:solidFill>
                  <a:srgbClr val="57585B"/>
                </a:solidFill>
                <a:latin typeface="Open Sans"/>
                <a:cs typeface="Open Sans"/>
              </a:rPr>
              <a:t>It </a:t>
            </a:r>
            <a:r>
              <a:rPr sz="1700" dirty="0">
                <a:solidFill>
                  <a:srgbClr val="57585B"/>
                </a:solidFill>
                <a:latin typeface="Open Sans"/>
                <a:cs typeface="Open Sans"/>
              </a:rPr>
              <a:t>instills</a:t>
            </a:r>
            <a:r>
              <a:rPr sz="1700" spc="35"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high</a:t>
            </a:r>
            <a:r>
              <a:rPr sz="1700" spc="35" dirty="0">
                <a:solidFill>
                  <a:srgbClr val="57585B"/>
                </a:solidFill>
                <a:latin typeface="Open Sans"/>
                <a:cs typeface="Open Sans"/>
              </a:rPr>
              <a:t> </a:t>
            </a:r>
            <a:r>
              <a:rPr sz="1700" dirty="0">
                <a:solidFill>
                  <a:srgbClr val="57585B"/>
                </a:solidFill>
                <a:latin typeface="Open Sans"/>
                <a:cs typeface="Open Sans"/>
              </a:rPr>
              <a:t>time-preference</a:t>
            </a:r>
            <a:r>
              <a:rPr sz="1700" spc="40" dirty="0">
                <a:solidFill>
                  <a:srgbClr val="57585B"/>
                </a:solidFill>
                <a:latin typeface="Open Sans"/>
                <a:cs typeface="Open Sans"/>
              </a:rPr>
              <a:t> </a:t>
            </a:r>
            <a:r>
              <a:rPr lang="en-US" sz="1600" b="0" i="0" dirty="0">
                <a:solidFill>
                  <a:srgbClr val="444746"/>
                </a:solidFill>
                <a:effectLst/>
                <a:latin typeface="Google Sans"/>
              </a:rPr>
              <a:t>—</a:t>
            </a:r>
            <a:r>
              <a:rPr sz="1700" spc="40" dirty="0">
                <a:solidFill>
                  <a:srgbClr val="57585B"/>
                </a:solidFill>
                <a:latin typeface="Open Sans"/>
                <a:cs typeface="Open Sans"/>
              </a:rPr>
              <a:t> </a:t>
            </a:r>
            <a:r>
              <a:rPr sz="1700" dirty="0">
                <a:solidFill>
                  <a:srgbClr val="57585B"/>
                </a:solidFill>
                <a:latin typeface="Open Sans"/>
                <a:cs typeface="Open Sans"/>
              </a:rPr>
              <a:t>a</a:t>
            </a:r>
            <a:r>
              <a:rPr sz="1700" spc="35" dirty="0">
                <a:solidFill>
                  <a:srgbClr val="57585B"/>
                </a:solidFill>
                <a:latin typeface="Open Sans"/>
                <a:cs typeface="Open Sans"/>
              </a:rPr>
              <a:t> </a:t>
            </a:r>
            <a:r>
              <a:rPr sz="1700" dirty="0">
                <a:solidFill>
                  <a:srgbClr val="57585B"/>
                </a:solidFill>
                <a:latin typeface="Open Sans"/>
                <a:cs typeface="Open Sans"/>
              </a:rPr>
              <a:t>focus</a:t>
            </a:r>
            <a:r>
              <a:rPr sz="1700" spc="40" dirty="0">
                <a:solidFill>
                  <a:srgbClr val="57585B"/>
                </a:solidFill>
                <a:latin typeface="Open Sans"/>
                <a:cs typeface="Open Sans"/>
              </a:rPr>
              <a:t> </a:t>
            </a:r>
            <a:r>
              <a:rPr sz="1700" dirty="0">
                <a:solidFill>
                  <a:srgbClr val="57585B"/>
                </a:solidFill>
                <a:latin typeface="Open Sans"/>
                <a:cs typeface="Open Sans"/>
              </a:rPr>
              <a:t>on</a:t>
            </a:r>
            <a:r>
              <a:rPr sz="1700" spc="40" dirty="0">
                <a:solidFill>
                  <a:srgbClr val="57585B"/>
                </a:solidFill>
                <a:latin typeface="Open Sans"/>
                <a:cs typeface="Open Sans"/>
              </a:rPr>
              <a:t> </a:t>
            </a:r>
            <a:r>
              <a:rPr sz="1700" dirty="0">
                <a:solidFill>
                  <a:srgbClr val="57585B"/>
                </a:solidFill>
                <a:latin typeface="Open Sans"/>
                <a:cs typeface="Open Sans"/>
              </a:rPr>
              <a:t>short-term</a:t>
            </a:r>
            <a:r>
              <a:rPr sz="1700" spc="35" dirty="0">
                <a:solidFill>
                  <a:srgbClr val="57585B"/>
                </a:solidFill>
                <a:latin typeface="Open Sans"/>
                <a:cs typeface="Open Sans"/>
              </a:rPr>
              <a:t> </a:t>
            </a:r>
            <a:r>
              <a:rPr sz="1700" dirty="0">
                <a:solidFill>
                  <a:srgbClr val="57585B"/>
                </a:solidFill>
                <a:latin typeface="Open Sans"/>
                <a:cs typeface="Open Sans"/>
              </a:rPr>
              <a:t>gains</a:t>
            </a:r>
            <a:r>
              <a:rPr sz="1700" spc="40" dirty="0">
                <a:solidFill>
                  <a:srgbClr val="57585B"/>
                </a:solidFill>
                <a:latin typeface="Open Sans"/>
                <a:cs typeface="Open Sans"/>
              </a:rPr>
              <a:t> </a:t>
            </a:r>
            <a:r>
              <a:rPr sz="1700" dirty="0">
                <a:solidFill>
                  <a:srgbClr val="57585B"/>
                </a:solidFill>
                <a:latin typeface="Open Sans"/>
                <a:cs typeface="Open Sans"/>
              </a:rPr>
              <a:t>over</a:t>
            </a:r>
            <a:r>
              <a:rPr sz="1700" spc="35" dirty="0">
                <a:solidFill>
                  <a:srgbClr val="57585B"/>
                </a:solidFill>
                <a:latin typeface="Open Sans"/>
                <a:cs typeface="Open Sans"/>
              </a:rPr>
              <a:t> </a:t>
            </a:r>
            <a:r>
              <a:rPr sz="1700" dirty="0">
                <a:solidFill>
                  <a:srgbClr val="57585B"/>
                </a:solidFill>
                <a:latin typeface="Open Sans"/>
                <a:cs typeface="Open Sans"/>
              </a:rPr>
              <a:t>long-term</a:t>
            </a:r>
            <a:r>
              <a:rPr sz="1700" spc="40" dirty="0">
                <a:solidFill>
                  <a:srgbClr val="57585B"/>
                </a:solidFill>
                <a:latin typeface="Open Sans"/>
                <a:cs typeface="Open Sans"/>
              </a:rPr>
              <a:t> </a:t>
            </a:r>
            <a:r>
              <a:rPr sz="1700" spc="-10" dirty="0">
                <a:solidFill>
                  <a:srgbClr val="57585B"/>
                </a:solidFill>
                <a:latin typeface="Open Sans"/>
                <a:cs typeface="Open Sans"/>
              </a:rPr>
              <a:t>planning. </a:t>
            </a:r>
            <a:r>
              <a:rPr sz="1700" dirty="0">
                <a:solidFill>
                  <a:srgbClr val="57585B"/>
                </a:solidFill>
                <a:latin typeface="Open Sans"/>
                <a:cs typeface="Open Sans"/>
              </a:rPr>
              <a:t>Just</a:t>
            </a:r>
            <a:r>
              <a:rPr sz="1700" spc="50"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quick</a:t>
            </a:r>
            <a:r>
              <a:rPr sz="1700" spc="55" dirty="0">
                <a:solidFill>
                  <a:srgbClr val="57585B"/>
                </a:solidFill>
                <a:latin typeface="Open Sans"/>
                <a:cs typeface="Open Sans"/>
              </a:rPr>
              <a:t> </a:t>
            </a:r>
            <a:r>
              <a:rPr sz="1700" dirty="0">
                <a:solidFill>
                  <a:srgbClr val="57585B"/>
                </a:solidFill>
                <a:latin typeface="Open Sans"/>
                <a:cs typeface="Open Sans"/>
              </a:rPr>
              <a:t>ﬁx</a:t>
            </a:r>
            <a:r>
              <a:rPr sz="1700" spc="50"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immediate</a:t>
            </a:r>
            <a:r>
              <a:rPr sz="1700" spc="55" dirty="0">
                <a:solidFill>
                  <a:srgbClr val="57585B"/>
                </a:solidFill>
                <a:latin typeface="Open Sans"/>
                <a:cs typeface="Open Sans"/>
              </a:rPr>
              <a:t> </a:t>
            </a:r>
            <a:r>
              <a:rPr sz="1700" dirty="0">
                <a:solidFill>
                  <a:srgbClr val="57585B"/>
                </a:solidFill>
                <a:latin typeface="Open Sans"/>
                <a:cs typeface="Open Sans"/>
              </a:rPr>
              <a:t>relief,</a:t>
            </a:r>
            <a:r>
              <a:rPr sz="1700" spc="50" dirty="0">
                <a:solidFill>
                  <a:srgbClr val="57585B"/>
                </a:solidFill>
                <a:latin typeface="Open Sans"/>
                <a:cs typeface="Open Sans"/>
              </a:rPr>
              <a:t> </a:t>
            </a:r>
            <a:r>
              <a:rPr sz="1700" dirty="0">
                <a:solidFill>
                  <a:srgbClr val="57585B"/>
                </a:solidFill>
                <a:latin typeface="Open Sans"/>
                <a:cs typeface="Open Sans"/>
              </a:rPr>
              <a:t>individuals</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ﬁat</a:t>
            </a:r>
            <a:r>
              <a:rPr sz="1700" spc="50" dirty="0">
                <a:solidFill>
                  <a:srgbClr val="57585B"/>
                </a:solidFill>
                <a:latin typeface="Open Sans"/>
                <a:cs typeface="Open Sans"/>
              </a:rPr>
              <a:t> </a:t>
            </a:r>
            <a:r>
              <a:rPr sz="1700" dirty="0">
                <a:solidFill>
                  <a:srgbClr val="57585B"/>
                </a:solidFill>
                <a:latin typeface="Open Sans"/>
                <a:cs typeface="Open Sans"/>
              </a:rPr>
              <a:t>world</a:t>
            </a:r>
            <a:r>
              <a:rPr sz="1700" spc="55" dirty="0">
                <a:solidFill>
                  <a:srgbClr val="57585B"/>
                </a:solidFill>
                <a:latin typeface="Open Sans"/>
                <a:cs typeface="Open Sans"/>
              </a:rPr>
              <a:t> </a:t>
            </a:r>
            <a:r>
              <a:rPr sz="1700" dirty="0">
                <a:solidFill>
                  <a:srgbClr val="57585B"/>
                </a:solidFill>
                <a:latin typeface="Open Sans"/>
                <a:cs typeface="Open Sans"/>
              </a:rPr>
              <a:t>tend</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spc="-10" dirty="0">
                <a:solidFill>
                  <a:srgbClr val="57585B"/>
                </a:solidFill>
                <a:latin typeface="Open Sans"/>
                <a:cs typeface="Open Sans"/>
              </a:rPr>
              <a:t>prioritize </a:t>
            </a:r>
            <a:r>
              <a:rPr sz="1700" dirty="0">
                <a:solidFill>
                  <a:srgbClr val="57585B"/>
                </a:solidFill>
                <a:latin typeface="Open Sans"/>
                <a:cs typeface="Open Sans"/>
              </a:rPr>
              <a:t>short-term</a:t>
            </a:r>
            <a:r>
              <a:rPr sz="1700" spc="55" dirty="0">
                <a:solidFill>
                  <a:srgbClr val="57585B"/>
                </a:solidFill>
                <a:latin typeface="Open Sans"/>
                <a:cs typeface="Open Sans"/>
              </a:rPr>
              <a:t> </a:t>
            </a:r>
            <a:r>
              <a:rPr sz="1700" dirty="0">
                <a:solidFill>
                  <a:srgbClr val="57585B"/>
                </a:solidFill>
                <a:latin typeface="Open Sans"/>
                <a:cs typeface="Open Sans"/>
              </a:rPr>
              <a:t>beneﬁts.</a:t>
            </a:r>
            <a:r>
              <a:rPr sz="1700" spc="60" dirty="0">
                <a:solidFill>
                  <a:srgbClr val="57585B"/>
                </a:solidFill>
                <a:latin typeface="Open Sans"/>
                <a:cs typeface="Open Sans"/>
              </a:rPr>
              <a:t> </a:t>
            </a:r>
            <a:r>
              <a:rPr sz="1700" dirty="0">
                <a:solidFill>
                  <a:srgbClr val="57585B"/>
                </a:solidFill>
                <a:latin typeface="Open Sans"/>
                <a:cs typeface="Open Sans"/>
              </a:rPr>
              <a:t>It</a:t>
            </a:r>
            <a:r>
              <a:rPr sz="1700" spc="60"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survival</a:t>
            </a:r>
            <a:r>
              <a:rPr sz="1700" spc="60" dirty="0">
                <a:solidFill>
                  <a:srgbClr val="57585B"/>
                </a:solidFill>
                <a:latin typeface="Open Sans"/>
                <a:cs typeface="Open Sans"/>
              </a:rPr>
              <a:t> </a:t>
            </a:r>
            <a:r>
              <a:rPr sz="1700" dirty="0">
                <a:solidFill>
                  <a:srgbClr val="57585B"/>
                </a:solidFill>
                <a:latin typeface="Open Sans"/>
                <a:cs typeface="Open Sans"/>
              </a:rPr>
              <a:t>instinct,</a:t>
            </a:r>
            <a:r>
              <a:rPr sz="1700" spc="60" dirty="0">
                <a:solidFill>
                  <a:srgbClr val="57585B"/>
                </a:solidFill>
                <a:latin typeface="Open Sans"/>
                <a:cs typeface="Open Sans"/>
              </a:rPr>
              <a:t> </a:t>
            </a:r>
            <a:r>
              <a:rPr sz="1700" dirty="0">
                <a:solidFill>
                  <a:srgbClr val="57585B"/>
                </a:solidFill>
                <a:latin typeface="Open Sans"/>
                <a:cs typeface="Open Sans"/>
              </a:rPr>
              <a:t>creating</a:t>
            </a:r>
            <a:r>
              <a:rPr sz="1700" spc="55"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cycle</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dependency</a:t>
            </a:r>
            <a:r>
              <a:rPr sz="1700" spc="55" dirty="0">
                <a:solidFill>
                  <a:srgbClr val="57585B"/>
                </a:solidFill>
                <a:latin typeface="Open Sans"/>
                <a:cs typeface="Open Sans"/>
              </a:rPr>
              <a:t> </a:t>
            </a:r>
            <a:r>
              <a:rPr sz="1700" spc="-10" dirty="0">
                <a:solidFill>
                  <a:srgbClr val="57585B"/>
                </a:solidFill>
                <a:latin typeface="Open Sans"/>
                <a:cs typeface="Open Sans"/>
              </a:rPr>
              <a:t>where </a:t>
            </a:r>
            <a:r>
              <a:rPr sz="1700" dirty="0">
                <a:solidFill>
                  <a:srgbClr val="57585B"/>
                </a:solidFill>
                <a:latin typeface="Open Sans"/>
                <a:cs typeface="Open Sans"/>
              </a:rPr>
              <a:t>individuals</a:t>
            </a:r>
            <a:r>
              <a:rPr sz="1700" spc="55" dirty="0">
                <a:solidFill>
                  <a:srgbClr val="57585B"/>
                </a:solidFill>
                <a:latin typeface="Open Sans"/>
                <a:cs typeface="Open Sans"/>
              </a:rPr>
              <a:t> </a:t>
            </a:r>
            <a:r>
              <a:rPr sz="1700" dirty="0">
                <a:solidFill>
                  <a:srgbClr val="57585B"/>
                </a:solidFill>
                <a:latin typeface="Open Sans"/>
                <a:cs typeface="Open Sans"/>
              </a:rPr>
              <a:t>seek</a:t>
            </a:r>
            <a:r>
              <a:rPr sz="1700" spc="60" dirty="0">
                <a:solidFill>
                  <a:srgbClr val="57585B"/>
                </a:solidFill>
                <a:latin typeface="Open Sans"/>
                <a:cs typeface="Open Sans"/>
              </a:rPr>
              <a:t> </a:t>
            </a:r>
            <a:r>
              <a:rPr sz="1700" dirty="0">
                <a:solidFill>
                  <a:srgbClr val="57585B"/>
                </a:solidFill>
                <a:latin typeface="Open Sans"/>
                <a:cs typeface="Open Sans"/>
              </a:rPr>
              <a:t>any</a:t>
            </a:r>
            <a:r>
              <a:rPr sz="1700" spc="60" dirty="0">
                <a:solidFill>
                  <a:srgbClr val="57585B"/>
                </a:solidFill>
                <a:latin typeface="Open Sans"/>
                <a:cs typeface="Open Sans"/>
              </a:rPr>
              <a:t> </a:t>
            </a:r>
            <a:r>
              <a:rPr sz="1700" dirty="0">
                <a:solidFill>
                  <a:srgbClr val="57585B"/>
                </a:solidFill>
                <a:latin typeface="Open Sans"/>
                <a:cs typeface="Open Sans"/>
              </a:rPr>
              <a:t>means</a:t>
            </a:r>
            <a:r>
              <a:rPr sz="1700" spc="6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obtain</a:t>
            </a:r>
            <a:r>
              <a:rPr sz="1700" spc="60" dirty="0">
                <a:solidFill>
                  <a:srgbClr val="57585B"/>
                </a:solidFill>
                <a:latin typeface="Open Sans"/>
                <a:cs typeface="Open Sans"/>
              </a:rPr>
              <a:t> </a:t>
            </a:r>
            <a:r>
              <a:rPr sz="1700" dirty="0">
                <a:solidFill>
                  <a:srgbClr val="57585B"/>
                </a:solidFill>
                <a:latin typeface="Open Sans"/>
                <a:cs typeface="Open Sans"/>
              </a:rPr>
              <a:t>fast</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even</a:t>
            </a:r>
            <a:r>
              <a:rPr sz="1700" spc="55" dirty="0">
                <a:solidFill>
                  <a:srgbClr val="57585B"/>
                </a:solidFill>
                <a:latin typeface="Open Sans"/>
                <a:cs typeface="Open Sans"/>
              </a:rPr>
              <a:t> </a:t>
            </a:r>
            <a:r>
              <a:rPr sz="1700" dirty="0">
                <a:solidFill>
                  <a:srgbClr val="57585B"/>
                </a:solidFill>
                <a:latin typeface="Open Sans"/>
                <a:cs typeface="Open Sans"/>
              </a:rPr>
              <a:t>if</a:t>
            </a:r>
            <a:r>
              <a:rPr sz="1700" spc="60" dirty="0">
                <a:solidFill>
                  <a:srgbClr val="57585B"/>
                </a:solidFill>
                <a:latin typeface="Open Sans"/>
                <a:cs typeface="Open Sans"/>
              </a:rPr>
              <a:t> </a:t>
            </a:r>
            <a:r>
              <a:rPr sz="1700" dirty="0">
                <a:solidFill>
                  <a:srgbClr val="57585B"/>
                </a:solidFill>
                <a:latin typeface="Open Sans"/>
                <a:cs typeface="Open Sans"/>
              </a:rPr>
              <a:t>it</a:t>
            </a:r>
            <a:r>
              <a:rPr sz="1700" spc="60"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not</a:t>
            </a:r>
            <a:r>
              <a:rPr sz="1700" spc="60" dirty="0">
                <a:solidFill>
                  <a:srgbClr val="57585B"/>
                </a:solidFill>
                <a:latin typeface="Open Sans"/>
                <a:cs typeface="Open Sans"/>
              </a:rPr>
              <a:t> </a:t>
            </a:r>
            <a:r>
              <a:rPr sz="1700" dirty="0">
                <a:solidFill>
                  <a:srgbClr val="57585B"/>
                </a:solidFill>
                <a:latin typeface="Open Sans"/>
                <a:cs typeface="Open Sans"/>
              </a:rPr>
              <a:t>sustainable</a:t>
            </a:r>
            <a:r>
              <a:rPr sz="1700" spc="55" dirty="0">
                <a:solidFill>
                  <a:srgbClr val="57585B"/>
                </a:solidFill>
                <a:latin typeface="Open Sans"/>
                <a:cs typeface="Open Sans"/>
              </a:rPr>
              <a:t> </a:t>
            </a:r>
            <a:r>
              <a:rPr sz="1700" spc="-25" dirty="0">
                <a:solidFill>
                  <a:srgbClr val="57585B"/>
                </a:solidFill>
                <a:latin typeface="Open Sans"/>
                <a:cs typeface="Open Sans"/>
              </a:rPr>
              <a:t>or </a:t>
            </a:r>
            <a:r>
              <a:rPr sz="1700" dirty="0">
                <a:solidFill>
                  <a:srgbClr val="57585B"/>
                </a:solidFill>
                <a:latin typeface="Open Sans"/>
                <a:cs typeface="Open Sans"/>
              </a:rPr>
              <a:t>workable</a:t>
            </a:r>
            <a:r>
              <a:rPr sz="1700" spc="4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long</a:t>
            </a:r>
            <a:r>
              <a:rPr sz="1700" spc="50" dirty="0">
                <a:solidFill>
                  <a:srgbClr val="57585B"/>
                </a:solidFill>
                <a:latin typeface="Open Sans"/>
                <a:cs typeface="Open Sans"/>
              </a:rPr>
              <a:t> </a:t>
            </a:r>
            <a:r>
              <a:rPr sz="1700" spc="-20" dirty="0">
                <a:solidFill>
                  <a:srgbClr val="57585B"/>
                </a:solidFill>
                <a:latin typeface="Open Sans"/>
                <a:cs typeface="Open Sans"/>
              </a:rPr>
              <a:t>run.</a:t>
            </a:r>
            <a:endParaRPr sz="1700" dirty="0">
              <a:latin typeface="Open Sans"/>
              <a:cs typeface="Open Sans"/>
            </a:endParaRPr>
          </a:p>
        </p:txBody>
      </p:sp>
      <p:sp>
        <p:nvSpPr>
          <p:cNvPr id="8" name="object 8"/>
          <p:cNvSpPr txBox="1"/>
          <p:nvPr/>
        </p:nvSpPr>
        <p:spPr>
          <a:xfrm>
            <a:off x="16239515" y="2611790"/>
            <a:ext cx="2724785" cy="3455670"/>
          </a:xfrm>
          <a:prstGeom prst="rect">
            <a:avLst/>
          </a:prstGeom>
        </p:spPr>
        <p:txBody>
          <a:bodyPr vert="horz" wrap="square" lIns="0" tIns="12065" rIns="0" bIns="0" rtlCol="0">
            <a:spAutoFit/>
          </a:bodyPr>
          <a:lstStyle/>
          <a:p>
            <a:pPr marL="12700" marR="50165">
              <a:lnSpc>
                <a:spcPct val="101800"/>
              </a:lnSpc>
              <a:spcBef>
                <a:spcPts val="95"/>
              </a:spcBef>
            </a:pPr>
            <a:r>
              <a:rPr sz="1700" dirty="0">
                <a:solidFill>
                  <a:srgbClr val="57585B"/>
                </a:solidFill>
                <a:latin typeface="Open Sans"/>
                <a:cs typeface="Open Sans"/>
              </a:rPr>
              <a:t>People</a:t>
            </a:r>
            <a:r>
              <a:rPr sz="1700" spc="65" dirty="0">
                <a:solidFill>
                  <a:srgbClr val="57585B"/>
                </a:solidFill>
                <a:latin typeface="Open Sans"/>
                <a:cs typeface="Open Sans"/>
              </a:rPr>
              <a:t> </a:t>
            </a:r>
            <a:r>
              <a:rPr sz="1700" dirty="0">
                <a:solidFill>
                  <a:srgbClr val="57585B"/>
                </a:solidFill>
                <a:latin typeface="Open Sans"/>
                <a:cs typeface="Open Sans"/>
              </a:rPr>
              <a:t>around</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spc="-10" dirty="0">
                <a:solidFill>
                  <a:srgbClr val="57585B"/>
                </a:solidFill>
                <a:latin typeface="Open Sans"/>
                <a:cs typeface="Open Sans"/>
              </a:rPr>
              <a:t>world </a:t>
            </a:r>
            <a:r>
              <a:rPr sz="1700" dirty="0">
                <a:solidFill>
                  <a:srgbClr val="57585B"/>
                </a:solidFill>
                <a:latin typeface="Open Sans"/>
                <a:cs typeface="Open Sans"/>
              </a:rPr>
              <a:t>ﬁnd</a:t>
            </a:r>
            <a:r>
              <a:rPr sz="1700" spc="100" dirty="0">
                <a:solidFill>
                  <a:srgbClr val="57585B"/>
                </a:solidFill>
                <a:latin typeface="Open Sans"/>
                <a:cs typeface="Open Sans"/>
              </a:rPr>
              <a:t> </a:t>
            </a:r>
            <a:r>
              <a:rPr sz="1700" dirty="0">
                <a:solidFill>
                  <a:srgbClr val="57585B"/>
                </a:solidFill>
                <a:latin typeface="Open Sans"/>
                <a:cs typeface="Open Sans"/>
              </a:rPr>
              <a:t>themselves</a:t>
            </a:r>
            <a:r>
              <a:rPr sz="1700" spc="100" dirty="0">
                <a:solidFill>
                  <a:srgbClr val="57585B"/>
                </a:solidFill>
                <a:latin typeface="Open Sans"/>
                <a:cs typeface="Open Sans"/>
              </a:rPr>
              <a:t> </a:t>
            </a:r>
            <a:r>
              <a:rPr sz="1700" spc="-10" dirty="0">
                <a:solidFill>
                  <a:srgbClr val="57585B"/>
                </a:solidFill>
                <a:latin typeface="Open Sans"/>
                <a:cs typeface="Open Sans"/>
              </a:rPr>
              <a:t>working </a:t>
            </a:r>
            <a:r>
              <a:rPr sz="1700" dirty="0">
                <a:solidFill>
                  <a:srgbClr val="57585B"/>
                </a:solidFill>
                <a:latin typeface="Open Sans"/>
                <a:cs typeface="Open Sans"/>
              </a:rPr>
              <a:t>more</a:t>
            </a:r>
            <a:r>
              <a:rPr sz="1700" spc="50" dirty="0">
                <a:solidFill>
                  <a:srgbClr val="57585B"/>
                </a:solidFill>
                <a:latin typeface="Open Sans"/>
                <a:cs typeface="Open Sans"/>
              </a:rPr>
              <a:t> </a:t>
            </a:r>
            <a:r>
              <a:rPr sz="1700" dirty="0">
                <a:solidFill>
                  <a:srgbClr val="57585B"/>
                </a:solidFill>
                <a:latin typeface="Open Sans"/>
                <a:cs typeface="Open Sans"/>
              </a:rPr>
              <a:t>jobs</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spc="-10" dirty="0">
                <a:solidFill>
                  <a:srgbClr val="57585B"/>
                </a:solidFill>
                <a:latin typeface="Open Sans"/>
                <a:cs typeface="Open Sans"/>
              </a:rPr>
              <a:t>longer </a:t>
            </a:r>
            <a:r>
              <a:rPr sz="1700" dirty="0">
                <a:solidFill>
                  <a:srgbClr val="57585B"/>
                </a:solidFill>
                <a:latin typeface="Open Sans"/>
                <a:cs typeface="Open Sans"/>
              </a:rPr>
              <a:t>hours</a:t>
            </a:r>
            <a:r>
              <a:rPr sz="1700" spc="40" dirty="0">
                <a:solidFill>
                  <a:srgbClr val="57585B"/>
                </a:solidFill>
                <a:latin typeface="Open Sans"/>
                <a:cs typeface="Open Sans"/>
              </a:rPr>
              <a:t> </a:t>
            </a:r>
            <a:r>
              <a:rPr sz="1700" dirty="0">
                <a:solidFill>
                  <a:srgbClr val="57585B"/>
                </a:solidFill>
                <a:latin typeface="Open Sans"/>
                <a:cs typeface="Open Sans"/>
              </a:rPr>
              <a:t>just</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maintain</a:t>
            </a:r>
            <a:r>
              <a:rPr sz="1700" spc="4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same</a:t>
            </a:r>
            <a:r>
              <a:rPr sz="1700" spc="45" dirty="0">
                <a:solidFill>
                  <a:srgbClr val="57585B"/>
                </a:solidFill>
                <a:latin typeface="Open Sans"/>
                <a:cs typeface="Open Sans"/>
              </a:rPr>
              <a:t> </a:t>
            </a:r>
            <a:r>
              <a:rPr sz="1700" dirty="0">
                <a:solidFill>
                  <a:srgbClr val="57585B"/>
                </a:solidFill>
                <a:latin typeface="Open Sans"/>
                <a:cs typeface="Open Sans"/>
              </a:rPr>
              <a:t>standard</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spc="-10" dirty="0">
                <a:solidFill>
                  <a:srgbClr val="57585B"/>
                </a:solidFill>
                <a:latin typeface="Open Sans"/>
                <a:cs typeface="Open Sans"/>
              </a:rPr>
              <a:t>living.</a:t>
            </a:r>
            <a:endParaRPr sz="1700" dirty="0">
              <a:latin typeface="Open Sans"/>
              <a:cs typeface="Open Sans"/>
            </a:endParaRPr>
          </a:p>
          <a:p>
            <a:pPr marL="12700" marR="5080">
              <a:lnSpc>
                <a:spcPct val="101800"/>
              </a:lnSpc>
            </a:pPr>
            <a:r>
              <a:rPr sz="1700" dirty="0">
                <a:solidFill>
                  <a:srgbClr val="57585B"/>
                </a:solidFill>
                <a:latin typeface="Open Sans"/>
                <a:cs typeface="Open Sans"/>
              </a:rPr>
              <a:t>It's</a:t>
            </a:r>
            <a:r>
              <a:rPr sz="1700" spc="50"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being</a:t>
            </a:r>
            <a:r>
              <a:rPr sz="1700" spc="50" dirty="0">
                <a:solidFill>
                  <a:srgbClr val="57585B"/>
                </a:solidFill>
                <a:latin typeface="Open Sans"/>
                <a:cs typeface="Open Sans"/>
              </a:rPr>
              <a:t> </a:t>
            </a:r>
            <a:r>
              <a:rPr sz="1700" dirty="0">
                <a:solidFill>
                  <a:srgbClr val="57585B"/>
                </a:solidFill>
                <a:latin typeface="Open Sans"/>
                <a:cs typeface="Open Sans"/>
              </a:rPr>
              <a:t>on</a:t>
            </a:r>
            <a:r>
              <a:rPr sz="1700" spc="55"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treadmill</a:t>
            </a:r>
            <a:r>
              <a:rPr sz="1700" spc="65" dirty="0">
                <a:solidFill>
                  <a:srgbClr val="57585B"/>
                </a:solidFill>
                <a:latin typeface="Open Sans"/>
                <a:cs typeface="Open Sans"/>
              </a:rPr>
              <a:t> </a:t>
            </a:r>
            <a:r>
              <a:rPr lang="en-US" sz="1600" b="0" i="0" dirty="0">
                <a:solidFill>
                  <a:srgbClr val="444746"/>
                </a:solidFill>
                <a:effectLst/>
                <a:latin typeface="Google Sans"/>
              </a:rPr>
              <a:t>—</a:t>
            </a:r>
            <a:r>
              <a:rPr sz="1700" spc="65" dirty="0">
                <a:solidFill>
                  <a:srgbClr val="57585B"/>
                </a:solidFill>
                <a:latin typeface="Open Sans"/>
                <a:cs typeface="Open Sans"/>
              </a:rPr>
              <a:t> </a:t>
            </a:r>
            <a:r>
              <a:rPr sz="1700" dirty="0">
                <a:solidFill>
                  <a:srgbClr val="57585B"/>
                </a:solidFill>
                <a:latin typeface="Open Sans"/>
                <a:cs typeface="Open Sans"/>
              </a:rPr>
              <a:t>running</a:t>
            </a:r>
            <a:r>
              <a:rPr sz="1700" spc="65" dirty="0">
                <a:solidFill>
                  <a:srgbClr val="57585B"/>
                </a:solidFill>
                <a:latin typeface="Open Sans"/>
                <a:cs typeface="Open Sans"/>
              </a:rPr>
              <a:t> </a:t>
            </a:r>
            <a:r>
              <a:rPr sz="1700" spc="-10" dirty="0">
                <a:solidFill>
                  <a:srgbClr val="57585B"/>
                </a:solidFill>
                <a:latin typeface="Open Sans"/>
                <a:cs typeface="Open Sans"/>
              </a:rPr>
              <a:t>faster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faster</a:t>
            </a:r>
            <a:r>
              <a:rPr sz="1700" spc="50" dirty="0">
                <a:solidFill>
                  <a:srgbClr val="57585B"/>
                </a:solidFill>
                <a:latin typeface="Open Sans"/>
                <a:cs typeface="Open Sans"/>
              </a:rPr>
              <a:t> </a:t>
            </a:r>
            <a:r>
              <a:rPr sz="1700" dirty="0">
                <a:solidFill>
                  <a:srgbClr val="57585B"/>
                </a:solidFill>
                <a:latin typeface="Open Sans"/>
                <a:cs typeface="Open Sans"/>
              </a:rPr>
              <a:t>but</a:t>
            </a:r>
            <a:r>
              <a:rPr sz="1700" spc="45" dirty="0">
                <a:solidFill>
                  <a:srgbClr val="57585B"/>
                </a:solidFill>
                <a:latin typeface="Open Sans"/>
                <a:cs typeface="Open Sans"/>
              </a:rPr>
              <a:t> </a:t>
            </a:r>
            <a:r>
              <a:rPr sz="1700" dirty="0">
                <a:solidFill>
                  <a:srgbClr val="57585B"/>
                </a:solidFill>
                <a:latin typeface="Open Sans"/>
                <a:cs typeface="Open Sans"/>
              </a:rPr>
              <a:t>never</a:t>
            </a:r>
            <a:r>
              <a:rPr sz="1700" spc="50" dirty="0">
                <a:solidFill>
                  <a:srgbClr val="57585B"/>
                </a:solidFill>
                <a:latin typeface="Open Sans"/>
                <a:cs typeface="Open Sans"/>
              </a:rPr>
              <a:t> </a:t>
            </a:r>
            <a:r>
              <a:rPr sz="1700" spc="-10" dirty="0">
                <a:solidFill>
                  <a:srgbClr val="57585B"/>
                </a:solidFill>
                <a:latin typeface="Open Sans"/>
                <a:cs typeface="Open Sans"/>
              </a:rPr>
              <a:t>really </a:t>
            </a:r>
            <a:r>
              <a:rPr sz="1700" dirty="0">
                <a:solidFill>
                  <a:srgbClr val="57585B"/>
                </a:solidFill>
                <a:latin typeface="Open Sans"/>
                <a:cs typeface="Open Sans"/>
              </a:rPr>
              <a:t>getting</a:t>
            </a:r>
            <a:r>
              <a:rPr sz="1700" spc="45" dirty="0">
                <a:solidFill>
                  <a:srgbClr val="57585B"/>
                </a:solidFill>
                <a:latin typeface="Open Sans"/>
                <a:cs typeface="Open Sans"/>
              </a:rPr>
              <a:t> </a:t>
            </a:r>
            <a:r>
              <a:rPr sz="1700" dirty="0">
                <a:solidFill>
                  <a:srgbClr val="57585B"/>
                </a:solidFill>
                <a:latin typeface="Open Sans"/>
                <a:cs typeface="Open Sans"/>
              </a:rPr>
              <a:t>ahead.</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25" dirty="0">
                <a:solidFill>
                  <a:srgbClr val="57585B"/>
                </a:solidFill>
                <a:latin typeface="Open Sans"/>
                <a:cs typeface="Open Sans"/>
              </a:rPr>
              <a:t>ﬁat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leaves</a:t>
            </a:r>
            <a:r>
              <a:rPr sz="1700" spc="60" dirty="0">
                <a:solidFill>
                  <a:srgbClr val="57585B"/>
                </a:solidFill>
                <a:latin typeface="Open Sans"/>
                <a:cs typeface="Open Sans"/>
              </a:rPr>
              <a:t> </a:t>
            </a:r>
            <a:r>
              <a:rPr sz="1700" spc="-10" dirty="0">
                <a:solidFill>
                  <a:srgbClr val="57585B"/>
                </a:solidFill>
                <a:latin typeface="Open Sans"/>
                <a:cs typeface="Open Sans"/>
              </a:rPr>
              <a:t>individuals </a:t>
            </a:r>
            <a:r>
              <a:rPr sz="1700" dirty="0">
                <a:solidFill>
                  <a:srgbClr val="57585B"/>
                </a:solidFill>
                <a:latin typeface="Open Sans"/>
                <a:cs typeface="Open Sans"/>
              </a:rPr>
              <a:t>feeling</a:t>
            </a:r>
            <a:r>
              <a:rPr sz="1700" spc="50"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they</a:t>
            </a:r>
            <a:r>
              <a:rPr sz="1700" spc="55" dirty="0">
                <a:solidFill>
                  <a:srgbClr val="57585B"/>
                </a:solidFill>
                <a:latin typeface="Open Sans"/>
                <a:cs typeface="Open Sans"/>
              </a:rPr>
              <a:t> </a:t>
            </a:r>
            <a:r>
              <a:rPr sz="1700" dirty="0">
                <a:solidFill>
                  <a:srgbClr val="57585B"/>
                </a:solidFill>
                <a:latin typeface="Open Sans"/>
                <a:cs typeface="Open Sans"/>
              </a:rPr>
              <a:t>are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spc="-50" dirty="0">
                <a:solidFill>
                  <a:srgbClr val="57585B"/>
                </a:solidFill>
                <a:latin typeface="Open Sans"/>
                <a:cs typeface="Open Sans"/>
              </a:rPr>
              <a:t>a </a:t>
            </a:r>
            <a:r>
              <a:rPr sz="1700" dirty="0">
                <a:solidFill>
                  <a:srgbClr val="57585B"/>
                </a:solidFill>
                <a:latin typeface="Open Sans"/>
                <a:cs typeface="Open Sans"/>
              </a:rPr>
              <a:t>perpetual</a:t>
            </a:r>
            <a:r>
              <a:rPr sz="1700" spc="90" dirty="0">
                <a:solidFill>
                  <a:srgbClr val="57585B"/>
                </a:solidFill>
                <a:latin typeface="Open Sans"/>
                <a:cs typeface="Open Sans"/>
              </a:rPr>
              <a:t> </a:t>
            </a:r>
            <a:r>
              <a:rPr sz="1700" dirty="0">
                <a:solidFill>
                  <a:srgbClr val="57585B"/>
                </a:solidFill>
                <a:latin typeface="Open Sans"/>
                <a:cs typeface="Open Sans"/>
              </a:rPr>
              <a:t>race</a:t>
            </a:r>
            <a:r>
              <a:rPr sz="1700" spc="90" dirty="0">
                <a:solidFill>
                  <a:srgbClr val="57585B"/>
                </a:solidFill>
                <a:latin typeface="Open Sans"/>
                <a:cs typeface="Open Sans"/>
              </a:rPr>
              <a:t> </a:t>
            </a:r>
            <a:r>
              <a:rPr sz="1700" spc="-10" dirty="0">
                <a:solidFill>
                  <a:srgbClr val="57585B"/>
                </a:solidFill>
                <a:latin typeface="Open Sans"/>
                <a:cs typeface="Open Sans"/>
              </a:rPr>
              <a:t>against </a:t>
            </a:r>
            <a:r>
              <a:rPr sz="1700" dirty="0">
                <a:solidFill>
                  <a:srgbClr val="57585B"/>
                </a:solidFill>
                <a:latin typeface="Open Sans"/>
                <a:cs typeface="Open Sans"/>
              </a:rPr>
              <a:t>rising</a:t>
            </a:r>
            <a:r>
              <a:rPr sz="1700" spc="45" dirty="0">
                <a:solidFill>
                  <a:srgbClr val="57585B"/>
                </a:solidFill>
                <a:latin typeface="Open Sans"/>
                <a:cs typeface="Open Sans"/>
              </a:rPr>
              <a:t> </a:t>
            </a:r>
            <a:r>
              <a:rPr sz="1700" spc="-10" dirty="0">
                <a:solidFill>
                  <a:srgbClr val="57585B"/>
                </a:solidFill>
                <a:latin typeface="Open Sans"/>
                <a:cs typeface="Open Sans"/>
              </a:rPr>
              <a:t>prices.</a:t>
            </a:r>
            <a:endParaRPr sz="1700" dirty="0">
              <a:latin typeface="Open Sans"/>
              <a:cs typeface="Open Sans"/>
            </a:endParaRPr>
          </a:p>
        </p:txBody>
      </p:sp>
      <p:sp>
        <p:nvSpPr>
          <p:cNvPr id="9" name="object 9"/>
          <p:cNvSpPr txBox="1"/>
          <p:nvPr/>
        </p:nvSpPr>
        <p:spPr>
          <a:xfrm>
            <a:off x="6286039" y="5558078"/>
            <a:ext cx="3502025" cy="4805418"/>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Jaime's</a:t>
            </a:r>
            <a:r>
              <a:rPr sz="1700" spc="35" dirty="0">
                <a:solidFill>
                  <a:srgbClr val="57585B"/>
                </a:solidFill>
                <a:latin typeface="Open Sans"/>
                <a:cs typeface="Open Sans"/>
              </a:rPr>
              <a:t> </a:t>
            </a:r>
            <a:r>
              <a:rPr sz="1700" dirty="0">
                <a:solidFill>
                  <a:srgbClr val="57585B"/>
                </a:solidFill>
                <a:latin typeface="Open Sans"/>
                <a:cs typeface="Open Sans"/>
              </a:rPr>
              <a:t>example</a:t>
            </a:r>
            <a:r>
              <a:rPr sz="1700" spc="35" dirty="0">
                <a:solidFill>
                  <a:srgbClr val="57585B"/>
                </a:solidFill>
                <a:latin typeface="Open Sans"/>
                <a:cs typeface="Open Sans"/>
              </a:rPr>
              <a:t> </a:t>
            </a:r>
            <a:r>
              <a:rPr sz="1700" dirty="0">
                <a:solidFill>
                  <a:srgbClr val="57585B"/>
                </a:solidFill>
                <a:latin typeface="Open Sans"/>
                <a:cs typeface="Open Sans"/>
              </a:rPr>
              <a:t>is</a:t>
            </a:r>
            <a:r>
              <a:rPr sz="1700" spc="35" dirty="0">
                <a:solidFill>
                  <a:srgbClr val="57585B"/>
                </a:solidFill>
                <a:latin typeface="Open Sans"/>
                <a:cs typeface="Open Sans"/>
              </a:rPr>
              <a:t> </a:t>
            </a:r>
            <a:r>
              <a:rPr sz="1700" dirty="0">
                <a:solidFill>
                  <a:srgbClr val="57585B"/>
                </a:solidFill>
                <a:latin typeface="Open Sans"/>
                <a:cs typeface="Open Sans"/>
              </a:rPr>
              <a:t>just</a:t>
            </a:r>
            <a:r>
              <a:rPr sz="1700" spc="35" dirty="0">
                <a:solidFill>
                  <a:srgbClr val="57585B"/>
                </a:solidFill>
                <a:latin typeface="Open Sans"/>
                <a:cs typeface="Open Sans"/>
              </a:rPr>
              <a:t> </a:t>
            </a:r>
            <a:r>
              <a:rPr sz="1700" spc="-25" dirty="0">
                <a:solidFill>
                  <a:srgbClr val="57585B"/>
                </a:solidFill>
                <a:latin typeface="Open Sans"/>
                <a:cs typeface="Open Sans"/>
              </a:rPr>
              <a:t>one</a:t>
            </a:r>
            <a:r>
              <a:rPr sz="1700" spc="500" dirty="0">
                <a:solidFill>
                  <a:srgbClr val="57585B"/>
                </a:solidFill>
                <a:latin typeface="Open Sans"/>
                <a:cs typeface="Open Sans"/>
              </a:rPr>
              <a:t> </a:t>
            </a:r>
            <a:r>
              <a:rPr sz="1700" dirty="0">
                <a:solidFill>
                  <a:srgbClr val="57585B"/>
                </a:solidFill>
                <a:latin typeface="Open Sans"/>
                <a:cs typeface="Open Sans"/>
              </a:rPr>
              <a:t>among</a:t>
            </a:r>
            <a:r>
              <a:rPr sz="1700" spc="35" dirty="0">
                <a:solidFill>
                  <a:srgbClr val="57585B"/>
                </a:solidFill>
                <a:latin typeface="Open Sans"/>
                <a:cs typeface="Open Sans"/>
              </a:rPr>
              <a:t> </a:t>
            </a:r>
            <a:r>
              <a:rPr sz="1700" dirty="0">
                <a:solidFill>
                  <a:srgbClr val="57585B"/>
                </a:solidFill>
                <a:latin typeface="Open Sans"/>
                <a:cs typeface="Open Sans"/>
              </a:rPr>
              <a:t>many.</a:t>
            </a:r>
            <a:r>
              <a:rPr sz="1700" spc="40"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ﬁat</a:t>
            </a:r>
            <a:r>
              <a:rPr sz="1700" spc="40" dirty="0">
                <a:solidFill>
                  <a:srgbClr val="57585B"/>
                </a:solidFill>
                <a:latin typeface="Open Sans"/>
                <a:cs typeface="Open Sans"/>
              </a:rPr>
              <a:t> </a:t>
            </a:r>
            <a:r>
              <a:rPr sz="1700" dirty="0">
                <a:solidFill>
                  <a:srgbClr val="57585B"/>
                </a:solidFill>
                <a:latin typeface="Open Sans"/>
                <a:cs typeface="Open Sans"/>
              </a:rPr>
              <a:t>world,</a:t>
            </a:r>
            <a:r>
              <a:rPr sz="1700" spc="40" dirty="0">
                <a:solidFill>
                  <a:srgbClr val="57585B"/>
                </a:solidFill>
                <a:latin typeface="Open Sans"/>
                <a:cs typeface="Open Sans"/>
              </a:rPr>
              <a:t> </a:t>
            </a:r>
            <a:r>
              <a:rPr sz="1700" spc="-20" dirty="0">
                <a:solidFill>
                  <a:srgbClr val="57585B"/>
                </a:solidFill>
                <a:latin typeface="Open Sans"/>
                <a:cs typeface="Open Sans"/>
              </a:rPr>
              <a:t>it's </a:t>
            </a:r>
            <a:r>
              <a:rPr sz="1700" dirty="0">
                <a:solidFill>
                  <a:srgbClr val="57585B"/>
                </a:solidFill>
                <a:latin typeface="Open Sans"/>
                <a:cs typeface="Open Sans"/>
              </a:rPr>
              <a:t>quite</a:t>
            </a:r>
            <a:r>
              <a:rPr sz="1700" spc="50" dirty="0">
                <a:solidFill>
                  <a:srgbClr val="57585B"/>
                </a:solidFill>
                <a:latin typeface="Open Sans"/>
                <a:cs typeface="Open Sans"/>
              </a:rPr>
              <a:t> </a:t>
            </a:r>
            <a:r>
              <a:rPr sz="1700" dirty="0">
                <a:solidFill>
                  <a:srgbClr val="57585B"/>
                </a:solidFill>
                <a:latin typeface="Open Sans"/>
                <a:cs typeface="Open Sans"/>
              </a:rPr>
              <a:t>common</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50" dirty="0">
                <a:solidFill>
                  <a:srgbClr val="57585B"/>
                </a:solidFill>
                <a:latin typeface="Open Sans"/>
                <a:cs typeface="Open Sans"/>
              </a:rPr>
              <a:t> </a:t>
            </a:r>
            <a:r>
              <a:rPr sz="1700" spc="-10" dirty="0">
                <a:solidFill>
                  <a:srgbClr val="57585B"/>
                </a:solidFill>
                <a:latin typeface="Open Sans"/>
                <a:cs typeface="Open Sans"/>
              </a:rPr>
              <a:t>governments</a:t>
            </a:r>
            <a:r>
              <a:rPr sz="1700" spc="500"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create</a:t>
            </a:r>
            <a:r>
              <a:rPr sz="1700" spc="40" dirty="0">
                <a:solidFill>
                  <a:srgbClr val="57585B"/>
                </a:solidFill>
                <a:latin typeface="Open Sans"/>
                <a:cs typeface="Open Sans"/>
              </a:rPr>
              <a:t> </a:t>
            </a:r>
            <a:r>
              <a:rPr sz="1700" dirty="0">
                <a:solidFill>
                  <a:srgbClr val="57585B"/>
                </a:solidFill>
                <a:latin typeface="Open Sans"/>
                <a:cs typeface="Open Sans"/>
              </a:rPr>
              <a:t>money</a:t>
            </a:r>
            <a:r>
              <a:rPr sz="1700" spc="40" dirty="0">
                <a:solidFill>
                  <a:srgbClr val="57585B"/>
                </a:solidFill>
                <a:latin typeface="Open Sans"/>
                <a:cs typeface="Open Sans"/>
              </a:rPr>
              <a:t> </a:t>
            </a:r>
            <a:r>
              <a:rPr sz="1700" dirty="0">
                <a:solidFill>
                  <a:srgbClr val="57585B"/>
                </a:solidFill>
                <a:latin typeface="Open Sans"/>
                <a:cs typeface="Open Sans"/>
              </a:rPr>
              <a:t>out</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thin</a:t>
            </a:r>
            <a:r>
              <a:rPr sz="1700" spc="40" dirty="0">
                <a:solidFill>
                  <a:srgbClr val="57585B"/>
                </a:solidFill>
                <a:latin typeface="Open Sans"/>
                <a:cs typeface="Open Sans"/>
              </a:rPr>
              <a:t> </a:t>
            </a:r>
            <a:r>
              <a:rPr sz="1700" dirty="0">
                <a:solidFill>
                  <a:srgbClr val="57585B"/>
                </a:solidFill>
                <a:latin typeface="Open Sans"/>
                <a:cs typeface="Open Sans"/>
              </a:rPr>
              <a:t>air</a:t>
            </a:r>
            <a:r>
              <a:rPr sz="1700" spc="40" dirty="0">
                <a:solidFill>
                  <a:srgbClr val="57585B"/>
                </a:solidFill>
                <a:latin typeface="Open Sans"/>
                <a:cs typeface="Open Sans"/>
              </a:rPr>
              <a:t> </a:t>
            </a:r>
            <a:r>
              <a:rPr sz="1700" spc="-35" dirty="0">
                <a:solidFill>
                  <a:srgbClr val="57585B"/>
                </a:solidFill>
                <a:latin typeface="Open Sans"/>
                <a:cs typeface="Open Sans"/>
              </a:rPr>
              <a:t>to </a:t>
            </a:r>
            <a:r>
              <a:rPr sz="1700" dirty="0">
                <a:solidFill>
                  <a:srgbClr val="57585B"/>
                </a:solidFill>
                <a:latin typeface="Open Sans"/>
                <a:cs typeface="Open Sans"/>
              </a:rPr>
              <a:t>further</a:t>
            </a:r>
            <a:r>
              <a:rPr sz="1700" spc="40" dirty="0">
                <a:solidFill>
                  <a:srgbClr val="57585B"/>
                </a:solidFill>
                <a:latin typeface="Open Sans"/>
                <a:cs typeface="Open Sans"/>
              </a:rPr>
              <a:t> </a:t>
            </a:r>
            <a:r>
              <a:rPr sz="1700" dirty="0">
                <a:solidFill>
                  <a:srgbClr val="57585B"/>
                </a:solidFill>
                <a:latin typeface="Open Sans"/>
                <a:cs typeface="Open Sans"/>
              </a:rPr>
              <a:t>their</a:t>
            </a:r>
            <a:r>
              <a:rPr sz="1700" spc="40" dirty="0">
                <a:solidFill>
                  <a:srgbClr val="57585B"/>
                </a:solidFill>
                <a:latin typeface="Open Sans"/>
                <a:cs typeface="Open Sans"/>
              </a:rPr>
              <a:t> </a:t>
            </a:r>
            <a:r>
              <a:rPr sz="1700" dirty="0">
                <a:solidFill>
                  <a:srgbClr val="57585B"/>
                </a:solidFill>
                <a:latin typeface="Open Sans"/>
                <a:cs typeface="Open Sans"/>
              </a:rPr>
              <a:t>own</a:t>
            </a:r>
            <a:r>
              <a:rPr sz="1700" spc="45" dirty="0">
                <a:solidFill>
                  <a:srgbClr val="57585B"/>
                </a:solidFill>
                <a:latin typeface="Open Sans"/>
                <a:cs typeface="Open Sans"/>
              </a:rPr>
              <a:t> </a:t>
            </a:r>
            <a:r>
              <a:rPr sz="1700" dirty="0">
                <a:solidFill>
                  <a:srgbClr val="57585B"/>
                </a:solidFill>
                <a:latin typeface="Open Sans"/>
                <a:cs typeface="Open Sans"/>
              </a:rPr>
              <a:t>agenda,</a:t>
            </a:r>
            <a:r>
              <a:rPr sz="1700" spc="40" dirty="0">
                <a:solidFill>
                  <a:srgbClr val="57585B"/>
                </a:solidFill>
                <a:latin typeface="Open Sans"/>
                <a:cs typeface="Open Sans"/>
              </a:rPr>
              <a:t> </a:t>
            </a:r>
            <a:r>
              <a:rPr sz="1700" spc="-10" dirty="0">
                <a:solidFill>
                  <a:srgbClr val="57585B"/>
                </a:solidFill>
                <a:latin typeface="Open Sans"/>
                <a:cs typeface="Open Sans"/>
              </a:rPr>
              <a:t>leaving </a:t>
            </a:r>
            <a:r>
              <a:rPr sz="1700" dirty="0">
                <a:solidFill>
                  <a:srgbClr val="57585B"/>
                </a:solidFill>
                <a:latin typeface="Open Sans"/>
                <a:cs typeface="Open Sans"/>
              </a:rPr>
              <a:t>individuals</a:t>
            </a:r>
            <a:r>
              <a:rPr sz="1700" spc="75" dirty="0">
                <a:solidFill>
                  <a:srgbClr val="57585B"/>
                </a:solidFill>
                <a:latin typeface="Open Sans"/>
                <a:cs typeface="Open Sans"/>
              </a:rPr>
              <a:t> </a:t>
            </a:r>
            <a:r>
              <a:rPr sz="1700" dirty="0">
                <a:solidFill>
                  <a:srgbClr val="57585B"/>
                </a:solidFill>
                <a:latin typeface="Open Sans"/>
                <a:cs typeface="Open Sans"/>
              </a:rPr>
              <a:t>worldwide</a:t>
            </a:r>
            <a:r>
              <a:rPr sz="1700" spc="75" dirty="0">
                <a:solidFill>
                  <a:srgbClr val="57585B"/>
                </a:solidFill>
                <a:latin typeface="Open Sans"/>
                <a:cs typeface="Open Sans"/>
              </a:rPr>
              <a:t> </a:t>
            </a:r>
            <a:r>
              <a:rPr sz="1700" dirty="0">
                <a:solidFill>
                  <a:srgbClr val="57585B"/>
                </a:solidFill>
                <a:latin typeface="Open Sans"/>
                <a:cs typeface="Open Sans"/>
              </a:rPr>
              <a:t>to</a:t>
            </a:r>
            <a:r>
              <a:rPr sz="1700" spc="75" dirty="0">
                <a:solidFill>
                  <a:srgbClr val="57585B"/>
                </a:solidFill>
                <a:latin typeface="Open Sans"/>
                <a:cs typeface="Open Sans"/>
              </a:rPr>
              <a:t> </a:t>
            </a:r>
            <a:r>
              <a:rPr sz="1700" dirty="0">
                <a:solidFill>
                  <a:srgbClr val="57585B"/>
                </a:solidFill>
                <a:latin typeface="Open Sans"/>
                <a:cs typeface="Open Sans"/>
              </a:rPr>
              <a:t>bear</a:t>
            </a:r>
            <a:r>
              <a:rPr sz="1700" spc="75"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consequences.</a:t>
            </a:r>
            <a:r>
              <a:rPr sz="1700" spc="80" dirty="0">
                <a:solidFill>
                  <a:srgbClr val="57585B"/>
                </a:solidFill>
                <a:latin typeface="Open Sans"/>
                <a:cs typeface="Open Sans"/>
              </a:rPr>
              <a:t> </a:t>
            </a:r>
            <a:r>
              <a:rPr lang="en-US" sz="1700" spc="80" dirty="0">
                <a:solidFill>
                  <a:srgbClr val="57585B"/>
                </a:solidFill>
                <a:latin typeface="Open Sans"/>
                <a:cs typeface="Open Sans"/>
              </a:rPr>
              <a:t>The p</a:t>
            </a:r>
            <a:r>
              <a:rPr sz="1700" dirty="0">
                <a:solidFill>
                  <a:srgbClr val="57585B"/>
                </a:solidFill>
                <a:latin typeface="Open Sans"/>
                <a:cs typeface="Open Sans"/>
              </a:rPr>
              <a:t>rices</a:t>
            </a:r>
            <a:r>
              <a:rPr sz="1700" spc="80" dirty="0">
                <a:solidFill>
                  <a:srgbClr val="57585B"/>
                </a:solidFill>
                <a:latin typeface="Open Sans"/>
                <a:cs typeface="Open Sans"/>
              </a:rPr>
              <a:t> </a:t>
            </a:r>
            <a:r>
              <a:rPr sz="1700" dirty="0">
                <a:solidFill>
                  <a:srgbClr val="57585B"/>
                </a:solidFill>
                <a:latin typeface="Open Sans"/>
                <a:cs typeface="Open Sans"/>
              </a:rPr>
              <a:t>of</a:t>
            </a:r>
            <a:r>
              <a:rPr sz="1700" spc="80" dirty="0">
                <a:solidFill>
                  <a:srgbClr val="57585B"/>
                </a:solidFill>
                <a:latin typeface="Open Sans"/>
                <a:cs typeface="Open Sans"/>
              </a:rPr>
              <a:t> </a:t>
            </a:r>
            <a:r>
              <a:rPr sz="1700" spc="-10" dirty="0">
                <a:solidFill>
                  <a:srgbClr val="57585B"/>
                </a:solidFill>
                <a:latin typeface="Open Sans"/>
                <a:cs typeface="Open Sans"/>
              </a:rPr>
              <a:t>everyday </a:t>
            </a:r>
            <a:r>
              <a:rPr sz="1700" dirty="0">
                <a:solidFill>
                  <a:srgbClr val="57585B"/>
                </a:solidFill>
                <a:latin typeface="Open Sans"/>
                <a:cs typeface="Open Sans"/>
              </a:rPr>
              <a:t>items,</a:t>
            </a:r>
            <a:r>
              <a:rPr sz="1700" spc="30" dirty="0">
                <a:solidFill>
                  <a:srgbClr val="57585B"/>
                </a:solidFill>
                <a:latin typeface="Open Sans"/>
                <a:cs typeface="Open Sans"/>
              </a:rPr>
              <a:t> </a:t>
            </a:r>
            <a:r>
              <a:rPr sz="1700" dirty="0">
                <a:solidFill>
                  <a:srgbClr val="57585B"/>
                </a:solidFill>
                <a:latin typeface="Open Sans"/>
                <a:cs typeface="Open Sans"/>
              </a:rPr>
              <a:t>from</a:t>
            </a:r>
            <a:r>
              <a:rPr sz="1700" spc="35" dirty="0">
                <a:solidFill>
                  <a:srgbClr val="57585B"/>
                </a:solidFill>
                <a:latin typeface="Open Sans"/>
                <a:cs typeface="Open Sans"/>
              </a:rPr>
              <a:t> </a:t>
            </a:r>
            <a:r>
              <a:rPr sz="1700" dirty="0">
                <a:solidFill>
                  <a:srgbClr val="57585B"/>
                </a:solidFill>
                <a:latin typeface="Open Sans"/>
                <a:cs typeface="Open Sans"/>
              </a:rPr>
              <a:t>bread</a:t>
            </a:r>
            <a:r>
              <a:rPr sz="1700" spc="35" dirty="0">
                <a:solidFill>
                  <a:srgbClr val="57585B"/>
                </a:solidFill>
                <a:latin typeface="Open Sans"/>
                <a:cs typeface="Open Sans"/>
              </a:rPr>
              <a:t> </a:t>
            </a:r>
            <a:r>
              <a:rPr sz="1700" dirty="0">
                <a:solidFill>
                  <a:srgbClr val="57585B"/>
                </a:solidFill>
                <a:latin typeface="Open Sans"/>
                <a:cs typeface="Open Sans"/>
              </a:rPr>
              <a:t>to</a:t>
            </a:r>
            <a:r>
              <a:rPr sz="1700" spc="35" dirty="0">
                <a:solidFill>
                  <a:srgbClr val="57585B"/>
                </a:solidFill>
                <a:latin typeface="Open Sans"/>
                <a:cs typeface="Open Sans"/>
              </a:rPr>
              <a:t> </a:t>
            </a:r>
            <a:r>
              <a:rPr sz="1700" spc="-10" dirty="0">
                <a:solidFill>
                  <a:srgbClr val="57585B"/>
                </a:solidFill>
                <a:latin typeface="Open Sans"/>
                <a:cs typeface="Open Sans"/>
              </a:rPr>
              <a:t>housing, </a:t>
            </a:r>
            <a:r>
              <a:rPr lang="en-US" sz="1700" spc="-10" dirty="0">
                <a:solidFill>
                  <a:srgbClr val="57585B"/>
                </a:solidFill>
                <a:latin typeface="Open Sans"/>
                <a:cs typeface="Open Sans"/>
              </a:rPr>
              <a:t>and from </a:t>
            </a:r>
            <a:r>
              <a:rPr sz="1700" dirty="0">
                <a:solidFill>
                  <a:srgbClr val="57585B"/>
                </a:solidFill>
                <a:latin typeface="Open Sans"/>
                <a:cs typeface="Open Sans"/>
              </a:rPr>
              <a:t>groceries</a:t>
            </a:r>
            <a:r>
              <a:rPr sz="1700" spc="30" dirty="0">
                <a:solidFill>
                  <a:srgbClr val="57585B"/>
                </a:solidFill>
                <a:latin typeface="Open Sans"/>
                <a:cs typeface="Open Sans"/>
              </a:rPr>
              <a:t> </a:t>
            </a:r>
            <a:r>
              <a:rPr sz="1700" dirty="0">
                <a:solidFill>
                  <a:srgbClr val="57585B"/>
                </a:solidFill>
                <a:latin typeface="Open Sans"/>
                <a:cs typeface="Open Sans"/>
              </a:rPr>
              <a:t>to</a:t>
            </a:r>
            <a:r>
              <a:rPr sz="1700" spc="35" dirty="0">
                <a:solidFill>
                  <a:srgbClr val="57585B"/>
                </a:solidFill>
                <a:latin typeface="Open Sans"/>
                <a:cs typeface="Open Sans"/>
              </a:rPr>
              <a:t> </a:t>
            </a:r>
            <a:r>
              <a:rPr sz="1700" dirty="0">
                <a:solidFill>
                  <a:srgbClr val="57585B"/>
                </a:solidFill>
                <a:latin typeface="Open Sans"/>
                <a:cs typeface="Open Sans"/>
              </a:rPr>
              <a:t>holidays,</a:t>
            </a:r>
            <a:r>
              <a:rPr sz="1700" spc="35" dirty="0">
                <a:solidFill>
                  <a:srgbClr val="57585B"/>
                </a:solidFill>
                <a:latin typeface="Open Sans"/>
                <a:cs typeface="Open Sans"/>
              </a:rPr>
              <a:t> </a:t>
            </a:r>
            <a:r>
              <a:rPr sz="1700" spc="-10" dirty="0">
                <a:solidFill>
                  <a:srgbClr val="57585B"/>
                </a:solidFill>
                <a:latin typeface="Open Sans"/>
                <a:cs typeface="Open Sans"/>
              </a:rPr>
              <a:t>increase </a:t>
            </a:r>
            <a:r>
              <a:rPr sz="1700" dirty="0">
                <a:solidFill>
                  <a:srgbClr val="57585B"/>
                </a:solidFill>
                <a:latin typeface="Open Sans"/>
                <a:cs typeface="Open Sans"/>
              </a:rPr>
              <a:t>each</a:t>
            </a:r>
            <a:r>
              <a:rPr sz="1700" spc="45" dirty="0">
                <a:solidFill>
                  <a:srgbClr val="57585B"/>
                </a:solidFill>
                <a:latin typeface="Open Sans"/>
                <a:cs typeface="Open Sans"/>
              </a:rPr>
              <a:t> </a:t>
            </a:r>
            <a:r>
              <a:rPr sz="1700" dirty="0">
                <a:solidFill>
                  <a:srgbClr val="57585B"/>
                </a:solidFill>
                <a:latin typeface="Open Sans"/>
                <a:cs typeface="Open Sans"/>
              </a:rPr>
              <a:t>year.</a:t>
            </a:r>
            <a:r>
              <a:rPr sz="1700" spc="45" dirty="0">
                <a:solidFill>
                  <a:srgbClr val="57585B"/>
                </a:solidFill>
                <a:latin typeface="Open Sans"/>
                <a:cs typeface="Open Sans"/>
              </a:rPr>
              <a:t> </a:t>
            </a:r>
            <a:r>
              <a:rPr sz="1700" dirty="0">
                <a:solidFill>
                  <a:srgbClr val="57585B"/>
                </a:solidFill>
                <a:latin typeface="Open Sans"/>
                <a:cs typeface="Open Sans"/>
              </a:rPr>
              <a:t>While</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rich</a:t>
            </a:r>
            <a:r>
              <a:rPr sz="1700" spc="45" dirty="0">
                <a:solidFill>
                  <a:srgbClr val="57585B"/>
                </a:solidFill>
                <a:latin typeface="Open Sans"/>
                <a:cs typeface="Open Sans"/>
              </a:rPr>
              <a:t> </a:t>
            </a:r>
            <a:r>
              <a:rPr sz="1700" spc="-10" dirty="0">
                <a:solidFill>
                  <a:srgbClr val="57585B"/>
                </a:solidFill>
                <a:latin typeface="Open Sans"/>
                <a:cs typeface="Open Sans"/>
              </a:rPr>
              <a:t>beneﬁt </a:t>
            </a:r>
            <a:r>
              <a:rPr sz="1700" dirty="0">
                <a:solidFill>
                  <a:srgbClr val="57585B"/>
                </a:solidFill>
                <a:latin typeface="Open Sans"/>
                <a:cs typeface="Open Sans"/>
              </a:rPr>
              <a:t>from</a:t>
            </a:r>
            <a:r>
              <a:rPr sz="1700" spc="55" dirty="0">
                <a:solidFill>
                  <a:srgbClr val="57585B"/>
                </a:solidFill>
                <a:latin typeface="Open Sans"/>
                <a:cs typeface="Open Sans"/>
              </a:rPr>
              <a:t> </a:t>
            </a:r>
            <a:r>
              <a:rPr sz="1700" dirty="0">
                <a:solidFill>
                  <a:srgbClr val="57585B"/>
                </a:solidFill>
                <a:latin typeface="Open Sans"/>
                <a:cs typeface="Open Sans"/>
              </a:rPr>
              <a:t>inﬂation</a:t>
            </a:r>
            <a:r>
              <a:rPr sz="1700" spc="60" dirty="0">
                <a:solidFill>
                  <a:srgbClr val="57585B"/>
                </a:solidFill>
                <a:latin typeface="Open Sans"/>
                <a:cs typeface="Open Sans"/>
              </a:rPr>
              <a:t> </a:t>
            </a:r>
            <a:r>
              <a:rPr sz="1700" dirty="0">
                <a:solidFill>
                  <a:srgbClr val="57585B"/>
                </a:solidFill>
                <a:latin typeface="Open Sans"/>
                <a:cs typeface="Open Sans"/>
              </a:rPr>
              <a:t>due</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spc="-10" dirty="0">
                <a:solidFill>
                  <a:srgbClr val="57585B"/>
                </a:solidFill>
                <a:latin typeface="Open Sans"/>
                <a:cs typeface="Open Sans"/>
              </a:rPr>
              <a:t>owning </a:t>
            </a:r>
            <a:r>
              <a:rPr sz="1700" dirty="0">
                <a:solidFill>
                  <a:srgbClr val="57585B"/>
                </a:solidFill>
                <a:latin typeface="Open Sans"/>
                <a:cs typeface="Open Sans"/>
              </a:rPr>
              <a:t>assets,</a:t>
            </a:r>
            <a:r>
              <a:rPr sz="1700" spc="50" dirty="0">
                <a:solidFill>
                  <a:srgbClr val="57585B"/>
                </a:solidFill>
                <a:latin typeface="Open Sans"/>
                <a:cs typeface="Open Sans"/>
              </a:rPr>
              <a:t> </a:t>
            </a:r>
            <a:r>
              <a:rPr sz="1700" dirty="0">
                <a:solidFill>
                  <a:srgbClr val="57585B"/>
                </a:solidFill>
                <a:latin typeface="Open Sans"/>
                <a:cs typeface="Open Sans"/>
              </a:rPr>
              <a:t>ordinary</a:t>
            </a:r>
            <a:r>
              <a:rPr sz="1700" spc="50" dirty="0">
                <a:solidFill>
                  <a:srgbClr val="57585B"/>
                </a:solidFill>
                <a:latin typeface="Open Sans"/>
                <a:cs typeface="Open Sans"/>
              </a:rPr>
              <a:t> </a:t>
            </a:r>
            <a:r>
              <a:rPr sz="1700" dirty="0">
                <a:solidFill>
                  <a:srgbClr val="57585B"/>
                </a:solidFill>
                <a:latin typeface="Open Sans"/>
                <a:cs typeface="Open Sans"/>
              </a:rPr>
              <a:t>folks</a:t>
            </a:r>
            <a:r>
              <a:rPr sz="1700" spc="55" dirty="0">
                <a:solidFill>
                  <a:srgbClr val="57585B"/>
                </a:solidFill>
                <a:latin typeface="Open Sans"/>
                <a:cs typeface="Open Sans"/>
              </a:rPr>
              <a:t> </a:t>
            </a:r>
            <a:r>
              <a:rPr sz="1700" dirty="0">
                <a:solidFill>
                  <a:srgbClr val="57585B"/>
                </a:solidFill>
                <a:latin typeface="Open Sans"/>
                <a:cs typeface="Open Sans"/>
              </a:rPr>
              <a:t>see</a:t>
            </a:r>
            <a:r>
              <a:rPr sz="1700" spc="50" dirty="0">
                <a:solidFill>
                  <a:srgbClr val="57585B"/>
                </a:solidFill>
                <a:latin typeface="Open Sans"/>
                <a:cs typeface="Open Sans"/>
              </a:rPr>
              <a:t> </a:t>
            </a:r>
            <a:r>
              <a:rPr sz="1700" spc="-10" dirty="0">
                <a:solidFill>
                  <a:srgbClr val="57585B"/>
                </a:solidFill>
                <a:latin typeface="Open Sans"/>
                <a:cs typeface="Open Sans"/>
              </a:rPr>
              <a:t>their </a:t>
            </a:r>
            <a:r>
              <a:rPr sz="1700" dirty="0">
                <a:solidFill>
                  <a:srgbClr val="57585B"/>
                </a:solidFill>
                <a:latin typeface="Open Sans"/>
                <a:cs typeface="Open Sans"/>
              </a:rPr>
              <a:t>hard-earned</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lose</a:t>
            </a:r>
            <a:r>
              <a:rPr sz="1700" spc="65" dirty="0">
                <a:solidFill>
                  <a:srgbClr val="57585B"/>
                </a:solidFill>
                <a:latin typeface="Open Sans"/>
                <a:cs typeface="Open Sans"/>
              </a:rPr>
              <a:t> </a:t>
            </a:r>
            <a:r>
              <a:rPr sz="1700" dirty="0">
                <a:solidFill>
                  <a:srgbClr val="57585B"/>
                </a:solidFill>
                <a:latin typeface="Open Sans"/>
                <a:cs typeface="Open Sans"/>
              </a:rPr>
              <a:t>its</a:t>
            </a:r>
            <a:r>
              <a:rPr sz="1700" spc="60" dirty="0">
                <a:solidFill>
                  <a:srgbClr val="57585B"/>
                </a:solidFill>
                <a:latin typeface="Open Sans"/>
                <a:cs typeface="Open Sans"/>
              </a:rPr>
              <a:t> </a:t>
            </a:r>
            <a:r>
              <a:rPr sz="1700" spc="-10" dirty="0">
                <a:solidFill>
                  <a:srgbClr val="57585B"/>
                </a:solidFill>
                <a:latin typeface="Open Sans"/>
                <a:cs typeface="Open Sans"/>
              </a:rPr>
              <a:t>value.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result?</a:t>
            </a:r>
            <a:r>
              <a:rPr sz="1700" spc="70" dirty="0">
                <a:solidFill>
                  <a:srgbClr val="57585B"/>
                </a:solidFill>
                <a:latin typeface="Open Sans"/>
                <a:cs typeface="Open Sans"/>
              </a:rPr>
              <a:t> </a:t>
            </a:r>
            <a:r>
              <a:rPr sz="1700" dirty="0">
                <a:solidFill>
                  <a:srgbClr val="57585B"/>
                </a:solidFill>
                <a:latin typeface="Open Sans"/>
                <a:cs typeface="Open Sans"/>
              </a:rPr>
              <a:t>People</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70" dirty="0">
                <a:solidFill>
                  <a:srgbClr val="57585B"/>
                </a:solidFill>
                <a:latin typeface="Open Sans"/>
                <a:cs typeface="Open Sans"/>
              </a:rPr>
              <a:t> </a:t>
            </a:r>
            <a:r>
              <a:rPr sz="1700" spc="-10" dirty="0">
                <a:solidFill>
                  <a:srgbClr val="57585B"/>
                </a:solidFill>
                <a:latin typeface="Open Sans"/>
                <a:cs typeface="Open Sans"/>
              </a:rPr>
              <a:t>families </a:t>
            </a:r>
            <a:r>
              <a:rPr sz="1700" dirty="0">
                <a:solidFill>
                  <a:srgbClr val="57585B"/>
                </a:solidFill>
                <a:latin typeface="Open Sans"/>
                <a:cs typeface="Open Sans"/>
              </a:rPr>
              <a:t>worldwide</a:t>
            </a:r>
            <a:r>
              <a:rPr sz="1700" spc="60" dirty="0">
                <a:solidFill>
                  <a:srgbClr val="57585B"/>
                </a:solidFill>
                <a:latin typeface="Open Sans"/>
                <a:cs typeface="Open Sans"/>
              </a:rPr>
              <a:t> </a:t>
            </a:r>
            <a:r>
              <a:rPr sz="1700" dirty="0">
                <a:solidFill>
                  <a:srgbClr val="57585B"/>
                </a:solidFill>
                <a:latin typeface="Open Sans"/>
                <a:cs typeface="Open Sans"/>
              </a:rPr>
              <a:t>struggle</a:t>
            </a:r>
            <a:r>
              <a:rPr sz="1700" spc="60" dirty="0">
                <a:solidFill>
                  <a:srgbClr val="57585B"/>
                </a:solidFill>
                <a:latin typeface="Open Sans"/>
                <a:cs typeface="Open Sans"/>
              </a:rPr>
              <a:t> </a:t>
            </a:r>
            <a:r>
              <a:rPr sz="1700" dirty="0">
                <a:solidFill>
                  <a:srgbClr val="57585B"/>
                </a:solidFill>
                <a:latin typeface="Open Sans"/>
                <a:cs typeface="Open Sans"/>
              </a:rPr>
              <a:t>due</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spc="-25" dirty="0">
                <a:solidFill>
                  <a:srgbClr val="57585B"/>
                </a:solidFill>
                <a:latin typeface="Open Sans"/>
                <a:cs typeface="Open Sans"/>
              </a:rPr>
              <a:t>the </a:t>
            </a:r>
            <a:r>
              <a:rPr sz="1700" dirty="0">
                <a:solidFill>
                  <a:srgbClr val="57585B"/>
                </a:solidFill>
                <a:latin typeface="Open Sans"/>
                <a:cs typeface="Open Sans"/>
              </a:rPr>
              <a:t>decrease</a:t>
            </a:r>
            <a:r>
              <a:rPr sz="1700" spc="45"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their</a:t>
            </a:r>
            <a:r>
              <a:rPr sz="1700" spc="45" dirty="0">
                <a:solidFill>
                  <a:srgbClr val="57585B"/>
                </a:solidFill>
                <a:latin typeface="Open Sans"/>
                <a:cs typeface="Open Sans"/>
              </a:rPr>
              <a:t> </a:t>
            </a:r>
            <a:r>
              <a:rPr sz="1700" spc="-10" dirty="0">
                <a:solidFill>
                  <a:srgbClr val="57585B"/>
                </a:solidFill>
                <a:latin typeface="Open Sans"/>
                <a:cs typeface="Open Sans"/>
              </a:rPr>
              <a:t>purchasing power.</a:t>
            </a:r>
            <a:endParaRPr sz="1700" dirty="0">
              <a:latin typeface="Open Sans"/>
              <a:cs typeface="Open Sans"/>
            </a:endParaRPr>
          </a:p>
        </p:txBody>
      </p:sp>
      <p:grpSp>
        <p:nvGrpSpPr>
          <p:cNvPr id="10" name="object 10"/>
          <p:cNvGrpSpPr/>
          <p:nvPr/>
        </p:nvGrpSpPr>
        <p:grpSpPr>
          <a:xfrm>
            <a:off x="1133432" y="5613914"/>
            <a:ext cx="4980940" cy="3912870"/>
            <a:chOff x="1133432" y="5613914"/>
            <a:chExt cx="4980940" cy="3912870"/>
          </a:xfrm>
        </p:grpSpPr>
        <p:pic>
          <p:nvPicPr>
            <p:cNvPr id="11" name="object 11"/>
            <p:cNvPicPr/>
            <p:nvPr/>
          </p:nvPicPr>
          <p:blipFill>
            <a:blip r:embed="rId4" cstate="print"/>
            <a:stretch>
              <a:fillRect/>
            </a:stretch>
          </p:blipFill>
          <p:spPr>
            <a:xfrm>
              <a:off x="1142635" y="5623127"/>
              <a:ext cx="4962100" cy="3893944"/>
            </a:xfrm>
            <a:prstGeom prst="rect">
              <a:avLst/>
            </a:prstGeom>
          </p:spPr>
        </p:pic>
        <p:sp>
          <p:nvSpPr>
            <p:cNvPr id="12" name="object 12"/>
            <p:cNvSpPr/>
            <p:nvPr/>
          </p:nvSpPr>
          <p:spPr>
            <a:xfrm>
              <a:off x="1142639" y="5623122"/>
              <a:ext cx="4962525" cy="3894454"/>
            </a:xfrm>
            <a:custGeom>
              <a:avLst/>
              <a:gdLst/>
              <a:ahLst/>
              <a:cxnLst/>
              <a:rect l="l" t="t" r="r" b="b"/>
              <a:pathLst>
                <a:path w="4962525" h="3894454">
                  <a:moveTo>
                    <a:pt x="4852271" y="3893954"/>
                  </a:moveTo>
                  <a:lnTo>
                    <a:pt x="109829" y="3893954"/>
                  </a:lnTo>
                  <a:lnTo>
                    <a:pt x="67078" y="3885323"/>
                  </a:lnTo>
                  <a:lnTo>
                    <a:pt x="32167" y="3861786"/>
                  </a:lnTo>
                  <a:lnTo>
                    <a:pt x="8630" y="3826876"/>
                  </a:lnTo>
                  <a:lnTo>
                    <a:pt x="0" y="3784125"/>
                  </a:lnTo>
                  <a:lnTo>
                    <a:pt x="0" y="109829"/>
                  </a:lnTo>
                  <a:lnTo>
                    <a:pt x="8630" y="67078"/>
                  </a:lnTo>
                  <a:lnTo>
                    <a:pt x="32167" y="32167"/>
                  </a:lnTo>
                  <a:lnTo>
                    <a:pt x="67078" y="8630"/>
                  </a:lnTo>
                  <a:lnTo>
                    <a:pt x="109829" y="0"/>
                  </a:lnTo>
                  <a:lnTo>
                    <a:pt x="4852271" y="0"/>
                  </a:lnTo>
                  <a:lnTo>
                    <a:pt x="4895021" y="8630"/>
                  </a:lnTo>
                  <a:lnTo>
                    <a:pt x="4929932" y="32167"/>
                  </a:lnTo>
                  <a:lnTo>
                    <a:pt x="4953469" y="67078"/>
                  </a:lnTo>
                  <a:lnTo>
                    <a:pt x="4962100" y="109829"/>
                  </a:lnTo>
                  <a:lnTo>
                    <a:pt x="4962100" y="3784125"/>
                  </a:lnTo>
                  <a:lnTo>
                    <a:pt x="4953469" y="3826876"/>
                  </a:lnTo>
                  <a:lnTo>
                    <a:pt x="4929932" y="3861786"/>
                  </a:lnTo>
                  <a:lnTo>
                    <a:pt x="4895021" y="3885323"/>
                  </a:lnTo>
                  <a:lnTo>
                    <a:pt x="4852271" y="3893954"/>
                  </a:lnTo>
                  <a:close/>
                </a:path>
              </a:pathLst>
            </a:custGeom>
            <a:ln w="18344">
              <a:solidFill>
                <a:srgbClr val="603990"/>
              </a:solidFill>
            </a:ln>
          </p:spPr>
          <p:txBody>
            <a:bodyPr wrap="square" lIns="0" tIns="0" rIns="0" bIns="0" rtlCol="0"/>
            <a:lstStyle/>
            <a:p>
              <a:endParaRPr/>
            </a:p>
          </p:txBody>
        </p:sp>
        <p:pic>
          <p:nvPicPr>
            <p:cNvPr id="13" name="object 13"/>
            <p:cNvPicPr/>
            <p:nvPr/>
          </p:nvPicPr>
          <p:blipFill>
            <a:blip r:embed="rId5" cstate="print"/>
            <a:stretch>
              <a:fillRect/>
            </a:stretch>
          </p:blipFill>
          <p:spPr>
            <a:xfrm>
              <a:off x="1434951" y="6307734"/>
              <a:ext cx="4377479" cy="2404523"/>
            </a:xfrm>
            <a:prstGeom prst="rect">
              <a:avLst/>
            </a:prstGeom>
          </p:spPr>
        </p:pic>
      </p:grpSp>
      <p:sp>
        <p:nvSpPr>
          <p:cNvPr id="14" name="object 14"/>
          <p:cNvSpPr txBox="1"/>
          <p:nvPr/>
        </p:nvSpPr>
        <p:spPr>
          <a:xfrm>
            <a:off x="1843172" y="5697532"/>
            <a:ext cx="3253740" cy="538737"/>
          </a:xfrm>
          <a:prstGeom prst="rect">
            <a:avLst/>
          </a:prstGeom>
        </p:spPr>
        <p:txBody>
          <a:bodyPr vert="horz" wrap="square" lIns="0" tIns="11430" rIns="0" bIns="0" rtlCol="0">
            <a:spAutoFit/>
          </a:bodyPr>
          <a:lstStyle/>
          <a:p>
            <a:pPr marL="408305" marR="5080" indent="-396240">
              <a:lnSpc>
                <a:spcPct val="116300"/>
              </a:lnSpc>
              <a:spcBef>
                <a:spcPts val="90"/>
              </a:spcBef>
            </a:pPr>
            <a:r>
              <a:rPr sz="1450" b="1" spc="20" dirty="0">
                <a:solidFill>
                  <a:srgbClr val="221F1F"/>
                </a:solidFill>
                <a:latin typeface="Open Sans"/>
                <a:cs typeface="Open Sans"/>
              </a:rPr>
              <a:t>Growth</a:t>
            </a:r>
            <a:r>
              <a:rPr sz="1450" b="1" spc="150" dirty="0">
                <a:solidFill>
                  <a:srgbClr val="221F1F"/>
                </a:solidFill>
                <a:latin typeface="Open Sans"/>
                <a:cs typeface="Open Sans"/>
              </a:rPr>
              <a:t> </a:t>
            </a:r>
            <a:r>
              <a:rPr sz="1450" b="1" spc="20" dirty="0">
                <a:solidFill>
                  <a:srgbClr val="221F1F"/>
                </a:solidFill>
                <a:latin typeface="Open Sans"/>
                <a:cs typeface="Open Sans"/>
              </a:rPr>
              <a:t>in</a:t>
            </a:r>
            <a:r>
              <a:rPr sz="1450" b="1" spc="150" dirty="0">
                <a:solidFill>
                  <a:srgbClr val="221F1F"/>
                </a:solidFill>
                <a:latin typeface="Open Sans"/>
                <a:cs typeface="Open Sans"/>
              </a:rPr>
              <a:t> </a:t>
            </a:r>
            <a:r>
              <a:rPr sz="1450" b="1" spc="20" dirty="0">
                <a:solidFill>
                  <a:srgbClr val="221F1F"/>
                </a:solidFill>
                <a:latin typeface="Open Sans"/>
                <a:cs typeface="Open Sans"/>
              </a:rPr>
              <a:t>Productivity</a:t>
            </a:r>
            <a:r>
              <a:rPr sz="1450" b="1" spc="155" dirty="0">
                <a:solidFill>
                  <a:srgbClr val="221F1F"/>
                </a:solidFill>
                <a:latin typeface="Open Sans"/>
                <a:cs typeface="Open Sans"/>
              </a:rPr>
              <a:t> </a:t>
            </a:r>
            <a:r>
              <a:rPr sz="1450" b="1" spc="20" dirty="0">
                <a:solidFill>
                  <a:srgbClr val="221F1F"/>
                </a:solidFill>
                <a:latin typeface="Open Sans"/>
                <a:cs typeface="Open Sans"/>
              </a:rPr>
              <a:t>and</a:t>
            </a:r>
            <a:r>
              <a:rPr sz="1450" b="1" spc="150" dirty="0">
                <a:solidFill>
                  <a:srgbClr val="221F1F"/>
                </a:solidFill>
                <a:latin typeface="Open Sans"/>
                <a:cs typeface="Open Sans"/>
              </a:rPr>
              <a:t> </a:t>
            </a:r>
            <a:r>
              <a:rPr sz="1450" b="1" spc="-10" dirty="0">
                <a:solidFill>
                  <a:srgbClr val="221F1F"/>
                </a:solidFill>
                <a:latin typeface="Open Sans"/>
                <a:cs typeface="Open Sans"/>
              </a:rPr>
              <a:t>Hourly </a:t>
            </a:r>
            <a:r>
              <a:rPr sz="1450" b="1" spc="10" dirty="0">
                <a:solidFill>
                  <a:srgbClr val="221F1F"/>
                </a:solidFill>
                <a:latin typeface="Open Sans"/>
                <a:cs typeface="Open Sans"/>
              </a:rPr>
              <a:t>Compensation</a:t>
            </a:r>
            <a:r>
              <a:rPr sz="1450" b="1" spc="360" dirty="0">
                <a:solidFill>
                  <a:srgbClr val="221F1F"/>
                </a:solidFill>
                <a:latin typeface="Open Sans"/>
                <a:cs typeface="Open Sans"/>
              </a:rPr>
              <a:t> </a:t>
            </a:r>
            <a:r>
              <a:rPr sz="1450" b="0" spc="10" dirty="0">
                <a:solidFill>
                  <a:srgbClr val="221F1F"/>
                </a:solidFill>
                <a:latin typeface="Open Sans Light"/>
                <a:cs typeface="Open Sans Light"/>
              </a:rPr>
              <a:t>(1948</a:t>
            </a:r>
            <a:r>
              <a:rPr lang="en-US" sz="1450" b="0" spc="10" dirty="0">
                <a:solidFill>
                  <a:srgbClr val="221F1F"/>
                </a:solidFill>
                <a:latin typeface="Open Sans Light"/>
                <a:cs typeface="Open Sans Light"/>
              </a:rPr>
              <a:t> </a:t>
            </a:r>
            <a:r>
              <a:rPr lang="en-US" sz="1600" b="0" i="0" dirty="0">
                <a:solidFill>
                  <a:srgbClr val="444746"/>
                </a:solidFill>
                <a:effectLst/>
                <a:latin typeface="Google Sans"/>
              </a:rPr>
              <a:t>— </a:t>
            </a:r>
            <a:r>
              <a:rPr sz="1450" b="0" spc="-10" dirty="0">
                <a:solidFill>
                  <a:srgbClr val="221F1F"/>
                </a:solidFill>
                <a:latin typeface="Open Sans Light"/>
                <a:cs typeface="Open Sans Light"/>
              </a:rPr>
              <a:t>2017)</a:t>
            </a:r>
            <a:endParaRPr sz="1450" dirty="0">
              <a:latin typeface="Open Sans Light"/>
              <a:cs typeface="Open Sans Light"/>
            </a:endParaRPr>
          </a:p>
        </p:txBody>
      </p:sp>
      <p:pic>
        <p:nvPicPr>
          <p:cNvPr id="15" name="object 15"/>
          <p:cNvPicPr/>
          <p:nvPr/>
        </p:nvPicPr>
        <p:blipFill>
          <a:blip r:embed="rId6" cstate="print"/>
          <a:stretch>
            <a:fillRect/>
          </a:stretch>
        </p:blipFill>
        <p:spPr>
          <a:xfrm>
            <a:off x="1450005" y="8968685"/>
            <a:ext cx="4051845" cy="154969"/>
          </a:xfrm>
          <a:prstGeom prst="rect">
            <a:avLst/>
          </a:prstGeom>
        </p:spPr>
      </p:pic>
      <p:sp>
        <p:nvSpPr>
          <p:cNvPr id="16" name="object 16"/>
          <p:cNvSpPr txBox="1"/>
          <p:nvPr/>
        </p:nvSpPr>
        <p:spPr>
          <a:xfrm>
            <a:off x="1422251" y="9108138"/>
            <a:ext cx="2999740" cy="210820"/>
          </a:xfrm>
          <a:prstGeom prst="rect">
            <a:avLst/>
          </a:prstGeom>
        </p:spPr>
        <p:txBody>
          <a:bodyPr vert="horz" wrap="square" lIns="0" tIns="13970" rIns="0" bIns="0" rtlCol="0">
            <a:spAutoFit/>
          </a:bodyPr>
          <a:lstStyle/>
          <a:p>
            <a:pPr marL="12700">
              <a:lnSpc>
                <a:spcPct val="100000"/>
              </a:lnSpc>
              <a:spcBef>
                <a:spcPts val="110"/>
              </a:spcBef>
            </a:pPr>
            <a:r>
              <a:rPr sz="1200" dirty="0">
                <a:solidFill>
                  <a:srgbClr val="221F1F"/>
                </a:solidFill>
                <a:latin typeface="Open Sans"/>
                <a:cs typeface="Open Sans"/>
              </a:rPr>
              <a:t>production</a:t>
            </a:r>
            <a:r>
              <a:rPr sz="1200" spc="15" dirty="0">
                <a:solidFill>
                  <a:srgbClr val="221F1F"/>
                </a:solidFill>
                <a:latin typeface="Open Sans"/>
                <a:cs typeface="Open Sans"/>
              </a:rPr>
              <a:t> </a:t>
            </a:r>
            <a:r>
              <a:rPr sz="1200" dirty="0">
                <a:solidFill>
                  <a:srgbClr val="221F1F"/>
                </a:solidFill>
                <a:latin typeface="Open Sans"/>
                <a:cs typeface="Open Sans"/>
              </a:rPr>
              <a:t>and</a:t>
            </a:r>
            <a:r>
              <a:rPr sz="1200" spc="15" dirty="0">
                <a:solidFill>
                  <a:srgbClr val="221F1F"/>
                </a:solidFill>
                <a:latin typeface="Open Sans"/>
                <a:cs typeface="Open Sans"/>
              </a:rPr>
              <a:t> </a:t>
            </a:r>
            <a:r>
              <a:rPr sz="1200" dirty="0">
                <a:solidFill>
                  <a:srgbClr val="221F1F"/>
                </a:solidFill>
                <a:latin typeface="Open Sans"/>
                <a:cs typeface="Open Sans"/>
              </a:rPr>
              <a:t>non-supervisory</a:t>
            </a:r>
            <a:r>
              <a:rPr sz="1200" spc="20" dirty="0">
                <a:solidFill>
                  <a:srgbClr val="221F1F"/>
                </a:solidFill>
                <a:latin typeface="Open Sans"/>
                <a:cs typeface="Open Sans"/>
              </a:rPr>
              <a:t> </a:t>
            </a:r>
            <a:r>
              <a:rPr sz="1200" spc="-10" dirty="0">
                <a:solidFill>
                  <a:srgbClr val="221F1F"/>
                </a:solidFill>
                <a:latin typeface="Open Sans"/>
                <a:cs typeface="Open Sans"/>
              </a:rPr>
              <a:t>workers.</a:t>
            </a:r>
            <a:endParaRPr sz="1200">
              <a:latin typeface="Open Sans"/>
              <a:cs typeface="Open Sans"/>
            </a:endParaRPr>
          </a:p>
        </p:txBody>
      </p:sp>
      <p:grpSp>
        <p:nvGrpSpPr>
          <p:cNvPr id="17" name="object 17"/>
          <p:cNvGrpSpPr/>
          <p:nvPr/>
        </p:nvGrpSpPr>
        <p:grpSpPr>
          <a:xfrm>
            <a:off x="10307653" y="2635391"/>
            <a:ext cx="5695315" cy="3446779"/>
            <a:chOff x="10307653" y="2635391"/>
            <a:chExt cx="5695315" cy="3446779"/>
          </a:xfrm>
        </p:grpSpPr>
        <p:pic>
          <p:nvPicPr>
            <p:cNvPr id="18" name="object 18"/>
            <p:cNvPicPr/>
            <p:nvPr/>
          </p:nvPicPr>
          <p:blipFill>
            <a:blip r:embed="rId7" cstate="print"/>
            <a:stretch>
              <a:fillRect/>
            </a:stretch>
          </p:blipFill>
          <p:spPr>
            <a:xfrm>
              <a:off x="10316858" y="2644600"/>
              <a:ext cx="5676696" cy="3427759"/>
            </a:xfrm>
            <a:prstGeom prst="rect">
              <a:avLst/>
            </a:prstGeom>
          </p:spPr>
        </p:pic>
        <p:sp>
          <p:nvSpPr>
            <p:cNvPr id="19" name="object 19"/>
            <p:cNvSpPr/>
            <p:nvPr/>
          </p:nvSpPr>
          <p:spPr>
            <a:xfrm>
              <a:off x="10316856" y="2644594"/>
              <a:ext cx="5676900" cy="3428365"/>
            </a:xfrm>
            <a:custGeom>
              <a:avLst/>
              <a:gdLst/>
              <a:ahLst/>
              <a:cxnLst/>
              <a:rect l="l" t="t" r="r" b="b"/>
              <a:pathLst>
                <a:path w="5676900" h="3428365">
                  <a:moveTo>
                    <a:pt x="5566490" y="3427759"/>
                  </a:moveTo>
                  <a:lnTo>
                    <a:pt x="110216" y="3427759"/>
                  </a:lnTo>
                  <a:lnTo>
                    <a:pt x="67316" y="3419097"/>
                  </a:lnTo>
                  <a:lnTo>
                    <a:pt x="32283" y="3395476"/>
                  </a:lnTo>
                  <a:lnTo>
                    <a:pt x="8661" y="3360442"/>
                  </a:lnTo>
                  <a:lnTo>
                    <a:pt x="0" y="3317542"/>
                  </a:lnTo>
                  <a:lnTo>
                    <a:pt x="0" y="110216"/>
                  </a:lnTo>
                  <a:lnTo>
                    <a:pt x="8661" y="67316"/>
                  </a:lnTo>
                  <a:lnTo>
                    <a:pt x="32283" y="32283"/>
                  </a:lnTo>
                  <a:lnTo>
                    <a:pt x="67316" y="8661"/>
                  </a:lnTo>
                  <a:lnTo>
                    <a:pt x="110216" y="0"/>
                  </a:lnTo>
                  <a:lnTo>
                    <a:pt x="5566490" y="0"/>
                  </a:lnTo>
                  <a:lnTo>
                    <a:pt x="5609389" y="8661"/>
                  </a:lnTo>
                  <a:lnTo>
                    <a:pt x="5644423" y="32283"/>
                  </a:lnTo>
                  <a:lnTo>
                    <a:pt x="5668044" y="67316"/>
                  </a:lnTo>
                  <a:lnTo>
                    <a:pt x="5676706" y="110216"/>
                  </a:lnTo>
                  <a:lnTo>
                    <a:pt x="5676706" y="3317542"/>
                  </a:lnTo>
                  <a:lnTo>
                    <a:pt x="5668044" y="3360442"/>
                  </a:lnTo>
                  <a:lnTo>
                    <a:pt x="5644423" y="3395476"/>
                  </a:lnTo>
                  <a:lnTo>
                    <a:pt x="5609389" y="3419097"/>
                  </a:lnTo>
                  <a:lnTo>
                    <a:pt x="5566490" y="3427759"/>
                  </a:lnTo>
                  <a:close/>
                </a:path>
              </a:pathLst>
            </a:custGeom>
            <a:ln w="18407">
              <a:solidFill>
                <a:srgbClr val="603990"/>
              </a:solidFill>
            </a:ln>
          </p:spPr>
          <p:txBody>
            <a:bodyPr wrap="square" lIns="0" tIns="0" rIns="0" bIns="0" rtlCol="0"/>
            <a:lstStyle/>
            <a:p>
              <a:endParaRPr/>
            </a:p>
          </p:txBody>
        </p:sp>
        <p:pic>
          <p:nvPicPr>
            <p:cNvPr id="20" name="object 20"/>
            <p:cNvPicPr/>
            <p:nvPr/>
          </p:nvPicPr>
          <p:blipFill>
            <a:blip r:embed="rId8" cstate="print"/>
            <a:stretch>
              <a:fillRect/>
            </a:stretch>
          </p:blipFill>
          <p:spPr>
            <a:xfrm>
              <a:off x="10569677" y="2904114"/>
              <a:ext cx="5171062" cy="2908722"/>
            </a:xfrm>
            <a:prstGeom prst="rect">
              <a:avLst/>
            </a:prstGeom>
          </p:spPr>
        </p:pic>
      </p:grpSp>
      <p:sp>
        <p:nvSpPr>
          <p:cNvPr id="21" name="object 21"/>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867916"/>
          </a:xfrm>
          <a:prstGeom prst="rect">
            <a:avLst/>
          </a:prstGeom>
        </p:spPr>
      </p:pic>
      <p:sp>
        <p:nvSpPr>
          <p:cNvPr id="3" name="object 3"/>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5" name="object 5"/>
          <p:cNvPicPr/>
          <p:nvPr/>
        </p:nvPicPr>
        <p:blipFill>
          <a:blip r:embed="rId3" cstate="print"/>
          <a:stretch>
            <a:fillRect/>
          </a:stretch>
        </p:blipFill>
        <p:spPr>
          <a:xfrm>
            <a:off x="17700071" y="593899"/>
            <a:ext cx="1273721" cy="678795"/>
          </a:xfrm>
          <a:prstGeom prst="rect">
            <a:avLst/>
          </a:prstGeom>
        </p:spPr>
      </p:pic>
      <p:sp>
        <p:nvSpPr>
          <p:cNvPr id="6" name="object 6"/>
          <p:cNvSpPr txBox="1"/>
          <p:nvPr/>
        </p:nvSpPr>
        <p:spPr>
          <a:xfrm>
            <a:off x="18466961" y="10603510"/>
            <a:ext cx="238125" cy="252095"/>
          </a:xfrm>
          <a:prstGeom prst="rect">
            <a:avLst/>
          </a:prstGeom>
        </p:spPr>
        <p:txBody>
          <a:bodyPr vert="horz" wrap="square" lIns="0" tIns="17145" rIns="0" bIns="0" rtlCol="0">
            <a:spAutoFit/>
          </a:bodyPr>
          <a:lstStyle/>
          <a:p>
            <a:pPr marL="12700">
              <a:lnSpc>
                <a:spcPct val="100000"/>
              </a:lnSpc>
              <a:spcBef>
                <a:spcPts val="135"/>
              </a:spcBef>
            </a:pPr>
            <a:r>
              <a:rPr sz="1450" spc="-25" dirty="0">
                <a:solidFill>
                  <a:srgbClr val="683B93"/>
                </a:solidFill>
                <a:latin typeface="Open Sans"/>
                <a:cs typeface="Open Sans"/>
              </a:rPr>
              <a:t>45</a:t>
            </a:r>
            <a:endParaRPr sz="1450">
              <a:latin typeface="Open Sans"/>
              <a:cs typeface="Open Sans"/>
            </a:endParaRPr>
          </a:p>
        </p:txBody>
      </p:sp>
      <p:pic>
        <p:nvPicPr>
          <p:cNvPr id="7" name="object 7"/>
          <p:cNvPicPr/>
          <p:nvPr/>
        </p:nvPicPr>
        <p:blipFill>
          <a:blip r:embed="rId4" cstate="print"/>
          <a:stretch>
            <a:fillRect/>
          </a:stretch>
        </p:blipFill>
        <p:spPr>
          <a:xfrm>
            <a:off x="18829729" y="10656764"/>
            <a:ext cx="143513" cy="143534"/>
          </a:xfrm>
          <a:prstGeom prst="rect">
            <a:avLst/>
          </a:prstGeom>
        </p:spPr>
      </p:pic>
      <p:sp>
        <p:nvSpPr>
          <p:cNvPr id="8" name="object 8"/>
          <p:cNvSpPr txBox="1"/>
          <p:nvPr/>
        </p:nvSpPr>
        <p:spPr>
          <a:xfrm>
            <a:off x="1116898" y="2611790"/>
            <a:ext cx="8663940" cy="8117840"/>
          </a:xfrm>
          <a:prstGeom prst="rect">
            <a:avLst/>
          </a:prstGeom>
        </p:spPr>
        <p:txBody>
          <a:bodyPr vert="horz" wrap="square" lIns="0" tIns="12065" rIns="0" bIns="0" rtlCol="0">
            <a:spAutoFit/>
          </a:bodyPr>
          <a:lstStyle/>
          <a:p>
            <a:pPr marL="12700" marR="78740">
              <a:lnSpc>
                <a:spcPct val="101800"/>
              </a:lnSpc>
              <a:spcBef>
                <a:spcPts val="95"/>
              </a:spcBef>
            </a:pP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essence,</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impact</a:t>
            </a:r>
            <a:r>
              <a:rPr sz="1700" spc="6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ﬁat</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60" dirty="0">
                <a:solidFill>
                  <a:srgbClr val="57585B"/>
                </a:solidFill>
                <a:latin typeface="Open Sans"/>
                <a:cs typeface="Open Sans"/>
              </a:rPr>
              <a:t> </a:t>
            </a:r>
            <a:r>
              <a:rPr sz="1700" dirty="0">
                <a:solidFill>
                  <a:srgbClr val="57585B"/>
                </a:solidFill>
                <a:latin typeface="Open Sans"/>
                <a:cs typeface="Open Sans"/>
              </a:rPr>
              <a:t>paints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challenging</a:t>
            </a:r>
            <a:r>
              <a:rPr sz="1700" spc="55" dirty="0">
                <a:solidFill>
                  <a:srgbClr val="57585B"/>
                </a:solidFill>
                <a:latin typeface="Open Sans"/>
                <a:cs typeface="Open Sans"/>
              </a:rPr>
              <a:t> </a:t>
            </a:r>
            <a:r>
              <a:rPr sz="1700" dirty="0">
                <a:solidFill>
                  <a:srgbClr val="57585B"/>
                </a:solidFill>
                <a:latin typeface="Open Sans"/>
                <a:cs typeface="Open Sans"/>
              </a:rPr>
              <a:t>picture</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spc="-10" dirty="0">
                <a:solidFill>
                  <a:srgbClr val="57585B"/>
                </a:solidFill>
                <a:latin typeface="Open Sans"/>
                <a:cs typeface="Open Sans"/>
              </a:rPr>
              <a:t>individuals </a:t>
            </a:r>
            <a:r>
              <a:rPr sz="1700" dirty="0">
                <a:solidFill>
                  <a:srgbClr val="57585B"/>
                </a:solidFill>
                <a:latin typeface="Open Sans"/>
                <a:cs typeface="Open Sans"/>
              </a:rPr>
              <a:t>globally.</a:t>
            </a:r>
            <a:r>
              <a:rPr sz="1700" spc="35" dirty="0">
                <a:solidFill>
                  <a:srgbClr val="57585B"/>
                </a:solidFill>
                <a:latin typeface="Open Sans"/>
                <a:cs typeface="Open Sans"/>
              </a:rPr>
              <a:t> </a:t>
            </a:r>
            <a:r>
              <a:rPr sz="1700" dirty="0">
                <a:solidFill>
                  <a:srgbClr val="57585B"/>
                </a:solidFill>
                <a:latin typeface="Open Sans"/>
                <a:cs typeface="Open Sans"/>
              </a:rPr>
              <a:t>In</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ﬁat</a:t>
            </a:r>
            <a:r>
              <a:rPr sz="1700" spc="35" dirty="0">
                <a:solidFill>
                  <a:srgbClr val="57585B"/>
                </a:solidFill>
                <a:latin typeface="Open Sans"/>
                <a:cs typeface="Open Sans"/>
              </a:rPr>
              <a:t> </a:t>
            </a:r>
            <a:r>
              <a:rPr sz="1700" dirty="0">
                <a:solidFill>
                  <a:srgbClr val="57585B"/>
                </a:solidFill>
                <a:latin typeface="Open Sans"/>
                <a:cs typeface="Open Sans"/>
              </a:rPr>
              <a:t>system,</a:t>
            </a:r>
            <a:r>
              <a:rPr sz="1700" spc="40" dirty="0">
                <a:solidFill>
                  <a:srgbClr val="57585B"/>
                </a:solidFill>
                <a:latin typeface="Open Sans"/>
                <a:cs typeface="Open Sans"/>
              </a:rPr>
              <a:t> </a:t>
            </a:r>
            <a:r>
              <a:rPr sz="1700" dirty="0">
                <a:solidFill>
                  <a:srgbClr val="57585B"/>
                </a:solidFill>
                <a:latin typeface="Open Sans"/>
                <a:cs typeface="Open Sans"/>
              </a:rPr>
              <a:t>prices</a:t>
            </a:r>
            <a:r>
              <a:rPr sz="1700" spc="40" dirty="0">
                <a:solidFill>
                  <a:srgbClr val="57585B"/>
                </a:solidFill>
                <a:latin typeface="Open Sans"/>
                <a:cs typeface="Open Sans"/>
              </a:rPr>
              <a:t> </a:t>
            </a:r>
            <a:r>
              <a:rPr sz="1700" dirty="0">
                <a:solidFill>
                  <a:srgbClr val="57585B"/>
                </a:solidFill>
                <a:latin typeface="Open Sans"/>
                <a:cs typeface="Open Sans"/>
              </a:rPr>
              <a:t>rise,</a:t>
            </a:r>
            <a:r>
              <a:rPr sz="1700" spc="40" dirty="0">
                <a:solidFill>
                  <a:srgbClr val="57585B"/>
                </a:solidFill>
                <a:latin typeface="Open Sans"/>
                <a:cs typeface="Open Sans"/>
              </a:rPr>
              <a:t> </a:t>
            </a:r>
            <a:r>
              <a:rPr sz="1700" dirty="0">
                <a:solidFill>
                  <a:srgbClr val="57585B"/>
                </a:solidFill>
                <a:latin typeface="Open Sans"/>
                <a:cs typeface="Open Sans"/>
              </a:rPr>
              <a:t>incomes</a:t>
            </a:r>
            <a:r>
              <a:rPr sz="1700" spc="35" dirty="0">
                <a:solidFill>
                  <a:srgbClr val="57585B"/>
                </a:solidFill>
                <a:latin typeface="Open Sans"/>
                <a:cs typeface="Open Sans"/>
              </a:rPr>
              <a:t> </a:t>
            </a:r>
            <a:r>
              <a:rPr sz="1700" dirty="0">
                <a:solidFill>
                  <a:srgbClr val="57585B"/>
                </a:solidFill>
                <a:latin typeface="Open Sans"/>
                <a:cs typeface="Open Sans"/>
              </a:rPr>
              <a:t>stagnate,</a:t>
            </a:r>
            <a:r>
              <a:rPr sz="1700" spc="40"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struggle</a:t>
            </a:r>
            <a:r>
              <a:rPr sz="1700" spc="35"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spc="-10" dirty="0">
                <a:solidFill>
                  <a:srgbClr val="57585B"/>
                </a:solidFill>
                <a:latin typeface="Open Sans"/>
                <a:cs typeface="Open Sans"/>
              </a:rPr>
              <a:t>survive </a:t>
            </a:r>
            <a:r>
              <a:rPr sz="1700" dirty="0">
                <a:solidFill>
                  <a:srgbClr val="57585B"/>
                </a:solidFill>
                <a:latin typeface="Open Sans"/>
                <a:cs typeface="Open Sans"/>
              </a:rPr>
              <a:t>becomes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daily</a:t>
            </a:r>
            <a:r>
              <a:rPr sz="1700" spc="50" dirty="0">
                <a:solidFill>
                  <a:srgbClr val="57585B"/>
                </a:solidFill>
                <a:latin typeface="Open Sans"/>
                <a:cs typeface="Open Sans"/>
              </a:rPr>
              <a:t> </a:t>
            </a:r>
            <a:r>
              <a:rPr sz="1700" dirty="0">
                <a:solidFill>
                  <a:srgbClr val="57585B"/>
                </a:solidFill>
                <a:latin typeface="Open Sans"/>
                <a:cs typeface="Open Sans"/>
              </a:rPr>
              <a:t>battle.</a:t>
            </a:r>
            <a:r>
              <a:rPr sz="1700" spc="55" dirty="0">
                <a:solidFill>
                  <a:srgbClr val="57585B"/>
                </a:solidFill>
                <a:latin typeface="Open Sans"/>
                <a:cs typeface="Open Sans"/>
              </a:rPr>
              <a:t> </a:t>
            </a:r>
            <a:r>
              <a:rPr sz="1700" dirty="0">
                <a:solidFill>
                  <a:srgbClr val="57585B"/>
                </a:solidFill>
                <a:latin typeface="Open Sans"/>
                <a:cs typeface="Open Sans"/>
              </a:rPr>
              <a:t>While</a:t>
            </a:r>
            <a:r>
              <a:rPr sz="1700" spc="50" dirty="0">
                <a:solidFill>
                  <a:srgbClr val="57585B"/>
                </a:solidFill>
                <a:latin typeface="Open Sans"/>
                <a:cs typeface="Open Sans"/>
              </a:rPr>
              <a:t> </a:t>
            </a:r>
            <a:r>
              <a:rPr sz="1700" dirty="0">
                <a:solidFill>
                  <a:srgbClr val="57585B"/>
                </a:solidFill>
                <a:latin typeface="Open Sans"/>
                <a:cs typeface="Open Sans"/>
              </a:rPr>
              <a:t>certain</a:t>
            </a:r>
            <a:r>
              <a:rPr sz="1700" spc="55" dirty="0">
                <a:solidFill>
                  <a:srgbClr val="57585B"/>
                </a:solidFill>
                <a:latin typeface="Open Sans"/>
                <a:cs typeface="Open Sans"/>
              </a:rPr>
              <a:t> </a:t>
            </a:r>
            <a:r>
              <a:rPr sz="1700" dirty="0">
                <a:solidFill>
                  <a:srgbClr val="57585B"/>
                </a:solidFill>
                <a:latin typeface="Open Sans"/>
                <a:cs typeface="Open Sans"/>
              </a:rPr>
              <a:t>groups</a:t>
            </a:r>
            <a:r>
              <a:rPr sz="1700" spc="55" dirty="0">
                <a:solidFill>
                  <a:srgbClr val="57585B"/>
                </a:solidFill>
                <a:latin typeface="Open Sans"/>
                <a:cs typeface="Open Sans"/>
              </a:rPr>
              <a:t> </a:t>
            </a:r>
            <a:r>
              <a:rPr sz="1700" dirty="0">
                <a:solidFill>
                  <a:srgbClr val="57585B"/>
                </a:solidFill>
                <a:latin typeface="Open Sans"/>
                <a:cs typeface="Open Sans"/>
              </a:rPr>
              <a:t>get</a:t>
            </a:r>
            <a:r>
              <a:rPr sz="1700" spc="50" dirty="0">
                <a:solidFill>
                  <a:srgbClr val="57585B"/>
                </a:solidFill>
                <a:latin typeface="Open Sans"/>
                <a:cs typeface="Open Sans"/>
              </a:rPr>
              <a:t> </a:t>
            </a:r>
            <a:r>
              <a:rPr sz="1700" dirty="0">
                <a:solidFill>
                  <a:srgbClr val="57585B"/>
                </a:solidFill>
                <a:latin typeface="Open Sans"/>
                <a:cs typeface="Open Sans"/>
              </a:rPr>
              <a:t>richer,</a:t>
            </a:r>
            <a:r>
              <a:rPr sz="1700" spc="55" dirty="0">
                <a:solidFill>
                  <a:srgbClr val="57585B"/>
                </a:solidFill>
                <a:latin typeface="Open Sans"/>
                <a:cs typeface="Open Sans"/>
              </a:rPr>
              <a:t> </a:t>
            </a:r>
            <a:r>
              <a:rPr sz="1700" dirty="0">
                <a:solidFill>
                  <a:srgbClr val="57585B"/>
                </a:solidFill>
                <a:latin typeface="Open Sans"/>
                <a:cs typeface="Open Sans"/>
              </a:rPr>
              <a:t>most</a:t>
            </a:r>
            <a:r>
              <a:rPr sz="1700" spc="50" dirty="0">
                <a:solidFill>
                  <a:srgbClr val="57585B"/>
                </a:solidFill>
                <a:latin typeface="Open Sans"/>
                <a:cs typeface="Open Sans"/>
              </a:rPr>
              <a:t> </a:t>
            </a:r>
            <a:r>
              <a:rPr sz="1700" dirty="0">
                <a:solidFill>
                  <a:srgbClr val="57585B"/>
                </a:solidFill>
                <a:latin typeface="Open Sans"/>
                <a:cs typeface="Open Sans"/>
              </a:rPr>
              <a:t>individuals</a:t>
            </a:r>
            <a:r>
              <a:rPr sz="1700" spc="55" dirty="0">
                <a:solidFill>
                  <a:srgbClr val="57585B"/>
                </a:solidFill>
                <a:latin typeface="Open Sans"/>
                <a:cs typeface="Open Sans"/>
              </a:rPr>
              <a:t> </a:t>
            </a:r>
            <a:r>
              <a:rPr sz="1700" spc="-10" dirty="0">
                <a:solidFill>
                  <a:srgbClr val="57585B"/>
                </a:solidFill>
                <a:latin typeface="Open Sans"/>
                <a:cs typeface="Open Sans"/>
              </a:rPr>
              <a:t>worldwide </a:t>
            </a:r>
            <a:r>
              <a:rPr sz="1700" dirty="0">
                <a:solidFill>
                  <a:srgbClr val="57585B"/>
                </a:solidFill>
                <a:latin typeface="Open Sans"/>
                <a:cs typeface="Open Sans"/>
              </a:rPr>
              <a:t>stay</a:t>
            </a:r>
            <a:r>
              <a:rPr sz="1700" spc="50" dirty="0">
                <a:solidFill>
                  <a:srgbClr val="57585B"/>
                </a:solidFill>
                <a:latin typeface="Open Sans"/>
                <a:cs typeface="Open Sans"/>
              </a:rPr>
              <a:t> </a:t>
            </a:r>
            <a:r>
              <a:rPr sz="1700" dirty="0">
                <a:solidFill>
                  <a:srgbClr val="57585B"/>
                </a:solidFill>
                <a:latin typeface="Open Sans"/>
                <a:cs typeface="Open Sans"/>
              </a:rPr>
              <a:t>dependent</a:t>
            </a:r>
            <a:r>
              <a:rPr sz="1700" spc="50" dirty="0">
                <a:solidFill>
                  <a:srgbClr val="57585B"/>
                </a:solidFill>
                <a:latin typeface="Open Sans"/>
                <a:cs typeface="Open Sans"/>
              </a:rPr>
              <a:t> </a:t>
            </a:r>
            <a:r>
              <a:rPr sz="1700" dirty="0">
                <a:solidFill>
                  <a:srgbClr val="57585B"/>
                </a:solidFill>
                <a:latin typeface="Open Sans"/>
                <a:cs typeface="Open Sans"/>
              </a:rPr>
              <a:t>on</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makes</a:t>
            </a:r>
            <a:r>
              <a:rPr sz="1700" spc="50" dirty="0">
                <a:solidFill>
                  <a:srgbClr val="57585B"/>
                </a:solidFill>
                <a:latin typeface="Open Sans"/>
                <a:cs typeface="Open Sans"/>
              </a:rPr>
              <a:t> </a:t>
            </a:r>
            <a:r>
              <a:rPr sz="1700" dirty="0">
                <a:solidFill>
                  <a:srgbClr val="57585B"/>
                </a:solidFill>
                <a:latin typeface="Open Sans"/>
                <a:cs typeface="Open Sans"/>
              </a:rPr>
              <a:t>them</a:t>
            </a:r>
            <a:r>
              <a:rPr sz="1700" spc="50" dirty="0">
                <a:solidFill>
                  <a:srgbClr val="57585B"/>
                </a:solidFill>
                <a:latin typeface="Open Sans"/>
                <a:cs typeface="Open Sans"/>
              </a:rPr>
              <a:t> </a:t>
            </a:r>
            <a:r>
              <a:rPr sz="1700" dirty="0">
                <a:solidFill>
                  <a:srgbClr val="57585B"/>
                </a:solidFill>
                <a:latin typeface="Open Sans"/>
                <a:cs typeface="Open Sans"/>
              </a:rPr>
              <a:t>poorer</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spc="-10" dirty="0">
                <a:solidFill>
                  <a:srgbClr val="57585B"/>
                </a:solidFill>
                <a:latin typeface="Open Sans"/>
                <a:cs typeface="Open Sans"/>
              </a:rPr>
              <a:t>poorer.</a:t>
            </a:r>
            <a:endParaRPr sz="1700" dirty="0">
              <a:latin typeface="Open Sans"/>
              <a:cs typeface="Open Sans"/>
            </a:endParaRPr>
          </a:p>
          <a:p>
            <a:pPr>
              <a:lnSpc>
                <a:spcPct val="100000"/>
              </a:lnSpc>
              <a:spcBef>
                <a:spcPts val="430"/>
              </a:spcBef>
            </a:pPr>
            <a:endParaRPr sz="1700" dirty="0">
              <a:latin typeface="Open Sans"/>
              <a:cs typeface="Open Sans"/>
            </a:endParaRPr>
          </a:p>
          <a:p>
            <a:pPr marL="13335" marR="2980055">
              <a:lnSpc>
                <a:spcPct val="100000"/>
              </a:lnSpc>
            </a:pPr>
            <a:r>
              <a:rPr sz="2550" b="1" dirty="0">
                <a:solidFill>
                  <a:srgbClr val="241B54"/>
                </a:solidFill>
                <a:latin typeface="Open Sans"/>
                <a:cs typeface="Open Sans"/>
              </a:rPr>
              <a:t>5.2.2</a:t>
            </a:r>
            <a:r>
              <a:rPr sz="2550" b="1" spc="25" dirty="0">
                <a:solidFill>
                  <a:srgbClr val="241B54"/>
                </a:solidFill>
                <a:latin typeface="Open Sans"/>
                <a:cs typeface="Open Sans"/>
              </a:rPr>
              <a:t> </a:t>
            </a:r>
            <a:r>
              <a:rPr sz="2550" b="1" spc="50" dirty="0">
                <a:solidFill>
                  <a:srgbClr val="241B54"/>
                </a:solidFill>
                <a:latin typeface="Open Sans"/>
                <a:cs typeface="Open Sans"/>
              </a:rPr>
              <a:t>Impact</a:t>
            </a:r>
            <a:r>
              <a:rPr sz="2550" b="1" spc="20" dirty="0">
                <a:solidFill>
                  <a:srgbClr val="241B54"/>
                </a:solidFill>
                <a:latin typeface="Open Sans"/>
                <a:cs typeface="Open Sans"/>
              </a:rPr>
              <a:t> </a:t>
            </a:r>
            <a:r>
              <a:rPr sz="2550" b="1" dirty="0">
                <a:solidFill>
                  <a:srgbClr val="241B54"/>
                </a:solidFill>
                <a:latin typeface="Open Sans"/>
                <a:cs typeface="Open Sans"/>
              </a:rPr>
              <a:t>on</a:t>
            </a:r>
            <a:r>
              <a:rPr sz="2550" b="1" spc="25" dirty="0">
                <a:solidFill>
                  <a:srgbClr val="241B54"/>
                </a:solidFill>
                <a:latin typeface="Open Sans"/>
                <a:cs typeface="Open Sans"/>
              </a:rPr>
              <a:t> </a:t>
            </a:r>
            <a:r>
              <a:rPr sz="2550" b="1" spc="50" dirty="0">
                <a:solidFill>
                  <a:srgbClr val="241B54"/>
                </a:solidFill>
                <a:latin typeface="Open Sans"/>
                <a:cs typeface="Open Sans"/>
              </a:rPr>
              <a:t>Society</a:t>
            </a:r>
            <a:r>
              <a:rPr sz="2550" b="1" spc="25" dirty="0">
                <a:solidFill>
                  <a:srgbClr val="241B54"/>
                </a:solidFill>
                <a:latin typeface="Open Sans"/>
                <a:cs typeface="Open Sans"/>
              </a:rPr>
              <a:t> </a:t>
            </a:r>
            <a:r>
              <a:rPr lang="en-US" sz="2800" b="0" i="0" dirty="0">
                <a:solidFill>
                  <a:srgbClr val="444746"/>
                </a:solidFill>
                <a:effectLst/>
                <a:latin typeface="Google Sans"/>
              </a:rPr>
              <a:t>— </a:t>
            </a:r>
          </a:p>
          <a:p>
            <a:pPr marL="13335" marR="2980055">
              <a:lnSpc>
                <a:spcPct val="100000"/>
              </a:lnSpc>
            </a:pPr>
            <a:r>
              <a:rPr sz="2550" b="1" spc="40" dirty="0">
                <a:solidFill>
                  <a:srgbClr val="241B54"/>
                </a:solidFill>
                <a:latin typeface="Open Sans"/>
                <a:cs typeface="Open Sans"/>
              </a:rPr>
              <a:t>Increasing</a:t>
            </a:r>
            <a:r>
              <a:rPr lang="en-US" sz="2550" b="1" spc="40" dirty="0">
                <a:solidFill>
                  <a:srgbClr val="241B54"/>
                </a:solidFill>
                <a:latin typeface="Open Sans"/>
                <a:cs typeface="Open Sans"/>
              </a:rPr>
              <a:t> </a:t>
            </a:r>
            <a:r>
              <a:rPr sz="2550" b="1" spc="50" dirty="0">
                <a:solidFill>
                  <a:srgbClr val="241B54"/>
                </a:solidFill>
                <a:latin typeface="Open Sans"/>
                <a:cs typeface="Open Sans"/>
              </a:rPr>
              <a:t>Wealth</a:t>
            </a:r>
            <a:r>
              <a:rPr sz="2550" b="1" spc="20" dirty="0">
                <a:solidFill>
                  <a:srgbClr val="241B54"/>
                </a:solidFill>
                <a:latin typeface="Open Sans"/>
                <a:cs typeface="Open Sans"/>
              </a:rPr>
              <a:t> </a:t>
            </a:r>
            <a:r>
              <a:rPr sz="2550" b="1" spc="50" dirty="0">
                <a:solidFill>
                  <a:srgbClr val="241B54"/>
                </a:solidFill>
                <a:latin typeface="Open Sans"/>
                <a:cs typeface="Open Sans"/>
              </a:rPr>
              <a:t>Inequality</a:t>
            </a:r>
            <a:endParaRPr sz="2550" dirty="0">
              <a:latin typeface="Open Sans"/>
              <a:cs typeface="Open Sans"/>
            </a:endParaRPr>
          </a:p>
          <a:p>
            <a:pPr marL="12700" marR="37465">
              <a:lnSpc>
                <a:spcPct val="101800"/>
              </a:lnSpc>
              <a:spcBef>
                <a:spcPts val="2910"/>
              </a:spcBef>
            </a:pP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society</a:t>
            </a:r>
            <a:r>
              <a:rPr sz="1700" spc="60" dirty="0">
                <a:solidFill>
                  <a:srgbClr val="57585B"/>
                </a:solidFill>
                <a:latin typeface="Open Sans"/>
                <a:cs typeface="Open Sans"/>
              </a:rPr>
              <a:t> </a:t>
            </a:r>
            <a:r>
              <a:rPr sz="1700" dirty="0">
                <a:solidFill>
                  <a:srgbClr val="57585B"/>
                </a:solidFill>
                <a:latin typeface="Open Sans"/>
                <a:cs typeface="Open Sans"/>
              </a:rPr>
              <a:t>based</a:t>
            </a:r>
            <a:r>
              <a:rPr sz="1700" spc="55" dirty="0">
                <a:solidFill>
                  <a:srgbClr val="57585B"/>
                </a:solidFill>
                <a:latin typeface="Open Sans"/>
                <a:cs typeface="Open Sans"/>
              </a:rPr>
              <a:t> </a:t>
            </a:r>
            <a:r>
              <a:rPr sz="1700" dirty="0">
                <a:solidFill>
                  <a:srgbClr val="57585B"/>
                </a:solidFill>
                <a:latin typeface="Open Sans"/>
                <a:cs typeface="Open Sans"/>
              </a:rPr>
              <a:t>on</a:t>
            </a:r>
            <a:r>
              <a:rPr sz="1700" spc="55" dirty="0">
                <a:solidFill>
                  <a:srgbClr val="57585B"/>
                </a:solidFill>
                <a:latin typeface="Open Sans"/>
                <a:cs typeface="Open Sans"/>
              </a:rPr>
              <a:t> </a:t>
            </a:r>
            <a:r>
              <a:rPr sz="1700" dirty="0">
                <a:solidFill>
                  <a:srgbClr val="57585B"/>
                </a:solidFill>
                <a:latin typeface="Open Sans"/>
                <a:cs typeface="Open Sans"/>
              </a:rPr>
              <a:t>sound</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government’s</a:t>
            </a:r>
            <a:r>
              <a:rPr sz="1700" spc="60" dirty="0">
                <a:solidFill>
                  <a:srgbClr val="57585B"/>
                </a:solidFill>
                <a:latin typeface="Open Sans"/>
                <a:cs typeface="Open Sans"/>
              </a:rPr>
              <a:t> </a:t>
            </a:r>
            <a:r>
              <a:rPr sz="1700" dirty="0">
                <a:solidFill>
                  <a:srgbClr val="57585B"/>
                </a:solidFill>
                <a:latin typeface="Open Sans"/>
                <a:cs typeface="Open Sans"/>
              </a:rPr>
              <a:t>ﬁnancial</a:t>
            </a:r>
            <a:r>
              <a:rPr sz="1700" spc="55" dirty="0">
                <a:solidFill>
                  <a:srgbClr val="57585B"/>
                </a:solidFill>
                <a:latin typeface="Open Sans"/>
                <a:cs typeface="Open Sans"/>
              </a:rPr>
              <a:t> </a:t>
            </a:r>
            <a:r>
              <a:rPr sz="1700" dirty="0">
                <a:solidFill>
                  <a:srgbClr val="57585B"/>
                </a:solidFill>
                <a:latin typeface="Open Sans"/>
                <a:cs typeface="Open Sans"/>
              </a:rPr>
              <a:t>decision-making</a:t>
            </a:r>
            <a:r>
              <a:rPr sz="1700" spc="55"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spc="-20" dirty="0">
                <a:solidFill>
                  <a:srgbClr val="57585B"/>
                </a:solidFill>
                <a:latin typeface="Open Sans"/>
                <a:cs typeface="Open Sans"/>
              </a:rPr>
              <a:t>tied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people's</a:t>
            </a:r>
            <a:r>
              <a:rPr sz="1700" spc="50" dirty="0">
                <a:solidFill>
                  <a:srgbClr val="57585B"/>
                </a:solidFill>
                <a:latin typeface="Open Sans"/>
                <a:cs typeface="Open Sans"/>
              </a:rPr>
              <a:t> </a:t>
            </a:r>
            <a:r>
              <a:rPr sz="1700" dirty="0">
                <a:solidFill>
                  <a:srgbClr val="57585B"/>
                </a:solidFill>
                <a:latin typeface="Open Sans"/>
                <a:cs typeface="Open Sans"/>
              </a:rPr>
              <a:t>approval.</a:t>
            </a:r>
            <a:r>
              <a:rPr sz="1700" spc="45" dirty="0">
                <a:solidFill>
                  <a:srgbClr val="57585B"/>
                </a:solidFill>
                <a:latin typeface="Open Sans"/>
                <a:cs typeface="Open Sans"/>
              </a:rPr>
              <a:t> </a:t>
            </a:r>
            <a:r>
              <a:rPr sz="1700" dirty="0">
                <a:solidFill>
                  <a:srgbClr val="57585B"/>
                </a:solidFill>
                <a:latin typeface="Open Sans"/>
                <a:cs typeface="Open Sans"/>
              </a:rPr>
              <a:t>However,</a:t>
            </a:r>
            <a:r>
              <a:rPr sz="1700" spc="45"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ﬁat</a:t>
            </a:r>
            <a:r>
              <a:rPr sz="1700" spc="50" dirty="0">
                <a:solidFill>
                  <a:srgbClr val="57585B"/>
                </a:solidFill>
                <a:latin typeface="Open Sans"/>
                <a:cs typeface="Open Sans"/>
              </a:rPr>
              <a:t> </a:t>
            </a:r>
            <a:r>
              <a:rPr sz="1700" dirty="0">
                <a:solidFill>
                  <a:srgbClr val="57585B"/>
                </a:solidFill>
                <a:latin typeface="Open Sans"/>
                <a:cs typeface="Open Sans"/>
              </a:rPr>
              <a:t>system,</a:t>
            </a:r>
            <a:r>
              <a:rPr sz="1700" spc="45" dirty="0">
                <a:solidFill>
                  <a:srgbClr val="57585B"/>
                </a:solidFill>
                <a:latin typeface="Open Sans"/>
                <a:cs typeface="Open Sans"/>
              </a:rPr>
              <a:t> </a:t>
            </a:r>
            <a:r>
              <a:rPr sz="1700" dirty="0">
                <a:solidFill>
                  <a:srgbClr val="57585B"/>
                </a:solidFill>
                <a:latin typeface="Open Sans"/>
                <a:cs typeface="Open Sans"/>
              </a:rPr>
              <a:t>governments</a:t>
            </a:r>
            <a:r>
              <a:rPr sz="1700" spc="45" dirty="0">
                <a:solidFill>
                  <a:srgbClr val="57585B"/>
                </a:solidFill>
                <a:latin typeface="Open Sans"/>
                <a:cs typeface="Open Sans"/>
              </a:rPr>
              <a:t> </a:t>
            </a:r>
            <a:r>
              <a:rPr sz="1700" dirty="0">
                <a:solidFill>
                  <a:srgbClr val="57585B"/>
                </a:solidFill>
                <a:latin typeface="Open Sans"/>
                <a:cs typeface="Open Sans"/>
              </a:rPr>
              <a:t>can</a:t>
            </a:r>
            <a:r>
              <a:rPr sz="1700" spc="50" dirty="0">
                <a:solidFill>
                  <a:srgbClr val="57585B"/>
                </a:solidFill>
                <a:latin typeface="Open Sans"/>
                <a:cs typeface="Open Sans"/>
              </a:rPr>
              <a:t> </a:t>
            </a:r>
            <a:r>
              <a:rPr sz="1700" dirty="0">
                <a:solidFill>
                  <a:srgbClr val="57585B"/>
                </a:solidFill>
                <a:latin typeface="Open Sans"/>
                <a:cs typeface="Open Sans"/>
              </a:rPr>
              <a:t>go</a:t>
            </a:r>
            <a:r>
              <a:rPr sz="1700" spc="45" dirty="0">
                <a:solidFill>
                  <a:srgbClr val="57585B"/>
                </a:solidFill>
                <a:latin typeface="Open Sans"/>
                <a:cs typeface="Open Sans"/>
              </a:rPr>
              <a:t> </a:t>
            </a:r>
            <a:r>
              <a:rPr sz="1700" spc="-20" dirty="0">
                <a:solidFill>
                  <a:srgbClr val="57585B"/>
                </a:solidFill>
                <a:latin typeface="Open Sans"/>
                <a:cs typeface="Open Sans"/>
              </a:rPr>
              <a:t>into </a:t>
            </a:r>
            <a:r>
              <a:rPr sz="1700" dirty="0">
                <a:solidFill>
                  <a:srgbClr val="57585B"/>
                </a:solidFill>
                <a:latin typeface="Open Sans"/>
                <a:cs typeface="Open Sans"/>
              </a:rPr>
              <a:t>unlimited</a:t>
            </a:r>
            <a:r>
              <a:rPr sz="1700" spc="60" dirty="0">
                <a:solidFill>
                  <a:srgbClr val="57585B"/>
                </a:solidFill>
                <a:latin typeface="Open Sans"/>
                <a:cs typeface="Open Sans"/>
              </a:rPr>
              <a:t> </a:t>
            </a:r>
            <a:r>
              <a:rPr sz="1700" dirty="0">
                <a:solidFill>
                  <a:srgbClr val="57585B"/>
                </a:solidFill>
                <a:latin typeface="Open Sans"/>
                <a:cs typeface="Open Sans"/>
              </a:rPr>
              <a:t>debt</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backs</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lang="en-US" sz="1700" spc="60" dirty="0">
                <a:solidFill>
                  <a:srgbClr val="57585B"/>
                </a:solidFill>
                <a:latin typeface="Open Sans"/>
                <a:cs typeface="Open Sans"/>
              </a:rPr>
              <a:t>their</a:t>
            </a:r>
            <a:r>
              <a:rPr sz="1700" spc="60" dirty="0">
                <a:solidFill>
                  <a:srgbClr val="57585B"/>
                </a:solidFill>
                <a:latin typeface="Open Sans"/>
                <a:cs typeface="Open Sans"/>
              </a:rPr>
              <a:t> </a:t>
            </a:r>
            <a:r>
              <a:rPr sz="1700" spc="-10" dirty="0">
                <a:solidFill>
                  <a:srgbClr val="57585B"/>
                </a:solidFill>
                <a:latin typeface="Open Sans"/>
                <a:cs typeface="Open Sans"/>
              </a:rPr>
              <a:t>citizens.</a:t>
            </a:r>
            <a:endParaRPr sz="1700" dirty="0">
              <a:latin typeface="Open Sans"/>
              <a:cs typeface="Open Sans"/>
            </a:endParaRPr>
          </a:p>
          <a:p>
            <a:pPr marL="12700" marR="5080">
              <a:lnSpc>
                <a:spcPct val="101800"/>
              </a:lnSpc>
              <a:spcBef>
                <a:spcPts val="2080"/>
              </a:spcBef>
            </a:pP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power</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print</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at</a:t>
            </a:r>
            <a:r>
              <a:rPr sz="1700" spc="60" dirty="0">
                <a:solidFill>
                  <a:srgbClr val="57585B"/>
                </a:solidFill>
                <a:latin typeface="Open Sans"/>
                <a:cs typeface="Open Sans"/>
              </a:rPr>
              <a:t> </a:t>
            </a:r>
            <a:r>
              <a:rPr sz="1700" dirty="0">
                <a:solidFill>
                  <a:srgbClr val="57585B"/>
                </a:solidFill>
                <a:latin typeface="Open Sans"/>
                <a:cs typeface="Open Sans"/>
              </a:rPr>
              <a:t>will</a:t>
            </a:r>
            <a:r>
              <a:rPr sz="1700" spc="60" dirty="0">
                <a:solidFill>
                  <a:srgbClr val="57585B"/>
                </a:solidFill>
                <a:latin typeface="Open Sans"/>
                <a:cs typeface="Open Sans"/>
              </a:rPr>
              <a:t> </a:t>
            </a:r>
            <a:r>
              <a:rPr sz="1700" dirty="0">
                <a:solidFill>
                  <a:srgbClr val="57585B"/>
                </a:solidFill>
                <a:latin typeface="Open Sans"/>
                <a:cs typeface="Open Sans"/>
              </a:rPr>
              <a:t>often</a:t>
            </a:r>
            <a:r>
              <a:rPr sz="1700" spc="60" dirty="0">
                <a:solidFill>
                  <a:srgbClr val="57585B"/>
                </a:solidFill>
                <a:latin typeface="Open Sans"/>
                <a:cs typeface="Open Sans"/>
              </a:rPr>
              <a:t> </a:t>
            </a:r>
            <a:r>
              <a:rPr sz="1700" dirty="0">
                <a:solidFill>
                  <a:srgbClr val="57585B"/>
                </a:solidFill>
                <a:latin typeface="Open Sans"/>
                <a:cs typeface="Open Sans"/>
              </a:rPr>
              <a:t>leads</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political</a:t>
            </a:r>
            <a:r>
              <a:rPr sz="1700" spc="60" dirty="0">
                <a:solidFill>
                  <a:srgbClr val="57585B"/>
                </a:solidFill>
                <a:latin typeface="Open Sans"/>
                <a:cs typeface="Open Sans"/>
              </a:rPr>
              <a:t> </a:t>
            </a:r>
            <a:r>
              <a:rPr sz="1700" dirty="0">
                <a:solidFill>
                  <a:srgbClr val="57585B"/>
                </a:solidFill>
                <a:latin typeface="Open Sans"/>
                <a:cs typeface="Open Sans"/>
              </a:rPr>
              <a:t>centralization.</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spc="-25" dirty="0">
                <a:solidFill>
                  <a:srgbClr val="57585B"/>
                </a:solidFill>
                <a:latin typeface="Open Sans"/>
                <a:cs typeface="Open Sans"/>
              </a:rPr>
              <a:t>ﬁat</a:t>
            </a:r>
            <a:r>
              <a:rPr sz="1700" spc="500" dirty="0">
                <a:solidFill>
                  <a:srgbClr val="57585B"/>
                </a:solidFill>
                <a:latin typeface="Open Sans"/>
                <a:cs typeface="Open Sans"/>
              </a:rPr>
              <a:t> </a:t>
            </a:r>
            <a:r>
              <a:rPr sz="1700" dirty="0">
                <a:solidFill>
                  <a:srgbClr val="57585B"/>
                </a:solidFill>
                <a:latin typeface="Open Sans"/>
                <a:cs typeface="Open Sans"/>
              </a:rPr>
              <a:t>system</a:t>
            </a:r>
            <a:r>
              <a:rPr sz="1700" spc="60" dirty="0">
                <a:solidFill>
                  <a:srgbClr val="57585B"/>
                </a:solidFill>
                <a:latin typeface="Open Sans"/>
                <a:cs typeface="Open Sans"/>
              </a:rPr>
              <a:t> </a:t>
            </a:r>
            <a:r>
              <a:rPr sz="1700" dirty="0">
                <a:solidFill>
                  <a:srgbClr val="57585B"/>
                </a:solidFill>
                <a:latin typeface="Open Sans"/>
                <a:cs typeface="Open Sans"/>
              </a:rPr>
              <a:t>enables</a:t>
            </a:r>
            <a:r>
              <a:rPr sz="1700" spc="60" dirty="0">
                <a:solidFill>
                  <a:srgbClr val="57585B"/>
                </a:solidFill>
                <a:latin typeface="Open Sans"/>
                <a:cs typeface="Open Sans"/>
              </a:rPr>
              <a:t> </a:t>
            </a:r>
            <a:r>
              <a:rPr sz="1700" dirty="0">
                <a:solidFill>
                  <a:srgbClr val="57585B"/>
                </a:solidFill>
                <a:latin typeface="Open Sans"/>
                <a:cs typeface="Open Sans"/>
              </a:rPr>
              <a:t>governments</a:t>
            </a:r>
            <a:r>
              <a:rPr sz="1700" spc="6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accumulate</a:t>
            </a:r>
            <a:r>
              <a:rPr sz="1700" spc="65" dirty="0">
                <a:solidFill>
                  <a:srgbClr val="57585B"/>
                </a:solidFill>
                <a:latin typeface="Open Sans"/>
                <a:cs typeface="Open Sans"/>
              </a:rPr>
              <a:t> </a:t>
            </a:r>
            <a:r>
              <a:rPr sz="1700" dirty="0">
                <a:solidFill>
                  <a:srgbClr val="57585B"/>
                </a:solidFill>
                <a:latin typeface="Open Sans"/>
                <a:cs typeface="Open Sans"/>
              </a:rPr>
              <a:t>massive</a:t>
            </a:r>
            <a:r>
              <a:rPr sz="1700" spc="60" dirty="0">
                <a:solidFill>
                  <a:srgbClr val="57585B"/>
                </a:solidFill>
                <a:latin typeface="Open Sans"/>
                <a:cs typeface="Open Sans"/>
              </a:rPr>
              <a:t> </a:t>
            </a:r>
            <a:r>
              <a:rPr sz="1700" dirty="0">
                <a:solidFill>
                  <a:srgbClr val="57585B"/>
                </a:solidFill>
                <a:latin typeface="Open Sans"/>
                <a:cs typeface="Open Sans"/>
              </a:rPr>
              <a:t>debts,</a:t>
            </a:r>
            <a:r>
              <a:rPr sz="1700" spc="60" dirty="0">
                <a:solidFill>
                  <a:srgbClr val="57585B"/>
                </a:solidFill>
                <a:latin typeface="Open Sans"/>
                <a:cs typeface="Open Sans"/>
              </a:rPr>
              <a:t> </a:t>
            </a:r>
            <a:r>
              <a:rPr sz="1700" dirty="0">
                <a:solidFill>
                  <a:srgbClr val="57585B"/>
                </a:solidFill>
                <a:latin typeface="Open Sans"/>
                <a:cs typeface="Open Sans"/>
              </a:rPr>
              <a:t>making</a:t>
            </a:r>
            <a:r>
              <a:rPr sz="1700" spc="65" dirty="0">
                <a:solidFill>
                  <a:srgbClr val="57585B"/>
                </a:solidFill>
                <a:latin typeface="Open Sans"/>
                <a:cs typeface="Open Sans"/>
              </a:rPr>
              <a:t> </a:t>
            </a:r>
            <a:r>
              <a:rPr sz="1700" dirty="0">
                <a:solidFill>
                  <a:srgbClr val="57585B"/>
                </a:solidFill>
                <a:latin typeface="Open Sans"/>
                <a:cs typeface="Open Sans"/>
              </a:rPr>
              <a:t>decisions</a:t>
            </a:r>
            <a:r>
              <a:rPr sz="1700" spc="60" dirty="0">
                <a:solidFill>
                  <a:srgbClr val="57585B"/>
                </a:solidFill>
                <a:latin typeface="Open Sans"/>
                <a:cs typeface="Open Sans"/>
              </a:rPr>
              <a:t> </a:t>
            </a:r>
            <a:r>
              <a:rPr sz="1700" spc="-20" dirty="0">
                <a:solidFill>
                  <a:srgbClr val="57585B"/>
                </a:solidFill>
                <a:latin typeface="Open Sans"/>
                <a:cs typeface="Open Sans"/>
              </a:rPr>
              <a:t>that </a:t>
            </a:r>
            <a:r>
              <a:rPr sz="1700" dirty="0">
                <a:solidFill>
                  <a:srgbClr val="57585B"/>
                </a:solidFill>
                <a:latin typeface="Open Sans"/>
                <a:cs typeface="Open Sans"/>
              </a:rPr>
              <a:t>beneﬁt</a:t>
            </a:r>
            <a:r>
              <a:rPr sz="1700" spc="70" dirty="0">
                <a:solidFill>
                  <a:srgbClr val="57585B"/>
                </a:solidFill>
                <a:latin typeface="Open Sans"/>
                <a:cs typeface="Open Sans"/>
              </a:rPr>
              <a:t> </a:t>
            </a:r>
            <a:r>
              <a:rPr sz="1700" dirty="0">
                <a:solidFill>
                  <a:srgbClr val="57585B"/>
                </a:solidFill>
                <a:latin typeface="Open Sans"/>
                <a:cs typeface="Open Sans"/>
              </a:rPr>
              <a:t>themselves</a:t>
            </a:r>
            <a:r>
              <a:rPr sz="1700" spc="70" dirty="0">
                <a:solidFill>
                  <a:srgbClr val="57585B"/>
                </a:solidFill>
                <a:latin typeface="Open Sans"/>
                <a:cs typeface="Open Sans"/>
              </a:rPr>
              <a:t> </a:t>
            </a:r>
            <a:r>
              <a:rPr sz="1700" dirty="0">
                <a:solidFill>
                  <a:srgbClr val="57585B"/>
                </a:solidFill>
                <a:latin typeface="Open Sans"/>
                <a:cs typeface="Open Sans"/>
              </a:rPr>
              <a:t>rather</a:t>
            </a:r>
            <a:r>
              <a:rPr sz="1700" spc="75" dirty="0">
                <a:solidFill>
                  <a:srgbClr val="57585B"/>
                </a:solidFill>
                <a:latin typeface="Open Sans"/>
                <a:cs typeface="Open Sans"/>
              </a:rPr>
              <a:t> </a:t>
            </a:r>
            <a:r>
              <a:rPr sz="1700" dirty="0">
                <a:solidFill>
                  <a:srgbClr val="57585B"/>
                </a:solidFill>
                <a:latin typeface="Open Sans"/>
                <a:cs typeface="Open Sans"/>
              </a:rPr>
              <a:t>than</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5" dirty="0">
                <a:solidFill>
                  <a:srgbClr val="57585B"/>
                </a:solidFill>
                <a:latin typeface="Open Sans"/>
                <a:cs typeface="Open Sans"/>
              </a:rPr>
              <a:t> </a:t>
            </a:r>
            <a:r>
              <a:rPr sz="1700" dirty="0">
                <a:solidFill>
                  <a:srgbClr val="57585B"/>
                </a:solidFill>
                <a:latin typeface="Open Sans"/>
                <a:cs typeface="Open Sans"/>
              </a:rPr>
              <a:t>majority.</a:t>
            </a:r>
            <a:r>
              <a:rPr sz="1700" spc="70" dirty="0">
                <a:solidFill>
                  <a:srgbClr val="57585B"/>
                </a:solidFill>
                <a:latin typeface="Open Sans"/>
                <a:cs typeface="Open Sans"/>
              </a:rPr>
              <a:t> </a:t>
            </a:r>
            <a:r>
              <a:rPr sz="1700" dirty="0">
                <a:solidFill>
                  <a:srgbClr val="57585B"/>
                </a:solidFill>
                <a:latin typeface="Open Sans"/>
                <a:cs typeface="Open Sans"/>
              </a:rPr>
              <a:t>Superpowers</a:t>
            </a:r>
            <a:r>
              <a:rPr sz="1700" spc="70" dirty="0">
                <a:solidFill>
                  <a:srgbClr val="57585B"/>
                </a:solidFill>
                <a:latin typeface="Open Sans"/>
                <a:cs typeface="Open Sans"/>
              </a:rPr>
              <a:t> </a:t>
            </a:r>
            <a:r>
              <a:rPr sz="1700" dirty="0">
                <a:solidFill>
                  <a:srgbClr val="57585B"/>
                </a:solidFill>
                <a:latin typeface="Open Sans"/>
                <a:cs typeface="Open Sans"/>
              </a:rPr>
              <a:t>like</a:t>
            </a:r>
            <a:r>
              <a:rPr sz="1700" spc="75"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United</a:t>
            </a:r>
            <a:r>
              <a:rPr sz="1700" spc="75" dirty="0">
                <a:solidFill>
                  <a:srgbClr val="57585B"/>
                </a:solidFill>
                <a:latin typeface="Open Sans"/>
                <a:cs typeface="Open Sans"/>
              </a:rPr>
              <a:t> </a:t>
            </a:r>
            <a:r>
              <a:rPr sz="1700" spc="-10" dirty="0">
                <a:solidFill>
                  <a:srgbClr val="57585B"/>
                </a:solidFill>
                <a:latin typeface="Open Sans"/>
                <a:cs typeface="Open Sans"/>
              </a:rPr>
              <a:t>States</a:t>
            </a:r>
            <a:r>
              <a:rPr sz="1700" spc="500" dirty="0">
                <a:solidFill>
                  <a:srgbClr val="57585B"/>
                </a:solidFill>
                <a:latin typeface="Open Sans"/>
                <a:cs typeface="Open Sans"/>
              </a:rPr>
              <a:t>  </a:t>
            </a:r>
            <a:r>
              <a:rPr sz="1700" dirty="0">
                <a:solidFill>
                  <a:srgbClr val="57585B"/>
                </a:solidFill>
                <a:latin typeface="Open Sans"/>
                <a:cs typeface="Open Sans"/>
              </a:rPr>
              <a:t>gain</a:t>
            </a:r>
            <a:r>
              <a:rPr sz="1700" spc="70" dirty="0">
                <a:solidFill>
                  <a:srgbClr val="57585B"/>
                </a:solidFill>
                <a:latin typeface="Open Sans"/>
                <a:cs typeface="Open Sans"/>
              </a:rPr>
              <a:t> </a:t>
            </a:r>
            <a:r>
              <a:rPr sz="1700" dirty="0">
                <a:solidFill>
                  <a:srgbClr val="57585B"/>
                </a:solidFill>
                <a:latin typeface="Open Sans"/>
                <a:cs typeface="Open Sans"/>
              </a:rPr>
              <a:t>a</a:t>
            </a:r>
            <a:r>
              <a:rPr sz="1700" spc="70" dirty="0">
                <a:solidFill>
                  <a:srgbClr val="57585B"/>
                </a:solidFill>
                <a:latin typeface="Open Sans"/>
                <a:cs typeface="Open Sans"/>
              </a:rPr>
              <a:t> </a:t>
            </a:r>
            <a:r>
              <a:rPr sz="1700" dirty="0">
                <a:solidFill>
                  <a:srgbClr val="57585B"/>
                </a:solidFill>
                <a:latin typeface="Open Sans"/>
                <a:cs typeface="Open Sans"/>
              </a:rPr>
              <a:t>competitive</a:t>
            </a:r>
            <a:r>
              <a:rPr sz="1700" spc="70" dirty="0">
                <a:solidFill>
                  <a:srgbClr val="57585B"/>
                </a:solidFill>
                <a:latin typeface="Open Sans"/>
                <a:cs typeface="Open Sans"/>
              </a:rPr>
              <a:t> </a:t>
            </a:r>
            <a:r>
              <a:rPr sz="1700" dirty="0">
                <a:solidFill>
                  <a:srgbClr val="57585B"/>
                </a:solidFill>
                <a:latin typeface="Open Sans"/>
                <a:cs typeface="Open Sans"/>
              </a:rPr>
              <a:t>edge</a:t>
            </a:r>
            <a:r>
              <a:rPr sz="1700" spc="75" dirty="0">
                <a:solidFill>
                  <a:srgbClr val="57585B"/>
                </a:solidFill>
                <a:latin typeface="Open Sans"/>
                <a:cs typeface="Open Sans"/>
              </a:rPr>
              <a:t> </a:t>
            </a:r>
            <a:r>
              <a:rPr sz="1700" dirty="0">
                <a:solidFill>
                  <a:srgbClr val="57585B"/>
                </a:solidFill>
                <a:latin typeface="Open Sans"/>
                <a:cs typeface="Open Sans"/>
              </a:rPr>
              <a:t>due</a:t>
            </a:r>
            <a:r>
              <a:rPr sz="1700" spc="70" dirty="0">
                <a:solidFill>
                  <a:srgbClr val="57585B"/>
                </a:solidFill>
                <a:latin typeface="Open Sans"/>
                <a:cs typeface="Open Sans"/>
              </a:rPr>
              <a:t> </a:t>
            </a:r>
            <a:r>
              <a:rPr sz="1700" dirty="0">
                <a:solidFill>
                  <a:srgbClr val="57585B"/>
                </a:solidFill>
                <a:latin typeface="Open Sans"/>
                <a:cs typeface="Open Sans"/>
              </a:rPr>
              <a:t>to</a:t>
            </a:r>
            <a:r>
              <a:rPr sz="1700" spc="70" dirty="0">
                <a:solidFill>
                  <a:srgbClr val="57585B"/>
                </a:solidFill>
                <a:latin typeface="Open Sans"/>
                <a:cs typeface="Open Sans"/>
              </a:rPr>
              <a:t> </a:t>
            </a:r>
            <a:r>
              <a:rPr sz="1700" dirty="0">
                <a:solidFill>
                  <a:srgbClr val="57585B"/>
                </a:solidFill>
                <a:latin typeface="Open Sans"/>
                <a:cs typeface="Open Sans"/>
              </a:rPr>
              <a:t>this</a:t>
            </a:r>
            <a:r>
              <a:rPr sz="1700" spc="75" dirty="0">
                <a:solidFill>
                  <a:srgbClr val="57585B"/>
                </a:solidFill>
                <a:latin typeface="Open Sans"/>
                <a:cs typeface="Open Sans"/>
              </a:rPr>
              <a:t> </a:t>
            </a:r>
            <a:r>
              <a:rPr sz="1700" dirty="0">
                <a:solidFill>
                  <a:srgbClr val="57585B"/>
                </a:solidFill>
                <a:latin typeface="Open Sans"/>
                <a:cs typeface="Open Sans"/>
              </a:rPr>
              <a:t>phenomenon.</a:t>
            </a:r>
            <a:r>
              <a:rPr sz="1700" spc="70" dirty="0">
                <a:solidFill>
                  <a:srgbClr val="57585B"/>
                </a:solidFill>
                <a:latin typeface="Open Sans"/>
                <a:cs typeface="Open Sans"/>
              </a:rPr>
              <a:t> </a:t>
            </a:r>
            <a:r>
              <a:rPr sz="1700" dirty="0">
                <a:solidFill>
                  <a:srgbClr val="57585B"/>
                </a:solidFill>
                <a:latin typeface="Open Sans"/>
                <a:cs typeface="Open Sans"/>
              </a:rPr>
              <a:t>They</a:t>
            </a:r>
            <a:r>
              <a:rPr sz="1700" spc="70" dirty="0">
                <a:solidFill>
                  <a:srgbClr val="57585B"/>
                </a:solidFill>
                <a:latin typeface="Open Sans"/>
                <a:cs typeface="Open Sans"/>
              </a:rPr>
              <a:t> </a:t>
            </a:r>
            <a:r>
              <a:rPr sz="1700" dirty="0">
                <a:solidFill>
                  <a:srgbClr val="57585B"/>
                </a:solidFill>
                <a:latin typeface="Open Sans"/>
                <a:cs typeface="Open Sans"/>
              </a:rPr>
              <a:t>can</a:t>
            </a:r>
            <a:r>
              <a:rPr sz="1700" spc="75" dirty="0">
                <a:solidFill>
                  <a:srgbClr val="57585B"/>
                </a:solidFill>
                <a:latin typeface="Open Sans"/>
                <a:cs typeface="Open Sans"/>
              </a:rPr>
              <a:t> </a:t>
            </a:r>
            <a:r>
              <a:rPr sz="1700" dirty="0">
                <a:solidFill>
                  <a:srgbClr val="57585B"/>
                </a:solidFill>
                <a:latin typeface="Open Sans"/>
                <a:cs typeface="Open Sans"/>
              </a:rPr>
              <a:t>print</a:t>
            </a:r>
            <a:r>
              <a:rPr sz="1700" spc="70" dirty="0">
                <a:solidFill>
                  <a:srgbClr val="57585B"/>
                </a:solidFill>
                <a:latin typeface="Open Sans"/>
                <a:cs typeface="Open Sans"/>
              </a:rPr>
              <a:t> </a:t>
            </a:r>
            <a:r>
              <a:rPr sz="1700" dirty="0">
                <a:solidFill>
                  <a:srgbClr val="57585B"/>
                </a:solidFill>
                <a:latin typeface="Open Sans"/>
                <a:cs typeface="Open Sans"/>
              </a:rPr>
              <a:t>money</a:t>
            </a:r>
            <a:r>
              <a:rPr sz="1700" spc="70" dirty="0">
                <a:solidFill>
                  <a:srgbClr val="57585B"/>
                </a:solidFill>
                <a:latin typeface="Open Sans"/>
                <a:cs typeface="Open Sans"/>
              </a:rPr>
              <a:t> </a:t>
            </a:r>
            <a:r>
              <a:rPr sz="1700" dirty="0">
                <a:solidFill>
                  <a:srgbClr val="57585B"/>
                </a:solidFill>
                <a:latin typeface="Open Sans"/>
                <a:cs typeface="Open Sans"/>
              </a:rPr>
              <a:t>endlessly</a:t>
            </a:r>
            <a:r>
              <a:rPr sz="1700" spc="75" dirty="0">
                <a:solidFill>
                  <a:srgbClr val="57585B"/>
                </a:solidFill>
                <a:latin typeface="Open Sans"/>
                <a:cs typeface="Open Sans"/>
              </a:rPr>
              <a:t> </a:t>
            </a:r>
            <a:r>
              <a:rPr sz="1700" spc="-25" dirty="0">
                <a:solidFill>
                  <a:srgbClr val="57585B"/>
                </a:solidFill>
                <a:latin typeface="Open Sans"/>
                <a:cs typeface="Open Sans"/>
              </a:rPr>
              <a:t>to </a:t>
            </a:r>
            <a:r>
              <a:rPr sz="1700" dirty="0">
                <a:solidFill>
                  <a:srgbClr val="57585B"/>
                </a:solidFill>
                <a:latin typeface="Open Sans"/>
                <a:cs typeface="Open Sans"/>
              </a:rPr>
              <a:t>fund</a:t>
            </a:r>
            <a:r>
              <a:rPr sz="1700" spc="75" dirty="0">
                <a:solidFill>
                  <a:srgbClr val="57585B"/>
                </a:solidFill>
                <a:latin typeface="Open Sans"/>
                <a:cs typeface="Open Sans"/>
              </a:rPr>
              <a:t> </a:t>
            </a:r>
            <a:r>
              <a:rPr sz="1700" dirty="0">
                <a:solidFill>
                  <a:srgbClr val="57585B"/>
                </a:solidFill>
                <a:latin typeface="Open Sans"/>
                <a:cs typeface="Open Sans"/>
              </a:rPr>
              <a:t>their</a:t>
            </a:r>
            <a:r>
              <a:rPr sz="1700" spc="75" dirty="0">
                <a:solidFill>
                  <a:srgbClr val="57585B"/>
                </a:solidFill>
                <a:latin typeface="Open Sans"/>
                <a:cs typeface="Open Sans"/>
              </a:rPr>
              <a:t> </a:t>
            </a:r>
            <a:r>
              <a:rPr sz="1700" dirty="0">
                <a:solidFill>
                  <a:srgbClr val="57585B"/>
                </a:solidFill>
                <a:latin typeface="Open Sans"/>
                <a:cs typeface="Open Sans"/>
              </a:rPr>
              <a:t>plans,</a:t>
            </a:r>
            <a:r>
              <a:rPr sz="1700" spc="80" dirty="0">
                <a:solidFill>
                  <a:srgbClr val="57585B"/>
                </a:solidFill>
                <a:latin typeface="Open Sans"/>
                <a:cs typeface="Open Sans"/>
              </a:rPr>
              <a:t> </a:t>
            </a:r>
            <a:r>
              <a:rPr sz="1700" dirty="0">
                <a:solidFill>
                  <a:srgbClr val="57585B"/>
                </a:solidFill>
                <a:latin typeface="Open Sans"/>
                <a:cs typeface="Open Sans"/>
              </a:rPr>
              <a:t>including</a:t>
            </a:r>
            <a:r>
              <a:rPr sz="1700" spc="75" dirty="0">
                <a:solidFill>
                  <a:srgbClr val="57585B"/>
                </a:solidFill>
                <a:latin typeface="Open Sans"/>
                <a:cs typeface="Open Sans"/>
              </a:rPr>
              <a:t> </a:t>
            </a:r>
            <a:r>
              <a:rPr sz="1700" dirty="0">
                <a:solidFill>
                  <a:srgbClr val="57585B"/>
                </a:solidFill>
                <a:latin typeface="Open Sans"/>
                <a:cs typeface="Open Sans"/>
              </a:rPr>
              <a:t>wars.</a:t>
            </a:r>
            <a:r>
              <a:rPr sz="1700" spc="75" dirty="0">
                <a:solidFill>
                  <a:srgbClr val="57585B"/>
                </a:solidFill>
                <a:latin typeface="Open Sans"/>
                <a:cs typeface="Open Sans"/>
              </a:rPr>
              <a:t> </a:t>
            </a:r>
            <a:r>
              <a:rPr sz="1700" dirty="0">
                <a:solidFill>
                  <a:srgbClr val="57585B"/>
                </a:solidFill>
                <a:latin typeface="Open Sans"/>
                <a:cs typeface="Open Sans"/>
              </a:rPr>
              <a:t>This</a:t>
            </a:r>
            <a:r>
              <a:rPr sz="1700" spc="80" dirty="0">
                <a:solidFill>
                  <a:srgbClr val="57585B"/>
                </a:solidFill>
                <a:latin typeface="Open Sans"/>
                <a:cs typeface="Open Sans"/>
              </a:rPr>
              <a:t> </a:t>
            </a:r>
            <a:r>
              <a:rPr sz="1700" dirty="0">
                <a:solidFill>
                  <a:srgbClr val="57585B"/>
                </a:solidFill>
                <a:latin typeface="Open Sans"/>
                <a:cs typeface="Open Sans"/>
              </a:rPr>
              <a:t>ability</a:t>
            </a:r>
            <a:r>
              <a:rPr sz="1700" spc="75" dirty="0">
                <a:solidFill>
                  <a:srgbClr val="57585B"/>
                </a:solidFill>
                <a:latin typeface="Open Sans"/>
                <a:cs typeface="Open Sans"/>
              </a:rPr>
              <a:t> </a:t>
            </a:r>
            <a:r>
              <a:rPr sz="1700" dirty="0">
                <a:solidFill>
                  <a:srgbClr val="57585B"/>
                </a:solidFill>
                <a:latin typeface="Open Sans"/>
                <a:cs typeface="Open Sans"/>
              </a:rPr>
              <a:t>allows</a:t>
            </a:r>
            <a:r>
              <a:rPr sz="1700" spc="80" dirty="0">
                <a:solidFill>
                  <a:srgbClr val="57585B"/>
                </a:solidFill>
                <a:latin typeface="Open Sans"/>
                <a:cs typeface="Open Sans"/>
              </a:rPr>
              <a:t> </a:t>
            </a:r>
            <a:r>
              <a:rPr sz="1700" dirty="0">
                <a:solidFill>
                  <a:srgbClr val="57585B"/>
                </a:solidFill>
                <a:latin typeface="Open Sans"/>
                <a:cs typeface="Open Sans"/>
              </a:rPr>
              <a:t>these</a:t>
            </a:r>
            <a:r>
              <a:rPr sz="1700" spc="75" dirty="0">
                <a:solidFill>
                  <a:srgbClr val="57585B"/>
                </a:solidFill>
                <a:latin typeface="Open Sans"/>
                <a:cs typeface="Open Sans"/>
              </a:rPr>
              <a:t> </a:t>
            </a:r>
            <a:r>
              <a:rPr sz="1700" dirty="0">
                <a:solidFill>
                  <a:srgbClr val="57585B"/>
                </a:solidFill>
                <a:latin typeface="Open Sans"/>
                <a:cs typeface="Open Sans"/>
              </a:rPr>
              <a:t>dominant</a:t>
            </a:r>
            <a:r>
              <a:rPr sz="1700" spc="75" dirty="0">
                <a:solidFill>
                  <a:srgbClr val="57585B"/>
                </a:solidFill>
                <a:latin typeface="Open Sans"/>
                <a:cs typeface="Open Sans"/>
              </a:rPr>
              <a:t> </a:t>
            </a:r>
            <a:r>
              <a:rPr sz="1700" dirty="0">
                <a:solidFill>
                  <a:srgbClr val="57585B"/>
                </a:solidFill>
                <a:latin typeface="Open Sans"/>
                <a:cs typeface="Open Sans"/>
              </a:rPr>
              <a:t>nations</a:t>
            </a:r>
            <a:r>
              <a:rPr sz="1700" spc="80" dirty="0">
                <a:solidFill>
                  <a:srgbClr val="57585B"/>
                </a:solidFill>
                <a:latin typeface="Open Sans"/>
                <a:cs typeface="Open Sans"/>
              </a:rPr>
              <a:t> </a:t>
            </a:r>
            <a:r>
              <a:rPr sz="1700" spc="-25" dirty="0">
                <a:solidFill>
                  <a:srgbClr val="57585B"/>
                </a:solidFill>
                <a:latin typeface="Open Sans"/>
                <a:cs typeface="Open Sans"/>
              </a:rPr>
              <a:t>to</a:t>
            </a:r>
            <a:r>
              <a:rPr sz="1700" spc="500" dirty="0">
                <a:solidFill>
                  <a:srgbClr val="57585B"/>
                </a:solidFill>
                <a:latin typeface="Open Sans"/>
                <a:cs typeface="Open Sans"/>
              </a:rPr>
              <a:t> </a:t>
            </a:r>
            <a:r>
              <a:rPr sz="1700" dirty="0">
                <a:solidFill>
                  <a:srgbClr val="57585B"/>
                </a:solidFill>
                <a:latin typeface="Open Sans"/>
                <a:cs typeface="Open Sans"/>
              </a:rPr>
              <a:t>control,</a:t>
            </a:r>
            <a:r>
              <a:rPr sz="1700" spc="80" dirty="0">
                <a:solidFill>
                  <a:srgbClr val="57585B"/>
                </a:solidFill>
                <a:latin typeface="Open Sans"/>
                <a:cs typeface="Open Sans"/>
              </a:rPr>
              <a:t> </a:t>
            </a:r>
            <a:r>
              <a:rPr sz="1700" dirty="0">
                <a:solidFill>
                  <a:srgbClr val="57585B"/>
                </a:solidFill>
                <a:latin typeface="Open Sans"/>
                <a:cs typeface="Open Sans"/>
              </a:rPr>
              <a:t>inﬂuence,</a:t>
            </a:r>
            <a:r>
              <a:rPr sz="1700" spc="80" dirty="0">
                <a:solidFill>
                  <a:srgbClr val="57585B"/>
                </a:solidFill>
                <a:latin typeface="Open Sans"/>
                <a:cs typeface="Open Sans"/>
              </a:rPr>
              <a:t> </a:t>
            </a:r>
            <a:r>
              <a:rPr sz="1700" dirty="0">
                <a:solidFill>
                  <a:srgbClr val="57585B"/>
                </a:solidFill>
                <a:latin typeface="Open Sans"/>
                <a:cs typeface="Open Sans"/>
              </a:rPr>
              <a:t>and</a:t>
            </a:r>
            <a:r>
              <a:rPr sz="1700" spc="80" dirty="0">
                <a:solidFill>
                  <a:srgbClr val="57585B"/>
                </a:solidFill>
                <a:latin typeface="Open Sans"/>
                <a:cs typeface="Open Sans"/>
              </a:rPr>
              <a:t> </a:t>
            </a:r>
            <a:r>
              <a:rPr sz="1700" dirty="0">
                <a:solidFill>
                  <a:srgbClr val="57585B"/>
                </a:solidFill>
                <a:latin typeface="Open Sans"/>
                <a:cs typeface="Open Sans"/>
              </a:rPr>
              <a:t>engage</a:t>
            </a:r>
            <a:r>
              <a:rPr sz="1700" spc="80" dirty="0">
                <a:solidFill>
                  <a:srgbClr val="57585B"/>
                </a:solidFill>
                <a:latin typeface="Open Sans"/>
                <a:cs typeface="Open Sans"/>
              </a:rPr>
              <a:t> </a:t>
            </a:r>
            <a:r>
              <a:rPr sz="1700" dirty="0">
                <a:solidFill>
                  <a:srgbClr val="57585B"/>
                </a:solidFill>
                <a:latin typeface="Open Sans"/>
                <a:cs typeface="Open Sans"/>
              </a:rPr>
              <a:t>in</a:t>
            </a:r>
            <a:r>
              <a:rPr sz="1700" spc="80" dirty="0">
                <a:solidFill>
                  <a:srgbClr val="57585B"/>
                </a:solidFill>
                <a:latin typeface="Open Sans"/>
                <a:cs typeface="Open Sans"/>
              </a:rPr>
              <a:t> </a:t>
            </a:r>
            <a:r>
              <a:rPr sz="1700" dirty="0">
                <a:solidFill>
                  <a:srgbClr val="57585B"/>
                </a:solidFill>
                <a:latin typeface="Open Sans"/>
                <a:cs typeface="Open Sans"/>
              </a:rPr>
              <a:t>geopolitical</a:t>
            </a:r>
            <a:r>
              <a:rPr sz="1700" spc="80" dirty="0">
                <a:solidFill>
                  <a:srgbClr val="57585B"/>
                </a:solidFill>
                <a:latin typeface="Open Sans"/>
                <a:cs typeface="Open Sans"/>
              </a:rPr>
              <a:t> </a:t>
            </a:r>
            <a:r>
              <a:rPr sz="1700" dirty="0">
                <a:solidFill>
                  <a:srgbClr val="57585B"/>
                </a:solidFill>
                <a:latin typeface="Open Sans"/>
                <a:cs typeface="Open Sans"/>
              </a:rPr>
              <a:t>conﬂicts,</a:t>
            </a:r>
            <a:r>
              <a:rPr sz="1700" spc="80" dirty="0">
                <a:solidFill>
                  <a:srgbClr val="57585B"/>
                </a:solidFill>
                <a:latin typeface="Open Sans"/>
                <a:cs typeface="Open Sans"/>
              </a:rPr>
              <a:t> </a:t>
            </a:r>
            <a:r>
              <a:rPr sz="1700" dirty="0">
                <a:solidFill>
                  <a:srgbClr val="57585B"/>
                </a:solidFill>
                <a:latin typeface="Open Sans"/>
                <a:cs typeface="Open Sans"/>
              </a:rPr>
              <a:t>creating</a:t>
            </a:r>
            <a:r>
              <a:rPr sz="1700" spc="80" dirty="0">
                <a:solidFill>
                  <a:srgbClr val="57585B"/>
                </a:solidFill>
                <a:latin typeface="Open Sans"/>
                <a:cs typeface="Open Sans"/>
              </a:rPr>
              <a:t> </a:t>
            </a:r>
            <a:r>
              <a:rPr sz="1700" dirty="0">
                <a:solidFill>
                  <a:srgbClr val="57585B"/>
                </a:solidFill>
                <a:latin typeface="Open Sans"/>
                <a:cs typeface="Open Sans"/>
              </a:rPr>
              <a:t>a</a:t>
            </a:r>
            <a:r>
              <a:rPr sz="1700" spc="80" dirty="0">
                <a:solidFill>
                  <a:srgbClr val="57585B"/>
                </a:solidFill>
                <a:latin typeface="Open Sans"/>
                <a:cs typeface="Open Sans"/>
              </a:rPr>
              <a:t> </a:t>
            </a:r>
            <a:r>
              <a:rPr sz="1700" dirty="0">
                <a:solidFill>
                  <a:srgbClr val="57585B"/>
                </a:solidFill>
                <a:latin typeface="Open Sans"/>
                <a:cs typeface="Open Sans"/>
              </a:rPr>
              <a:t>global</a:t>
            </a:r>
            <a:r>
              <a:rPr sz="1700" spc="80" dirty="0">
                <a:solidFill>
                  <a:srgbClr val="57585B"/>
                </a:solidFill>
                <a:latin typeface="Open Sans"/>
                <a:cs typeface="Open Sans"/>
              </a:rPr>
              <a:t> </a:t>
            </a:r>
            <a:r>
              <a:rPr sz="1700" spc="-10" dirty="0">
                <a:solidFill>
                  <a:srgbClr val="57585B"/>
                </a:solidFill>
                <a:latin typeface="Open Sans"/>
                <a:cs typeface="Open Sans"/>
              </a:rPr>
              <a:t>power </a:t>
            </a:r>
            <a:r>
              <a:rPr sz="1700" dirty="0">
                <a:solidFill>
                  <a:srgbClr val="57585B"/>
                </a:solidFill>
                <a:latin typeface="Open Sans"/>
                <a:cs typeface="Open Sans"/>
              </a:rPr>
              <a:t>imbalance.</a:t>
            </a:r>
            <a:r>
              <a:rPr sz="1700" spc="50" dirty="0">
                <a:solidFill>
                  <a:srgbClr val="57585B"/>
                </a:solidFill>
                <a:latin typeface="Open Sans"/>
                <a:cs typeface="Open Sans"/>
              </a:rPr>
              <a:t> </a:t>
            </a:r>
            <a:r>
              <a:rPr sz="1700" dirty="0">
                <a:solidFill>
                  <a:srgbClr val="57585B"/>
                </a:solidFill>
                <a:latin typeface="Open Sans"/>
                <a:cs typeface="Open Sans"/>
              </a:rPr>
              <a:t>Wars</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dirty="0">
                <a:solidFill>
                  <a:srgbClr val="57585B"/>
                </a:solidFill>
                <a:latin typeface="Open Sans"/>
                <a:cs typeface="Open Sans"/>
              </a:rPr>
              <a:t>major</a:t>
            </a:r>
            <a:r>
              <a:rPr sz="1700" spc="50" dirty="0">
                <a:solidFill>
                  <a:srgbClr val="57585B"/>
                </a:solidFill>
                <a:latin typeface="Open Sans"/>
                <a:cs typeface="Open Sans"/>
              </a:rPr>
              <a:t> </a:t>
            </a:r>
            <a:r>
              <a:rPr sz="1700" dirty="0">
                <a:solidFill>
                  <a:srgbClr val="57585B"/>
                </a:solidFill>
                <a:latin typeface="Open Sans"/>
                <a:cs typeface="Open Sans"/>
              </a:rPr>
              <a:t>actions</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control</a:t>
            </a:r>
            <a:r>
              <a:rPr sz="1700" spc="50" dirty="0">
                <a:solidFill>
                  <a:srgbClr val="57585B"/>
                </a:solidFill>
                <a:latin typeface="Open Sans"/>
                <a:cs typeface="Open Sans"/>
              </a:rPr>
              <a:t> </a:t>
            </a:r>
            <a:r>
              <a:rPr sz="1700" dirty="0">
                <a:solidFill>
                  <a:srgbClr val="57585B"/>
                </a:solidFill>
                <a:latin typeface="Open Sans"/>
                <a:cs typeface="Open Sans"/>
              </a:rPr>
              <a:t>others</a:t>
            </a:r>
            <a:r>
              <a:rPr sz="1700" spc="50" dirty="0">
                <a:solidFill>
                  <a:srgbClr val="57585B"/>
                </a:solidFill>
                <a:latin typeface="Open Sans"/>
                <a:cs typeface="Open Sans"/>
              </a:rPr>
              <a:t> </a:t>
            </a:r>
            <a:r>
              <a:rPr sz="1700" dirty="0">
                <a:solidFill>
                  <a:srgbClr val="57585B"/>
                </a:solidFill>
                <a:latin typeface="Open Sans"/>
                <a:cs typeface="Open Sans"/>
              </a:rPr>
              <a:t>become</a:t>
            </a:r>
            <a:r>
              <a:rPr sz="1700" spc="50" dirty="0">
                <a:solidFill>
                  <a:srgbClr val="57585B"/>
                </a:solidFill>
                <a:latin typeface="Open Sans"/>
                <a:cs typeface="Open Sans"/>
              </a:rPr>
              <a:t> </a:t>
            </a:r>
            <a:r>
              <a:rPr sz="1700" dirty="0">
                <a:solidFill>
                  <a:srgbClr val="57585B"/>
                </a:solidFill>
                <a:latin typeface="Open Sans"/>
                <a:cs typeface="Open Sans"/>
              </a:rPr>
              <a:t>ﬁnancially</a:t>
            </a:r>
            <a:r>
              <a:rPr sz="1700" spc="50" dirty="0">
                <a:solidFill>
                  <a:srgbClr val="57585B"/>
                </a:solidFill>
                <a:latin typeface="Open Sans"/>
                <a:cs typeface="Open Sans"/>
              </a:rPr>
              <a:t> </a:t>
            </a:r>
            <a:r>
              <a:rPr sz="1700" dirty="0">
                <a:solidFill>
                  <a:srgbClr val="57585B"/>
                </a:solidFill>
                <a:latin typeface="Open Sans"/>
                <a:cs typeface="Open Sans"/>
              </a:rPr>
              <a:t>feasible</a:t>
            </a:r>
            <a:r>
              <a:rPr sz="1700" spc="55" dirty="0">
                <a:solidFill>
                  <a:srgbClr val="57585B"/>
                </a:solidFill>
                <a:latin typeface="Open Sans"/>
                <a:cs typeface="Open Sans"/>
              </a:rPr>
              <a:t> </a:t>
            </a:r>
            <a:r>
              <a:rPr sz="1700" spc="-25" dirty="0">
                <a:solidFill>
                  <a:srgbClr val="57585B"/>
                </a:solidFill>
                <a:latin typeface="Open Sans"/>
                <a:cs typeface="Open Sans"/>
              </a:rPr>
              <a:t>for </a:t>
            </a:r>
            <a:r>
              <a:rPr sz="1700" dirty="0">
                <a:solidFill>
                  <a:srgbClr val="57585B"/>
                </a:solidFill>
                <a:latin typeface="Open Sans"/>
                <a:cs typeface="Open Sans"/>
              </a:rPr>
              <a:t>superpowers</a:t>
            </a:r>
            <a:r>
              <a:rPr sz="1700" spc="65" dirty="0">
                <a:solidFill>
                  <a:srgbClr val="57585B"/>
                </a:solidFill>
                <a:latin typeface="Open Sans"/>
                <a:cs typeface="Open Sans"/>
              </a:rPr>
              <a:t> </a:t>
            </a:r>
            <a:r>
              <a:rPr sz="1700" dirty="0">
                <a:solidFill>
                  <a:srgbClr val="57585B"/>
                </a:solidFill>
                <a:latin typeface="Open Sans"/>
                <a:cs typeface="Open Sans"/>
              </a:rPr>
              <a:t>while</a:t>
            </a:r>
            <a:r>
              <a:rPr sz="1700" spc="70" dirty="0">
                <a:solidFill>
                  <a:srgbClr val="57585B"/>
                </a:solidFill>
                <a:latin typeface="Open Sans"/>
                <a:cs typeface="Open Sans"/>
              </a:rPr>
              <a:t> </a:t>
            </a:r>
            <a:r>
              <a:rPr sz="1700" dirty="0">
                <a:solidFill>
                  <a:srgbClr val="57585B"/>
                </a:solidFill>
                <a:latin typeface="Open Sans"/>
                <a:cs typeface="Open Sans"/>
              </a:rPr>
              <a:t>others</a:t>
            </a:r>
            <a:r>
              <a:rPr sz="1700" spc="65" dirty="0">
                <a:solidFill>
                  <a:srgbClr val="57585B"/>
                </a:solidFill>
                <a:latin typeface="Open Sans"/>
                <a:cs typeface="Open Sans"/>
              </a:rPr>
              <a:t> </a:t>
            </a:r>
            <a:r>
              <a:rPr sz="1700" dirty="0">
                <a:solidFill>
                  <a:srgbClr val="57585B"/>
                </a:solidFill>
                <a:latin typeface="Open Sans"/>
                <a:cs typeface="Open Sans"/>
              </a:rPr>
              <a:t>without</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same</a:t>
            </a:r>
            <a:r>
              <a:rPr sz="1700" spc="70" dirty="0">
                <a:solidFill>
                  <a:srgbClr val="57585B"/>
                </a:solidFill>
                <a:latin typeface="Open Sans"/>
                <a:cs typeface="Open Sans"/>
              </a:rPr>
              <a:t> </a:t>
            </a:r>
            <a:r>
              <a:rPr sz="1700" dirty="0">
                <a:solidFill>
                  <a:srgbClr val="57585B"/>
                </a:solidFill>
                <a:latin typeface="Open Sans"/>
                <a:cs typeface="Open Sans"/>
              </a:rPr>
              <a:t>ﬁnancial</a:t>
            </a:r>
            <a:r>
              <a:rPr sz="1700" spc="65" dirty="0">
                <a:solidFill>
                  <a:srgbClr val="57585B"/>
                </a:solidFill>
                <a:latin typeface="Open Sans"/>
                <a:cs typeface="Open Sans"/>
              </a:rPr>
              <a:t> </a:t>
            </a:r>
            <a:r>
              <a:rPr sz="1700" dirty="0">
                <a:solidFill>
                  <a:srgbClr val="57585B"/>
                </a:solidFill>
                <a:latin typeface="Open Sans"/>
                <a:cs typeface="Open Sans"/>
              </a:rPr>
              <a:t>ﬂexibility</a:t>
            </a:r>
            <a:r>
              <a:rPr sz="1700" spc="70" dirty="0">
                <a:solidFill>
                  <a:srgbClr val="57585B"/>
                </a:solidFill>
                <a:latin typeface="Open Sans"/>
                <a:cs typeface="Open Sans"/>
              </a:rPr>
              <a:t> </a:t>
            </a:r>
            <a:r>
              <a:rPr sz="1700" dirty="0">
                <a:solidFill>
                  <a:srgbClr val="57585B"/>
                </a:solidFill>
                <a:latin typeface="Open Sans"/>
                <a:cs typeface="Open Sans"/>
              </a:rPr>
              <a:t>face</a:t>
            </a:r>
            <a:r>
              <a:rPr sz="1700" spc="65" dirty="0">
                <a:solidFill>
                  <a:srgbClr val="57585B"/>
                </a:solidFill>
                <a:latin typeface="Open Sans"/>
                <a:cs typeface="Open Sans"/>
              </a:rPr>
              <a:t> </a:t>
            </a:r>
            <a:r>
              <a:rPr sz="1700" spc="-10" dirty="0">
                <a:solidFill>
                  <a:srgbClr val="57585B"/>
                </a:solidFill>
                <a:latin typeface="Open Sans"/>
                <a:cs typeface="Open Sans"/>
              </a:rPr>
              <a:t>limitations.</a:t>
            </a:r>
            <a:endParaRPr sz="1700" dirty="0">
              <a:latin typeface="Open Sans"/>
              <a:cs typeface="Open Sans"/>
            </a:endParaRPr>
          </a:p>
          <a:p>
            <a:pPr marL="12700" marR="45720">
              <a:lnSpc>
                <a:spcPct val="101800"/>
              </a:lnSpc>
              <a:spcBef>
                <a:spcPts val="2080"/>
              </a:spcBef>
            </a:pPr>
            <a:r>
              <a:rPr sz="1700" dirty="0">
                <a:solidFill>
                  <a:srgbClr val="57585B"/>
                </a:solidFill>
                <a:latin typeface="Open Sans"/>
                <a:cs typeface="Open Sans"/>
              </a:rPr>
              <a:t>Under</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ﬁat</a:t>
            </a:r>
            <a:r>
              <a:rPr sz="1700" spc="65" dirty="0">
                <a:solidFill>
                  <a:srgbClr val="57585B"/>
                </a:solidFill>
                <a:latin typeface="Open Sans"/>
                <a:cs typeface="Open Sans"/>
              </a:rPr>
              <a:t> </a:t>
            </a:r>
            <a:r>
              <a:rPr sz="1700" dirty="0">
                <a:solidFill>
                  <a:srgbClr val="57585B"/>
                </a:solidFill>
                <a:latin typeface="Open Sans"/>
                <a:cs typeface="Open Sans"/>
              </a:rPr>
              <a:t>system,</a:t>
            </a:r>
            <a:r>
              <a:rPr sz="1700" spc="65" dirty="0">
                <a:solidFill>
                  <a:srgbClr val="57585B"/>
                </a:solidFill>
                <a:latin typeface="Open Sans"/>
                <a:cs typeface="Open Sans"/>
              </a:rPr>
              <a:t> </a:t>
            </a:r>
            <a:r>
              <a:rPr sz="1700" dirty="0">
                <a:solidFill>
                  <a:srgbClr val="57585B"/>
                </a:solidFill>
                <a:latin typeface="Open Sans"/>
                <a:cs typeface="Open Sans"/>
              </a:rPr>
              <a:t>wealth</a:t>
            </a:r>
            <a:r>
              <a:rPr sz="1700" spc="60" dirty="0">
                <a:solidFill>
                  <a:srgbClr val="57585B"/>
                </a:solidFill>
                <a:latin typeface="Open Sans"/>
                <a:cs typeface="Open Sans"/>
              </a:rPr>
              <a:t> </a:t>
            </a:r>
            <a:r>
              <a:rPr sz="1700" dirty="0">
                <a:solidFill>
                  <a:srgbClr val="57585B"/>
                </a:solidFill>
                <a:latin typeface="Open Sans"/>
                <a:cs typeface="Open Sans"/>
              </a:rPr>
              <a:t>does</a:t>
            </a:r>
            <a:r>
              <a:rPr sz="1700" spc="65" dirty="0">
                <a:solidFill>
                  <a:srgbClr val="57585B"/>
                </a:solidFill>
                <a:latin typeface="Open Sans"/>
                <a:cs typeface="Open Sans"/>
              </a:rPr>
              <a:t> </a:t>
            </a:r>
            <a:r>
              <a:rPr sz="1700" dirty="0">
                <a:solidFill>
                  <a:srgbClr val="57585B"/>
                </a:solidFill>
                <a:latin typeface="Open Sans"/>
                <a:cs typeface="Open Sans"/>
              </a:rPr>
              <a:t>not</a:t>
            </a:r>
            <a:r>
              <a:rPr sz="1700" spc="65" dirty="0">
                <a:solidFill>
                  <a:srgbClr val="57585B"/>
                </a:solidFill>
                <a:latin typeface="Open Sans"/>
                <a:cs typeface="Open Sans"/>
              </a:rPr>
              <a:t> </a:t>
            </a:r>
            <a:r>
              <a:rPr sz="1700" dirty="0">
                <a:solidFill>
                  <a:srgbClr val="57585B"/>
                </a:solidFill>
                <a:latin typeface="Open Sans"/>
                <a:cs typeface="Open Sans"/>
              </a:rPr>
              <a:t>distribute</a:t>
            </a:r>
            <a:r>
              <a:rPr sz="1700" spc="65" dirty="0">
                <a:solidFill>
                  <a:srgbClr val="57585B"/>
                </a:solidFill>
                <a:latin typeface="Open Sans"/>
                <a:cs typeface="Open Sans"/>
              </a:rPr>
              <a:t> </a:t>
            </a:r>
            <a:r>
              <a:rPr sz="1700" dirty="0">
                <a:solidFill>
                  <a:srgbClr val="57585B"/>
                </a:solidFill>
                <a:latin typeface="Open Sans"/>
                <a:cs typeface="Open Sans"/>
              </a:rPr>
              <a:t>itself</a:t>
            </a:r>
            <a:r>
              <a:rPr sz="1700" spc="65" dirty="0">
                <a:solidFill>
                  <a:srgbClr val="57585B"/>
                </a:solidFill>
                <a:latin typeface="Open Sans"/>
                <a:cs typeface="Open Sans"/>
              </a:rPr>
              <a:t> </a:t>
            </a:r>
            <a:r>
              <a:rPr sz="1700" dirty="0">
                <a:solidFill>
                  <a:srgbClr val="57585B"/>
                </a:solidFill>
                <a:latin typeface="Open Sans"/>
                <a:cs typeface="Open Sans"/>
              </a:rPr>
              <a:t>evenly.</a:t>
            </a:r>
            <a:r>
              <a:rPr sz="1700" spc="60" dirty="0">
                <a:solidFill>
                  <a:srgbClr val="57585B"/>
                </a:solidFill>
                <a:latin typeface="Open Sans"/>
                <a:cs typeface="Open Sans"/>
              </a:rPr>
              <a:t> </a:t>
            </a:r>
            <a:r>
              <a:rPr sz="1700" dirty="0">
                <a:solidFill>
                  <a:srgbClr val="57585B"/>
                </a:solidFill>
                <a:latin typeface="Open Sans"/>
                <a:cs typeface="Open Sans"/>
              </a:rPr>
              <a:t>Instead,</a:t>
            </a:r>
            <a:r>
              <a:rPr sz="1700" spc="65" dirty="0">
                <a:solidFill>
                  <a:srgbClr val="57585B"/>
                </a:solidFill>
                <a:latin typeface="Open Sans"/>
                <a:cs typeface="Open Sans"/>
              </a:rPr>
              <a:t> </a:t>
            </a:r>
            <a:r>
              <a:rPr sz="1700" dirty="0">
                <a:solidFill>
                  <a:srgbClr val="57585B"/>
                </a:solidFill>
                <a:latin typeface="Open Sans"/>
                <a:cs typeface="Open Sans"/>
              </a:rPr>
              <a:t>it</a:t>
            </a:r>
            <a:r>
              <a:rPr sz="1700" spc="65" dirty="0">
                <a:solidFill>
                  <a:srgbClr val="57585B"/>
                </a:solidFill>
                <a:latin typeface="Open Sans"/>
                <a:cs typeface="Open Sans"/>
              </a:rPr>
              <a:t> </a:t>
            </a:r>
            <a:r>
              <a:rPr sz="1700" dirty="0">
                <a:solidFill>
                  <a:srgbClr val="57585B"/>
                </a:solidFill>
                <a:latin typeface="Open Sans"/>
                <a:cs typeface="Open Sans"/>
              </a:rPr>
              <a:t>tends</a:t>
            </a:r>
            <a:r>
              <a:rPr sz="1700" spc="65" dirty="0">
                <a:solidFill>
                  <a:srgbClr val="57585B"/>
                </a:solidFill>
                <a:latin typeface="Open Sans"/>
                <a:cs typeface="Open Sans"/>
              </a:rPr>
              <a:t> </a:t>
            </a:r>
            <a:r>
              <a:rPr sz="1700" spc="-25" dirty="0">
                <a:solidFill>
                  <a:srgbClr val="57585B"/>
                </a:solidFill>
                <a:latin typeface="Open Sans"/>
                <a:cs typeface="Open Sans"/>
              </a:rPr>
              <a:t>to </a:t>
            </a:r>
            <a:r>
              <a:rPr sz="1700" dirty="0">
                <a:solidFill>
                  <a:srgbClr val="57585B"/>
                </a:solidFill>
                <a:latin typeface="Open Sans"/>
                <a:cs typeface="Open Sans"/>
              </a:rPr>
              <a:t>concentrate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hands</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select</a:t>
            </a:r>
            <a:r>
              <a:rPr sz="1700" spc="55" dirty="0">
                <a:solidFill>
                  <a:srgbClr val="57585B"/>
                </a:solidFill>
                <a:latin typeface="Open Sans"/>
                <a:cs typeface="Open Sans"/>
              </a:rPr>
              <a:t> </a:t>
            </a:r>
            <a:r>
              <a:rPr sz="1700" dirty="0">
                <a:solidFill>
                  <a:srgbClr val="57585B"/>
                </a:solidFill>
                <a:latin typeface="Open Sans"/>
                <a:cs typeface="Open Sans"/>
              </a:rPr>
              <a:t>few.</a:t>
            </a:r>
            <a:r>
              <a:rPr sz="1700" spc="55" dirty="0">
                <a:solidFill>
                  <a:srgbClr val="57585B"/>
                </a:solidFill>
                <a:latin typeface="Open Sans"/>
                <a:cs typeface="Open Sans"/>
              </a:rPr>
              <a:t> </a:t>
            </a:r>
            <a:r>
              <a:rPr sz="1700" dirty="0">
                <a:solidFill>
                  <a:srgbClr val="57585B"/>
                </a:solidFill>
                <a:latin typeface="Open Sans"/>
                <a:cs typeface="Open Sans"/>
              </a:rPr>
              <a:t>This</a:t>
            </a:r>
            <a:r>
              <a:rPr sz="1700" spc="50" dirty="0">
                <a:solidFill>
                  <a:srgbClr val="57585B"/>
                </a:solidFill>
                <a:latin typeface="Open Sans"/>
                <a:cs typeface="Open Sans"/>
              </a:rPr>
              <a:t> </a:t>
            </a:r>
            <a:r>
              <a:rPr sz="1700" dirty="0">
                <a:solidFill>
                  <a:srgbClr val="57585B"/>
                </a:solidFill>
                <a:latin typeface="Open Sans"/>
                <a:cs typeface="Open Sans"/>
              </a:rPr>
              <a:t>phenomenon</a:t>
            </a:r>
            <a:r>
              <a:rPr sz="1700" spc="55"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dirty="0">
                <a:solidFill>
                  <a:srgbClr val="57585B"/>
                </a:solidFill>
                <a:latin typeface="Open Sans"/>
                <a:cs typeface="Open Sans"/>
              </a:rPr>
              <a:t>like</a:t>
            </a:r>
            <a:r>
              <a:rPr sz="1700" spc="50" dirty="0">
                <a:solidFill>
                  <a:srgbClr val="57585B"/>
                </a:solidFill>
                <a:latin typeface="Open Sans"/>
                <a:cs typeface="Open Sans"/>
              </a:rPr>
              <a:t> </a:t>
            </a:r>
            <a:r>
              <a:rPr sz="1700" dirty="0">
                <a:solidFill>
                  <a:srgbClr val="57585B"/>
                </a:solidFill>
                <a:latin typeface="Open Sans"/>
                <a:cs typeface="Open Sans"/>
              </a:rPr>
              <a:t>playing</a:t>
            </a:r>
            <a:r>
              <a:rPr sz="1700" spc="5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game</a:t>
            </a:r>
            <a:r>
              <a:rPr sz="1700" spc="55"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Monopoly</a:t>
            </a:r>
            <a:r>
              <a:rPr sz="1700" spc="60" dirty="0">
                <a:solidFill>
                  <a:srgbClr val="57585B"/>
                </a:solidFill>
                <a:latin typeface="Open Sans"/>
                <a:cs typeface="Open Sans"/>
              </a:rPr>
              <a:t> </a:t>
            </a:r>
            <a:r>
              <a:rPr sz="1700" dirty="0">
                <a:solidFill>
                  <a:srgbClr val="57585B"/>
                </a:solidFill>
                <a:latin typeface="Open Sans"/>
                <a:cs typeface="Open Sans"/>
              </a:rPr>
              <a:t>where</a:t>
            </a:r>
            <a:r>
              <a:rPr sz="1700" spc="65" dirty="0">
                <a:solidFill>
                  <a:srgbClr val="57585B"/>
                </a:solidFill>
                <a:latin typeface="Open Sans"/>
                <a:cs typeface="Open Sans"/>
              </a:rPr>
              <a:t> </a:t>
            </a:r>
            <a:r>
              <a:rPr sz="1700" dirty="0">
                <a:solidFill>
                  <a:srgbClr val="57585B"/>
                </a:solidFill>
                <a:latin typeface="Open Sans"/>
                <a:cs typeface="Open Sans"/>
              </a:rPr>
              <a:t>a</a:t>
            </a:r>
            <a:r>
              <a:rPr sz="1700" spc="65" dirty="0">
                <a:solidFill>
                  <a:srgbClr val="57585B"/>
                </a:solidFill>
                <a:latin typeface="Open Sans"/>
                <a:cs typeface="Open Sans"/>
              </a:rPr>
              <a:t> </a:t>
            </a:r>
            <a:r>
              <a:rPr sz="1700" dirty="0">
                <a:solidFill>
                  <a:srgbClr val="57585B"/>
                </a:solidFill>
                <a:latin typeface="Open Sans"/>
                <a:cs typeface="Open Sans"/>
              </a:rPr>
              <a:t>handful</a:t>
            </a:r>
            <a:r>
              <a:rPr sz="1700" spc="65" dirty="0">
                <a:solidFill>
                  <a:srgbClr val="57585B"/>
                </a:solidFill>
                <a:latin typeface="Open Sans"/>
                <a:cs typeface="Open Sans"/>
              </a:rPr>
              <a:t> </a:t>
            </a:r>
            <a:r>
              <a:rPr sz="1700" dirty="0">
                <a:solidFill>
                  <a:srgbClr val="57585B"/>
                </a:solidFill>
                <a:latin typeface="Open Sans"/>
                <a:cs typeface="Open Sans"/>
              </a:rPr>
              <a:t>of</a:t>
            </a:r>
            <a:r>
              <a:rPr sz="1700" spc="65" dirty="0">
                <a:solidFill>
                  <a:srgbClr val="57585B"/>
                </a:solidFill>
                <a:latin typeface="Open Sans"/>
                <a:cs typeface="Open Sans"/>
              </a:rPr>
              <a:t> </a:t>
            </a:r>
            <a:r>
              <a:rPr sz="1700" dirty="0">
                <a:solidFill>
                  <a:srgbClr val="57585B"/>
                </a:solidFill>
                <a:latin typeface="Open Sans"/>
                <a:cs typeface="Open Sans"/>
              </a:rPr>
              <a:t>players</a:t>
            </a:r>
            <a:r>
              <a:rPr sz="1700" spc="65" dirty="0">
                <a:solidFill>
                  <a:srgbClr val="57585B"/>
                </a:solidFill>
                <a:latin typeface="Open Sans"/>
                <a:cs typeface="Open Sans"/>
              </a:rPr>
              <a:t> </a:t>
            </a:r>
            <a:r>
              <a:rPr sz="1700" dirty="0">
                <a:solidFill>
                  <a:srgbClr val="57585B"/>
                </a:solidFill>
                <a:latin typeface="Open Sans"/>
                <a:cs typeface="Open Sans"/>
              </a:rPr>
              <a:t>possess</a:t>
            </a:r>
            <a:r>
              <a:rPr sz="1700" spc="65" dirty="0">
                <a:solidFill>
                  <a:srgbClr val="57585B"/>
                </a:solidFill>
                <a:latin typeface="Open Sans"/>
                <a:cs typeface="Open Sans"/>
              </a:rPr>
              <a:t> </a:t>
            </a:r>
            <a:r>
              <a:rPr sz="1700" dirty="0">
                <a:solidFill>
                  <a:srgbClr val="57585B"/>
                </a:solidFill>
                <a:latin typeface="Open Sans"/>
                <a:cs typeface="Open Sans"/>
              </a:rPr>
              <a:t>almost</a:t>
            </a:r>
            <a:r>
              <a:rPr sz="1700" spc="65" dirty="0">
                <a:solidFill>
                  <a:srgbClr val="57585B"/>
                </a:solidFill>
                <a:latin typeface="Open Sans"/>
                <a:cs typeface="Open Sans"/>
              </a:rPr>
              <a:t> </a:t>
            </a:r>
            <a:r>
              <a:rPr sz="1700" dirty="0">
                <a:solidFill>
                  <a:srgbClr val="57585B"/>
                </a:solidFill>
                <a:latin typeface="Open Sans"/>
                <a:cs typeface="Open Sans"/>
              </a:rPr>
              <a:t>all</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hotels</a:t>
            </a:r>
            <a:r>
              <a:rPr sz="1700" spc="65"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spc="-10" dirty="0">
                <a:solidFill>
                  <a:srgbClr val="57585B"/>
                </a:solidFill>
                <a:latin typeface="Open Sans"/>
                <a:cs typeface="Open Sans"/>
              </a:rPr>
              <a:t>properties </a:t>
            </a:r>
            <a:r>
              <a:rPr sz="1700" dirty="0">
                <a:solidFill>
                  <a:srgbClr val="57585B"/>
                </a:solidFill>
                <a:latin typeface="Open Sans"/>
                <a:cs typeface="Open Sans"/>
              </a:rPr>
              <a:t>while</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majority</a:t>
            </a:r>
            <a:r>
              <a:rPr sz="1700" spc="45" dirty="0">
                <a:solidFill>
                  <a:srgbClr val="57585B"/>
                </a:solidFill>
                <a:latin typeface="Open Sans"/>
                <a:cs typeface="Open Sans"/>
              </a:rPr>
              <a:t> </a:t>
            </a:r>
            <a:r>
              <a:rPr sz="1700" dirty="0">
                <a:solidFill>
                  <a:srgbClr val="57585B"/>
                </a:solidFill>
                <a:latin typeface="Open Sans"/>
                <a:cs typeface="Open Sans"/>
              </a:rPr>
              <a:t>struggle</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0" dirty="0">
                <a:solidFill>
                  <a:srgbClr val="57585B"/>
                </a:solidFill>
                <a:latin typeface="Open Sans"/>
                <a:cs typeface="Open Sans"/>
              </a:rPr>
              <a:t> </a:t>
            </a:r>
            <a:r>
              <a:rPr sz="1700" dirty="0">
                <a:solidFill>
                  <a:srgbClr val="57585B"/>
                </a:solidFill>
                <a:latin typeface="Open Sans"/>
                <a:cs typeface="Open Sans"/>
              </a:rPr>
              <a:t>stay</a:t>
            </a:r>
            <a:r>
              <a:rPr sz="1700" spc="45" dirty="0">
                <a:solidFill>
                  <a:srgbClr val="57585B"/>
                </a:solidFill>
                <a:latin typeface="Open Sans"/>
                <a:cs typeface="Open Sans"/>
              </a:rPr>
              <a:t> </a:t>
            </a:r>
            <a:r>
              <a:rPr sz="1700" dirty="0">
                <a:solidFill>
                  <a:srgbClr val="57585B"/>
                </a:solidFill>
                <a:latin typeface="Open Sans"/>
                <a:cs typeface="Open Sans"/>
              </a:rPr>
              <a:t>aﬂoat.</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dirty="0">
                <a:solidFill>
                  <a:srgbClr val="57585B"/>
                </a:solidFill>
                <a:latin typeface="Open Sans"/>
                <a:cs typeface="Open Sans"/>
              </a:rPr>
              <a:t>ﬁat</a:t>
            </a:r>
            <a:r>
              <a:rPr sz="1700" spc="40" dirty="0">
                <a:solidFill>
                  <a:srgbClr val="57585B"/>
                </a:solidFill>
                <a:latin typeface="Open Sans"/>
                <a:cs typeface="Open Sans"/>
              </a:rPr>
              <a:t> </a:t>
            </a:r>
            <a:r>
              <a:rPr sz="1700" dirty="0">
                <a:solidFill>
                  <a:srgbClr val="57585B"/>
                </a:solidFill>
                <a:latin typeface="Open Sans"/>
                <a:cs typeface="Open Sans"/>
              </a:rPr>
              <a:t>system</a:t>
            </a:r>
            <a:r>
              <a:rPr sz="1700" spc="40" dirty="0">
                <a:solidFill>
                  <a:srgbClr val="57585B"/>
                </a:solidFill>
                <a:latin typeface="Open Sans"/>
                <a:cs typeface="Open Sans"/>
              </a:rPr>
              <a:t> </a:t>
            </a:r>
            <a:r>
              <a:rPr sz="1700" dirty="0">
                <a:solidFill>
                  <a:srgbClr val="57585B"/>
                </a:solidFill>
                <a:latin typeface="Open Sans"/>
                <a:cs typeface="Open Sans"/>
              </a:rPr>
              <a:t>has</a:t>
            </a:r>
            <a:r>
              <a:rPr sz="1700" spc="45" dirty="0">
                <a:solidFill>
                  <a:srgbClr val="57585B"/>
                </a:solidFill>
                <a:latin typeface="Open Sans"/>
                <a:cs typeface="Open Sans"/>
              </a:rPr>
              <a:t> </a:t>
            </a:r>
            <a:r>
              <a:rPr sz="1700" dirty="0">
                <a:solidFill>
                  <a:srgbClr val="57585B"/>
                </a:solidFill>
                <a:latin typeface="Open Sans"/>
                <a:cs typeface="Open Sans"/>
              </a:rPr>
              <a:t>become</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tool</a:t>
            </a:r>
            <a:r>
              <a:rPr sz="1700" spc="45" dirty="0">
                <a:solidFill>
                  <a:srgbClr val="57585B"/>
                </a:solidFill>
                <a:latin typeface="Open Sans"/>
                <a:cs typeface="Open Sans"/>
              </a:rPr>
              <a:t> </a:t>
            </a:r>
            <a:r>
              <a:rPr sz="1700" spc="-25" dirty="0">
                <a:solidFill>
                  <a:srgbClr val="57585B"/>
                </a:solidFill>
                <a:latin typeface="Open Sans"/>
                <a:cs typeface="Open Sans"/>
              </a:rPr>
              <a:t>for </a:t>
            </a:r>
            <a:r>
              <a:rPr sz="1700" dirty="0">
                <a:solidFill>
                  <a:srgbClr val="57585B"/>
                </a:solidFill>
                <a:latin typeface="Open Sans"/>
                <a:cs typeface="Open Sans"/>
              </a:rPr>
              <a:t>certain</a:t>
            </a:r>
            <a:r>
              <a:rPr sz="1700" spc="55" dirty="0">
                <a:solidFill>
                  <a:srgbClr val="57585B"/>
                </a:solidFill>
                <a:latin typeface="Open Sans"/>
                <a:cs typeface="Open Sans"/>
              </a:rPr>
              <a:t> </a:t>
            </a:r>
            <a:r>
              <a:rPr sz="1700" dirty="0">
                <a:solidFill>
                  <a:srgbClr val="57585B"/>
                </a:solidFill>
                <a:latin typeface="Open Sans"/>
                <a:cs typeface="Open Sans"/>
              </a:rPr>
              <a:t>groups</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concentrate</a:t>
            </a:r>
            <a:r>
              <a:rPr sz="1700" spc="60" dirty="0">
                <a:solidFill>
                  <a:srgbClr val="57585B"/>
                </a:solidFill>
                <a:latin typeface="Open Sans"/>
                <a:cs typeface="Open Sans"/>
              </a:rPr>
              <a:t> </a:t>
            </a:r>
            <a:r>
              <a:rPr sz="1700" dirty="0">
                <a:solidFill>
                  <a:srgbClr val="57585B"/>
                </a:solidFill>
                <a:latin typeface="Open Sans"/>
                <a:cs typeface="Open Sans"/>
              </a:rPr>
              <a:t>wealth.</a:t>
            </a:r>
            <a:r>
              <a:rPr sz="1700" spc="55" dirty="0">
                <a:solidFill>
                  <a:srgbClr val="57585B"/>
                </a:solidFill>
                <a:latin typeface="Open Sans"/>
                <a:cs typeface="Open Sans"/>
              </a:rPr>
              <a:t> </a:t>
            </a:r>
            <a:r>
              <a:rPr sz="1700" dirty="0">
                <a:solidFill>
                  <a:srgbClr val="57585B"/>
                </a:solidFill>
                <a:latin typeface="Open Sans"/>
                <a:cs typeface="Open Sans"/>
              </a:rPr>
              <a:t>Money</a:t>
            </a:r>
            <a:r>
              <a:rPr sz="1700" spc="60" dirty="0">
                <a:solidFill>
                  <a:srgbClr val="57585B"/>
                </a:solidFill>
                <a:latin typeface="Open Sans"/>
                <a:cs typeface="Open Sans"/>
              </a:rPr>
              <a:t> </a:t>
            </a:r>
            <a:r>
              <a:rPr sz="1700" dirty="0">
                <a:solidFill>
                  <a:srgbClr val="57585B"/>
                </a:solidFill>
                <a:latin typeface="Open Sans"/>
                <a:cs typeface="Open Sans"/>
              </a:rPr>
              <a:t>printing</a:t>
            </a:r>
            <a:r>
              <a:rPr sz="1700" spc="60" dirty="0">
                <a:solidFill>
                  <a:srgbClr val="57585B"/>
                </a:solidFill>
                <a:latin typeface="Open Sans"/>
                <a:cs typeface="Open Sans"/>
              </a:rPr>
              <a:t> </a:t>
            </a:r>
            <a:r>
              <a:rPr sz="1700" dirty="0">
                <a:solidFill>
                  <a:srgbClr val="57585B"/>
                </a:solidFill>
                <a:latin typeface="Open Sans"/>
                <a:cs typeface="Open Sans"/>
              </a:rPr>
              <a:t>allows</a:t>
            </a:r>
            <a:r>
              <a:rPr sz="1700" spc="60" dirty="0">
                <a:solidFill>
                  <a:srgbClr val="57585B"/>
                </a:solidFill>
                <a:latin typeface="Open Sans"/>
                <a:cs typeface="Open Sans"/>
              </a:rPr>
              <a:t> </a:t>
            </a:r>
            <a:r>
              <a:rPr sz="1700" dirty="0">
                <a:solidFill>
                  <a:srgbClr val="57585B"/>
                </a:solidFill>
                <a:latin typeface="Open Sans"/>
                <a:cs typeface="Open Sans"/>
              </a:rPr>
              <a:t>governments</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spc="-10" dirty="0">
                <a:solidFill>
                  <a:srgbClr val="57585B"/>
                </a:solidFill>
                <a:latin typeface="Open Sans"/>
                <a:cs typeface="Open Sans"/>
              </a:rPr>
              <a:t>their </a:t>
            </a:r>
            <a:r>
              <a:rPr sz="1700" dirty="0">
                <a:solidFill>
                  <a:srgbClr val="57585B"/>
                </a:solidFill>
                <a:latin typeface="Open Sans"/>
                <a:cs typeface="Open Sans"/>
              </a:rPr>
              <a:t>tight</a:t>
            </a:r>
            <a:r>
              <a:rPr sz="1700" spc="55" dirty="0">
                <a:solidFill>
                  <a:srgbClr val="57585B"/>
                </a:solidFill>
                <a:latin typeface="Open Sans"/>
                <a:cs typeface="Open Sans"/>
              </a:rPr>
              <a:t> </a:t>
            </a:r>
            <a:r>
              <a:rPr sz="1700" dirty="0">
                <a:solidFill>
                  <a:srgbClr val="57585B"/>
                </a:solidFill>
                <a:latin typeface="Open Sans"/>
                <a:cs typeface="Open Sans"/>
              </a:rPr>
              <a:t>collaboration</a:t>
            </a:r>
            <a:r>
              <a:rPr sz="1700" spc="55" dirty="0">
                <a:solidFill>
                  <a:srgbClr val="57585B"/>
                </a:solidFill>
                <a:latin typeface="Open Sans"/>
                <a:cs typeface="Open Sans"/>
              </a:rPr>
              <a:t> </a:t>
            </a:r>
            <a:r>
              <a:rPr sz="1700" dirty="0">
                <a:solidFill>
                  <a:srgbClr val="57585B"/>
                </a:solidFill>
                <a:latin typeface="Open Sans"/>
                <a:cs typeface="Open Sans"/>
              </a:rPr>
              <a:t>with</a:t>
            </a:r>
            <a:r>
              <a:rPr sz="1700" spc="55" dirty="0">
                <a:solidFill>
                  <a:srgbClr val="57585B"/>
                </a:solidFill>
                <a:latin typeface="Open Sans"/>
                <a:cs typeface="Open Sans"/>
              </a:rPr>
              <a:t> </a:t>
            </a:r>
            <a:r>
              <a:rPr sz="1700" dirty="0">
                <a:solidFill>
                  <a:srgbClr val="57585B"/>
                </a:solidFill>
                <a:latin typeface="Open Sans"/>
                <a:cs typeface="Open Sans"/>
              </a:rPr>
              <a:t>central</a:t>
            </a:r>
            <a:r>
              <a:rPr sz="1700" spc="60" dirty="0">
                <a:solidFill>
                  <a:srgbClr val="57585B"/>
                </a:solidFill>
                <a:latin typeface="Open Sans"/>
                <a:cs typeface="Open Sans"/>
              </a:rPr>
              <a:t> </a:t>
            </a:r>
            <a:r>
              <a:rPr sz="1700" dirty="0">
                <a:solidFill>
                  <a:srgbClr val="57585B"/>
                </a:solidFill>
                <a:latin typeface="Open Sans"/>
                <a:cs typeface="Open Sans"/>
              </a:rPr>
              <a:t>banks</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inject</a:t>
            </a:r>
            <a:r>
              <a:rPr sz="1700" spc="60" dirty="0">
                <a:solidFill>
                  <a:srgbClr val="57585B"/>
                </a:solidFill>
                <a:latin typeface="Open Sans"/>
                <a:cs typeface="Open Sans"/>
              </a:rPr>
              <a:t> </a:t>
            </a:r>
            <a:r>
              <a:rPr sz="1700" dirty="0">
                <a:solidFill>
                  <a:srgbClr val="57585B"/>
                </a:solidFill>
                <a:latin typeface="Open Sans"/>
                <a:cs typeface="Open Sans"/>
              </a:rPr>
              <a:t>more</a:t>
            </a:r>
            <a:r>
              <a:rPr sz="1700" spc="55" dirty="0">
                <a:solidFill>
                  <a:srgbClr val="57585B"/>
                </a:solidFill>
                <a:latin typeface="Open Sans"/>
                <a:cs typeface="Open Sans"/>
              </a:rPr>
              <a:t> </a:t>
            </a:r>
            <a:r>
              <a:rPr sz="1700" dirty="0">
                <a:solidFill>
                  <a:srgbClr val="57585B"/>
                </a:solidFill>
                <a:latin typeface="Open Sans"/>
                <a:cs typeface="Open Sans"/>
              </a:rPr>
              <a:t>currency</a:t>
            </a:r>
            <a:r>
              <a:rPr sz="1700" spc="55" dirty="0">
                <a:solidFill>
                  <a:srgbClr val="57585B"/>
                </a:solidFill>
                <a:latin typeface="Open Sans"/>
                <a:cs typeface="Open Sans"/>
              </a:rPr>
              <a:t> </a:t>
            </a:r>
            <a:r>
              <a:rPr sz="1700" dirty="0">
                <a:solidFill>
                  <a:srgbClr val="57585B"/>
                </a:solidFill>
                <a:latin typeface="Open Sans"/>
                <a:cs typeface="Open Sans"/>
              </a:rPr>
              <a:t>into</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economy,</a:t>
            </a:r>
            <a:r>
              <a:rPr sz="1700" spc="55"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the</a:t>
            </a:r>
            <a:r>
              <a:rPr sz="1700" spc="60" dirty="0">
                <a:solidFill>
                  <a:srgbClr val="57585B"/>
                </a:solidFill>
                <a:latin typeface="Open Sans"/>
                <a:cs typeface="Open Sans"/>
              </a:rPr>
              <a:t> </a:t>
            </a:r>
            <a:r>
              <a:rPr lang="en-US" sz="1700" dirty="0">
                <a:solidFill>
                  <a:srgbClr val="57585B"/>
                </a:solidFill>
                <a:latin typeface="Open Sans"/>
                <a:cs typeface="Open Sans"/>
              </a:rPr>
              <a:t>recipients</a:t>
            </a:r>
            <a:r>
              <a:rPr sz="1700" spc="60" dirty="0">
                <a:solidFill>
                  <a:srgbClr val="57585B"/>
                </a:solidFill>
                <a:latin typeface="Open Sans"/>
                <a:cs typeface="Open Sans"/>
              </a:rPr>
              <a:t> </a:t>
            </a:r>
            <a:r>
              <a:rPr sz="1700" dirty="0">
                <a:solidFill>
                  <a:srgbClr val="57585B"/>
                </a:solidFill>
                <a:latin typeface="Open Sans"/>
                <a:cs typeface="Open Sans"/>
              </a:rPr>
              <a:t>of</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65" dirty="0">
                <a:solidFill>
                  <a:srgbClr val="57585B"/>
                </a:solidFill>
                <a:latin typeface="Open Sans"/>
                <a:cs typeface="Open Sans"/>
              </a:rPr>
              <a:t> </a:t>
            </a:r>
            <a:r>
              <a:rPr sz="1700" dirty="0">
                <a:solidFill>
                  <a:srgbClr val="57585B"/>
                </a:solidFill>
                <a:latin typeface="Open Sans"/>
                <a:cs typeface="Open Sans"/>
              </a:rPr>
              <a:t>newly</a:t>
            </a:r>
            <a:r>
              <a:rPr sz="1700" spc="60" dirty="0">
                <a:solidFill>
                  <a:srgbClr val="57585B"/>
                </a:solidFill>
                <a:latin typeface="Open Sans"/>
                <a:cs typeface="Open Sans"/>
              </a:rPr>
              <a:t> </a:t>
            </a:r>
            <a:r>
              <a:rPr sz="1700" dirty="0">
                <a:solidFill>
                  <a:srgbClr val="57585B"/>
                </a:solidFill>
                <a:latin typeface="Open Sans"/>
                <a:cs typeface="Open Sans"/>
              </a:rPr>
              <a:t>created</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5" dirty="0">
                <a:solidFill>
                  <a:srgbClr val="57585B"/>
                </a:solidFill>
                <a:latin typeface="Open Sans"/>
                <a:cs typeface="Open Sans"/>
              </a:rPr>
              <a:t> </a:t>
            </a:r>
            <a:r>
              <a:rPr sz="1700" dirty="0">
                <a:solidFill>
                  <a:srgbClr val="57585B"/>
                </a:solidFill>
                <a:latin typeface="Open Sans"/>
                <a:cs typeface="Open Sans"/>
              </a:rPr>
              <a:t>are</a:t>
            </a:r>
            <a:r>
              <a:rPr sz="1700" spc="60" dirty="0">
                <a:solidFill>
                  <a:srgbClr val="57585B"/>
                </a:solidFill>
                <a:latin typeface="Open Sans"/>
                <a:cs typeface="Open Sans"/>
              </a:rPr>
              <a:t> </a:t>
            </a:r>
            <a:r>
              <a:rPr sz="1700" dirty="0">
                <a:solidFill>
                  <a:srgbClr val="57585B"/>
                </a:solidFill>
                <a:latin typeface="Open Sans"/>
                <a:cs typeface="Open Sans"/>
              </a:rPr>
              <a:t>those</a:t>
            </a:r>
            <a:r>
              <a:rPr sz="1700" spc="60" dirty="0">
                <a:solidFill>
                  <a:srgbClr val="57585B"/>
                </a:solidFill>
                <a:latin typeface="Open Sans"/>
                <a:cs typeface="Open Sans"/>
              </a:rPr>
              <a:t> </a:t>
            </a:r>
            <a:r>
              <a:rPr sz="1700" dirty="0">
                <a:solidFill>
                  <a:srgbClr val="57585B"/>
                </a:solidFill>
                <a:latin typeface="Open Sans"/>
                <a:cs typeface="Open Sans"/>
              </a:rPr>
              <a:t>with</a:t>
            </a:r>
            <a:r>
              <a:rPr sz="1700" spc="65" dirty="0">
                <a:solidFill>
                  <a:srgbClr val="57585B"/>
                </a:solidFill>
                <a:latin typeface="Open Sans"/>
                <a:cs typeface="Open Sans"/>
              </a:rPr>
              <a:t> </a:t>
            </a:r>
            <a:r>
              <a:rPr sz="1700" dirty="0">
                <a:solidFill>
                  <a:srgbClr val="57585B"/>
                </a:solidFill>
                <a:latin typeface="Open Sans"/>
                <a:cs typeface="Open Sans"/>
              </a:rPr>
              <a:t>existing</a:t>
            </a:r>
            <a:r>
              <a:rPr sz="1700" spc="60" dirty="0">
                <a:solidFill>
                  <a:srgbClr val="57585B"/>
                </a:solidFill>
                <a:latin typeface="Open Sans"/>
                <a:cs typeface="Open Sans"/>
              </a:rPr>
              <a:t> </a:t>
            </a:r>
            <a:r>
              <a:rPr sz="1700" dirty="0">
                <a:solidFill>
                  <a:srgbClr val="57585B"/>
                </a:solidFill>
                <a:latin typeface="Open Sans"/>
                <a:cs typeface="Open Sans"/>
              </a:rPr>
              <a:t>wealth</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spc="-10" dirty="0">
                <a:solidFill>
                  <a:srgbClr val="57585B"/>
                </a:solidFill>
                <a:latin typeface="Open Sans"/>
                <a:cs typeface="Open Sans"/>
              </a:rPr>
              <a:t>status</a:t>
            </a:r>
            <a:r>
              <a:rPr sz="1700" spc="500" dirty="0">
                <a:solidFill>
                  <a:srgbClr val="57585B"/>
                </a:solidFill>
                <a:latin typeface="Open Sans"/>
                <a:cs typeface="Open Sans"/>
              </a:rPr>
              <a:t> </a:t>
            </a:r>
            <a:r>
              <a:rPr lang="en-US" sz="1600" b="0" i="0" dirty="0">
                <a:solidFill>
                  <a:srgbClr val="444746"/>
                </a:solidFill>
                <a:effectLst/>
                <a:latin typeface="Google Sans"/>
              </a:rPr>
              <a:t>— </a:t>
            </a:r>
            <a:r>
              <a:rPr sz="1700" dirty="0">
                <a:solidFill>
                  <a:srgbClr val="57585B"/>
                </a:solidFill>
                <a:latin typeface="Open Sans"/>
                <a:cs typeface="Open Sans"/>
              </a:rPr>
              <a:t>powerful</a:t>
            </a:r>
            <a:r>
              <a:rPr sz="1700" spc="80" dirty="0">
                <a:solidFill>
                  <a:srgbClr val="57585B"/>
                </a:solidFill>
                <a:latin typeface="Open Sans"/>
                <a:cs typeface="Open Sans"/>
              </a:rPr>
              <a:t> </a:t>
            </a:r>
            <a:r>
              <a:rPr sz="1700" dirty="0">
                <a:solidFill>
                  <a:srgbClr val="57585B"/>
                </a:solidFill>
                <a:latin typeface="Open Sans"/>
                <a:cs typeface="Open Sans"/>
              </a:rPr>
              <a:t>entities</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80" dirty="0">
                <a:solidFill>
                  <a:srgbClr val="57585B"/>
                </a:solidFill>
                <a:latin typeface="Open Sans"/>
                <a:cs typeface="Open Sans"/>
              </a:rPr>
              <a:t> </a:t>
            </a:r>
            <a:r>
              <a:rPr sz="1700" spc="-10" dirty="0">
                <a:solidFill>
                  <a:srgbClr val="57585B"/>
                </a:solidFill>
                <a:latin typeface="Open Sans"/>
                <a:cs typeface="Open Sans"/>
              </a:rPr>
              <a:t>individuals.</a:t>
            </a:r>
            <a:endParaRPr sz="1700" dirty="0">
              <a:latin typeface="Open Sans"/>
              <a:cs typeface="Open Sans"/>
            </a:endParaRPr>
          </a:p>
        </p:txBody>
      </p:sp>
      <p:sp>
        <p:nvSpPr>
          <p:cNvPr id="9" name="object 9"/>
          <p:cNvSpPr txBox="1"/>
          <p:nvPr/>
        </p:nvSpPr>
        <p:spPr>
          <a:xfrm>
            <a:off x="10301864" y="2611790"/>
            <a:ext cx="8622030" cy="3192145"/>
          </a:xfrm>
          <a:prstGeom prst="rect">
            <a:avLst/>
          </a:prstGeom>
        </p:spPr>
        <p:txBody>
          <a:bodyPr vert="horz" wrap="square" lIns="0" tIns="12065" rIns="0" bIns="0" rtlCol="0">
            <a:spAutoFit/>
          </a:bodyPr>
          <a:lstStyle/>
          <a:p>
            <a:pPr marL="12700" marR="5080">
              <a:lnSpc>
                <a:spcPct val="101800"/>
              </a:lnSpc>
              <a:spcBef>
                <a:spcPts val="95"/>
              </a:spcBef>
            </a:pPr>
            <a:r>
              <a:rPr sz="1700" dirty="0">
                <a:solidFill>
                  <a:srgbClr val="57585B"/>
                </a:solidFill>
                <a:latin typeface="Open Sans"/>
                <a:cs typeface="Open Sans"/>
              </a:rPr>
              <a:t>These</a:t>
            </a:r>
            <a:r>
              <a:rPr sz="1700" spc="60" dirty="0">
                <a:solidFill>
                  <a:srgbClr val="57585B"/>
                </a:solidFill>
                <a:latin typeface="Open Sans"/>
                <a:cs typeface="Open Sans"/>
              </a:rPr>
              <a:t> </a:t>
            </a:r>
            <a:r>
              <a:rPr sz="1700" dirty="0">
                <a:solidFill>
                  <a:srgbClr val="57585B"/>
                </a:solidFill>
                <a:latin typeface="Open Sans"/>
                <a:cs typeface="Open Sans"/>
              </a:rPr>
              <a:t>groups</a:t>
            </a:r>
            <a:r>
              <a:rPr sz="1700" spc="65" dirty="0">
                <a:solidFill>
                  <a:srgbClr val="57585B"/>
                </a:solidFill>
                <a:latin typeface="Open Sans"/>
                <a:cs typeface="Open Sans"/>
              </a:rPr>
              <a:t> </a:t>
            </a:r>
            <a:r>
              <a:rPr sz="1700" dirty="0">
                <a:solidFill>
                  <a:srgbClr val="57585B"/>
                </a:solidFill>
                <a:latin typeface="Open Sans"/>
                <a:cs typeface="Open Sans"/>
              </a:rPr>
              <a:t>beneﬁt</a:t>
            </a:r>
            <a:r>
              <a:rPr sz="1700" spc="60" dirty="0">
                <a:solidFill>
                  <a:srgbClr val="57585B"/>
                </a:solidFill>
                <a:latin typeface="Open Sans"/>
                <a:cs typeface="Open Sans"/>
              </a:rPr>
              <a:t> </a:t>
            </a:r>
            <a:r>
              <a:rPr sz="1700" dirty="0">
                <a:solidFill>
                  <a:srgbClr val="57585B"/>
                </a:solidFill>
                <a:latin typeface="Open Sans"/>
                <a:cs typeface="Open Sans"/>
              </a:rPr>
              <a:t>from</a:t>
            </a:r>
            <a:r>
              <a:rPr sz="1700" spc="65"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freshly</a:t>
            </a:r>
            <a:r>
              <a:rPr sz="1700" spc="65" dirty="0">
                <a:solidFill>
                  <a:srgbClr val="57585B"/>
                </a:solidFill>
                <a:latin typeface="Open Sans"/>
                <a:cs typeface="Open Sans"/>
              </a:rPr>
              <a:t> </a:t>
            </a:r>
            <a:r>
              <a:rPr sz="1700" dirty="0">
                <a:solidFill>
                  <a:srgbClr val="57585B"/>
                </a:solidFill>
                <a:latin typeface="Open Sans"/>
                <a:cs typeface="Open Sans"/>
              </a:rPr>
              <a:t>printed</a:t>
            </a:r>
            <a:r>
              <a:rPr sz="1700" spc="60" dirty="0">
                <a:solidFill>
                  <a:srgbClr val="57585B"/>
                </a:solidFill>
                <a:latin typeface="Open Sans"/>
                <a:cs typeface="Open Sans"/>
              </a:rPr>
              <a:t> </a:t>
            </a:r>
            <a:r>
              <a:rPr sz="1700" dirty="0">
                <a:solidFill>
                  <a:srgbClr val="57585B"/>
                </a:solidFill>
                <a:latin typeface="Open Sans"/>
                <a:cs typeface="Open Sans"/>
              </a:rPr>
              <a:t>money</a:t>
            </a:r>
            <a:r>
              <a:rPr sz="1700" spc="65" dirty="0">
                <a:solidFill>
                  <a:srgbClr val="57585B"/>
                </a:solidFill>
                <a:latin typeface="Open Sans"/>
                <a:cs typeface="Open Sans"/>
              </a:rPr>
              <a:t> </a:t>
            </a:r>
            <a:r>
              <a:rPr sz="1700" dirty="0">
                <a:solidFill>
                  <a:srgbClr val="57585B"/>
                </a:solidFill>
                <a:latin typeface="Open Sans"/>
                <a:cs typeface="Open Sans"/>
              </a:rPr>
              <a:t>before</a:t>
            </a:r>
            <a:r>
              <a:rPr sz="1700" spc="60" dirty="0">
                <a:solidFill>
                  <a:srgbClr val="57585B"/>
                </a:solidFill>
                <a:latin typeface="Open Sans"/>
                <a:cs typeface="Open Sans"/>
              </a:rPr>
              <a:t> </a:t>
            </a:r>
            <a:r>
              <a:rPr sz="1700" dirty="0">
                <a:solidFill>
                  <a:srgbClr val="57585B"/>
                </a:solidFill>
                <a:latin typeface="Open Sans"/>
                <a:cs typeface="Open Sans"/>
              </a:rPr>
              <a:t>its</a:t>
            </a:r>
            <a:r>
              <a:rPr sz="1700" spc="65" dirty="0">
                <a:solidFill>
                  <a:srgbClr val="57585B"/>
                </a:solidFill>
                <a:latin typeface="Open Sans"/>
                <a:cs typeface="Open Sans"/>
              </a:rPr>
              <a:t> </a:t>
            </a:r>
            <a:r>
              <a:rPr sz="1700" dirty="0">
                <a:solidFill>
                  <a:srgbClr val="57585B"/>
                </a:solidFill>
                <a:latin typeface="Open Sans"/>
                <a:cs typeface="Open Sans"/>
              </a:rPr>
              <a:t>negative</a:t>
            </a:r>
            <a:r>
              <a:rPr sz="1700" spc="60" dirty="0">
                <a:solidFill>
                  <a:srgbClr val="57585B"/>
                </a:solidFill>
                <a:latin typeface="Open Sans"/>
                <a:cs typeface="Open Sans"/>
              </a:rPr>
              <a:t> </a:t>
            </a:r>
            <a:r>
              <a:rPr sz="1700" dirty="0">
                <a:solidFill>
                  <a:srgbClr val="57585B"/>
                </a:solidFill>
                <a:latin typeface="Open Sans"/>
                <a:cs typeface="Open Sans"/>
              </a:rPr>
              <a:t>eﬀects,</a:t>
            </a:r>
            <a:r>
              <a:rPr sz="1700" spc="65" dirty="0">
                <a:solidFill>
                  <a:srgbClr val="57585B"/>
                </a:solidFill>
                <a:latin typeface="Open Sans"/>
                <a:cs typeface="Open Sans"/>
              </a:rPr>
              <a:t> </a:t>
            </a:r>
            <a:r>
              <a:rPr sz="1700" spc="-20" dirty="0">
                <a:solidFill>
                  <a:srgbClr val="57585B"/>
                </a:solidFill>
                <a:latin typeface="Open Sans"/>
                <a:cs typeface="Open Sans"/>
              </a:rPr>
              <a:t>like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decrease</a:t>
            </a:r>
            <a:r>
              <a:rPr sz="1700" spc="50" dirty="0">
                <a:solidFill>
                  <a:srgbClr val="57585B"/>
                </a:solidFill>
                <a:latin typeface="Open Sans"/>
                <a:cs typeface="Open Sans"/>
              </a:rPr>
              <a:t> </a:t>
            </a:r>
            <a:r>
              <a:rPr sz="1700" dirty="0">
                <a:solidFill>
                  <a:srgbClr val="57585B"/>
                </a:solidFill>
                <a:latin typeface="Open Sans"/>
                <a:cs typeface="Open Sans"/>
              </a:rPr>
              <a:t>in</a:t>
            </a:r>
            <a:r>
              <a:rPr sz="1700" spc="45" dirty="0">
                <a:solidFill>
                  <a:srgbClr val="57585B"/>
                </a:solidFill>
                <a:latin typeface="Open Sans"/>
                <a:cs typeface="Open Sans"/>
              </a:rPr>
              <a:t> </a:t>
            </a:r>
            <a:r>
              <a:rPr sz="1700" dirty="0">
                <a:solidFill>
                  <a:srgbClr val="57585B"/>
                </a:solidFill>
                <a:latin typeface="Open Sans"/>
                <a:cs typeface="Open Sans"/>
              </a:rPr>
              <a:t>purchasing</a:t>
            </a:r>
            <a:r>
              <a:rPr sz="1700" spc="50" dirty="0">
                <a:solidFill>
                  <a:srgbClr val="57585B"/>
                </a:solidFill>
                <a:latin typeface="Open Sans"/>
                <a:cs typeface="Open Sans"/>
              </a:rPr>
              <a:t> </a:t>
            </a:r>
            <a:r>
              <a:rPr sz="1700" dirty="0">
                <a:solidFill>
                  <a:srgbClr val="57585B"/>
                </a:solidFill>
                <a:latin typeface="Open Sans"/>
                <a:cs typeface="Open Sans"/>
              </a:rPr>
              <a:t>power,</a:t>
            </a:r>
            <a:r>
              <a:rPr sz="1700" spc="50" dirty="0">
                <a:solidFill>
                  <a:srgbClr val="57585B"/>
                </a:solidFill>
                <a:latin typeface="Open Sans"/>
                <a:cs typeface="Open Sans"/>
              </a:rPr>
              <a:t> </a:t>
            </a:r>
            <a:r>
              <a:rPr sz="1700" dirty="0">
                <a:solidFill>
                  <a:srgbClr val="57585B"/>
                </a:solidFill>
                <a:latin typeface="Open Sans"/>
                <a:cs typeface="Open Sans"/>
              </a:rPr>
              <a:t>start</a:t>
            </a:r>
            <a:r>
              <a:rPr sz="1700" spc="4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manifest</a:t>
            </a:r>
            <a:r>
              <a:rPr sz="1700" spc="45" dirty="0">
                <a:solidFill>
                  <a:srgbClr val="57585B"/>
                </a:solidFill>
                <a:latin typeface="Open Sans"/>
                <a:cs typeface="Open Sans"/>
              </a:rPr>
              <a:t> </a:t>
            </a:r>
            <a:r>
              <a:rPr sz="1700" dirty="0">
                <a:solidFill>
                  <a:srgbClr val="57585B"/>
                </a:solidFill>
                <a:latin typeface="Open Sans"/>
                <a:cs typeface="Open Sans"/>
              </a:rPr>
              <a:t>through</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spc="-10" dirty="0">
                <a:solidFill>
                  <a:srgbClr val="57585B"/>
                </a:solidFill>
                <a:latin typeface="Open Sans"/>
                <a:cs typeface="Open Sans"/>
              </a:rPr>
              <a:t>economy.</a:t>
            </a:r>
            <a:endParaRPr sz="1700" dirty="0">
              <a:latin typeface="Open Sans"/>
              <a:cs typeface="Open Sans"/>
            </a:endParaRPr>
          </a:p>
          <a:p>
            <a:pPr marL="12700" marR="95885">
              <a:lnSpc>
                <a:spcPct val="101800"/>
              </a:lnSpc>
              <a:spcBef>
                <a:spcPts val="2075"/>
              </a:spcBef>
            </a:pPr>
            <a:r>
              <a:rPr sz="1700" dirty="0">
                <a:solidFill>
                  <a:srgbClr val="57585B"/>
                </a:solidFill>
                <a:latin typeface="Open Sans"/>
                <a:cs typeface="Open Sans"/>
              </a:rPr>
              <a:t>Wealth</a:t>
            </a:r>
            <a:r>
              <a:rPr sz="1700" spc="65" dirty="0">
                <a:solidFill>
                  <a:srgbClr val="57585B"/>
                </a:solidFill>
                <a:latin typeface="Open Sans"/>
                <a:cs typeface="Open Sans"/>
              </a:rPr>
              <a:t> </a:t>
            </a:r>
            <a:r>
              <a:rPr sz="1700" dirty="0">
                <a:solidFill>
                  <a:srgbClr val="57585B"/>
                </a:solidFill>
                <a:latin typeface="Open Sans"/>
                <a:cs typeface="Open Sans"/>
              </a:rPr>
              <a:t>inequality</a:t>
            </a:r>
            <a:r>
              <a:rPr sz="1700" spc="70" dirty="0">
                <a:solidFill>
                  <a:srgbClr val="57585B"/>
                </a:solidFill>
                <a:latin typeface="Open Sans"/>
                <a:cs typeface="Open Sans"/>
              </a:rPr>
              <a:t> </a:t>
            </a:r>
            <a:r>
              <a:rPr sz="1700" dirty="0">
                <a:solidFill>
                  <a:srgbClr val="57585B"/>
                </a:solidFill>
                <a:latin typeface="Open Sans"/>
                <a:cs typeface="Open Sans"/>
              </a:rPr>
              <a:t>is</a:t>
            </a:r>
            <a:r>
              <a:rPr sz="1700" spc="70" dirty="0">
                <a:solidFill>
                  <a:srgbClr val="57585B"/>
                </a:solidFill>
                <a:latin typeface="Open Sans"/>
                <a:cs typeface="Open Sans"/>
              </a:rPr>
              <a:t> </a:t>
            </a:r>
            <a:r>
              <a:rPr sz="1700" dirty="0">
                <a:solidFill>
                  <a:srgbClr val="57585B"/>
                </a:solidFill>
                <a:latin typeface="Open Sans"/>
                <a:cs typeface="Open Sans"/>
              </a:rPr>
              <a:t>not</a:t>
            </a:r>
            <a:r>
              <a:rPr sz="1700" spc="70" dirty="0">
                <a:solidFill>
                  <a:srgbClr val="57585B"/>
                </a:solidFill>
                <a:latin typeface="Open Sans"/>
                <a:cs typeface="Open Sans"/>
              </a:rPr>
              <a:t> </a:t>
            </a:r>
            <a:r>
              <a:rPr sz="1700" dirty="0">
                <a:solidFill>
                  <a:srgbClr val="57585B"/>
                </a:solidFill>
                <a:latin typeface="Open Sans"/>
                <a:cs typeface="Open Sans"/>
              </a:rPr>
              <a:t>just</a:t>
            </a:r>
            <a:r>
              <a:rPr sz="1700" spc="65" dirty="0">
                <a:solidFill>
                  <a:srgbClr val="57585B"/>
                </a:solidFill>
                <a:latin typeface="Open Sans"/>
                <a:cs typeface="Open Sans"/>
              </a:rPr>
              <a:t> </a:t>
            </a:r>
            <a:r>
              <a:rPr sz="1700" dirty="0">
                <a:solidFill>
                  <a:srgbClr val="57585B"/>
                </a:solidFill>
                <a:latin typeface="Open Sans"/>
                <a:cs typeface="Open Sans"/>
              </a:rPr>
              <a:t>about</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haves</a:t>
            </a:r>
            <a:r>
              <a:rPr sz="1700" spc="70" dirty="0">
                <a:solidFill>
                  <a:srgbClr val="57585B"/>
                </a:solidFill>
                <a:latin typeface="Open Sans"/>
                <a:cs typeface="Open Sans"/>
              </a:rPr>
              <a:t> </a:t>
            </a:r>
            <a:r>
              <a:rPr sz="1700" dirty="0">
                <a:solidFill>
                  <a:srgbClr val="57585B"/>
                </a:solidFill>
                <a:latin typeface="Open Sans"/>
                <a:cs typeface="Open Sans"/>
              </a:rPr>
              <a:t>and</a:t>
            </a:r>
            <a:r>
              <a:rPr sz="1700" spc="65" dirty="0">
                <a:solidFill>
                  <a:srgbClr val="57585B"/>
                </a:solidFill>
                <a:latin typeface="Open Sans"/>
                <a:cs typeface="Open Sans"/>
              </a:rPr>
              <a:t> </a:t>
            </a:r>
            <a:r>
              <a:rPr sz="1700" dirty="0">
                <a:solidFill>
                  <a:srgbClr val="57585B"/>
                </a:solidFill>
                <a:latin typeface="Open Sans"/>
                <a:cs typeface="Open Sans"/>
              </a:rPr>
              <a:t>havenots;</a:t>
            </a:r>
            <a:r>
              <a:rPr sz="1700" spc="70" dirty="0">
                <a:solidFill>
                  <a:srgbClr val="57585B"/>
                </a:solidFill>
                <a:latin typeface="Open Sans"/>
                <a:cs typeface="Open Sans"/>
              </a:rPr>
              <a:t> </a:t>
            </a:r>
            <a:r>
              <a:rPr sz="1700" dirty="0">
                <a:solidFill>
                  <a:srgbClr val="57585B"/>
                </a:solidFill>
                <a:latin typeface="Open Sans"/>
                <a:cs typeface="Open Sans"/>
              </a:rPr>
              <a:t>it</a:t>
            </a:r>
            <a:r>
              <a:rPr sz="1700" spc="70" dirty="0">
                <a:solidFill>
                  <a:srgbClr val="57585B"/>
                </a:solidFill>
                <a:latin typeface="Open Sans"/>
                <a:cs typeface="Open Sans"/>
              </a:rPr>
              <a:t> </a:t>
            </a:r>
            <a:r>
              <a:rPr sz="1700" dirty="0">
                <a:solidFill>
                  <a:srgbClr val="57585B"/>
                </a:solidFill>
                <a:latin typeface="Open Sans"/>
                <a:cs typeface="Open Sans"/>
              </a:rPr>
              <a:t>is</a:t>
            </a:r>
            <a:r>
              <a:rPr sz="1700" spc="70" dirty="0">
                <a:solidFill>
                  <a:srgbClr val="57585B"/>
                </a:solidFill>
                <a:latin typeface="Open Sans"/>
                <a:cs typeface="Open Sans"/>
              </a:rPr>
              <a:t> </a:t>
            </a:r>
            <a:r>
              <a:rPr sz="1700" dirty="0">
                <a:solidFill>
                  <a:srgbClr val="57585B"/>
                </a:solidFill>
                <a:latin typeface="Open Sans"/>
                <a:cs typeface="Open Sans"/>
              </a:rPr>
              <a:t>about</a:t>
            </a:r>
            <a:r>
              <a:rPr sz="1700" spc="70" dirty="0">
                <a:solidFill>
                  <a:srgbClr val="57585B"/>
                </a:solidFill>
                <a:latin typeface="Open Sans"/>
                <a:cs typeface="Open Sans"/>
              </a:rPr>
              <a:t> </a:t>
            </a:r>
            <a:r>
              <a:rPr sz="1700" spc="-10" dirty="0">
                <a:solidFill>
                  <a:srgbClr val="57585B"/>
                </a:solidFill>
                <a:latin typeface="Open Sans"/>
                <a:cs typeface="Open Sans"/>
              </a:rPr>
              <a:t>suppressing </a:t>
            </a:r>
            <a:r>
              <a:rPr sz="1700" dirty="0">
                <a:solidFill>
                  <a:srgbClr val="57585B"/>
                </a:solidFill>
                <a:latin typeface="Open Sans"/>
                <a:cs typeface="Open Sans"/>
              </a:rPr>
              <a:t>economic</a:t>
            </a:r>
            <a:r>
              <a:rPr sz="1700" spc="65" dirty="0">
                <a:solidFill>
                  <a:srgbClr val="57585B"/>
                </a:solidFill>
                <a:latin typeface="Open Sans"/>
                <a:cs typeface="Open Sans"/>
              </a:rPr>
              <a:t> </a:t>
            </a:r>
            <a:r>
              <a:rPr sz="1700" dirty="0">
                <a:solidFill>
                  <a:srgbClr val="57585B"/>
                </a:solidFill>
                <a:latin typeface="Open Sans"/>
                <a:cs typeface="Open Sans"/>
              </a:rPr>
              <a:t>mobility.</a:t>
            </a:r>
            <a:r>
              <a:rPr sz="1700" spc="70" dirty="0">
                <a:solidFill>
                  <a:srgbClr val="57585B"/>
                </a:solidFill>
                <a:latin typeface="Open Sans"/>
                <a:cs typeface="Open Sans"/>
              </a:rPr>
              <a:t> </a:t>
            </a:r>
            <a:r>
              <a:rPr sz="1700" dirty="0">
                <a:solidFill>
                  <a:srgbClr val="57585B"/>
                </a:solidFill>
                <a:latin typeface="Open Sans"/>
                <a:cs typeface="Open Sans"/>
              </a:rPr>
              <a:t>Those</a:t>
            </a:r>
            <a:r>
              <a:rPr sz="1700" spc="65" dirty="0">
                <a:solidFill>
                  <a:srgbClr val="57585B"/>
                </a:solidFill>
                <a:latin typeface="Open Sans"/>
                <a:cs typeface="Open Sans"/>
              </a:rPr>
              <a:t> </a:t>
            </a:r>
            <a:r>
              <a:rPr sz="1700" dirty="0">
                <a:solidFill>
                  <a:srgbClr val="57585B"/>
                </a:solidFill>
                <a:latin typeface="Open Sans"/>
                <a:cs typeface="Open Sans"/>
              </a:rPr>
              <a:t>from</a:t>
            </a:r>
            <a:r>
              <a:rPr sz="1700" spc="70" dirty="0">
                <a:solidFill>
                  <a:srgbClr val="57585B"/>
                </a:solidFill>
                <a:latin typeface="Open Sans"/>
                <a:cs typeface="Open Sans"/>
              </a:rPr>
              <a:t> </a:t>
            </a:r>
            <a:r>
              <a:rPr sz="1700" dirty="0">
                <a:solidFill>
                  <a:srgbClr val="57585B"/>
                </a:solidFill>
                <a:latin typeface="Open Sans"/>
                <a:cs typeface="Open Sans"/>
              </a:rPr>
              <a:t>less</a:t>
            </a:r>
            <a:r>
              <a:rPr sz="1700" spc="70" dirty="0">
                <a:solidFill>
                  <a:srgbClr val="57585B"/>
                </a:solidFill>
                <a:latin typeface="Open Sans"/>
                <a:cs typeface="Open Sans"/>
              </a:rPr>
              <a:t> </a:t>
            </a:r>
            <a:r>
              <a:rPr sz="1700" dirty="0">
                <a:solidFill>
                  <a:srgbClr val="57585B"/>
                </a:solidFill>
                <a:latin typeface="Open Sans"/>
                <a:cs typeface="Open Sans"/>
              </a:rPr>
              <a:t>privileged</a:t>
            </a:r>
            <a:r>
              <a:rPr sz="1700" spc="65" dirty="0">
                <a:solidFill>
                  <a:srgbClr val="57585B"/>
                </a:solidFill>
                <a:latin typeface="Open Sans"/>
                <a:cs typeface="Open Sans"/>
              </a:rPr>
              <a:t> </a:t>
            </a:r>
            <a:r>
              <a:rPr sz="1700" dirty="0">
                <a:solidFill>
                  <a:srgbClr val="57585B"/>
                </a:solidFill>
                <a:latin typeface="Open Sans"/>
                <a:cs typeface="Open Sans"/>
              </a:rPr>
              <a:t>backgrounds</a:t>
            </a:r>
            <a:r>
              <a:rPr sz="1700" spc="70" dirty="0">
                <a:solidFill>
                  <a:srgbClr val="57585B"/>
                </a:solidFill>
                <a:latin typeface="Open Sans"/>
                <a:cs typeface="Open Sans"/>
              </a:rPr>
              <a:t> </a:t>
            </a:r>
            <a:r>
              <a:rPr sz="1700" dirty="0">
                <a:solidFill>
                  <a:srgbClr val="57585B"/>
                </a:solidFill>
                <a:latin typeface="Open Sans"/>
                <a:cs typeface="Open Sans"/>
              </a:rPr>
              <a:t>ﬁnd</a:t>
            </a:r>
            <a:r>
              <a:rPr sz="1700" spc="65" dirty="0">
                <a:solidFill>
                  <a:srgbClr val="57585B"/>
                </a:solidFill>
                <a:latin typeface="Open Sans"/>
                <a:cs typeface="Open Sans"/>
              </a:rPr>
              <a:t> </a:t>
            </a:r>
            <a:r>
              <a:rPr sz="1700" dirty="0">
                <a:solidFill>
                  <a:srgbClr val="57585B"/>
                </a:solidFill>
                <a:latin typeface="Open Sans"/>
                <a:cs typeface="Open Sans"/>
              </a:rPr>
              <a:t>it</a:t>
            </a:r>
            <a:r>
              <a:rPr sz="1700" spc="70" dirty="0">
                <a:solidFill>
                  <a:srgbClr val="57585B"/>
                </a:solidFill>
                <a:latin typeface="Open Sans"/>
                <a:cs typeface="Open Sans"/>
              </a:rPr>
              <a:t> </a:t>
            </a:r>
            <a:r>
              <a:rPr sz="1700" spc="-10" dirty="0">
                <a:solidFill>
                  <a:srgbClr val="57585B"/>
                </a:solidFill>
                <a:latin typeface="Open Sans"/>
                <a:cs typeface="Open Sans"/>
              </a:rPr>
              <a:t>increasingly </a:t>
            </a:r>
            <a:r>
              <a:rPr sz="1700" dirty="0">
                <a:solidFill>
                  <a:srgbClr val="57585B"/>
                </a:solidFill>
                <a:latin typeface="Open Sans"/>
                <a:cs typeface="Open Sans"/>
              </a:rPr>
              <a:t>challenging</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climb</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economic</a:t>
            </a:r>
            <a:r>
              <a:rPr sz="1700" spc="55" dirty="0">
                <a:solidFill>
                  <a:srgbClr val="57585B"/>
                </a:solidFill>
                <a:latin typeface="Open Sans"/>
                <a:cs typeface="Open Sans"/>
              </a:rPr>
              <a:t> </a:t>
            </a:r>
            <a:r>
              <a:rPr sz="1700" dirty="0">
                <a:solidFill>
                  <a:srgbClr val="57585B"/>
                </a:solidFill>
                <a:latin typeface="Open Sans"/>
                <a:cs typeface="Open Sans"/>
              </a:rPr>
              <a:t>ladder,</a:t>
            </a:r>
            <a:r>
              <a:rPr sz="1700" spc="55" dirty="0">
                <a:solidFill>
                  <a:srgbClr val="57585B"/>
                </a:solidFill>
                <a:latin typeface="Open Sans"/>
                <a:cs typeface="Open Sans"/>
              </a:rPr>
              <a:t> </a:t>
            </a:r>
            <a:r>
              <a:rPr sz="1700" dirty="0">
                <a:solidFill>
                  <a:srgbClr val="57585B"/>
                </a:solidFill>
                <a:latin typeface="Open Sans"/>
                <a:cs typeface="Open Sans"/>
              </a:rPr>
              <a:t>akin</a:t>
            </a:r>
            <a:r>
              <a:rPr sz="1700" spc="55"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starting</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race</a:t>
            </a:r>
            <a:r>
              <a:rPr sz="1700" spc="55" dirty="0">
                <a:solidFill>
                  <a:srgbClr val="57585B"/>
                </a:solidFill>
                <a:latin typeface="Open Sans"/>
                <a:cs typeface="Open Sans"/>
              </a:rPr>
              <a:t> </a:t>
            </a:r>
            <a:r>
              <a:rPr sz="1700" dirty="0">
                <a:solidFill>
                  <a:srgbClr val="57585B"/>
                </a:solidFill>
                <a:latin typeface="Open Sans"/>
                <a:cs typeface="Open Sans"/>
              </a:rPr>
              <a:t>with</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spc="-10" dirty="0">
                <a:solidFill>
                  <a:srgbClr val="57585B"/>
                </a:solidFill>
                <a:latin typeface="Open Sans"/>
                <a:cs typeface="Open Sans"/>
              </a:rPr>
              <a:t>heavy </a:t>
            </a:r>
            <a:r>
              <a:rPr sz="1700" dirty="0">
                <a:solidFill>
                  <a:srgbClr val="57585B"/>
                </a:solidFill>
                <a:latin typeface="Open Sans"/>
                <a:cs typeface="Open Sans"/>
              </a:rPr>
              <a:t>backpack.</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growing</a:t>
            </a:r>
            <a:r>
              <a:rPr sz="1700" spc="55" dirty="0">
                <a:solidFill>
                  <a:srgbClr val="57585B"/>
                </a:solidFill>
                <a:latin typeface="Open Sans"/>
                <a:cs typeface="Open Sans"/>
              </a:rPr>
              <a:t> </a:t>
            </a:r>
            <a:r>
              <a:rPr sz="1700" dirty="0">
                <a:solidFill>
                  <a:srgbClr val="57585B"/>
                </a:solidFill>
                <a:latin typeface="Open Sans"/>
                <a:cs typeface="Open Sans"/>
              </a:rPr>
              <a:t>gap</a:t>
            </a:r>
            <a:r>
              <a:rPr sz="1700" spc="55" dirty="0">
                <a:solidFill>
                  <a:srgbClr val="57585B"/>
                </a:solidFill>
                <a:latin typeface="Open Sans"/>
                <a:cs typeface="Open Sans"/>
              </a:rPr>
              <a:t> </a:t>
            </a:r>
            <a:r>
              <a:rPr sz="1700" dirty="0">
                <a:solidFill>
                  <a:srgbClr val="57585B"/>
                </a:solidFill>
                <a:latin typeface="Open Sans"/>
                <a:cs typeface="Open Sans"/>
              </a:rPr>
              <a:t>between</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rich</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poor</a:t>
            </a:r>
            <a:r>
              <a:rPr sz="1700" spc="55" dirty="0">
                <a:solidFill>
                  <a:srgbClr val="57585B"/>
                </a:solidFill>
                <a:latin typeface="Open Sans"/>
                <a:cs typeface="Open Sans"/>
              </a:rPr>
              <a:t> </a:t>
            </a:r>
            <a:r>
              <a:rPr sz="1700" dirty="0">
                <a:solidFill>
                  <a:srgbClr val="57585B"/>
                </a:solidFill>
                <a:latin typeface="Open Sans"/>
                <a:cs typeface="Open Sans"/>
              </a:rPr>
              <a:t>causes</a:t>
            </a:r>
            <a:r>
              <a:rPr sz="1700" spc="55" dirty="0">
                <a:solidFill>
                  <a:srgbClr val="57585B"/>
                </a:solidFill>
                <a:latin typeface="Open Sans"/>
                <a:cs typeface="Open Sans"/>
              </a:rPr>
              <a:t> </a:t>
            </a:r>
            <a:r>
              <a:rPr sz="1700" dirty="0">
                <a:solidFill>
                  <a:srgbClr val="57585B"/>
                </a:solidFill>
                <a:latin typeface="Open Sans"/>
                <a:cs typeface="Open Sans"/>
              </a:rPr>
              <a:t>problems</a:t>
            </a:r>
            <a:r>
              <a:rPr sz="1700" spc="55" dirty="0">
                <a:solidFill>
                  <a:srgbClr val="57585B"/>
                </a:solidFill>
                <a:latin typeface="Open Sans"/>
                <a:cs typeface="Open Sans"/>
              </a:rPr>
              <a:t> </a:t>
            </a:r>
            <a:r>
              <a:rPr sz="1700" spc="-25" dirty="0">
                <a:solidFill>
                  <a:srgbClr val="57585B"/>
                </a:solidFill>
                <a:latin typeface="Open Sans"/>
                <a:cs typeface="Open Sans"/>
              </a:rPr>
              <a:t>for </a:t>
            </a:r>
            <a:r>
              <a:rPr sz="1700" dirty="0">
                <a:solidFill>
                  <a:srgbClr val="57585B"/>
                </a:solidFill>
                <a:latin typeface="Open Sans"/>
                <a:cs typeface="Open Sans"/>
              </a:rPr>
              <a:t>everyone,</a:t>
            </a:r>
            <a:r>
              <a:rPr sz="1700" spc="60" dirty="0">
                <a:solidFill>
                  <a:srgbClr val="57585B"/>
                </a:solidFill>
                <a:latin typeface="Open Sans"/>
                <a:cs typeface="Open Sans"/>
              </a:rPr>
              <a:t> </a:t>
            </a:r>
            <a:r>
              <a:rPr sz="1700" dirty="0">
                <a:solidFill>
                  <a:srgbClr val="57585B"/>
                </a:solidFill>
                <a:latin typeface="Open Sans"/>
                <a:cs typeface="Open Sans"/>
              </a:rPr>
              <a:t>with</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5" dirty="0">
                <a:solidFill>
                  <a:srgbClr val="57585B"/>
                </a:solidFill>
                <a:latin typeface="Open Sans"/>
                <a:cs typeface="Open Sans"/>
              </a:rPr>
              <a:t> </a:t>
            </a:r>
            <a:r>
              <a:rPr sz="1700" dirty="0">
                <a:solidFill>
                  <a:srgbClr val="57585B"/>
                </a:solidFill>
                <a:latin typeface="Open Sans"/>
                <a:cs typeface="Open Sans"/>
              </a:rPr>
              <a:t>wealthy</a:t>
            </a:r>
            <a:r>
              <a:rPr sz="1700" spc="60" dirty="0">
                <a:solidFill>
                  <a:srgbClr val="57585B"/>
                </a:solidFill>
                <a:latin typeface="Open Sans"/>
                <a:cs typeface="Open Sans"/>
              </a:rPr>
              <a:t> </a:t>
            </a:r>
            <a:r>
              <a:rPr sz="1700" dirty="0">
                <a:solidFill>
                  <a:srgbClr val="57585B"/>
                </a:solidFill>
                <a:latin typeface="Open Sans"/>
                <a:cs typeface="Open Sans"/>
              </a:rPr>
              <a:t>shaping</a:t>
            </a:r>
            <a:r>
              <a:rPr sz="1700" spc="65" dirty="0">
                <a:solidFill>
                  <a:srgbClr val="57585B"/>
                </a:solidFill>
                <a:latin typeface="Open Sans"/>
                <a:cs typeface="Open Sans"/>
              </a:rPr>
              <a:t> </a:t>
            </a:r>
            <a:r>
              <a:rPr sz="1700" dirty="0">
                <a:solidFill>
                  <a:srgbClr val="57585B"/>
                </a:solidFill>
                <a:latin typeface="Open Sans"/>
                <a:cs typeface="Open Sans"/>
              </a:rPr>
              <a:t>policies</a:t>
            </a:r>
            <a:r>
              <a:rPr sz="1700" spc="60" dirty="0">
                <a:solidFill>
                  <a:srgbClr val="57585B"/>
                </a:solidFill>
                <a:latin typeface="Open Sans"/>
                <a:cs typeface="Open Sans"/>
              </a:rPr>
              <a:t> </a:t>
            </a:r>
            <a:r>
              <a:rPr sz="1700" dirty="0">
                <a:solidFill>
                  <a:srgbClr val="57585B"/>
                </a:solidFill>
                <a:latin typeface="Open Sans"/>
                <a:cs typeface="Open Sans"/>
              </a:rPr>
              <a:t>in</a:t>
            </a:r>
            <a:r>
              <a:rPr sz="1700" spc="65" dirty="0">
                <a:solidFill>
                  <a:srgbClr val="57585B"/>
                </a:solidFill>
                <a:latin typeface="Open Sans"/>
                <a:cs typeface="Open Sans"/>
              </a:rPr>
              <a:t> </a:t>
            </a:r>
            <a:r>
              <a:rPr sz="1700" dirty="0">
                <a:solidFill>
                  <a:srgbClr val="57585B"/>
                </a:solidFill>
                <a:latin typeface="Open Sans"/>
                <a:cs typeface="Open Sans"/>
              </a:rPr>
              <a:t>their</a:t>
            </a:r>
            <a:r>
              <a:rPr sz="1700" spc="60" dirty="0">
                <a:solidFill>
                  <a:srgbClr val="57585B"/>
                </a:solidFill>
                <a:latin typeface="Open Sans"/>
                <a:cs typeface="Open Sans"/>
              </a:rPr>
              <a:t> </a:t>
            </a:r>
            <a:r>
              <a:rPr sz="1700" dirty="0">
                <a:solidFill>
                  <a:srgbClr val="57585B"/>
                </a:solidFill>
                <a:latin typeface="Open Sans"/>
                <a:cs typeface="Open Sans"/>
              </a:rPr>
              <a:t>favor.</a:t>
            </a:r>
            <a:r>
              <a:rPr sz="1700" spc="65" dirty="0">
                <a:solidFill>
                  <a:srgbClr val="57585B"/>
                </a:solidFill>
                <a:latin typeface="Open Sans"/>
                <a:cs typeface="Open Sans"/>
              </a:rPr>
              <a:t> </a:t>
            </a:r>
            <a:r>
              <a:rPr sz="1700" dirty="0">
                <a:solidFill>
                  <a:srgbClr val="57585B"/>
                </a:solidFill>
                <a:latin typeface="Open Sans"/>
                <a:cs typeface="Open Sans"/>
              </a:rPr>
              <a:t>This</a:t>
            </a:r>
            <a:r>
              <a:rPr sz="1700" spc="60" dirty="0">
                <a:solidFill>
                  <a:srgbClr val="57585B"/>
                </a:solidFill>
                <a:latin typeface="Open Sans"/>
                <a:cs typeface="Open Sans"/>
              </a:rPr>
              <a:t> </a:t>
            </a:r>
            <a:r>
              <a:rPr sz="1700" dirty="0">
                <a:solidFill>
                  <a:srgbClr val="57585B"/>
                </a:solidFill>
                <a:latin typeface="Open Sans"/>
                <a:cs typeface="Open Sans"/>
              </a:rPr>
              <a:t>makes</a:t>
            </a:r>
            <a:r>
              <a:rPr sz="1700" spc="65" dirty="0">
                <a:solidFill>
                  <a:srgbClr val="57585B"/>
                </a:solidFill>
                <a:latin typeface="Open Sans"/>
                <a:cs typeface="Open Sans"/>
              </a:rPr>
              <a:t> </a:t>
            </a:r>
            <a:r>
              <a:rPr sz="1700" dirty="0">
                <a:solidFill>
                  <a:srgbClr val="57585B"/>
                </a:solidFill>
                <a:latin typeface="Open Sans"/>
                <a:cs typeface="Open Sans"/>
              </a:rPr>
              <a:t>things</a:t>
            </a:r>
            <a:r>
              <a:rPr sz="1700" spc="60" dirty="0">
                <a:solidFill>
                  <a:srgbClr val="57585B"/>
                </a:solidFill>
                <a:latin typeface="Open Sans"/>
                <a:cs typeface="Open Sans"/>
              </a:rPr>
              <a:t> </a:t>
            </a:r>
            <a:r>
              <a:rPr sz="1700" spc="-10" dirty="0">
                <a:solidFill>
                  <a:srgbClr val="57585B"/>
                </a:solidFill>
                <a:latin typeface="Open Sans"/>
                <a:cs typeface="Open Sans"/>
              </a:rPr>
              <a:t>harder </a:t>
            </a:r>
            <a:r>
              <a:rPr sz="1700" dirty="0">
                <a:solidFill>
                  <a:srgbClr val="57585B"/>
                </a:solidFill>
                <a:latin typeface="Open Sans"/>
                <a:cs typeface="Open Sans"/>
              </a:rPr>
              <a:t>for</a:t>
            </a:r>
            <a:r>
              <a:rPr sz="1700" spc="50" dirty="0">
                <a:solidFill>
                  <a:srgbClr val="57585B"/>
                </a:solidFill>
                <a:latin typeface="Open Sans"/>
                <a:cs typeface="Open Sans"/>
              </a:rPr>
              <a:t> </a:t>
            </a:r>
            <a:r>
              <a:rPr sz="1700" dirty="0">
                <a:solidFill>
                  <a:srgbClr val="57585B"/>
                </a:solidFill>
                <a:latin typeface="Open Sans"/>
                <a:cs typeface="Open Sans"/>
              </a:rPr>
              <a:t>regular</a:t>
            </a:r>
            <a:r>
              <a:rPr sz="1700" spc="50" dirty="0">
                <a:solidFill>
                  <a:srgbClr val="57585B"/>
                </a:solidFill>
                <a:latin typeface="Open Sans"/>
                <a:cs typeface="Open Sans"/>
              </a:rPr>
              <a:t> </a:t>
            </a:r>
            <a:r>
              <a:rPr sz="1700" dirty="0">
                <a:solidFill>
                  <a:srgbClr val="57585B"/>
                </a:solidFill>
                <a:latin typeface="Open Sans"/>
                <a:cs typeface="Open Sans"/>
              </a:rPr>
              <a:t>people,</a:t>
            </a:r>
            <a:r>
              <a:rPr sz="1700" spc="55" dirty="0">
                <a:solidFill>
                  <a:srgbClr val="57585B"/>
                </a:solidFill>
                <a:latin typeface="Open Sans"/>
                <a:cs typeface="Open Sans"/>
              </a:rPr>
              <a:t> </a:t>
            </a:r>
            <a:r>
              <a:rPr sz="1700" dirty="0">
                <a:solidFill>
                  <a:srgbClr val="57585B"/>
                </a:solidFill>
                <a:latin typeface="Open Sans"/>
                <a:cs typeface="Open Sans"/>
              </a:rPr>
              <a:t>leading</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social</a:t>
            </a:r>
            <a:r>
              <a:rPr sz="1700" spc="55" dirty="0">
                <a:solidFill>
                  <a:srgbClr val="57585B"/>
                </a:solidFill>
                <a:latin typeface="Open Sans"/>
                <a:cs typeface="Open Sans"/>
              </a:rPr>
              <a:t> </a:t>
            </a:r>
            <a:r>
              <a:rPr sz="1700" dirty="0">
                <a:solidFill>
                  <a:srgbClr val="57585B"/>
                </a:solidFill>
                <a:latin typeface="Open Sans"/>
                <a:cs typeface="Open Sans"/>
              </a:rPr>
              <a:t>unrest,</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lack</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trust</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institutions,</a:t>
            </a:r>
            <a:r>
              <a:rPr sz="1700" spc="50"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communities</a:t>
            </a:r>
            <a:r>
              <a:rPr sz="1700" spc="45" dirty="0">
                <a:solidFill>
                  <a:srgbClr val="57585B"/>
                </a:solidFill>
                <a:latin typeface="Open Sans"/>
                <a:cs typeface="Open Sans"/>
              </a:rPr>
              <a:t> </a:t>
            </a:r>
            <a:r>
              <a:rPr sz="1700" dirty="0">
                <a:solidFill>
                  <a:srgbClr val="57585B"/>
                </a:solidFill>
                <a:latin typeface="Open Sans"/>
                <a:cs typeface="Open Sans"/>
              </a:rPr>
              <a:t>falling</a:t>
            </a:r>
            <a:r>
              <a:rPr sz="1700" spc="45" dirty="0">
                <a:solidFill>
                  <a:srgbClr val="57585B"/>
                </a:solidFill>
                <a:latin typeface="Open Sans"/>
                <a:cs typeface="Open Sans"/>
              </a:rPr>
              <a:t> </a:t>
            </a:r>
            <a:r>
              <a:rPr sz="1700" dirty="0">
                <a:solidFill>
                  <a:srgbClr val="57585B"/>
                </a:solidFill>
                <a:latin typeface="Open Sans"/>
                <a:cs typeface="Open Sans"/>
              </a:rPr>
              <a:t>apart</a:t>
            </a:r>
            <a:r>
              <a:rPr sz="1700" spc="50" dirty="0">
                <a:solidFill>
                  <a:srgbClr val="57585B"/>
                </a:solidFill>
                <a:latin typeface="Open Sans"/>
                <a:cs typeface="Open Sans"/>
              </a:rPr>
              <a:t> </a:t>
            </a:r>
            <a:r>
              <a:rPr sz="1700" dirty="0">
                <a:solidFill>
                  <a:srgbClr val="57585B"/>
                </a:solidFill>
                <a:latin typeface="Open Sans"/>
                <a:cs typeface="Open Sans"/>
              </a:rPr>
              <a:t>like</a:t>
            </a:r>
            <a:r>
              <a:rPr sz="1700" spc="45" dirty="0">
                <a:solidFill>
                  <a:srgbClr val="57585B"/>
                </a:solidFill>
                <a:latin typeface="Open Sans"/>
                <a:cs typeface="Open Sans"/>
              </a:rPr>
              <a:t> </a:t>
            </a:r>
            <a:r>
              <a:rPr sz="1700" dirty="0">
                <a:solidFill>
                  <a:srgbClr val="57585B"/>
                </a:solidFill>
                <a:latin typeface="Open Sans"/>
                <a:cs typeface="Open Sans"/>
              </a:rPr>
              <a:t>a</a:t>
            </a:r>
            <a:r>
              <a:rPr sz="1700" spc="45" dirty="0">
                <a:solidFill>
                  <a:srgbClr val="57585B"/>
                </a:solidFill>
                <a:latin typeface="Open Sans"/>
                <a:cs typeface="Open Sans"/>
              </a:rPr>
              <a:t> </a:t>
            </a:r>
            <a:r>
              <a:rPr sz="1700" dirty="0">
                <a:solidFill>
                  <a:srgbClr val="57585B"/>
                </a:solidFill>
                <a:latin typeface="Open Sans"/>
                <a:cs typeface="Open Sans"/>
              </a:rPr>
              <a:t>house</a:t>
            </a:r>
            <a:r>
              <a:rPr sz="1700" spc="45"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cards.</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ﬁat</a:t>
            </a:r>
            <a:r>
              <a:rPr sz="1700" spc="45" dirty="0">
                <a:solidFill>
                  <a:srgbClr val="57585B"/>
                </a:solidFill>
                <a:latin typeface="Open Sans"/>
                <a:cs typeface="Open Sans"/>
              </a:rPr>
              <a:t> </a:t>
            </a:r>
            <a:r>
              <a:rPr sz="1700" dirty="0">
                <a:solidFill>
                  <a:srgbClr val="57585B"/>
                </a:solidFill>
                <a:latin typeface="Open Sans"/>
                <a:cs typeface="Open Sans"/>
              </a:rPr>
              <a:t>system's</a:t>
            </a:r>
            <a:r>
              <a:rPr sz="1700" spc="45" dirty="0">
                <a:solidFill>
                  <a:srgbClr val="57585B"/>
                </a:solidFill>
                <a:latin typeface="Open Sans"/>
                <a:cs typeface="Open Sans"/>
              </a:rPr>
              <a:t> </a:t>
            </a:r>
            <a:r>
              <a:rPr sz="1700" spc="-10" dirty="0">
                <a:solidFill>
                  <a:srgbClr val="57585B"/>
                </a:solidFill>
                <a:latin typeface="Open Sans"/>
                <a:cs typeface="Open Sans"/>
              </a:rPr>
              <a:t>instability </a:t>
            </a:r>
            <a:r>
              <a:rPr sz="1700" dirty="0">
                <a:solidFill>
                  <a:srgbClr val="57585B"/>
                </a:solidFill>
                <a:latin typeface="Open Sans"/>
                <a:cs typeface="Open Sans"/>
              </a:rPr>
              <a:t>manifests</a:t>
            </a:r>
            <a:r>
              <a:rPr sz="1700" spc="55"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economic</a:t>
            </a:r>
            <a:r>
              <a:rPr sz="1700" spc="60" dirty="0">
                <a:solidFill>
                  <a:srgbClr val="57585B"/>
                </a:solidFill>
                <a:latin typeface="Open Sans"/>
                <a:cs typeface="Open Sans"/>
              </a:rPr>
              <a:t> </a:t>
            </a:r>
            <a:r>
              <a:rPr sz="1700" dirty="0">
                <a:solidFill>
                  <a:srgbClr val="57585B"/>
                </a:solidFill>
                <a:latin typeface="Open Sans"/>
                <a:cs typeface="Open Sans"/>
              </a:rPr>
              <a:t>uncertainty,</a:t>
            </a:r>
            <a:r>
              <a:rPr sz="1700" spc="60" dirty="0">
                <a:solidFill>
                  <a:srgbClr val="57585B"/>
                </a:solidFill>
                <a:latin typeface="Open Sans"/>
                <a:cs typeface="Open Sans"/>
              </a:rPr>
              <a:t> </a:t>
            </a:r>
            <a:r>
              <a:rPr sz="1700" dirty="0">
                <a:solidFill>
                  <a:srgbClr val="57585B"/>
                </a:solidFill>
                <a:latin typeface="Open Sans"/>
                <a:cs typeface="Open Sans"/>
              </a:rPr>
              <a:t>political</a:t>
            </a:r>
            <a:r>
              <a:rPr sz="1700" spc="60" dirty="0">
                <a:solidFill>
                  <a:srgbClr val="57585B"/>
                </a:solidFill>
                <a:latin typeface="Open Sans"/>
                <a:cs typeface="Open Sans"/>
              </a:rPr>
              <a:t> </a:t>
            </a:r>
            <a:r>
              <a:rPr sz="1700" dirty="0">
                <a:solidFill>
                  <a:srgbClr val="57585B"/>
                </a:solidFill>
                <a:latin typeface="Open Sans"/>
                <a:cs typeface="Open Sans"/>
              </a:rPr>
              <a:t>unrest,</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global</a:t>
            </a:r>
            <a:r>
              <a:rPr sz="1700" spc="60" dirty="0">
                <a:solidFill>
                  <a:srgbClr val="57585B"/>
                </a:solidFill>
                <a:latin typeface="Open Sans"/>
                <a:cs typeface="Open Sans"/>
              </a:rPr>
              <a:t> </a:t>
            </a:r>
            <a:r>
              <a:rPr sz="1700" dirty="0">
                <a:solidFill>
                  <a:srgbClr val="57585B"/>
                </a:solidFill>
                <a:latin typeface="Open Sans"/>
                <a:cs typeface="Open Sans"/>
              </a:rPr>
              <a:t>repercussions</a:t>
            </a:r>
            <a:r>
              <a:rPr sz="1700" spc="60" dirty="0">
                <a:solidFill>
                  <a:srgbClr val="57585B"/>
                </a:solidFill>
                <a:latin typeface="Open Sans"/>
                <a:cs typeface="Open Sans"/>
              </a:rPr>
              <a:t> </a:t>
            </a:r>
            <a:r>
              <a:rPr sz="1700" spc="-20" dirty="0">
                <a:solidFill>
                  <a:srgbClr val="57585B"/>
                </a:solidFill>
                <a:latin typeface="Open Sans"/>
                <a:cs typeface="Open Sans"/>
              </a:rPr>
              <a:t>when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Western</a:t>
            </a:r>
            <a:r>
              <a:rPr sz="1700" spc="45" dirty="0">
                <a:solidFill>
                  <a:srgbClr val="57585B"/>
                </a:solidFill>
                <a:latin typeface="Open Sans"/>
                <a:cs typeface="Open Sans"/>
              </a:rPr>
              <a:t> </a:t>
            </a:r>
            <a:r>
              <a:rPr sz="1700" dirty="0">
                <a:solidFill>
                  <a:srgbClr val="57585B"/>
                </a:solidFill>
                <a:latin typeface="Open Sans"/>
                <a:cs typeface="Open Sans"/>
              </a:rPr>
              <a:t>world</a:t>
            </a:r>
            <a:r>
              <a:rPr sz="1700" spc="45" dirty="0">
                <a:solidFill>
                  <a:srgbClr val="57585B"/>
                </a:solidFill>
                <a:latin typeface="Open Sans"/>
                <a:cs typeface="Open Sans"/>
              </a:rPr>
              <a:t> </a:t>
            </a:r>
            <a:r>
              <a:rPr sz="1700" dirty="0">
                <a:solidFill>
                  <a:srgbClr val="57585B"/>
                </a:solidFill>
                <a:latin typeface="Open Sans"/>
                <a:cs typeface="Open Sans"/>
              </a:rPr>
              <a:t>faces</a:t>
            </a:r>
            <a:r>
              <a:rPr sz="1700" spc="45" dirty="0">
                <a:solidFill>
                  <a:srgbClr val="57585B"/>
                </a:solidFill>
                <a:latin typeface="Open Sans"/>
                <a:cs typeface="Open Sans"/>
              </a:rPr>
              <a:t> </a:t>
            </a:r>
            <a:r>
              <a:rPr sz="1700" dirty="0">
                <a:solidFill>
                  <a:srgbClr val="57585B"/>
                </a:solidFill>
                <a:latin typeface="Open Sans"/>
                <a:cs typeface="Open Sans"/>
              </a:rPr>
              <a:t>an</a:t>
            </a:r>
            <a:r>
              <a:rPr sz="1700" spc="45" dirty="0">
                <a:solidFill>
                  <a:srgbClr val="57585B"/>
                </a:solidFill>
                <a:latin typeface="Open Sans"/>
                <a:cs typeface="Open Sans"/>
              </a:rPr>
              <a:t> </a:t>
            </a:r>
            <a:r>
              <a:rPr sz="1700" dirty="0">
                <a:solidFill>
                  <a:srgbClr val="57585B"/>
                </a:solidFill>
                <a:latin typeface="Open Sans"/>
                <a:cs typeface="Open Sans"/>
              </a:rPr>
              <a:t>economic</a:t>
            </a:r>
            <a:r>
              <a:rPr sz="1700" spc="45" dirty="0">
                <a:solidFill>
                  <a:srgbClr val="57585B"/>
                </a:solidFill>
                <a:latin typeface="Open Sans"/>
                <a:cs typeface="Open Sans"/>
              </a:rPr>
              <a:t> </a:t>
            </a:r>
            <a:r>
              <a:rPr sz="1700" spc="-10" dirty="0">
                <a:solidFill>
                  <a:srgbClr val="57585B"/>
                </a:solidFill>
                <a:latin typeface="Open Sans"/>
                <a:cs typeface="Open Sans"/>
              </a:rPr>
              <a:t>downturn.</a:t>
            </a:r>
            <a:endParaRPr sz="1700" dirty="0">
              <a:latin typeface="Open Sans"/>
              <a:cs typeface="Open Sans"/>
            </a:endParaRPr>
          </a:p>
        </p:txBody>
      </p:sp>
      <p:sp>
        <p:nvSpPr>
          <p:cNvPr id="10" name="object 10"/>
          <p:cNvSpPr txBox="1"/>
          <p:nvPr/>
        </p:nvSpPr>
        <p:spPr>
          <a:xfrm>
            <a:off x="10301864" y="6158153"/>
            <a:ext cx="5339080" cy="4817794"/>
          </a:xfrm>
          <a:prstGeom prst="rect">
            <a:avLst/>
          </a:prstGeom>
        </p:spPr>
        <p:txBody>
          <a:bodyPr vert="horz" wrap="square" lIns="0" tIns="12065" rIns="0" bIns="0" rtlCol="0">
            <a:spAutoFit/>
          </a:bodyPr>
          <a:lstStyle/>
          <a:p>
            <a:pPr marL="12700" marR="189230">
              <a:lnSpc>
                <a:spcPct val="101800"/>
              </a:lnSpc>
              <a:spcBef>
                <a:spcPts val="95"/>
              </a:spcBef>
            </a:pPr>
            <a:r>
              <a:rPr lang="en-US" sz="1700" dirty="0">
                <a:solidFill>
                  <a:srgbClr val="57585B"/>
                </a:solidFill>
                <a:latin typeface="Open Sans"/>
                <a:cs typeface="Open Sans"/>
              </a:rPr>
              <a:t>This is a global phenomenon, affecting societies in developed and developing nations alike. Sometimes, wealthy individuals and groups take this opportunity to use the global financial system to their advantage, which can further widen the gap between the upper and lower classes. </a:t>
            </a:r>
          </a:p>
          <a:p>
            <a:pPr marL="12700" marR="189230">
              <a:lnSpc>
                <a:spcPct val="101800"/>
              </a:lnSpc>
              <a:spcBef>
                <a:spcPts val="95"/>
              </a:spcBef>
            </a:pPr>
            <a:endParaRPr lang="en-US" sz="1600" dirty="0">
              <a:solidFill>
                <a:srgbClr val="444746"/>
              </a:solidFill>
              <a:latin typeface="Google Sans"/>
              <a:cs typeface="Open Sans"/>
            </a:endParaRPr>
          </a:p>
          <a:p>
            <a:pPr marL="12700" marR="189230">
              <a:lnSpc>
                <a:spcPct val="101800"/>
              </a:lnSpc>
              <a:spcBef>
                <a:spcPts val="95"/>
              </a:spcBef>
            </a:pPr>
            <a:r>
              <a:rPr sz="1700" dirty="0">
                <a:solidFill>
                  <a:srgbClr val="57585B"/>
                </a:solidFill>
                <a:latin typeface="Open Sans"/>
                <a:cs typeface="Open Sans"/>
              </a:rPr>
              <a:t>Under</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ﬁat</a:t>
            </a:r>
            <a:r>
              <a:rPr sz="1700" spc="50" dirty="0">
                <a:solidFill>
                  <a:srgbClr val="57585B"/>
                </a:solidFill>
                <a:latin typeface="Open Sans"/>
                <a:cs typeface="Open Sans"/>
              </a:rPr>
              <a:t>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getting</a:t>
            </a:r>
            <a:r>
              <a:rPr sz="1700" spc="50" dirty="0">
                <a:solidFill>
                  <a:srgbClr val="57585B"/>
                </a:solidFill>
                <a:latin typeface="Open Sans"/>
                <a:cs typeface="Open Sans"/>
              </a:rPr>
              <a:t> </a:t>
            </a:r>
            <a:r>
              <a:rPr sz="1700" dirty="0">
                <a:solidFill>
                  <a:srgbClr val="57585B"/>
                </a:solidFill>
                <a:latin typeface="Open Sans"/>
                <a:cs typeface="Open Sans"/>
              </a:rPr>
              <a:t>into</a:t>
            </a:r>
            <a:r>
              <a:rPr sz="1700" spc="50" dirty="0">
                <a:solidFill>
                  <a:srgbClr val="57585B"/>
                </a:solidFill>
                <a:latin typeface="Open Sans"/>
                <a:cs typeface="Open Sans"/>
              </a:rPr>
              <a:t> </a:t>
            </a:r>
            <a:r>
              <a:rPr sz="1700" dirty="0">
                <a:solidFill>
                  <a:srgbClr val="57585B"/>
                </a:solidFill>
                <a:latin typeface="Open Sans"/>
                <a:cs typeface="Open Sans"/>
              </a:rPr>
              <a:t>debt</a:t>
            </a:r>
            <a:r>
              <a:rPr sz="1700" spc="55" dirty="0">
                <a:solidFill>
                  <a:srgbClr val="57585B"/>
                </a:solidFill>
                <a:latin typeface="Open Sans"/>
                <a:cs typeface="Open Sans"/>
              </a:rPr>
              <a:t> </a:t>
            </a:r>
            <a:r>
              <a:rPr sz="1700" dirty="0">
                <a:solidFill>
                  <a:srgbClr val="57585B"/>
                </a:solidFill>
                <a:latin typeface="Open Sans"/>
                <a:cs typeface="Open Sans"/>
              </a:rPr>
              <a:t>has</a:t>
            </a:r>
            <a:r>
              <a:rPr sz="1700" spc="50" dirty="0">
                <a:solidFill>
                  <a:srgbClr val="57585B"/>
                </a:solidFill>
                <a:latin typeface="Open Sans"/>
                <a:cs typeface="Open Sans"/>
              </a:rPr>
              <a:t> </a:t>
            </a:r>
            <a:r>
              <a:rPr sz="1700" spc="-10" dirty="0">
                <a:solidFill>
                  <a:srgbClr val="57585B"/>
                </a:solidFill>
                <a:latin typeface="Open Sans"/>
                <a:cs typeface="Open Sans"/>
              </a:rPr>
              <a:t>become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norm</a:t>
            </a:r>
            <a:r>
              <a:rPr sz="1700" spc="45" dirty="0">
                <a:solidFill>
                  <a:srgbClr val="57585B"/>
                </a:solidFill>
                <a:latin typeface="Open Sans"/>
                <a:cs typeface="Open Sans"/>
              </a:rPr>
              <a:t> </a:t>
            </a:r>
            <a:r>
              <a:rPr sz="1700" dirty="0">
                <a:solidFill>
                  <a:srgbClr val="57585B"/>
                </a:solidFill>
                <a:latin typeface="Open Sans"/>
                <a:cs typeface="Open Sans"/>
              </a:rPr>
              <a:t>for</a:t>
            </a:r>
            <a:r>
              <a:rPr sz="1700" spc="40" dirty="0">
                <a:solidFill>
                  <a:srgbClr val="57585B"/>
                </a:solidFill>
                <a:latin typeface="Open Sans"/>
                <a:cs typeface="Open Sans"/>
              </a:rPr>
              <a:t> </a:t>
            </a:r>
            <a:r>
              <a:rPr sz="1700" dirty="0">
                <a:solidFill>
                  <a:srgbClr val="57585B"/>
                </a:solidFill>
                <a:latin typeface="Open Sans"/>
                <a:cs typeface="Open Sans"/>
              </a:rPr>
              <a:t>humanity.</a:t>
            </a:r>
            <a:r>
              <a:rPr sz="1700" spc="45" dirty="0">
                <a:solidFill>
                  <a:srgbClr val="57585B"/>
                </a:solidFill>
                <a:latin typeface="Open Sans"/>
                <a:cs typeface="Open Sans"/>
              </a:rPr>
              <a:t> </a:t>
            </a:r>
            <a:r>
              <a:rPr sz="1700" dirty="0">
                <a:solidFill>
                  <a:srgbClr val="57585B"/>
                </a:solidFill>
                <a:latin typeface="Open Sans"/>
                <a:cs typeface="Open Sans"/>
              </a:rPr>
              <a:t>Governments,</a:t>
            </a:r>
            <a:r>
              <a:rPr sz="1700" spc="45" dirty="0">
                <a:solidFill>
                  <a:srgbClr val="57585B"/>
                </a:solidFill>
                <a:latin typeface="Open Sans"/>
                <a:cs typeface="Open Sans"/>
              </a:rPr>
              <a:t> </a:t>
            </a:r>
            <a:r>
              <a:rPr sz="1700" spc="-10" dirty="0">
                <a:solidFill>
                  <a:srgbClr val="57585B"/>
                </a:solidFill>
                <a:latin typeface="Open Sans"/>
                <a:cs typeface="Open Sans"/>
              </a:rPr>
              <a:t>institutions, </a:t>
            </a:r>
            <a:r>
              <a:rPr sz="1700" dirty="0">
                <a:solidFill>
                  <a:srgbClr val="57585B"/>
                </a:solidFill>
                <a:latin typeface="Open Sans"/>
                <a:cs typeface="Open Sans"/>
              </a:rPr>
              <a:t>businesses,</a:t>
            </a:r>
            <a:r>
              <a:rPr sz="1700" spc="114" dirty="0">
                <a:solidFill>
                  <a:srgbClr val="57585B"/>
                </a:solidFill>
                <a:latin typeface="Open Sans"/>
                <a:cs typeface="Open Sans"/>
              </a:rPr>
              <a:t> </a:t>
            </a:r>
            <a:r>
              <a:rPr sz="1700" dirty="0">
                <a:solidFill>
                  <a:srgbClr val="57585B"/>
                </a:solidFill>
                <a:latin typeface="Open Sans"/>
                <a:cs typeface="Open Sans"/>
              </a:rPr>
              <a:t>and</a:t>
            </a:r>
            <a:r>
              <a:rPr sz="1700" spc="114" dirty="0">
                <a:solidFill>
                  <a:srgbClr val="57585B"/>
                </a:solidFill>
                <a:latin typeface="Open Sans"/>
                <a:cs typeface="Open Sans"/>
              </a:rPr>
              <a:t> </a:t>
            </a:r>
            <a:r>
              <a:rPr sz="1700" dirty="0">
                <a:solidFill>
                  <a:srgbClr val="57585B"/>
                </a:solidFill>
                <a:latin typeface="Open Sans"/>
                <a:cs typeface="Open Sans"/>
              </a:rPr>
              <a:t>individuals</a:t>
            </a:r>
            <a:r>
              <a:rPr sz="1700" spc="114" dirty="0">
                <a:solidFill>
                  <a:srgbClr val="57585B"/>
                </a:solidFill>
                <a:latin typeface="Open Sans"/>
                <a:cs typeface="Open Sans"/>
              </a:rPr>
              <a:t> </a:t>
            </a:r>
            <a:r>
              <a:rPr sz="1700" dirty="0">
                <a:solidFill>
                  <a:srgbClr val="57585B"/>
                </a:solidFill>
                <a:latin typeface="Open Sans"/>
                <a:cs typeface="Open Sans"/>
              </a:rPr>
              <a:t>worldwide</a:t>
            </a:r>
            <a:r>
              <a:rPr sz="1700" spc="114" dirty="0">
                <a:solidFill>
                  <a:srgbClr val="57585B"/>
                </a:solidFill>
                <a:latin typeface="Open Sans"/>
                <a:cs typeface="Open Sans"/>
              </a:rPr>
              <a:t> </a:t>
            </a:r>
            <a:r>
              <a:rPr sz="1700" spc="-25" dirty="0">
                <a:solidFill>
                  <a:srgbClr val="57585B"/>
                </a:solidFill>
                <a:latin typeface="Open Sans"/>
                <a:cs typeface="Open Sans"/>
              </a:rPr>
              <a:t>ﬁnd </a:t>
            </a:r>
            <a:r>
              <a:rPr sz="1700" dirty="0">
                <a:solidFill>
                  <a:srgbClr val="57585B"/>
                </a:solidFill>
                <a:latin typeface="Open Sans"/>
                <a:cs typeface="Open Sans"/>
              </a:rPr>
              <a:t>themselves</a:t>
            </a:r>
            <a:r>
              <a:rPr sz="1700" spc="55" dirty="0">
                <a:solidFill>
                  <a:srgbClr val="57585B"/>
                </a:solidFill>
                <a:latin typeface="Open Sans"/>
                <a:cs typeface="Open Sans"/>
              </a:rPr>
              <a:t> </a:t>
            </a:r>
            <a:r>
              <a:rPr sz="1700" dirty="0">
                <a:solidFill>
                  <a:srgbClr val="57585B"/>
                </a:solidFill>
                <a:latin typeface="Open Sans"/>
                <a:cs typeface="Open Sans"/>
              </a:rPr>
              <a:t>immersed</a:t>
            </a:r>
            <a:r>
              <a:rPr sz="1700" spc="55" dirty="0">
                <a:solidFill>
                  <a:srgbClr val="57585B"/>
                </a:solidFill>
                <a:latin typeface="Open Sans"/>
                <a:cs typeface="Open Sans"/>
              </a:rPr>
              <a:t> </a:t>
            </a:r>
            <a:r>
              <a:rPr sz="1700" dirty="0">
                <a:solidFill>
                  <a:srgbClr val="57585B"/>
                </a:solidFill>
                <a:latin typeface="Open Sans"/>
                <a:cs typeface="Open Sans"/>
              </a:rPr>
              <a:t>in</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sea</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spc="-10" dirty="0">
                <a:solidFill>
                  <a:srgbClr val="57585B"/>
                </a:solidFill>
                <a:latin typeface="Open Sans"/>
                <a:cs typeface="Open Sans"/>
              </a:rPr>
              <a:t>debt.</a:t>
            </a:r>
            <a:endParaRPr sz="1700" dirty="0">
              <a:latin typeface="Open Sans"/>
              <a:cs typeface="Open Sans"/>
            </a:endParaRPr>
          </a:p>
          <a:p>
            <a:pPr marL="12700" marR="41910">
              <a:lnSpc>
                <a:spcPct val="101800"/>
              </a:lnSpc>
              <a:spcBef>
                <a:spcPts val="2075"/>
              </a:spcBef>
            </a:pPr>
            <a:r>
              <a:rPr sz="1700" dirty="0">
                <a:solidFill>
                  <a:srgbClr val="57585B"/>
                </a:solidFill>
                <a:latin typeface="Open Sans"/>
                <a:cs typeface="Open Sans"/>
              </a:rPr>
              <a:t>The</a:t>
            </a:r>
            <a:r>
              <a:rPr sz="1700" spc="90" dirty="0">
                <a:solidFill>
                  <a:srgbClr val="57585B"/>
                </a:solidFill>
                <a:latin typeface="Open Sans"/>
                <a:cs typeface="Open Sans"/>
              </a:rPr>
              <a:t> </a:t>
            </a:r>
            <a:r>
              <a:rPr sz="1700" dirty="0">
                <a:solidFill>
                  <a:srgbClr val="57585B"/>
                </a:solidFill>
                <a:latin typeface="Open Sans"/>
                <a:cs typeface="Open Sans"/>
              </a:rPr>
              <a:t>psychological</a:t>
            </a:r>
            <a:r>
              <a:rPr sz="1700" spc="95" dirty="0">
                <a:solidFill>
                  <a:srgbClr val="57585B"/>
                </a:solidFill>
                <a:latin typeface="Open Sans"/>
                <a:cs typeface="Open Sans"/>
              </a:rPr>
              <a:t> </a:t>
            </a:r>
            <a:r>
              <a:rPr sz="1700" dirty="0">
                <a:solidFill>
                  <a:srgbClr val="57585B"/>
                </a:solidFill>
                <a:latin typeface="Open Sans"/>
                <a:cs typeface="Open Sans"/>
              </a:rPr>
              <a:t>shift</a:t>
            </a:r>
            <a:r>
              <a:rPr sz="1700" spc="95" dirty="0">
                <a:solidFill>
                  <a:srgbClr val="57585B"/>
                </a:solidFill>
                <a:latin typeface="Open Sans"/>
                <a:cs typeface="Open Sans"/>
              </a:rPr>
              <a:t> </a:t>
            </a:r>
            <a:r>
              <a:rPr sz="1700" dirty="0">
                <a:solidFill>
                  <a:srgbClr val="57585B"/>
                </a:solidFill>
                <a:latin typeface="Open Sans"/>
                <a:cs typeface="Open Sans"/>
              </a:rPr>
              <a:t>toward</a:t>
            </a:r>
            <a:r>
              <a:rPr sz="1700" spc="95" dirty="0">
                <a:solidFill>
                  <a:srgbClr val="57585B"/>
                </a:solidFill>
                <a:latin typeface="Open Sans"/>
                <a:cs typeface="Open Sans"/>
              </a:rPr>
              <a:t> </a:t>
            </a:r>
            <a:r>
              <a:rPr sz="1700" dirty="0">
                <a:solidFill>
                  <a:srgbClr val="57585B"/>
                </a:solidFill>
                <a:latin typeface="Open Sans"/>
                <a:cs typeface="Open Sans"/>
              </a:rPr>
              <a:t>considering</a:t>
            </a:r>
            <a:r>
              <a:rPr sz="1700" spc="95" dirty="0">
                <a:solidFill>
                  <a:srgbClr val="57585B"/>
                </a:solidFill>
                <a:latin typeface="Open Sans"/>
                <a:cs typeface="Open Sans"/>
              </a:rPr>
              <a:t> </a:t>
            </a:r>
            <a:r>
              <a:rPr sz="1700" dirty="0">
                <a:solidFill>
                  <a:srgbClr val="57585B"/>
                </a:solidFill>
                <a:latin typeface="Open Sans"/>
                <a:cs typeface="Open Sans"/>
              </a:rPr>
              <a:t>debt</a:t>
            </a:r>
            <a:r>
              <a:rPr sz="1700" spc="95" dirty="0">
                <a:solidFill>
                  <a:srgbClr val="57585B"/>
                </a:solidFill>
                <a:latin typeface="Open Sans"/>
                <a:cs typeface="Open Sans"/>
              </a:rPr>
              <a:t> </a:t>
            </a:r>
            <a:r>
              <a:rPr sz="1700" dirty="0">
                <a:solidFill>
                  <a:srgbClr val="57585B"/>
                </a:solidFill>
                <a:latin typeface="Open Sans"/>
                <a:cs typeface="Open Sans"/>
              </a:rPr>
              <a:t>acceptable</a:t>
            </a:r>
            <a:r>
              <a:rPr sz="1700" spc="35" dirty="0">
                <a:solidFill>
                  <a:srgbClr val="57585B"/>
                </a:solidFill>
                <a:latin typeface="Open Sans"/>
                <a:cs typeface="Open Sans"/>
              </a:rPr>
              <a:t> </a:t>
            </a:r>
            <a:r>
              <a:rPr sz="1700" dirty="0">
                <a:solidFill>
                  <a:srgbClr val="57585B"/>
                </a:solidFill>
                <a:latin typeface="Open Sans"/>
                <a:cs typeface="Open Sans"/>
              </a:rPr>
              <a:t>has</a:t>
            </a:r>
            <a:r>
              <a:rPr sz="1700" spc="35" dirty="0">
                <a:solidFill>
                  <a:srgbClr val="57585B"/>
                </a:solidFill>
                <a:latin typeface="Open Sans"/>
                <a:cs typeface="Open Sans"/>
              </a:rPr>
              <a:t> </a:t>
            </a:r>
            <a:r>
              <a:rPr sz="1700" dirty="0">
                <a:solidFill>
                  <a:srgbClr val="57585B"/>
                </a:solidFill>
                <a:latin typeface="Open Sans"/>
                <a:cs typeface="Open Sans"/>
              </a:rPr>
              <a:t>its</a:t>
            </a:r>
            <a:r>
              <a:rPr sz="1700" spc="35" dirty="0">
                <a:solidFill>
                  <a:srgbClr val="57585B"/>
                </a:solidFill>
                <a:latin typeface="Open Sans"/>
                <a:cs typeface="Open Sans"/>
              </a:rPr>
              <a:t> </a:t>
            </a:r>
            <a:r>
              <a:rPr sz="1700" dirty="0">
                <a:solidFill>
                  <a:srgbClr val="57585B"/>
                </a:solidFill>
                <a:latin typeface="Open Sans"/>
                <a:cs typeface="Open Sans"/>
              </a:rPr>
              <a:t>roots</a:t>
            </a:r>
            <a:r>
              <a:rPr sz="1700" spc="35" dirty="0">
                <a:solidFill>
                  <a:srgbClr val="57585B"/>
                </a:solidFill>
                <a:latin typeface="Open Sans"/>
                <a:cs typeface="Open Sans"/>
              </a:rPr>
              <a:t> </a:t>
            </a:r>
            <a:r>
              <a:rPr sz="1700" dirty="0">
                <a:solidFill>
                  <a:srgbClr val="57585B"/>
                </a:solidFill>
                <a:latin typeface="Open Sans"/>
                <a:cs typeface="Open Sans"/>
              </a:rPr>
              <a:t>in</a:t>
            </a:r>
            <a:r>
              <a:rPr sz="1700" spc="35"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ﬁat</a:t>
            </a:r>
            <a:r>
              <a:rPr sz="1700" spc="35" dirty="0">
                <a:solidFill>
                  <a:srgbClr val="57585B"/>
                </a:solidFill>
                <a:latin typeface="Open Sans"/>
                <a:cs typeface="Open Sans"/>
              </a:rPr>
              <a:t> </a:t>
            </a:r>
            <a:r>
              <a:rPr sz="1700" dirty="0">
                <a:solidFill>
                  <a:srgbClr val="57585B"/>
                </a:solidFill>
                <a:latin typeface="Open Sans"/>
                <a:cs typeface="Open Sans"/>
              </a:rPr>
              <a:t>system's</a:t>
            </a:r>
            <a:r>
              <a:rPr sz="1700" spc="35" dirty="0">
                <a:solidFill>
                  <a:srgbClr val="57585B"/>
                </a:solidFill>
                <a:latin typeface="Open Sans"/>
                <a:cs typeface="Open Sans"/>
              </a:rPr>
              <a:t> </a:t>
            </a:r>
            <a:r>
              <a:rPr sz="1700" spc="-10" dirty="0">
                <a:solidFill>
                  <a:srgbClr val="57585B"/>
                </a:solidFill>
                <a:latin typeface="Open Sans"/>
                <a:cs typeface="Open Sans"/>
              </a:rPr>
              <a:t>design. </a:t>
            </a:r>
            <a:r>
              <a:rPr sz="1700" dirty="0">
                <a:solidFill>
                  <a:srgbClr val="57585B"/>
                </a:solidFill>
                <a:latin typeface="Open Sans"/>
                <a:cs typeface="Open Sans"/>
              </a:rPr>
              <a:t>During</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past</a:t>
            </a:r>
            <a:r>
              <a:rPr sz="1700" spc="50" dirty="0">
                <a:solidFill>
                  <a:srgbClr val="57585B"/>
                </a:solidFill>
                <a:latin typeface="Open Sans"/>
                <a:cs typeface="Open Sans"/>
              </a:rPr>
              <a:t> </a:t>
            </a:r>
            <a:r>
              <a:rPr lang="en-US" sz="1700" spc="50" dirty="0">
                <a:solidFill>
                  <a:srgbClr val="57585B"/>
                </a:solidFill>
                <a:latin typeface="Open Sans"/>
                <a:cs typeface="Open Sans"/>
              </a:rPr>
              <a:t>several </a:t>
            </a:r>
            <a:r>
              <a:rPr sz="1700" dirty="0">
                <a:solidFill>
                  <a:srgbClr val="57585B"/>
                </a:solidFill>
                <a:latin typeface="Open Sans"/>
                <a:cs typeface="Open Sans"/>
              </a:rPr>
              <a:t>decades,</a:t>
            </a:r>
            <a:r>
              <a:rPr sz="1700" spc="55" dirty="0">
                <a:solidFill>
                  <a:srgbClr val="57585B"/>
                </a:solidFill>
                <a:latin typeface="Open Sans"/>
                <a:cs typeface="Open Sans"/>
              </a:rPr>
              <a:t> </a:t>
            </a:r>
            <a:r>
              <a:rPr sz="1700" dirty="0">
                <a:solidFill>
                  <a:srgbClr val="57585B"/>
                </a:solidFill>
                <a:latin typeface="Open Sans"/>
                <a:cs typeface="Open Sans"/>
              </a:rPr>
              <a:t>it</a:t>
            </a:r>
            <a:r>
              <a:rPr sz="1700" spc="50" dirty="0">
                <a:solidFill>
                  <a:srgbClr val="57585B"/>
                </a:solidFill>
                <a:latin typeface="Open Sans"/>
                <a:cs typeface="Open Sans"/>
              </a:rPr>
              <a:t> </a:t>
            </a:r>
            <a:r>
              <a:rPr lang="en-US" sz="1700" spc="50" dirty="0">
                <a:solidFill>
                  <a:srgbClr val="57585B"/>
                </a:solidFill>
                <a:latin typeface="Open Sans"/>
                <a:cs typeface="Open Sans"/>
              </a:rPr>
              <a:t>has </a:t>
            </a:r>
            <a:r>
              <a:rPr sz="1700" dirty="0">
                <a:solidFill>
                  <a:srgbClr val="57585B"/>
                </a:solidFill>
                <a:latin typeface="Open Sans"/>
                <a:cs typeface="Open Sans"/>
              </a:rPr>
              <a:t>became</a:t>
            </a:r>
            <a:r>
              <a:rPr sz="1700" spc="50" dirty="0">
                <a:solidFill>
                  <a:srgbClr val="57585B"/>
                </a:solidFill>
                <a:latin typeface="Open Sans"/>
                <a:cs typeface="Open Sans"/>
              </a:rPr>
              <a:t> </a:t>
            </a:r>
            <a:r>
              <a:rPr sz="1700" dirty="0">
                <a:solidFill>
                  <a:srgbClr val="57585B"/>
                </a:solidFill>
                <a:latin typeface="Open Sans"/>
                <a:cs typeface="Open Sans"/>
              </a:rPr>
              <a:t>easier</a:t>
            </a:r>
            <a:r>
              <a:rPr sz="1700" spc="55" dirty="0">
                <a:solidFill>
                  <a:srgbClr val="57585B"/>
                </a:solidFill>
                <a:latin typeface="Open Sans"/>
                <a:cs typeface="Open Sans"/>
              </a:rPr>
              <a:t> </a:t>
            </a:r>
            <a:r>
              <a:rPr sz="1700" spc="-25" dirty="0">
                <a:solidFill>
                  <a:srgbClr val="57585B"/>
                </a:solidFill>
                <a:latin typeface="Open Sans"/>
                <a:cs typeface="Open Sans"/>
              </a:rPr>
              <a:t>and </a:t>
            </a:r>
            <a:r>
              <a:rPr sz="1700" dirty="0">
                <a:solidFill>
                  <a:srgbClr val="57585B"/>
                </a:solidFill>
                <a:latin typeface="Open Sans"/>
                <a:cs typeface="Open Sans"/>
              </a:rPr>
              <a:t>easier</a:t>
            </a:r>
            <a:r>
              <a:rPr sz="1700" spc="55" dirty="0">
                <a:solidFill>
                  <a:srgbClr val="57585B"/>
                </a:solidFill>
                <a:latin typeface="Open Sans"/>
                <a:cs typeface="Open Sans"/>
              </a:rPr>
              <a:t> </a:t>
            </a:r>
            <a:r>
              <a:rPr sz="1700" dirty="0">
                <a:solidFill>
                  <a:srgbClr val="57585B"/>
                </a:solidFill>
                <a:latin typeface="Open Sans"/>
                <a:cs typeface="Open Sans"/>
              </a:rPr>
              <a:t>for</a:t>
            </a:r>
            <a:r>
              <a:rPr sz="1700" spc="60" dirty="0">
                <a:solidFill>
                  <a:srgbClr val="57585B"/>
                </a:solidFill>
                <a:latin typeface="Open Sans"/>
                <a:cs typeface="Open Sans"/>
              </a:rPr>
              <a:t> </a:t>
            </a:r>
            <a:r>
              <a:rPr sz="1700" dirty="0">
                <a:solidFill>
                  <a:srgbClr val="57585B"/>
                </a:solidFill>
                <a:latin typeface="Open Sans"/>
                <a:cs typeface="Open Sans"/>
              </a:rPr>
              <a:t>entities</a:t>
            </a:r>
            <a:r>
              <a:rPr sz="1700" spc="60"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take</a:t>
            </a:r>
            <a:r>
              <a:rPr sz="1700" spc="60"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substantial</a:t>
            </a:r>
            <a:r>
              <a:rPr sz="1700" spc="55" dirty="0">
                <a:solidFill>
                  <a:srgbClr val="57585B"/>
                </a:solidFill>
                <a:latin typeface="Open Sans"/>
                <a:cs typeface="Open Sans"/>
              </a:rPr>
              <a:t> </a:t>
            </a:r>
            <a:r>
              <a:rPr sz="1700" dirty="0">
                <a:solidFill>
                  <a:srgbClr val="57585B"/>
                </a:solidFill>
                <a:latin typeface="Open Sans"/>
                <a:cs typeface="Open Sans"/>
              </a:rPr>
              <a:t>debt,</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spc="-25" dirty="0">
                <a:solidFill>
                  <a:srgbClr val="57585B"/>
                </a:solidFill>
                <a:latin typeface="Open Sans"/>
                <a:cs typeface="Open Sans"/>
              </a:rPr>
              <a:t>it </a:t>
            </a:r>
            <a:r>
              <a:rPr sz="1700" dirty="0">
                <a:solidFill>
                  <a:srgbClr val="57585B"/>
                </a:solidFill>
                <a:latin typeface="Open Sans"/>
                <a:cs typeface="Open Sans"/>
              </a:rPr>
              <a:t>often</a:t>
            </a:r>
            <a:r>
              <a:rPr sz="1700" spc="55" dirty="0">
                <a:solidFill>
                  <a:srgbClr val="57585B"/>
                </a:solidFill>
                <a:latin typeface="Open Sans"/>
                <a:cs typeface="Open Sans"/>
              </a:rPr>
              <a:t> </a:t>
            </a:r>
            <a:r>
              <a:rPr sz="1700" dirty="0">
                <a:solidFill>
                  <a:srgbClr val="57585B"/>
                </a:solidFill>
                <a:latin typeface="Open Sans"/>
                <a:cs typeface="Open Sans"/>
              </a:rPr>
              <a:t>becomes</a:t>
            </a:r>
            <a:r>
              <a:rPr sz="1700" spc="60"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necessity</a:t>
            </a:r>
            <a:r>
              <a:rPr sz="1700" spc="60" dirty="0">
                <a:solidFill>
                  <a:srgbClr val="57585B"/>
                </a:solidFill>
                <a:latin typeface="Open Sans"/>
                <a:cs typeface="Open Sans"/>
              </a:rPr>
              <a:t> </a:t>
            </a:r>
            <a:r>
              <a:rPr sz="1700" dirty="0">
                <a:solidFill>
                  <a:srgbClr val="57585B"/>
                </a:solidFill>
                <a:latin typeface="Open Sans"/>
                <a:cs typeface="Open Sans"/>
              </a:rPr>
              <a:t>for</a:t>
            </a:r>
            <a:r>
              <a:rPr sz="1700" spc="55" dirty="0">
                <a:solidFill>
                  <a:srgbClr val="57585B"/>
                </a:solidFill>
                <a:latin typeface="Open Sans"/>
                <a:cs typeface="Open Sans"/>
              </a:rPr>
              <a:t> </a:t>
            </a:r>
            <a:r>
              <a:rPr sz="1700" dirty="0">
                <a:solidFill>
                  <a:srgbClr val="57585B"/>
                </a:solidFill>
                <a:latin typeface="Open Sans"/>
                <a:cs typeface="Open Sans"/>
              </a:rPr>
              <a:t>ordinary</a:t>
            </a:r>
            <a:r>
              <a:rPr sz="1700" spc="60" dirty="0">
                <a:solidFill>
                  <a:srgbClr val="57585B"/>
                </a:solidFill>
                <a:latin typeface="Open Sans"/>
                <a:cs typeface="Open Sans"/>
              </a:rPr>
              <a:t> </a:t>
            </a:r>
            <a:r>
              <a:rPr sz="1700" dirty="0">
                <a:solidFill>
                  <a:srgbClr val="57585B"/>
                </a:solidFill>
                <a:latin typeface="Open Sans"/>
                <a:cs typeface="Open Sans"/>
              </a:rPr>
              <a:t>people</a:t>
            </a:r>
            <a:r>
              <a:rPr sz="1700" spc="60" dirty="0">
                <a:solidFill>
                  <a:srgbClr val="57585B"/>
                </a:solidFill>
                <a:latin typeface="Open Sans"/>
                <a:cs typeface="Open Sans"/>
              </a:rPr>
              <a:t> </a:t>
            </a:r>
            <a:r>
              <a:rPr sz="1700" spc="-25" dirty="0">
                <a:solidFill>
                  <a:srgbClr val="57585B"/>
                </a:solidFill>
                <a:latin typeface="Open Sans"/>
                <a:cs typeface="Open Sans"/>
              </a:rPr>
              <a:t>due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rising</a:t>
            </a:r>
            <a:r>
              <a:rPr sz="1700" spc="50" dirty="0">
                <a:solidFill>
                  <a:srgbClr val="57585B"/>
                </a:solidFill>
                <a:latin typeface="Open Sans"/>
                <a:cs typeface="Open Sans"/>
              </a:rPr>
              <a:t> </a:t>
            </a:r>
            <a:r>
              <a:rPr sz="1700" dirty="0">
                <a:solidFill>
                  <a:srgbClr val="57585B"/>
                </a:solidFill>
                <a:latin typeface="Open Sans"/>
                <a:cs typeface="Open Sans"/>
              </a:rPr>
              <a:t>prices</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50" dirty="0">
                <a:solidFill>
                  <a:srgbClr val="57585B"/>
                </a:solidFill>
                <a:latin typeface="Open Sans"/>
                <a:cs typeface="Open Sans"/>
              </a:rPr>
              <a:t> </a:t>
            </a:r>
            <a:r>
              <a:rPr sz="1700" spc="-10" dirty="0">
                <a:solidFill>
                  <a:srgbClr val="57585B"/>
                </a:solidFill>
                <a:latin typeface="Open Sans"/>
                <a:cs typeface="Open Sans"/>
              </a:rPr>
              <a:t>cost</a:t>
            </a:r>
            <a:r>
              <a:rPr lang="en-US" sz="1700" spc="-10" dirty="0">
                <a:solidFill>
                  <a:srgbClr val="57585B"/>
                </a:solidFill>
                <a:latin typeface="Open Sans"/>
                <a:cs typeface="Open Sans"/>
              </a:rPr>
              <a:t> of living.</a:t>
            </a:r>
            <a:endParaRPr sz="1700" dirty="0">
              <a:latin typeface="Open Sans"/>
              <a:cs typeface="Open Sans"/>
            </a:endParaRPr>
          </a:p>
        </p:txBody>
      </p:sp>
      <p:grpSp>
        <p:nvGrpSpPr>
          <p:cNvPr id="11" name="object 11"/>
          <p:cNvGrpSpPr/>
          <p:nvPr/>
        </p:nvGrpSpPr>
        <p:grpSpPr>
          <a:xfrm>
            <a:off x="15859058" y="6194950"/>
            <a:ext cx="3123565" cy="4159250"/>
            <a:chOff x="15859058" y="6194950"/>
            <a:chExt cx="3123565" cy="4159250"/>
          </a:xfrm>
        </p:grpSpPr>
        <p:pic>
          <p:nvPicPr>
            <p:cNvPr id="12" name="object 12"/>
            <p:cNvPicPr/>
            <p:nvPr/>
          </p:nvPicPr>
          <p:blipFill>
            <a:blip r:embed="rId5" cstate="print"/>
            <a:stretch>
              <a:fillRect/>
            </a:stretch>
          </p:blipFill>
          <p:spPr>
            <a:xfrm>
              <a:off x="15866605" y="6202502"/>
              <a:ext cx="3107894" cy="4143861"/>
            </a:xfrm>
            <a:prstGeom prst="rect">
              <a:avLst/>
            </a:prstGeom>
          </p:spPr>
        </p:pic>
        <p:sp>
          <p:nvSpPr>
            <p:cNvPr id="13" name="object 13"/>
            <p:cNvSpPr/>
            <p:nvPr/>
          </p:nvSpPr>
          <p:spPr>
            <a:xfrm>
              <a:off x="15866607" y="6202500"/>
              <a:ext cx="3108325" cy="4144010"/>
            </a:xfrm>
            <a:custGeom>
              <a:avLst/>
              <a:gdLst/>
              <a:ahLst/>
              <a:cxnLst/>
              <a:rect l="l" t="t" r="r" b="b"/>
              <a:pathLst>
                <a:path w="3108325" h="4144009">
                  <a:moveTo>
                    <a:pt x="3037331" y="4143863"/>
                  </a:moveTo>
                  <a:lnTo>
                    <a:pt x="70563" y="4143863"/>
                  </a:lnTo>
                  <a:lnTo>
                    <a:pt x="43096" y="4138318"/>
                  </a:lnTo>
                  <a:lnTo>
                    <a:pt x="20666" y="4123196"/>
                  </a:lnTo>
                  <a:lnTo>
                    <a:pt x="5544" y="4100767"/>
                  </a:lnTo>
                  <a:lnTo>
                    <a:pt x="0" y="4073300"/>
                  </a:lnTo>
                  <a:lnTo>
                    <a:pt x="0" y="70563"/>
                  </a:lnTo>
                  <a:lnTo>
                    <a:pt x="5544" y="43096"/>
                  </a:lnTo>
                  <a:lnTo>
                    <a:pt x="20666" y="20666"/>
                  </a:lnTo>
                  <a:lnTo>
                    <a:pt x="43096" y="5544"/>
                  </a:lnTo>
                  <a:lnTo>
                    <a:pt x="70563" y="0"/>
                  </a:lnTo>
                  <a:lnTo>
                    <a:pt x="3037331" y="0"/>
                  </a:lnTo>
                  <a:lnTo>
                    <a:pt x="3064798" y="5544"/>
                  </a:lnTo>
                  <a:lnTo>
                    <a:pt x="3087227" y="20666"/>
                  </a:lnTo>
                  <a:lnTo>
                    <a:pt x="3102349" y="43096"/>
                  </a:lnTo>
                  <a:lnTo>
                    <a:pt x="3107894" y="70563"/>
                  </a:lnTo>
                  <a:lnTo>
                    <a:pt x="3107894" y="4073300"/>
                  </a:lnTo>
                  <a:lnTo>
                    <a:pt x="3102349" y="4100767"/>
                  </a:lnTo>
                  <a:lnTo>
                    <a:pt x="3087227" y="4123196"/>
                  </a:lnTo>
                  <a:lnTo>
                    <a:pt x="3064798" y="4138318"/>
                  </a:lnTo>
                  <a:lnTo>
                    <a:pt x="3037331" y="4143863"/>
                  </a:lnTo>
                  <a:close/>
                </a:path>
              </a:pathLst>
            </a:custGeom>
            <a:ln w="15099">
              <a:solidFill>
                <a:srgbClr val="603990"/>
              </a:solidFill>
            </a:ln>
          </p:spPr>
          <p:txBody>
            <a:bodyPr wrap="square" lIns="0" tIns="0" rIns="0" bIns="0" rtlCol="0"/>
            <a:lstStyle/>
            <a:p>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20104099" cy="1867916"/>
          </a:xfrm>
          <a:prstGeom prst="rect">
            <a:avLst/>
          </a:prstGeom>
        </p:spPr>
      </p:pic>
      <p:sp>
        <p:nvSpPr>
          <p:cNvPr id="3" name="object 3"/>
          <p:cNvSpPr txBox="1"/>
          <p:nvPr/>
        </p:nvSpPr>
        <p:spPr>
          <a:xfrm>
            <a:off x="15222346" y="695428"/>
            <a:ext cx="1644014" cy="426720"/>
          </a:xfrm>
          <a:prstGeom prst="rect">
            <a:avLst/>
          </a:prstGeom>
        </p:spPr>
        <p:txBody>
          <a:bodyPr vert="horz" wrap="square" lIns="0" tIns="16510" rIns="0" bIns="0" rtlCol="0">
            <a:spAutoFit/>
          </a:bodyPr>
          <a:lstStyle/>
          <a:p>
            <a:pPr marL="12700">
              <a:lnSpc>
                <a:spcPct val="100000"/>
              </a:lnSpc>
              <a:spcBef>
                <a:spcPts val="130"/>
              </a:spcBef>
            </a:pPr>
            <a:r>
              <a:rPr sz="2600" b="0" i="1" dirty="0">
                <a:solidFill>
                  <a:srgbClr val="FFFFFF"/>
                </a:solidFill>
                <a:latin typeface="Ubuntu Light"/>
                <a:cs typeface="Ubuntu Light"/>
              </a:rPr>
              <a:t>Chapter</a:t>
            </a:r>
            <a:r>
              <a:rPr sz="2600" b="0" i="1" spc="90" dirty="0">
                <a:solidFill>
                  <a:srgbClr val="FFFFFF"/>
                </a:solidFill>
                <a:latin typeface="Ubuntu Light"/>
                <a:cs typeface="Ubuntu Light"/>
              </a:rPr>
              <a:t> </a:t>
            </a:r>
            <a:r>
              <a:rPr sz="2600" b="0" i="1" spc="-25" dirty="0">
                <a:solidFill>
                  <a:srgbClr val="FFFFFF"/>
                </a:solidFill>
                <a:latin typeface="Ubuntu Light"/>
                <a:cs typeface="Ubuntu Light"/>
              </a:rPr>
              <a:t>#5</a:t>
            </a:r>
            <a:endParaRPr sz="2600">
              <a:latin typeface="Ubuntu Light"/>
              <a:cs typeface="Ubuntu Light"/>
            </a:endParaRPr>
          </a:p>
        </p:txBody>
      </p:sp>
      <p:sp>
        <p:nvSpPr>
          <p:cNvPr id="4" name="object 4"/>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dirty="0"/>
              <a:t>How</a:t>
            </a:r>
            <a:r>
              <a:rPr spc="-130" dirty="0"/>
              <a:t> </a:t>
            </a:r>
            <a:r>
              <a:rPr dirty="0"/>
              <a:t>Problems</a:t>
            </a:r>
            <a:r>
              <a:rPr spc="-125" dirty="0"/>
              <a:t> </a:t>
            </a:r>
            <a:r>
              <a:rPr dirty="0"/>
              <a:t>Lead</a:t>
            </a:r>
            <a:r>
              <a:rPr spc="-125" dirty="0"/>
              <a:t> </a:t>
            </a:r>
            <a:r>
              <a:rPr dirty="0"/>
              <a:t>to</a:t>
            </a:r>
            <a:r>
              <a:rPr spc="-125" dirty="0"/>
              <a:t> </a:t>
            </a:r>
            <a:r>
              <a:rPr spc="-10" dirty="0"/>
              <a:t>Solutions</a:t>
            </a:r>
          </a:p>
        </p:txBody>
      </p:sp>
      <p:pic>
        <p:nvPicPr>
          <p:cNvPr id="5" name="object 5"/>
          <p:cNvPicPr/>
          <p:nvPr/>
        </p:nvPicPr>
        <p:blipFill>
          <a:blip r:embed="rId3" cstate="print"/>
          <a:stretch>
            <a:fillRect/>
          </a:stretch>
        </p:blipFill>
        <p:spPr>
          <a:xfrm>
            <a:off x="17700071" y="593899"/>
            <a:ext cx="1273721" cy="678795"/>
          </a:xfrm>
          <a:prstGeom prst="rect">
            <a:avLst/>
          </a:prstGeom>
        </p:spPr>
      </p:pic>
      <p:pic>
        <p:nvPicPr>
          <p:cNvPr id="6" name="object 6"/>
          <p:cNvPicPr/>
          <p:nvPr/>
        </p:nvPicPr>
        <p:blipFill>
          <a:blip r:embed="rId4" cstate="print"/>
          <a:stretch>
            <a:fillRect/>
          </a:stretch>
        </p:blipFill>
        <p:spPr>
          <a:xfrm>
            <a:off x="18829729" y="10656764"/>
            <a:ext cx="143513" cy="143534"/>
          </a:xfrm>
          <a:prstGeom prst="rect">
            <a:avLst/>
          </a:prstGeom>
        </p:spPr>
      </p:pic>
      <p:sp>
        <p:nvSpPr>
          <p:cNvPr id="7" name="object 7"/>
          <p:cNvSpPr txBox="1"/>
          <p:nvPr/>
        </p:nvSpPr>
        <p:spPr>
          <a:xfrm>
            <a:off x="10303985" y="2686993"/>
            <a:ext cx="8641715" cy="6017895"/>
          </a:xfrm>
          <a:prstGeom prst="rect">
            <a:avLst/>
          </a:prstGeom>
        </p:spPr>
        <p:txBody>
          <a:bodyPr vert="horz" wrap="square" lIns="0" tIns="13335" rIns="0" bIns="0" rtlCol="0">
            <a:spAutoFit/>
          </a:bodyPr>
          <a:lstStyle/>
          <a:p>
            <a:pPr marL="13970">
              <a:lnSpc>
                <a:spcPct val="100000"/>
              </a:lnSpc>
              <a:spcBef>
                <a:spcPts val="105"/>
              </a:spcBef>
            </a:pPr>
            <a:r>
              <a:rPr sz="2550" b="1" dirty="0">
                <a:solidFill>
                  <a:srgbClr val="241B54"/>
                </a:solidFill>
                <a:latin typeface="Open Sans"/>
                <a:cs typeface="Open Sans"/>
              </a:rPr>
              <a:t>5.2.3</a:t>
            </a:r>
            <a:r>
              <a:rPr sz="2550" b="1" spc="140" dirty="0">
                <a:solidFill>
                  <a:srgbClr val="241B54"/>
                </a:solidFill>
                <a:latin typeface="Open Sans"/>
                <a:cs typeface="Open Sans"/>
              </a:rPr>
              <a:t> </a:t>
            </a:r>
            <a:r>
              <a:rPr sz="2550" b="1" dirty="0">
                <a:solidFill>
                  <a:srgbClr val="241B54"/>
                </a:solidFill>
                <a:latin typeface="Open Sans"/>
                <a:cs typeface="Open Sans"/>
              </a:rPr>
              <a:t>The</a:t>
            </a:r>
            <a:r>
              <a:rPr sz="2550" b="1" spc="145" dirty="0">
                <a:solidFill>
                  <a:srgbClr val="241B54"/>
                </a:solidFill>
                <a:latin typeface="Open Sans"/>
                <a:cs typeface="Open Sans"/>
              </a:rPr>
              <a:t> </a:t>
            </a:r>
            <a:r>
              <a:rPr sz="2550" b="1" dirty="0">
                <a:solidFill>
                  <a:srgbClr val="241B54"/>
                </a:solidFill>
                <a:latin typeface="Open Sans"/>
                <a:cs typeface="Open Sans"/>
              </a:rPr>
              <a:t>Global</a:t>
            </a:r>
            <a:r>
              <a:rPr sz="2550" b="1" spc="140" dirty="0">
                <a:solidFill>
                  <a:srgbClr val="241B54"/>
                </a:solidFill>
                <a:latin typeface="Open Sans"/>
                <a:cs typeface="Open Sans"/>
              </a:rPr>
              <a:t> </a:t>
            </a:r>
            <a:r>
              <a:rPr sz="2550" b="1" dirty="0">
                <a:solidFill>
                  <a:srgbClr val="241B54"/>
                </a:solidFill>
                <a:latin typeface="Open Sans"/>
                <a:cs typeface="Open Sans"/>
              </a:rPr>
              <a:t>Debt</a:t>
            </a:r>
            <a:r>
              <a:rPr sz="2550" b="1" spc="140" dirty="0">
                <a:solidFill>
                  <a:srgbClr val="241B54"/>
                </a:solidFill>
                <a:latin typeface="Open Sans"/>
                <a:cs typeface="Open Sans"/>
              </a:rPr>
              <a:t> </a:t>
            </a:r>
            <a:r>
              <a:rPr sz="2550" b="1" spc="-10" dirty="0">
                <a:solidFill>
                  <a:srgbClr val="241B54"/>
                </a:solidFill>
                <a:latin typeface="Open Sans"/>
                <a:cs typeface="Open Sans"/>
              </a:rPr>
              <a:t>Burden</a:t>
            </a:r>
            <a:endParaRPr sz="2550" dirty="0">
              <a:latin typeface="Open Sans"/>
              <a:cs typeface="Open Sans"/>
            </a:endParaRPr>
          </a:p>
          <a:p>
            <a:pPr marL="12700" marR="5080">
              <a:lnSpc>
                <a:spcPct val="101800"/>
              </a:lnSpc>
              <a:spcBef>
                <a:spcPts val="2120"/>
              </a:spcBef>
            </a:pPr>
            <a:r>
              <a:rPr sz="1700" dirty="0">
                <a:solidFill>
                  <a:srgbClr val="57585B"/>
                </a:solidFill>
                <a:latin typeface="Open Sans"/>
                <a:cs typeface="Open Sans"/>
              </a:rPr>
              <a:t>As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result</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ﬁat</a:t>
            </a:r>
            <a:r>
              <a:rPr sz="1700" spc="55" dirty="0">
                <a:solidFill>
                  <a:srgbClr val="57585B"/>
                </a:solidFill>
                <a:latin typeface="Open Sans"/>
                <a:cs typeface="Open Sans"/>
              </a:rPr>
              <a:t> </a:t>
            </a:r>
            <a:r>
              <a:rPr sz="1700" dirty="0">
                <a:solidFill>
                  <a:srgbClr val="57585B"/>
                </a:solidFill>
                <a:latin typeface="Open Sans"/>
                <a:cs typeface="Open Sans"/>
              </a:rPr>
              <a:t>system,</a:t>
            </a:r>
            <a:r>
              <a:rPr sz="1700" spc="55" dirty="0">
                <a:solidFill>
                  <a:srgbClr val="57585B"/>
                </a:solidFill>
                <a:latin typeface="Open Sans"/>
                <a:cs typeface="Open Sans"/>
              </a:rPr>
              <a:t> </a:t>
            </a:r>
            <a:r>
              <a:rPr sz="1700" dirty="0">
                <a:solidFill>
                  <a:srgbClr val="57585B"/>
                </a:solidFill>
                <a:latin typeface="Open Sans"/>
                <a:cs typeface="Open Sans"/>
              </a:rPr>
              <a:t>governments</a:t>
            </a:r>
            <a:r>
              <a:rPr sz="1700" spc="55" dirty="0">
                <a:solidFill>
                  <a:srgbClr val="57585B"/>
                </a:solidFill>
                <a:latin typeface="Open Sans"/>
                <a:cs typeface="Open Sans"/>
              </a:rPr>
              <a:t> </a:t>
            </a:r>
            <a:r>
              <a:rPr sz="1700" dirty="0">
                <a:solidFill>
                  <a:srgbClr val="57585B"/>
                </a:solidFill>
                <a:latin typeface="Open Sans"/>
                <a:cs typeface="Open Sans"/>
              </a:rPr>
              <a:t>across</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globe</a:t>
            </a:r>
            <a:r>
              <a:rPr sz="1700" spc="55" dirty="0">
                <a:solidFill>
                  <a:srgbClr val="57585B"/>
                </a:solidFill>
                <a:latin typeface="Open Sans"/>
                <a:cs typeface="Open Sans"/>
              </a:rPr>
              <a:t> </a:t>
            </a:r>
            <a:r>
              <a:rPr sz="1700" dirty="0">
                <a:solidFill>
                  <a:srgbClr val="57585B"/>
                </a:solidFill>
                <a:latin typeface="Open Sans"/>
                <a:cs typeface="Open Sans"/>
              </a:rPr>
              <a:t>ﬁnd</a:t>
            </a:r>
            <a:r>
              <a:rPr sz="1700" spc="50" dirty="0">
                <a:solidFill>
                  <a:srgbClr val="57585B"/>
                </a:solidFill>
                <a:latin typeface="Open Sans"/>
                <a:cs typeface="Open Sans"/>
              </a:rPr>
              <a:t> </a:t>
            </a:r>
            <a:r>
              <a:rPr sz="1700" dirty="0">
                <a:solidFill>
                  <a:srgbClr val="57585B"/>
                </a:solidFill>
                <a:latin typeface="Open Sans"/>
                <a:cs typeface="Open Sans"/>
              </a:rPr>
              <a:t>themselves</a:t>
            </a:r>
            <a:r>
              <a:rPr sz="1700" spc="55" dirty="0">
                <a:solidFill>
                  <a:srgbClr val="57585B"/>
                </a:solidFill>
                <a:latin typeface="Open Sans"/>
                <a:cs typeface="Open Sans"/>
              </a:rPr>
              <a:t> </a:t>
            </a:r>
            <a:r>
              <a:rPr sz="1700" dirty="0">
                <a:solidFill>
                  <a:srgbClr val="57585B"/>
                </a:solidFill>
                <a:latin typeface="Open Sans"/>
                <a:cs typeface="Open Sans"/>
              </a:rPr>
              <a:t>stuck</a:t>
            </a:r>
            <a:r>
              <a:rPr sz="1700" spc="55" dirty="0">
                <a:solidFill>
                  <a:srgbClr val="57585B"/>
                </a:solidFill>
                <a:latin typeface="Open Sans"/>
                <a:cs typeface="Open Sans"/>
              </a:rPr>
              <a:t> </a:t>
            </a:r>
            <a:r>
              <a:rPr sz="1700" spc="-25" dirty="0">
                <a:solidFill>
                  <a:srgbClr val="57585B"/>
                </a:solidFill>
                <a:latin typeface="Open Sans"/>
                <a:cs typeface="Open Sans"/>
              </a:rPr>
              <a:t>in </a:t>
            </a:r>
            <a:r>
              <a:rPr sz="1700" dirty="0">
                <a:solidFill>
                  <a:srgbClr val="57585B"/>
                </a:solidFill>
                <a:latin typeface="Open Sans"/>
                <a:cs typeface="Open Sans"/>
              </a:rPr>
              <a:t>an</a:t>
            </a:r>
            <a:r>
              <a:rPr sz="1700" spc="50" dirty="0">
                <a:solidFill>
                  <a:srgbClr val="57585B"/>
                </a:solidFill>
                <a:latin typeface="Open Sans"/>
                <a:cs typeface="Open Sans"/>
              </a:rPr>
              <a:t> </a:t>
            </a:r>
            <a:r>
              <a:rPr sz="1700" dirty="0">
                <a:solidFill>
                  <a:srgbClr val="57585B"/>
                </a:solidFill>
                <a:latin typeface="Open Sans"/>
                <a:cs typeface="Open Sans"/>
              </a:rPr>
              <a:t>enormous</a:t>
            </a:r>
            <a:r>
              <a:rPr sz="1700" spc="50" dirty="0">
                <a:solidFill>
                  <a:srgbClr val="57585B"/>
                </a:solidFill>
                <a:latin typeface="Open Sans"/>
                <a:cs typeface="Open Sans"/>
              </a:rPr>
              <a:t> </a:t>
            </a:r>
            <a:r>
              <a:rPr sz="1700" dirty="0">
                <a:solidFill>
                  <a:srgbClr val="57585B"/>
                </a:solidFill>
                <a:latin typeface="Open Sans"/>
                <a:cs typeface="Open Sans"/>
              </a:rPr>
              <a:t>web</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0" dirty="0">
                <a:solidFill>
                  <a:srgbClr val="57585B"/>
                </a:solidFill>
                <a:latin typeface="Open Sans"/>
                <a:cs typeface="Open Sans"/>
              </a:rPr>
              <a:t> </a:t>
            </a:r>
            <a:r>
              <a:rPr sz="1700" dirty="0">
                <a:solidFill>
                  <a:srgbClr val="57585B"/>
                </a:solidFill>
                <a:latin typeface="Open Sans"/>
                <a:cs typeface="Open Sans"/>
              </a:rPr>
              <a:t>debt,</a:t>
            </a:r>
            <a:r>
              <a:rPr sz="1700" spc="55" dirty="0">
                <a:solidFill>
                  <a:srgbClr val="57585B"/>
                </a:solidFill>
                <a:latin typeface="Open Sans"/>
                <a:cs typeface="Open Sans"/>
              </a:rPr>
              <a:t> </a:t>
            </a:r>
            <a:r>
              <a:rPr sz="1700" dirty="0">
                <a:solidFill>
                  <a:srgbClr val="57585B"/>
                </a:solidFill>
                <a:latin typeface="Open Sans"/>
                <a:cs typeface="Open Sans"/>
              </a:rPr>
              <a:t>caught</a:t>
            </a:r>
            <a:r>
              <a:rPr sz="1700" spc="50" dirty="0">
                <a:solidFill>
                  <a:srgbClr val="57585B"/>
                </a:solidFill>
                <a:latin typeface="Open Sans"/>
                <a:cs typeface="Open Sans"/>
              </a:rPr>
              <a:t> </a:t>
            </a:r>
            <a:r>
              <a:rPr sz="1700" dirty="0">
                <a:solidFill>
                  <a:srgbClr val="57585B"/>
                </a:solidFill>
                <a:latin typeface="Open Sans"/>
                <a:cs typeface="Open Sans"/>
              </a:rPr>
              <a:t>up</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what</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5" dirty="0">
                <a:solidFill>
                  <a:srgbClr val="57585B"/>
                </a:solidFill>
                <a:latin typeface="Open Sans"/>
                <a:cs typeface="Open Sans"/>
              </a:rPr>
              <a:t> </a:t>
            </a:r>
            <a:r>
              <a:rPr sz="1700" dirty="0">
                <a:solidFill>
                  <a:srgbClr val="57585B"/>
                </a:solidFill>
                <a:latin typeface="Open Sans"/>
                <a:cs typeface="Open Sans"/>
              </a:rPr>
              <a:t>called,</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global</a:t>
            </a:r>
            <a:r>
              <a:rPr sz="1700" spc="50" dirty="0">
                <a:solidFill>
                  <a:srgbClr val="57585B"/>
                </a:solidFill>
                <a:latin typeface="Open Sans"/>
                <a:cs typeface="Open Sans"/>
              </a:rPr>
              <a:t> </a:t>
            </a:r>
            <a:r>
              <a:rPr sz="1700" dirty="0">
                <a:solidFill>
                  <a:srgbClr val="57585B"/>
                </a:solidFill>
                <a:latin typeface="Open Sans"/>
                <a:cs typeface="Open Sans"/>
              </a:rPr>
              <a:t>debt</a:t>
            </a:r>
            <a:r>
              <a:rPr sz="1700" spc="55" dirty="0">
                <a:solidFill>
                  <a:srgbClr val="57585B"/>
                </a:solidFill>
                <a:latin typeface="Open Sans"/>
                <a:cs typeface="Open Sans"/>
              </a:rPr>
              <a:t> </a:t>
            </a:r>
            <a:r>
              <a:rPr sz="1700" spc="-10" dirty="0">
                <a:solidFill>
                  <a:srgbClr val="57585B"/>
                </a:solidFill>
                <a:latin typeface="Open Sans"/>
                <a:cs typeface="Open Sans"/>
              </a:rPr>
              <a:t>spiral.” </a:t>
            </a:r>
            <a:r>
              <a:rPr sz="1700" dirty="0">
                <a:solidFill>
                  <a:srgbClr val="57585B"/>
                </a:solidFill>
                <a:latin typeface="Open Sans"/>
                <a:cs typeface="Open Sans"/>
              </a:rPr>
              <a:t>Imagine</a:t>
            </a:r>
            <a:r>
              <a:rPr sz="1700" spc="4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scenario</a:t>
            </a:r>
            <a:r>
              <a:rPr sz="1700" spc="50" dirty="0">
                <a:solidFill>
                  <a:srgbClr val="57585B"/>
                </a:solidFill>
                <a:latin typeface="Open Sans"/>
                <a:cs typeface="Open Sans"/>
              </a:rPr>
              <a:t> </a:t>
            </a:r>
            <a:r>
              <a:rPr sz="1700" dirty="0">
                <a:solidFill>
                  <a:srgbClr val="57585B"/>
                </a:solidFill>
                <a:latin typeface="Open Sans"/>
                <a:cs typeface="Open Sans"/>
              </a:rPr>
              <a:t>where</a:t>
            </a:r>
            <a:r>
              <a:rPr sz="1700" spc="45" dirty="0">
                <a:solidFill>
                  <a:srgbClr val="57585B"/>
                </a:solidFill>
                <a:latin typeface="Open Sans"/>
                <a:cs typeface="Open Sans"/>
              </a:rPr>
              <a:t> </a:t>
            </a:r>
            <a:r>
              <a:rPr sz="1700" dirty="0">
                <a:solidFill>
                  <a:srgbClr val="57585B"/>
                </a:solidFill>
                <a:latin typeface="Open Sans"/>
                <a:cs typeface="Open Sans"/>
              </a:rPr>
              <a:t>you</a:t>
            </a:r>
            <a:r>
              <a:rPr sz="1700" spc="50" dirty="0">
                <a:solidFill>
                  <a:srgbClr val="57585B"/>
                </a:solidFill>
                <a:latin typeface="Open Sans"/>
                <a:cs typeface="Open Sans"/>
              </a:rPr>
              <a:t> </a:t>
            </a:r>
            <a:r>
              <a:rPr sz="1700" dirty="0">
                <a:solidFill>
                  <a:srgbClr val="57585B"/>
                </a:solidFill>
                <a:latin typeface="Open Sans"/>
                <a:cs typeface="Open Sans"/>
              </a:rPr>
              <a:t>borrow</a:t>
            </a:r>
            <a:r>
              <a:rPr sz="1700" spc="50" dirty="0">
                <a:solidFill>
                  <a:srgbClr val="57585B"/>
                </a:solidFill>
                <a:latin typeface="Open Sans"/>
                <a:cs typeface="Open Sans"/>
              </a:rPr>
              <a:t> </a:t>
            </a:r>
            <a:r>
              <a:rPr sz="1700" dirty="0">
                <a:solidFill>
                  <a:srgbClr val="57585B"/>
                </a:solidFill>
                <a:latin typeface="Open Sans"/>
                <a:cs typeface="Open Sans"/>
              </a:rPr>
              <a:t>more</a:t>
            </a:r>
            <a:r>
              <a:rPr sz="1700" spc="45" dirty="0">
                <a:solidFill>
                  <a:srgbClr val="57585B"/>
                </a:solidFill>
                <a:latin typeface="Open Sans"/>
                <a:cs typeface="Open Sans"/>
              </a:rPr>
              <a:t> </a:t>
            </a:r>
            <a:r>
              <a:rPr sz="1700" dirty="0">
                <a:solidFill>
                  <a:srgbClr val="57585B"/>
                </a:solidFill>
                <a:latin typeface="Open Sans"/>
                <a:cs typeface="Open Sans"/>
              </a:rPr>
              <a:t>money</a:t>
            </a:r>
            <a:r>
              <a:rPr sz="1700" spc="50" dirty="0">
                <a:solidFill>
                  <a:srgbClr val="57585B"/>
                </a:solidFill>
                <a:latin typeface="Open Sans"/>
                <a:cs typeface="Open Sans"/>
              </a:rPr>
              <a:t> </a:t>
            </a:r>
            <a:r>
              <a:rPr sz="1700" dirty="0">
                <a:solidFill>
                  <a:srgbClr val="57585B"/>
                </a:solidFill>
                <a:latin typeface="Open Sans"/>
                <a:cs typeface="Open Sans"/>
              </a:rPr>
              <a:t>than</a:t>
            </a:r>
            <a:r>
              <a:rPr sz="1700" spc="50" dirty="0">
                <a:solidFill>
                  <a:srgbClr val="57585B"/>
                </a:solidFill>
                <a:latin typeface="Open Sans"/>
                <a:cs typeface="Open Sans"/>
              </a:rPr>
              <a:t> </a:t>
            </a:r>
            <a:r>
              <a:rPr sz="1700" dirty="0">
                <a:solidFill>
                  <a:srgbClr val="57585B"/>
                </a:solidFill>
                <a:latin typeface="Open Sans"/>
                <a:cs typeface="Open Sans"/>
              </a:rPr>
              <a:t>you</a:t>
            </a:r>
            <a:r>
              <a:rPr sz="1700" spc="45" dirty="0">
                <a:solidFill>
                  <a:srgbClr val="57585B"/>
                </a:solidFill>
                <a:latin typeface="Open Sans"/>
                <a:cs typeface="Open Sans"/>
              </a:rPr>
              <a:t> </a:t>
            </a:r>
            <a:r>
              <a:rPr sz="1700" dirty="0">
                <a:solidFill>
                  <a:srgbClr val="57585B"/>
                </a:solidFill>
                <a:latin typeface="Open Sans"/>
                <a:cs typeface="Open Sans"/>
              </a:rPr>
              <a:t>can</a:t>
            </a:r>
            <a:r>
              <a:rPr sz="1700" spc="50" dirty="0">
                <a:solidFill>
                  <a:srgbClr val="57585B"/>
                </a:solidFill>
                <a:latin typeface="Open Sans"/>
                <a:cs typeface="Open Sans"/>
              </a:rPr>
              <a:t> </a:t>
            </a:r>
            <a:r>
              <a:rPr sz="1700" dirty="0">
                <a:solidFill>
                  <a:srgbClr val="57585B"/>
                </a:solidFill>
                <a:latin typeface="Open Sans"/>
                <a:cs typeface="Open Sans"/>
              </a:rPr>
              <a:t>ever</a:t>
            </a:r>
            <a:r>
              <a:rPr sz="1700" spc="50" dirty="0">
                <a:solidFill>
                  <a:srgbClr val="57585B"/>
                </a:solidFill>
                <a:latin typeface="Open Sans"/>
                <a:cs typeface="Open Sans"/>
              </a:rPr>
              <a:t> </a:t>
            </a:r>
            <a:r>
              <a:rPr sz="1700" dirty="0">
                <a:solidFill>
                  <a:srgbClr val="57585B"/>
                </a:solidFill>
                <a:latin typeface="Open Sans"/>
                <a:cs typeface="Open Sans"/>
              </a:rPr>
              <a:t>hope</a:t>
            </a:r>
            <a:r>
              <a:rPr sz="1700" spc="45" dirty="0">
                <a:solidFill>
                  <a:srgbClr val="57585B"/>
                </a:solidFill>
                <a:latin typeface="Open Sans"/>
                <a:cs typeface="Open Sans"/>
              </a:rPr>
              <a:t> </a:t>
            </a:r>
            <a:r>
              <a:rPr sz="1700" spc="-25" dirty="0">
                <a:solidFill>
                  <a:srgbClr val="57585B"/>
                </a:solidFill>
                <a:latin typeface="Open Sans"/>
                <a:cs typeface="Open Sans"/>
              </a:rPr>
              <a:t>to</a:t>
            </a:r>
            <a:r>
              <a:rPr sz="1700" spc="500" dirty="0">
                <a:solidFill>
                  <a:srgbClr val="57585B"/>
                </a:solidFill>
                <a:latin typeface="Open Sans"/>
                <a:cs typeface="Open Sans"/>
              </a:rPr>
              <a:t> </a:t>
            </a:r>
            <a:r>
              <a:rPr sz="1700" dirty="0">
                <a:solidFill>
                  <a:srgbClr val="57585B"/>
                </a:solidFill>
                <a:latin typeface="Open Sans"/>
                <a:cs typeface="Open Sans"/>
              </a:rPr>
              <a:t>repay.</a:t>
            </a:r>
            <a:r>
              <a:rPr sz="1700" spc="60" dirty="0">
                <a:solidFill>
                  <a:srgbClr val="57585B"/>
                </a:solidFill>
                <a:latin typeface="Open Sans"/>
                <a:cs typeface="Open Sans"/>
              </a:rPr>
              <a:t> </a:t>
            </a:r>
            <a:r>
              <a:rPr sz="1700" dirty="0">
                <a:solidFill>
                  <a:srgbClr val="57585B"/>
                </a:solidFill>
                <a:latin typeface="Open Sans"/>
                <a:cs typeface="Open Sans"/>
              </a:rPr>
              <a:t>This</a:t>
            </a:r>
            <a:r>
              <a:rPr sz="1700" spc="60" dirty="0">
                <a:solidFill>
                  <a:srgbClr val="57585B"/>
                </a:solidFill>
                <a:latin typeface="Open Sans"/>
                <a:cs typeface="Open Sans"/>
              </a:rPr>
              <a:t> </a:t>
            </a:r>
            <a:r>
              <a:rPr sz="1700" dirty="0">
                <a:solidFill>
                  <a:srgbClr val="57585B"/>
                </a:solidFill>
                <a:latin typeface="Open Sans"/>
                <a:cs typeface="Open Sans"/>
              </a:rPr>
              <a:t>is</a:t>
            </a:r>
            <a:r>
              <a:rPr sz="1700" spc="60" dirty="0">
                <a:solidFill>
                  <a:srgbClr val="57585B"/>
                </a:solidFill>
                <a:latin typeface="Open Sans"/>
                <a:cs typeface="Open Sans"/>
              </a:rPr>
              <a:t> </a:t>
            </a:r>
            <a:r>
              <a:rPr sz="1700" dirty="0">
                <a:solidFill>
                  <a:srgbClr val="57585B"/>
                </a:solidFill>
                <a:latin typeface="Open Sans"/>
                <a:cs typeface="Open Sans"/>
              </a:rPr>
              <a:t>happening</a:t>
            </a:r>
            <a:r>
              <a:rPr sz="1700" spc="65" dirty="0">
                <a:solidFill>
                  <a:srgbClr val="57585B"/>
                </a:solidFill>
                <a:latin typeface="Open Sans"/>
                <a:cs typeface="Open Sans"/>
              </a:rPr>
              <a:t> </a:t>
            </a:r>
            <a:r>
              <a:rPr sz="1700" dirty="0">
                <a:solidFill>
                  <a:srgbClr val="57585B"/>
                </a:solidFill>
                <a:latin typeface="Open Sans"/>
                <a:cs typeface="Open Sans"/>
              </a:rPr>
              <a:t>on</a:t>
            </a:r>
            <a:r>
              <a:rPr sz="1700" spc="60" dirty="0">
                <a:solidFill>
                  <a:srgbClr val="57585B"/>
                </a:solidFill>
                <a:latin typeface="Open Sans"/>
                <a:cs typeface="Open Sans"/>
              </a:rPr>
              <a:t> </a:t>
            </a:r>
            <a:r>
              <a:rPr sz="1700" dirty="0">
                <a:solidFill>
                  <a:srgbClr val="57585B"/>
                </a:solidFill>
                <a:latin typeface="Open Sans"/>
                <a:cs typeface="Open Sans"/>
              </a:rPr>
              <a:t>a</a:t>
            </a:r>
            <a:r>
              <a:rPr sz="1700" spc="60" dirty="0">
                <a:solidFill>
                  <a:srgbClr val="57585B"/>
                </a:solidFill>
                <a:latin typeface="Open Sans"/>
                <a:cs typeface="Open Sans"/>
              </a:rPr>
              <a:t> </a:t>
            </a:r>
            <a:r>
              <a:rPr sz="1700" dirty="0">
                <a:solidFill>
                  <a:srgbClr val="57585B"/>
                </a:solidFill>
                <a:latin typeface="Open Sans"/>
                <a:cs typeface="Open Sans"/>
              </a:rPr>
              <a:t>massive</a:t>
            </a:r>
            <a:r>
              <a:rPr sz="1700" spc="65" dirty="0">
                <a:solidFill>
                  <a:srgbClr val="57585B"/>
                </a:solidFill>
                <a:latin typeface="Open Sans"/>
                <a:cs typeface="Open Sans"/>
              </a:rPr>
              <a:t> </a:t>
            </a:r>
            <a:r>
              <a:rPr sz="1700" dirty="0">
                <a:solidFill>
                  <a:srgbClr val="57585B"/>
                </a:solidFill>
                <a:latin typeface="Open Sans"/>
                <a:cs typeface="Open Sans"/>
              </a:rPr>
              <a:t>scale</a:t>
            </a:r>
            <a:r>
              <a:rPr sz="1700" spc="60" dirty="0">
                <a:solidFill>
                  <a:srgbClr val="57585B"/>
                </a:solidFill>
                <a:latin typeface="Open Sans"/>
                <a:cs typeface="Open Sans"/>
              </a:rPr>
              <a:t> </a:t>
            </a:r>
            <a:r>
              <a:rPr sz="1700" dirty="0">
                <a:solidFill>
                  <a:srgbClr val="57585B"/>
                </a:solidFill>
                <a:latin typeface="Open Sans"/>
                <a:cs typeface="Open Sans"/>
              </a:rPr>
              <a:t>worldwide.</a:t>
            </a:r>
            <a:r>
              <a:rPr sz="1700" spc="60" dirty="0">
                <a:solidFill>
                  <a:srgbClr val="57585B"/>
                </a:solidFill>
                <a:latin typeface="Open Sans"/>
                <a:cs typeface="Open Sans"/>
              </a:rPr>
              <a:t> </a:t>
            </a:r>
            <a:r>
              <a:rPr sz="1700" dirty="0">
                <a:solidFill>
                  <a:srgbClr val="57585B"/>
                </a:solidFill>
                <a:latin typeface="Open Sans"/>
                <a:cs typeface="Open Sans"/>
              </a:rPr>
              <a:t>Governments,</a:t>
            </a:r>
            <a:r>
              <a:rPr sz="1700" spc="65" dirty="0">
                <a:solidFill>
                  <a:srgbClr val="57585B"/>
                </a:solidFill>
                <a:latin typeface="Open Sans"/>
                <a:cs typeface="Open Sans"/>
              </a:rPr>
              <a:t> </a:t>
            </a:r>
            <a:r>
              <a:rPr sz="1700" dirty="0">
                <a:solidFill>
                  <a:srgbClr val="57585B"/>
                </a:solidFill>
                <a:latin typeface="Open Sans"/>
                <a:cs typeface="Open Sans"/>
              </a:rPr>
              <a:t>drowning</a:t>
            </a:r>
            <a:r>
              <a:rPr sz="1700" spc="60" dirty="0">
                <a:solidFill>
                  <a:srgbClr val="57585B"/>
                </a:solidFill>
                <a:latin typeface="Open Sans"/>
                <a:cs typeface="Open Sans"/>
              </a:rPr>
              <a:t> </a:t>
            </a:r>
            <a:r>
              <a:rPr sz="1700" spc="-25" dirty="0">
                <a:solidFill>
                  <a:srgbClr val="57585B"/>
                </a:solidFill>
                <a:latin typeface="Open Sans"/>
                <a:cs typeface="Open Sans"/>
              </a:rPr>
              <a:t>in </a:t>
            </a:r>
            <a:r>
              <a:rPr sz="1700" dirty="0">
                <a:solidFill>
                  <a:srgbClr val="57585B"/>
                </a:solidFill>
                <a:latin typeface="Open Sans"/>
                <a:cs typeface="Open Sans"/>
              </a:rPr>
              <a:t>debt,</a:t>
            </a:r>
            <a:r>
              <a:rPr sz="1700" spc="55" dirty="0">
                <a:solidFill>
                  <a:srgbClr val="57585B"/>
                </a:solidFill>
                <a:latin typeface="Open Sans"/>
                <a:cs typeface="Open Sans"/>
              </a:rPr>
              <a:t> </a:t>
            </a:r>
            <a:r>
              <a:rPr sz="1700" dirty="0">
                <a:solidFill>
                  <a:srgbClr val="57585B"/>
                </a:solidFill>
                <a:latin typeface="Open Sans"/>
                <a:cs typeface="Open Sans"/>
              </a:rPr>
              <a:t>have</a:t>
            </a:r>
            <a:r>
              <a:rPr sz="1700" spc="55" dirty="0">
                <a:solidFill>
                  <a:srgbClr val="57585B"/>
                </a:solidFill>
                <a:latin typeface="Open Sans"/>
                <a:cs typeface="Open Sans"/>
              </a:rPr>
              <a:t> </a:t>
            </a:r>
            <a:r>
              <a:rPr sz="1700" dirty="0">
                <a:solidFill>
                  <a:srgbClr val="57585B"/>
                </a:solidFill>
                <a:latin typeface="Open Sans"/>
                <a:cs typeface="Open Sans"/>
              </a:rPr>
              <a:t>been</a:t>
            </a:r>
            <a:r>
              <a:rPr sz="1700" spc="60" dirty="0">
                <a:solidFill>
                  <a:srgbClr val="57585B"/>
                </a:solidFill>
                <a:latin typeface="Open Sans"/>
                <a:cs typeface="Open Sans"/>
              </a:rPr>
              <a:t> </a:t>
            </a:r>
            <a:r>
              <a:rPr sz="1700" dirty="0">
                <a:solidFill>
                  <a:srgbClr val="57585B"/>
                </a:solidFill>
                <a:latin typeface="Open Sans"/>
                <a:cs typeface="Open Sans"/>
              </a:rPr>
              <a:t>caught</a:t>
            </a:r>
            <a:r>
              <a:rPr sz="1700" spc="55" dirty="0">
                <a:solidFill>
                  <a:srgbClr val="57585B"/>
                </a:solidFill>
                <a:latin typeface="Open Sans"/>
                <a:cs typeface="Open Sans"/>
              </a:rPr>
              <a:t> </a:t>
            </a:r>
            <a:r>
              <a:rPr sz="1700" dirty="0">
                <a:solidFill>
                  <a:srgbClr val="57585B"/>
                </a:solidFill>
                <a:latin typeface="Open Sans"/>
                <a:cs typeface="Open Sans"/>
              </a:rPr>
              <a:t>in</a:t>
            </a:r>
            <a:r>
              <a:rPr sz="1700" spc="6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dangerous</a:t>
            </a:r>
            <a:r>
              <a:rPr sz="1700" spc="60" dirty="0">
                <a:solidFill>
                  <a:srgbClr val="57585B"/>
                </a:solidFill>
                <a:latin typeface="Open Sans"/>
                <a:cs typeface="Open Sans"/>
              </a:rPr>
              <a:t> </a:t>
            </a:r>
            <a:r>
              <a:rPr sz="1700" dirty="0">
                <a:solidFill>
                  <a:srgbClr val="57585B"/>
                </a:solidFill>
                <a:latin typeface="Open Sans"/>
                <a:cs typeface="Open Sans"/>
              </a:rPr>
              <a:t>game</a:t>
            </a:r>
            <a:r>
              <a:rPr sz="1700" spc="55"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accumulating</a:t>
            </a:r>
            <a:r>
              <a:rPr sz="1700" spc="60" dirty="0">
                <a:solidFill>
                  <a:srgbClr val="57585B"/>
                </a:solidFill>
                <a:latin typeface="Open Sans"/>
                <a:cs typeface="Open Sans"/>
              </a:rPr>
              <a:t> </a:t>
            </a:r>
            <a:r>
              <a:rPr sz="1700" dirty="0">
                <a:solidFill>
                  <a:srgbClr val="57585B"/>
                </a:solidFill>
                <a:latin typeface="Open Sans"/>
                <a:cs typeface="Open Sans"/>
              </a:rPr>
              <a:t>more</a:t>
            </a:r>
            <a:r>
              <a:rPr sz="1700" spc="55" dirty="0">
                <a:solidFill>
                  <a:srgbClr val="57585B"/>
                </a:solidFill>
                <a:latin typeface="Open Sans"/>
                <a:cs typeface="Open Sans"/>
              </a:rPr>
              <a:t> </a:t>
            </a:r>
            <a:r>
              <a:rPr sz="1700" dirty="0">
                <a:solidFill>
                  <a:srgbClr val="57585B"/>
                </a:solidFill>
                <a:latin typeface="Open Sans"/>
                <a:cs typeface="Open Sans"/>
              </a:rPr>
              <a:t>debt</a:t>
            </a:r>
            <a:r>
              <a:rPr sz="1700" spc="60" dirty="0">
                <a:solidFill>
                  <a:srgbClr val="57585B"/>
                </a:solidFill>
                <a:latin typeface="Open Sans"/>
                <a:cs typeface="Open Sans"/>
              </a:rPr>
              <a:t> </a:t>
            </a:r>
            <a:r>
              <a:rPr sz="1700" dirty="0">
                <a:solidFill>
                  <a:srgbClr val="57585B"/>
                </a:solidFill>
                <a:latin typeface="Open Sans"/>
                <a:cs typeface="Open Sans"/>
              </a:rPr>
              <a:t>than</a:t>
            </a:r>
            <a:r>
              <a:rPr sz="1700" spc="55" dirty="0">
                <a:solidFill>
                  <a:srgbClr val="57585B"/>
                </a:solidFill>
                <a:latin typeface="Open Sans"/>
                <a:cs typeface="Open Sans"/>
              </a:rPr>
              <a:t> </a:t>
            </a:r>
            <a:r>
              <a:rPr sz="1700" spc="-20" dirty="0">
                <a:solidFill>
                  <a:srgbClr val="57585B"/>
                </a:solidFill>
                <a:latin typeface="Open Sans"/>
                <a:cs typeface="Open Sans"/>
              </a:rPr>
              <a:t>they </a:t>
            </a:r>
            <a:r>
              <a:rPr sz="1700" dirty="0">
                <a:solidFill>
                  <a:srgbClr val="57585B"/>
                </a:solidFill>
                <a:latin typeface="Open Sans"/>
                <a:cs typeface="Open Sans"/>
              </a:rPr>
              <a:t>can</a:t>
            </a:r>
            <a:r>
              <a:rPr sz="1700" spc="40" dirty="0">
                <a:solidFill>
                  <a:srgbClr val="57585B"/>
                </a:solidFill>
                <a:latin typeface="Open Sans"/>
                <a:cs typeface="Open Sans"/>
              </a:rPr>
              <a:t> </a:t>
            </a:r>
            <a:r>
              <a:rPr sz="1700" dirty="0">
                <a:solidFill>
                  <a:srgbClr val="57585B"/>
                </a:solidFill>
                <a:latin typeface="Open Sans"/>
                <a:cs typeface="Open Sans"/>
              </a:rPr>
              <a:t>ever</a:t>
            </a:r>
            <a:r>
              <a:rPr sz="1700" spc="40" dirty="0">
                <a:solidFill>
                  <a:srgbClr val="57585B"/>
                </a:solidFill>
                <a:latin typeface="Open Sans"/>
                <a:cs typeface="Open Sans"/>
              </a:rPr>
              <a:t> </a:t>
            </a:r>
            <a:r>
              <a:rPr sz="1700" dirty="0">
                <a:solidFill>
                  <a:srgbClr val="57585B"/>
                </a:solidFill>
                <a:latin typeface="Open Sans"/>
                <a:cs typeface="Open Sans"/>
              </a:rPr>
              <a:t>pay</a:t>
            </a:r>
            <a:r>
              <a:rPr sz="1700" spc="40" dirty="0">
                <a:solidFill>
                  <a:srgbClr val="57585B"/>
                </a:solidFill>
                <a:latin typeface="Open Sans"/>
                <a:cs typeface="Open Sans"/>
              </a:rPr>
              <a:t> </a:t>
            </a:r>
            <a:r>
              <a:rPr sz="1700" dirty="0">
                <a:solidFill>
                  <a:srgbClr val="57585B"/>
                </a:solidFill>
                <a:latin typeface="Open Sans"/>
                <a:cs typeface="Open Sans"/>
              </a:rPr>
              <a:t>back.</a:t>
            </a:r>
            <a:r>
              <a:rPr sz="1700" spc="40" dirty="0">
                <a:solidFill>
                  <a:srgbClr val="57585B"/>
                </a:solidFill>
                <a:latin typeface="Open Sans"/>
                <a:cs typeface="Open Sans"/>
              </a:rPr>
              <a:t> </a:t>
            </a:r>
            <a:r>
              <a:rPr sz="1700" dirty="0">
                <a:solidFill>
                  <a:srgbClr val="57585B"/>
                </a:solidFill>
                <a:latin typeface="Open Sans"/>
                <a:cs typeface="Open Sans"/>
              </a:rPr>
              <a:t>It's</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story</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0" dirty="0">
                <a:solidFill>
                  <a:srgbClr val="57585B"/>
                </a:solidFill>
                <a:latin typeface="Open Sans"/>
                <a:cs typeface="Open Sans"/>
              </a:rPr>
              <a:t> </a:t>
            </a:r>
            <a:r>
              <a:rPr sz="1700" dirty="0">
                <a:solidFill>
                  <a:srgbClr val="57585B"/>
                </a:solidFill>
                <a:latin typeface="Open Sans"/>
                <a:cs typeface="Open Sans"/>
              </a:rPr>
              <a:t>reckless</a:t>
            </a:r>
            <a:r>
              <a:rPr sz="1700" spc="40" dirty="0">
                <a:solidFill>
                  <a:srgbClr val="57585B"/>
                </a:solidFill>
                <a:latin typeface="Open Sans"/>
                <a:cs typeface="Open Sans"/>
              </a:rPr>
              <a:t> </a:t>
            </a:r>
            <a:r>
              <a:rPr sz="1700" dirty="0">
                <a:solidFill>
                  <a:srgbClr val="57585B"/>
                </a:solidFill>
                <a:latin typeface="Open Sans"/>
                <a:cs typeface="Open Sans"/>
              </a:rPr>
              <a:t>spending,</a:t>
            </a:r>
            <a:r>
              <a:rPr sz="1700" spc="40" dirty="0">
                <a:solidFill>
                  <a:srgbClr val="57585B"/>
                </a:solidFill>
                <a:latin typeface="Open Sans"/>
                <a:cs typeface="Open Sans"/>
              </a:rPr>
              <a:t> </a:t>
            </a:r>
            <a:r>
              <a:rPr sz="1700" dirty="0">
                <a:solidFill>
                  <a:srgbClr val="57585B"/>
                </a:solidFill>
                <a:latin typeface="Open Sans"/>
                <a:cs typeface="Open Sans"/>
              </a:rPr>
              <a:t>borrowing,</a:t>
            </a:r>
            <a:r>
              <a:rPr sz="1700" spc="40" dirty="0">
                <a:solidFill>
                  <a:srgbClr val="57585B"/>
                </a:solidFill>
                <a:latin typeface="Open Sans"/>
                <a:cs typeface="Open Sans"/>
              </a:rPr>
              <a:t> </a:t>
            </a:r>
            <a:r>
              <a:rPr sz="1700" dirty="0">
                <a:solidFill>
                  <a:srgbClr val="57585B"/>
                </a:solidFill>
                <a:latin typeface="Open Sans"/>
                <a:cs typeface="Open Sans"/>
              </a:rPr>
              <a:t>and</a:t>
            </a:r>
            <a:r>
              <a:rPr sz="1700" spc="40" dirty="0">
                <a:solidFill>
                  <a:srgbClr val="57585B"/>
                </a:solidFill>
                <a:latin typeface="Open Sans"/>
                <a:cs typeface="Open Sans"/>
              </a:rPr>
              <a:t> </a:t>
            </a:r>
            <a:r>
              <a:rPr sz="1700" dirty="0">
                <a:solidFill>
                  <a:srgbClr val="57585B"/>
                </a:solidFill>
                <a:latin typeface="Open Sans"/>
                <a:cs typeface="Open Sans"/>
              </a:rPr>
              <a:t>a</a:t>
            </a:r>
            <a:r>
              <a:rPr sz="1700" spc="40" dirty="0">
                <a:solidFill>
                  <a:srgbClr val="57585B"/>
                </a:solidFill>
                <a:latin typeface="Open Sans"/>
                <a:cs typeface="Open Sans"/>
              </a:rPr>
              <a:t> </a:t>
            </a:r>
            <a:r>
              <a:rPr sz="1700" dirty="0">
                <a:solidFill>
                  <a:srgbClr val="57585B"/>
                </a:solidFill>
                <a:latin typeface="Open Sans"/>
                <a:cs typeface="Open Sans"/>
              </a:rPr>
              <a:t>lack</a:t>
            </a:r>
            <a:r>
              <a:rPr sz="1700" spc="40" dirty="0">
                <a:solidFill>
                  <a:srgbClr val="57585B"/>
                </a:solidFill>
                <a:latin typeface="Open Sans"/>
                <a:cs typeface="Open Sans"/>
              </a:rPr>
              <a:t> </a:t>
            </a:r>
            <a:r>
              <a:rPr sz="1700" spc="-25" dirty="0">
                <a:solidFill>
                  <a:srgbClr val="57585B"/>
                </a:solidFill>
                <a:latin typeface="Open Sans"/>
                <a:cs typeface="Open Sans"/>
              </a:rPr>
              <a:t>of</a:t>
            </a:r>
            <a:r>
              <a:rPr sz="1700" spc="500" dirty="0">
                <a:solidFill>
                  <a:srgbClr val="57585B"/>
                </a:solidFill>
                <a:latin typeface="Open Sans"/>
                <a:cs typeface="Open Sans"/>
              </a:rPr>
              <a:t>  </a:t>
            </a:r>
            <a:r>
              <a:rPr sz="1700" dirty="0">
                <a:solidFill>
                  <a:srgbClr val="57585B"/>
                </a:solidFill>
                <a:latin typeface="Open Sans"/>
                <a:cs typeface="Open Sans"/>
              </a:rPr>
              <a:t>foresight</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60" dirty="0">
                <a:solidFill>
                  <a:srgbClr val="57585B"/>
                </a:solidFill>
                <a:latin typeface="Open Sans"/>
                <a:cs typeface="Open Sans"/>
              </a:rPr>
              <a:t> </a:t>
            </a:r>
            <a:r>
              <a:rPr sz="1700" dirty="0">
                <a:solidFill>
                  <a:srgbClr val="57585B"/>
                </a:solidFill>
                <a:latin typeface="Open Sans"/>
                <a:cs typeface="Open Sans"/>
              </a:rPr>
              <a:t>now</a:t>
            </a:r>
            <a:r>
              <a:rPr sz="1700" spc="55" dirty="0">
                <a:solidFill>
                  <a:srgbClr val="57585B"/>
                </a:solidFill>
                <a:latin typeface="Open Sans"/>
                <a:cs typeface="Open Sans"/>
              </a:rPr>
              <a:t> </a:t>
            </a:r>
            <a:r>
              <a:rPr sz="1700" dirty="0">
                <a:solidFill>
                  <a:srgbClr val="57585B"/>
                </a:solidFill>
                <a:latin typeface="Open Sans"/>
                <a:cs typeface="Open Sans"/>
              </a:rPr>
              <a:t>pushes</a:t>
            </a:r>
            <a:r>
              <a:rPr sz="1700" spc="60" dirty="0">
                <a:solidFill>
                  <a:srgbClr val="57585B"/>
                </a:solidFill>
                <a:latin typeface="Open Sans"/>
                <a:cs typeface="Open Sans"/>
              </a:rPr>
              <a:t> </a:t>
            </a:r>
            <a:r>
              <a:rPr sz="1700" dirty="0">
                <a:solidFill>
                  <a:srgbClr val="57585B"/>
                </a:solidFill>
                <a:latin typeface="Open Sans"/>
                <a:cs typeface="Open Sans"/>
              </a:rPr>
              <a:t>nations</a:t>
            </a:r>
            <a:r>
              <a:rPr sz="1700" spc="55" dirty="0">
                <a:solidFill>
                  <a:srgbClr val="57585B"/>
                </a:solidFill>
                <a:latin typeface="Open Sans"/>
                <a:cs typeface="Open Sans"/>
              </a:rPr>
              <a:t> </a:t>
            </a:r>
            <a:r>
              <a:rPr sz="1700" dirty="0">
                <a:solidFill>
                  <a:srgbClr val="57585B"/>
                </a:solidFill>
                <a:latin typeface="Open Sans"/>
                <a:cs typeface="Open Sans"/>
              </a:rPr>
              <a:t>around</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60" dirty="0">
                <a:solidFill>
                  <a:srgbClr val="57585B"/>
                </a:solidFill>
                <a:latin typeface="Open Sans"/>
                <a:cs typeface="Open Sans"/>
              </a:rPr>
              <a:t> </a:t>
            </a:r>
            <a:r>
              <a:rPr sz="1700" dirty="0">
                <a:solidFill>
                  <a:srgbClr val="57585B"/>
                </a:solidFill>
                <a:latin typeface="Open Sans"/>
                <a:cs typeface="Open Sans"/>
              </a:rPr>
              <a:t>world</a:t>
            </a:r>
            <a:r>
              <a:rPr sz="1700" spc="55" dirty="0">
                <a:solidFill>
                  <a:srgbClr val="57585B"/>
                </a:solidFill>
                <a:latin typeface="Open Sans"/>
                <a:cs typeface="Open Sans"/>
              </a:rPr>
              <a:t> </a:t>
            </a:r>
            <a:r>
              <a:rPr sz="1700" dirty="0">
                <a:solidFill>
                  <a:srgbClr val="57585B"/>
                </a:solidFill>
                <a:latin typeface="Open Sans"/>
                <a:cs typeface="Open Sans"/>
              </a:rPr>
              <a:t>to</a:t>
            </a:r>
            <a:r>
              <a:rPr sz="1700" spc="60"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brink</a:t>
            </a:r>
            <a:r>
              <a:rPr sz="1700" spc="6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spc="-10" dirty="0">
                <a:solidFill>
                  <a:srgbClr val="57585B"/>
                </a:solidFill>
                <a:latin typeface="Open Sans"/>
                <a:cs typeface="Open Sans"/>
              </a:rPr>
              <a:t>ﬁnancial</a:t>
            </a:r>
            <a:r>
              <a:rPr sz="1700" spc="500" dirty="0">
                <a:solidFill>
                  <a:srgbClr val="57585B"/>
                </a:solidFill>
                <a:latin typeface="Open Sans"/>
                <a:cs typeface="Open Sans"/>
              </a:rPr>
              <a:t> </a:t>
            </a:r>
            <a:r>
              <a:rPr sz="1700" spc="-10" dirty="0">
                <a:solidFill>
                  <a:srgbClr val="57585B"/>
                </a:solidFill>
                <a:latin typeface="Open Sans"/>
                <a:cs typeface="Open Sans"/>
              </a:rPr>
              <a:t>disaster.</a:t>
            </a:r>
            <a:endParaRPr sz="1700" dirty="0">
              <a:latin typeface="Open Sans"/>
              <a:cs typeface="Open Sans"/>
            </a:endParaRPr>
          </a:p>
          <a:p>
            <a:pPr>
              <a:lnSpc>
                <a:spcPct val="100000"/>
              </a:lnSpc>
              <a:spcBef>
                <a:spcPts val="200"/>
              </a:spcBef>
            </a:pPr>
            <a:endParaRPr sz="1700" dirty="0">
              <a:latin typeface="Open Sans"/>
              <a:cs typeface="Open Sans"/>
            </a:endParaRPr>
          </a:p>
          <a:p>
            <a:pPr marL="4126865" marR="20320">
              <a:lnSpc>
                <a:spcPct val="101800"/>
              </a:lnSpc>
            </a:pPr>
            <a:r>
              <a:rPr sz="1700" dirty="0">
                <a:solidFill>
                  <a:srgbClr val="57585B"/>
                </a:solidFill>
                <a:latin typeface="Open Sans"/>
                <a:cs typeface="Open Sans"/>
              </a:rPr>
              <a:t>As</a:t>
            </a:r>
            <a:r>
              <a:rPr sz="1700" spc="35" dirty="0">
                <a:solidFill>
                  <a:srgbClr val="57585B"/>
                </a:solidFill>
                <a:latin typeface="Open Sans"/>
                <a:cs typeface="Open Sans"/>
              </a:rPr>
              <a:t> </a:t>
            </a:r>
            <a:r>
              <a:rPr sz="1700" dirty="0">
                <a:solidFill>
                  <a:srgbClr val="57585B"/>
                </a:solidFill>
                <a:latin typeface="Open Sans"/>
                <a:cs typeface="Open Sans"/>
              </a:rPr>
              <a:t>of</a:t>
            </a:r>
            <a:r>
              <a:rPr sz="1700" spc="35" dirty="0">
                <a:solidFill>
                  <a:srgbClr val="57585B"/>
                </a:solidFill>
                <a:latin typeface="Open Sans"/>
                <a:cs typeface="Open Sans"/>
              </a:rPr>
              <a:t> </a:t>
            </a:r>
            <a:r>
              <a:rPr sz="1700" dirty="0">
                <a:solidFill>
                  <a:srgbClr val="57585B"/>
                </a:solidFill>
                <a:latin typeface="Open Sans"/>
                <a:cs typeface="Open Sans"/>
              </a:rPr>
              <a:t>today,</a:t>
            </a:r>
            <a:r>
              <a:rPr sz="1700" spc="35" dirty="0">
                <a:solidFill>
                  <a:srgbClr val="57585B"/>
                </a:solidFill>
                <a:latin typeface="Open Sans"/>
                <a:cs typeface="Open Sans"/>
              </a:rPr>
              <a:t> </a:t>
            </a:r>
            <a:r>
              <a:rPr sz="1700" dirty="0">
                <a:solidFill>
                  <a:srgbClr val="57585B"/>
                </a:solidFill>
                <a:latin typeface="Open Sans"/>
                <a:cs typeface="Open Sans"/>
              </a:rPr>
              <a:t>the</a:t>
            </a:r>
            <a:r>
              <a:rPr sz="1700" spc="35" dirty="0">
                <a:solidFill>
                  <a:srgbClr val="57585B"/>
                </a:solidFill>
                <a:latin typeface="Open Sans"/>
                <a:cs typeface="Open Sans"/>
              </a:rPr>
              <a:t> </a:t>
            </a:r>
            <a:r>
              <a:rPr sz="1700" dirty="0">
                <a:solidFill>
                  <a:srgbClr val="57585B"/>
                </a:solidFill>
                <a:latin typeface="Open Sans"/>
                <a:cs typeface="Open Sans"/>
              </a:rPr>
              <a:t>U.S.</a:t>
            </a:r>
            <a:r>
              <a:rPr sz="1700" spc="35" dirty="0">
                <a:solidFill>
                  <a:srgbClr val="57585B"/>
                </a:solidFill>
                <a:latin typeface="Open Sans"/>
                <a:cs typeface="Open Sans"/>
              </a:rPr>
              <a:t> </a:t>
            </a:r>
            <a:r>
              <a:rPr sz="1700" dirty="0">
                <a:solidFill>
                  <a:srgbClr val="57585B"/>
                </a:solidFill>
                <a:latin typeface="Open Sans"/>
                <a:cs typeface="Open Sans"/>
              </a:rPr>
              <a:t>federal</a:t>
            </a:r>
            <a:r>
              <a:rPr sz="1700" spc="35" dirty="0">
                <a:solidFill>
                  <a:srgbClr val="57585B"/>
                </a:solidFill>
                <a:latin typeface="Open Sans"/>
                <a:cs typeface="Open Sans"/>
              </a:rPr>
              <a:t> </a:t>
            </a:r>
            <a:r>
              <a:rPr sz="1700" spc="-10" dirty="0">
                <a:solidFill>
                  <a:srgbClr val="57585B"/>
                </a:solidFill>
                <a:latin typeface="Open Sans"/>
                <a:cs typeface="Open Sans"/>
              </a:rPr>
              <a:t>government</a:t>
            </a:r>
            <a:r>
              <a:rPr sz="1700" spc="500" dirty="0">
                <a:solidFill>
                  <a:srgbClr val="57585B"/>
                </a:solidFill>
                <a:latin typeface="Open Sans"/>
                <a:cs typeface="Open Sans"/>
              </a:rPr>
              <a:t> </a:t>
            </a:r>
            <a:r>
              <a:rPr sz="1700" dirty="0">
                <a:solidFill>
                  <a:srgbClr val="57585B"/>
                </a:solidFill>
                <a:latin typeface="Open Sans"/>
                <a:cs typeface="Open Sans"/>
              </a:rPr>
              <a:t>has</a:t>
            </a:r>
            <a:r>
              <a:rPr sz="1700" spc="55" dirty="0">
                <a:solidFill>
                  <a:srgbClr val="57585B"/>
                </a:solidFill>
                <a:latin typeface="Open Sans"/>
                <a:cs typeface="Open Sans"/>
              </a:rPr>
              <a:t> </a:t>
            </a:r>
            <a:r>
              <a:rPr sz="1700" dirty="0">
                <a:solidFill>
                  <a:srgbClr val="57585B"/>
                </a:solidFill>
                <a:latin typeface="Open Sans"/>
                <a:cs typeface="Open Sans"/>
              </a:rPr>
              <a:t>added</a:t>
            </a:r>
            <a:r>
              <a:rPr sz="1700" spc="60"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staggering</a:t>
            </a:r>
            <a:r>
              <a:rPr sz="1700" spc="60" dirty="0">
                <a:solidFill>
                  <a:srgbClr val="57585B"/>
                </a:solidFill>
                <a:latin typeface="Open Sans"/>
                <a:cs typeface="Open Sans"/>
              </a:rPr>
              <a:t> </a:t>
            </a:r>
            <a:r>
              <a:rPr sz="1700" dirty="0">
                <a:solidFill>
                  <a:srgbClr val="57585B"/>
                </a:solidFill>
                <a:latin typeface="Open Sans"/>
                <a:cs typeface="Open Sans"/>
              </a:rPr>
              <a:t>$10</a:t>
            </a:r>
            <a:r>
              <a:rPr sz="1700" spc="55" dirty="0">
                <a:solidFill>
                  <a:srgbClr val="57585B"/>
                </a:solidFill>
                <a:latin typeface="Open Sans"/>
                <a:cs typeface="Open Sans"/>
              </a:rPr>
              <a:t> </a:t>
            </a:r>
            <a:r>
              <a:rPr sz="1700" dirty="0">
                <a:solidFill>
                  <a:srgbClr val="57585B"/>
                </a:solidFill>
                <a:latin typeface="Open Sans"/>
                <a:cs typeface="Open Sans"/>
              </a:rPr>
              <a:t>trillion</a:t>
            </a:r>
            <a:r>
              <a:rPr sz="1700" spc="6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spc="-25" dirty="0">
                <a:solidFill>
                  <a:srgbClr val="57585B"/>
                </a:solidFill>
                <a:latin typeface="Open Sans"/>
                <a:cs typeface="Open Sans"/>
              </a:rPr>
              <a:t>new </a:t>
            </a:r>
            <a:r>
              <a:rPr sz="1700" dirty="0">
                <a:solidFill>
                  <a:srgbClr val="57585B"/>
                </a:solidFill>
                <a:latin typeface="Open Sans"/>
                <a:cs typeface="Open Sans"/>
              </a:rPr>
              <a:t>debt</a:t>
            </a:r>
            <a:r>
              <a:rPr sz="1700" spc="50" dirty="0">
                <a:solidFill>
                  <a:srgbClr val="57585B"/>
                </a:solidFill>
                <a:latin typeface="Open Sans"/>
                <a:cs typeface="Open Sans"/>
              </a:rPr>
              <a:t> </a:t>
            </a:r>
            <a:r>
              <a:rPr sz="1700" dirty="0">
                <a:solidFill>
                  <a:srgbClr val="57585B"/>
                </a:solidFill>
                <a:latin typeface="Open Sans"/>
                <a:cs typeface="Open Sans"/>
              </a:rPr>
              <a:t>since</a:t>
            </a:r>
            <a:r>
              <a:rPr sz="1700" spc="55" dirty="0">
                <a:solidFill>
                  <a:srgbClr val="57585B"/>
                </a:solidFill>
                <a:latin typeface="Open Sans"/>
                <a:cs typeface="Open Sans"/>
              </a:rPr>
              <a:t> </a:t>
            </a:r>
            <a:r>
              <a:rPr sz="1700" dirty="0">
                <a:solidFill>
                  <a:srgbClr val="57585B"/>
                </a:solidFill>
                <a:latin typeface="Open Sans"/>
                <a:cs typeface="Open Sans"/>
              </a:rPr>
              <a:t>2019.</a:t>
            </a:r>
            <a:r>
              <a:rPr sz="1700" spc="55" dirty="0">
                <a:solidFill>
                  <a:srgbClr val="57585B"/>
                </a:solidFill>
                <a:latin typeface="Open Sans"/>
                <a:cs typeface="Open Sans"/>
              </a:rPr>
              <a:t> </a:t>
            </a:r>
            <a:r>
              <a:rPr sz="1700" dirty="0">
                <a:solidFill>
                  <a:srgbClr val="57585B"/>
                </a:solidFill>
                <a:latin typeface="Open Sans"/>
                <a:cs typeface="Open Sans"/>
              </a:rPr>
              <a:t>Total</a:t>
            </a:r>
            <a:r>
              <a:rPr sz="1700" spc="50" dirty="0">
                <a:solidFill>
                  <a:srgbClr val="57585B"/>
                </a:solidFill>
                <a:latin typeface="Open Sans"/>
                <a:cs typeface="Open Sans"/>
              </a:rPr>
              <a:t> </a:t>
            </a:r>
            <a:r>
              <a:rPr sz="1700" dirty="0">
                <a:solidFill>
                  <a:srgbClr val="57585B"/>
                </a:solidFill>
                <a:latin typeface="Open Sans"/>
                <a:cs typeface="Open Sans"/>
              </a:rPr>
              <a:t>debt</a:t>
            </a:r>
            <a:r>
              <a:rPr sz="1700" spc="55" dirty="0">
                <a:solidFill>
                  <a:srgbClr val="57585B"/>
                </a:solidFill>
                <a:latin typeface="Open Sans"/>
                <a:cs typeface="Open Sans"/>
              </a:rPr>
              <a:t> </a:t>
            </a:r>
            <a:r>
              <a:rPr sz="1700" dirty="0">
                <a:solidFill>
                  <a:srgbClr val="57585B"/>
                </a:solidFill>
                <a:latin typeface="Open Sans"/>
                <a:cs typeface="Open Sans"/>
              </a:rPr>
              <a:t>has</a:t>
            </a:r>
            <a:r>
              <a:rPr sz="1700" spc="55" dirty="0">
                <a:solidFill>
                  <a:srgbClr val="57585B"/>
                </a:solidFill>
                <a:latin typeface="Open Sans"/>
                <a:cs typeface="Open Sans"/>
              </a:rPr>
              <a:t> </a:t>
            </a:r>
            <a:r>
              <a:rPr sz="1700" spc="-10" dirty="0">
                <a:solidFill>
                  <a:srgbClr val="57585B"/>
                </a:solidFill>
                <a:latin typeface="Open Sans"/>
                <a:cs typeface="Open Sans"/>
              </a:rPr>
              <a:t>skyrocketed </a:t>
            </a:r>
            <a:r>
              <a:rPr sz="1700" dirty="0">
                <a:solidFill>
                  <a:srgbClr val="57585B"/>
                </a:solidFill>
                <a:latin typeface="Open Sans"/>
                <a:cs typeface="Open Sans"/>
              </a:rPr>
              <a:t>from</a:t>
            </a:r>
            <a:r>
              <a:rPr sz="1700" spc="70" dirty="0">
                <a:solidFill>
                  <a:srgbClr val="57585B"/>
                </a:solidFill>
                <a:latin typeface="Open Sans"/>
                <a:cs typeface="Open Sans"/>
              </a:rPr>
              <a:t> </a:t>
            </a:r>
            <a:r>
              <a:rPr sz="1700" dirty="0">
                <a:solidFill>
                  <a:srgbClr val="57585B"/>
                </a:solidFill>
                <a:latin typeface="Open Sans"/>
                <a:cs typeface="Open Sans"/>
              </a:rPr>
              <a:t>about</a:t>
            </a:r>
            <a:r>
              <a:rPr sz="1700" spc="70" dirty="0">
                <a:solidFill>
                  <a:srgbClr val="57585B"/>
                </a:solidFill>
                <a:latin typeface="Open Sans"/>
                <a:cs typeface="Open Sans"/>
              </a:rPr>
              <a:t> </a:t>
            </a:r>
            <a:r>
              <a:rPr sz="1700" dirty="0">
                <a:solidFill>
                  <a:srgbClr val="57585B"/>
                </a:solidFill>
                <a:latin typeface="Open Sans"/>
                <a:cs typeface="Open Sans"/>
              </a:rPr>
              <a:t>$23</a:t>
            </a:r>
            <a:r>
              <a:rPr sz="1700" spc="70" dirty="0">
                <a:solidFill>
                  <a:srgbClr val="57585B"/>
                </a:solidFill>
                <a:latin typeface="Open Sans"/>
                <a:cs typeface="Open Sans"/>
              </a:rPr>
              <a:t> </a:t>
            </a:r>
            <a:r>
              <a:rPr sz="1700" dirty="0">
                <a:solidFill>
                  <a:srgbClr val="57585B"/>
                </a:solidFill>
                <a:latin typeface="Open Sans"/>
                <a:cs typeface="Open Sans"/>
              </a:rPr>
              <a:t>trillion</a:t>
            </a:r>
            <a:r>
              <a:rPr sz="1700" spc="70" dirty="0">
                <a:solidFill>
                  <a:srgbClr val="57585B"/>
                </a:solidFill>
                <a:latin typeface="Open Sans"/>
                <a:cs typeface="Open Sans"/>
              </a:rPr>
              <a:t> </a:t>
            </a:r>
            <a:r>
              <a:rPr sz="1700" dirty="0">
                <a:solidFill>
                  <a:srgbClr val="57585B"/>
                </a:solidFill>
                <a:latin typeface="Open Sans"/>
                <a:cs typeface="Open Sans"/>
              </a:rPr>
              <a:t>during</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spc="-10" dirty="0">
                <a:solidFill>
                  <a:srgbClr val="57585B"/>
                </a:solidFill>
                <a:latin typeface="Open Sans"/>
                <a:cs typeface="Open Sans"/>
              </a:rPr>
              <a:t>fourth </a:t>
            </a:r>
            <a:r>
              <a:rPr sz="1700" dirty="0">
                <a:solidFill>
                  <a:srgbClr val="57585B"/>
                </a:solidFill>
                <a:latin typeface="Open Sans"/>
                <a:cs typeface="Open Sans"/>
              </a:rPr>
              <a:t>quarter</a:t>
            </a:r>
            <a:r>
              <a:rPr sz="1700" spc="40" dirty="0">
                <a:solidFill>
                  <a:srgbClr val="57585B"/>
                </a:solidFill>
                <a:latin typeface="Open Sans"/>
                <a:cs typeface="Open Sans"/>
              </a:rPr>
              <a:t>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2019</a:t>
            </a:r>
            <a:r>
              <a:rPr sz="1700" spc="45"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an</a:t>
            </a:r>
            <a:r>
              <a:rPr sz="1700" spc="45" dirty="0">
                <a:solidFill>
                  <a:srgbClr val="57585B"/>
                </a:solidFill>
                <a:latin typeface="Open Sans"/>
                <a:cs typeface="Open Sans"/>
              </a:rPr>
              <a:t> </a:t>
            </a:r>
            <a:r>
              <a:rPr sz="1700" dirty="0">
                <a:solidFill>
                  <a:srgbClr val="57585B"/>
                </a:solidFill>
                <a:latin typeface="Open Sans"/>
                <a:cs typeface="Open Sans"/>
              </a:rPr>
              <a:t>astronomical</a:t>
            </a:r>
            <a:r>
              <a:rPr sz="1700" spc="45" dirty="0">
                <a:solidFill>
                  <a:srgbClr val="57585B"/>
                </a:solidFill>
                <a:latin typeface="Open Sans"/>
                <a:cs typeface="Open Sans"/>
              </a:rPr>
              <a:t> </a:t>
            </a:r>
            <a:r>
              <a:rPr sz="1700" spc="-25" dirty="0">
                <a:solidFill>
                  <a:srgbClr val="57585B"/>
                </a:solidFill>
                <a:latin typeface="Open Sans"/>
                <a:cs typeface="Open Sans"/>
              </a:rPr>
              <a:t>$34 </a:t>
            </a:r>
            <a:r>
              <a:rPr sz="1700" dirty="0">
                <a:solidFill>
                  <a:srgbClr val="57585B"/>
                </a:solidFill>
                <a:latin typeface="Open Sans"/>
                <a:cs typeface="Open Sans"/>
              </a:rPr>
              <a:t>trillion</a:t>
            </a:r>
            <a:r>
              <a:rPr sz="1700" spc="45" dirty="0">
                <a:solidFill>
                  <a:srgbClr val="57585B"/>
                </a:solidFill>
                <a:latin typeface="Open Sans"/>
                <a:cs typeface="Open Sans"/>
              </a:rPr>
              <a:t> </a:t>
            </a:r>
            <a:r>
              <a:rPr sz="1700" dirty="0">
                <a:solidFill>
                  <a:srgbClr val="57585B"/>
                </a:solidFill>
                <a:latin typeface="Open Sans"/>
                <a:cs typeface="Open Sans"/>
              </a:rPr>
              <a:t>today.</a:t>
            </a:r>
            <a:r>
              <a:rPr sz="1700" spc="45"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pace</a:t>
            </a:r>
            <a:r>
              <a:rPr sz="1700" spc="45" dirty="0">
                <a:solidFill>
                  <a:srgbClr val="57585B"/>
                </a:solidFill>
                <a:latin typeface="Open Sans"/>
                <a:cs typeface="Open Sans"/>
              </a:rPr>
              <a:t> </a:t>
            </a:r>
            <a:r>
              <a:rPr sz="1700" dirty="0">
                <a:solidFill>
                  <a:srgbClr val="57585B"/>
                </a:solidFill>
                <a:latin typeface="Open Sans"/>
                <a:cs typeface="Open Sans"/>
              </a:rPr>
              <a:t>at</a:t>
            </a:r>
            <a:r>
              <a:rPr sz="1700" spc="50" dirty="0">
                <a:solidFill>
                  <a:srgbClr val="57585B"/>
                </a:solidFill>
                <a:latin typeface="Open Sans"/>
                <a:cs typeface="Open Sans"/>
              </a:rPr>
              <a:t> </a:t>
            </a:r>
            <a:r>
              <a:rPr sz="1700" spc="-20" dirty="0">
                <a:solidFill>
                  <a:srgbClr val="57585B"/>
                </a:solidFill>
                <a:latin typeface="Open Sans"/>
                <a:cs typeface="Open Sans"/>
              </a:rPr>
              <a:t>which </a:t>
            </a:r>
            <a:r>
              <a:rPr sz="1700" dirty="0">
                <a:solidFill>
                  <a:srgbClr val="57585B"/>
                </a:solidFill>
                <a:latin typeface="Open Sans"/>
                <a:cs typeface="Open Sans"/>
              </a:rPr>
              <a:t>governments</a:t>
            </a:r>
            <a:r>
              <a:rPr sz="1700" spc="65" dirty="0">
                <a:solidFill>
                  <a:srgbClr val="57585B"/>
                </a:solidFill>
                <a:latin typeface="Open Sans"/>
                <a:cs typeface="Open Sans"/>
              </a:rPr>
              <a:t> </a:t>
            </a:r>
            <a:r>
              <a:rPr sz="1700" dirty="0">
                <a:solidFill>
                  <a:srgbClr val="57585B"/>
                </a:solidFill>
                <a:latin typeface="Open Sans"/>
                <a:cs typeface="Open Sans"/>
              </a:rPr>
              <a:t>globally</a:t>
            </a:r>
            <a:r>
              <a:rPr sz="1700" spc="65" dirty="0">
                <a:solidFill>
                  <a:srgbClr val="57585B"/>
                </a:solidFill>
                <a:latin typeface="Open Sans"/>
                <a:cs typeface="Open Sans"/>
              </a:rPr>
              <a:t> </a:t>
            </a:r>
            <a:r>
              <a:rPr sz="1700" dirty="0">
                <a:solidFill>
                  <a:srgbClr val="57585B"/>
                </a:solidFill>
                <a:latin typeface="Open Sans"/>
                <a:cs typeface="Open Sans"/>
              </a:rPr>
              <a:t>churn</a:t>
            </a:r>
            <a:r>
              <a:rPr sz="1700" spc="65" dirty="0">
                <a:solidFill>
                  <a:srgbClr val="57585B"/>
                </a:solidFill>
                <a:latin typeface="Open Sans"/>
                <a:cs typeface="Open Sans"/>
              </a:rPr>
              <a:t> </a:t>
            </a:r>
            <a:r>
              <a:rPr sz="1700" dirty="0">
                <a:solidFill>
                  <a:srgbClr val="57585B"/>
                </a:solidFill>
                <a:latin typeface="Open Sans"/>
                <a:cs typeface="Open Sans"/>
              </a:rPr>
              <a:t>out</a:t>
            </a:r>
            <a:r>
              <a:rPr sz="1700" spc="65" dirty="0">
                <a:solidFill>
                  <a:srgbClr val="57585B"/>
                </a:solidFill>
                <a:latin typeface="Open Sans"/>
                <a:cs typeface="Open Sans"/>
              </a:rPr>
              <a:t> </a:t>
            </a:r>
            <a:r>
              <a:rPr sz="1700" dirty="0">
                <a:solidFill>
                  <a:srgbClr val="57585B"/>
                </a:solidFill>
                <a:latin typeface="Open Sans"/>
                <a:cs typeface="Open Sans"/>
              </a:rPr>
              <a:t>new</a:t>
            </a:r>
            <a:r>
              <a:rPr sz="1700" spc="65" dirty="0">
                <a:solidFill>
                  <a:srgbClr val="57585B"/>
                </a:solidFill>
                <a:latin typeface="Open Sans"/>
                <a:cs typeface="Open Sans"/>
              </a:rPr>
              <a:t> </a:t>
            </a:r>
            <a:r>
              <a:rPr sz="1700" spc="-20" dirty="0">
                <a:solidFill>
                  <a:srgbClr val="57585B"/>
                </a:solidFill>
                <a:latin typeface="Open Sans"/>
                <a:cs typeface="Open Sans"/>
              </a:rPr>
              <a:t>debt </a:t>
            </a:r>
            <a:r>
              <a:rPr sz="1700" dirty="0">
                <a:solidFill>
                  <a:srgbClr val="57585B"/>
                </a:solidFill>
                <a:latin typeface="Open Sans"/>
                <a:cs typeface="Open Sans"/>
              </a:rPr>
              <a:t>isn't</a:t>
            </a:r>
            <a:r>
              <a:rPr sz="1700" spc="50" dirty="0">
                <a:solidFill>
                  <a:srgbClr val="57585B"/>
                </a:solidFill>
                <a:latin typeface="Open Sans"/>
                <a:cs typeface="Open Sans"/>
              </a:rPr>
              <a:t> </a:t>
            </a:r>
            <a:r>
              <a:rPr sz="1700" dirty="0">
                <a:solidFill>
                  <a:srgbClr val="57585B"/>
                </a:solidFill>
                <a:latin typeface="Open Sans"/>
                <a:cs typeface="Open Sans"/>
              </a:rPr>
              <a:t>slowing</a:t>
            </a:r>
            <a:r>
              <a:rPr sz="1700" spc="50" dirty="0">
                <a:solidFill>
                  <a:srgbClr val="57585B"/>
                </a:solidFill>
                <a:latin typeface="Open Sans"/>
                <a:cs typeface="Open Sans"/>
              </a:rPr>
              <a:t> </a:t>
            </a:r>
            <a:r>
              <a:rPr sz="1700" dirty="0">
                <a:solidFill>
                  <a:srgbClr val="57585B"/>
                </a:solidFill>
                <a:latin typeface="Open Sans"/>
                <a:cs typeface="Open Sans"/>
              </a:rPr>
              <a:t>down;</a:t>
            </a:r>
            <a:r>
              <a:rPr sz="1700" spc="50" dirty="0">
                <a:solidFill>
                  <a:srgbClr val="57585B"/>
                </a:solidFill>
                <a:latin typeface="Open Sans"/>
                <a:cs typeface="Open Sans"/>
              </a:rPr>
              <a:t> </a:t>
            </a:r>
            <a:r>
              <a:rPr sz="1700" dirty="0">
                <a:solidFill>
                  <a:srgbClr val="57585B"/>
                </a:solidFill>
                <a:latin typeface="Open Sans"/>
                <a:cs typeface="Open Sans"/>
              </a:rPr>
              <a:t>in</a:t>
            </a:r>
            <a:r>
              <a:rPr sz="1700" spc="50" dirty="0">
                <a:solidFill>
                  <a:srgbClr val="57585B"/>
                </a:solidFill>
                <a:latin typeface="Open Sans"/>
                <a:cs typeface="Open Sans"/>
              </a:rPr>
              <a:t> </a:t>
            </a:r>
            <a:r>
              <a:rPr sz="1700" dirty="0">
                <a:solidFill>
                  <a:srgbClr val="57585B"/>
                </a:solidFill>
                <a:latin typeface="Open Sans"/>
                <a:cs typeface="Open Sans"/>
              </a:rPr>
              <a:t>fact,</a:t>
            </a:r>
            <a:r>
              <a:rPr sz="1700" spc="50" dirty="0">
                <a:solidFill>
                  <a:srgbClr val="57585B"/>
                </a:solidFill>
                <a:latin typeface="Open Sans"/>
                <a:cs typeface="Open Sans"/>
              </a:rPr>
              <a:t> </a:t>
            </a:r>
            <a:r>
              <a:rPr sz="1700" dirty="0">
                <a:solidFill>
                  <a:srgbClr val="57585B"/>
                </a:solidFill>
                <a:latin typeface="Open Sans"/>
                <a:cs typeface="Open Sans"/>
              </a:rPr>
              <a:t>it's</a:t>
            </a:r>
            <a:r>
              <a:rPr sz="1700" spc="50" dirty="0">
                <a:solidFill>
                  <a:srgbClr val="57585B"/>
                </a:solidFill>
                <a:latin typeface="Open Sans"/>
                <a:cs typeface="Open Sans"/>
              </a:rPr>
              <a:t> </a:t>
            </a:r>
            <a:r>
              <a:rPr sz="1700" spc="-10" dirty="0">
                <a:solidFill>
                  <a:srgbClr val="57585B"/>
                </a:solidFill>
                <a:latin typeface="Open Sans"/>
                <a:cs typeface="Open Sans"/>
              </a:rPr>
              <a:t>accelerating.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year</a:t>
            </a:r>
            <a:r>
              <a:rPr sz="1700" spc="45" dirty="0">
                <a:solidFill>
                  <a:srgbClr val="57585B"/>
                </a:solidFill>
                <a:latin typeface="Open Sans"/>
                <a:cs typeface="Open Sans"/>
              </a:rPr>
              <a:t> </a:t>
            </a:r>
            <a:r>
              <a:rPr sz="1700" dirty="0">
                <a:solidFill>
                  <a:srgbClr val="57585B"/>
                </a:solidFill>
                <a:latin typeface="Open Sans"/>
                <a:cs typeface="Open Sans"/>
              </a:rPr>
              <a:t>2023</a:t>
            </a:r>
            <a:r>
              <a:rPr sz="1700" spc="40" dirty="0">
                <a:solidFill>
                  <a:srgbClr val="57585B"/>
                </a:solidFill>
                <a:latin typeface="Open Sans"/>
                <a:cs typeface="Open Sans"/>
              </a:rPr>
              <a:t> </a:t>
            </a:r>
            <a:r>
              <a:rPr sz="1700" dirty="0">
                <a:solidFill>
                  <a:srgbClr val="57585B"/>
                </a:solidFill>
                <a:latin typeface="Open Sans"/>
                <a:cs typeface="Open Sans"/>
              </a:rPr>
              <a:t>was</a:t>
            </a:r>
            <a:r>
              <a:rPr sz="1700" spc="45" dirty="0">
                <a:solidFill>
                  <a:srgbClr val="57585B"/>
                </a:solidFill>
                <a:latin typeface="Open Sans"/>
                <a:cs typeface="Open Sans"/>
              </a:rPr>
              <a:t> </a:t>
            </a:r>
            <a:r>
              <a:rPr sz="1700" dirty="0">
                <a:solidFill>
                  <a:srgbClr val="57585B"/>
                </a:solidFill>
                <a:latin typeface="Open Sans"/>
                <a:cs typeface="Open Sans"/>
              </a:rPr>
              <a:t>projected</a:t>
            </a:r>
            <a:r>
              <a:rPr sz="1700" spc="40" dirty="0">
                <a:solidFill>
                  <a:srgbClr val="57585B"/>
                </a:solidFill>
                <a:latin typeface="Open Sans"/>
                <a:cs typeface="Open Sans"/>
              </a:rPr>
              <a:t> </a:t>
            </a:r>
            <a:r>
              <a:rPr sz="1700" dirty="0">
                <a:solidFill>
                  <a:srgbClr val="57585B"/>
                </a:solidFill>
                <a:latin typeface="Open Sans"/>
                <a:cs typeface="Open Sans"/>
              </a:rPr>
              <a:t>to</a:t>
            </a:r>
            <a:r>
              <a:rPr sz="1700" spc="45" dirty="0">
                <a:solidFill>
                  <a:srgbClr val="57585B"/>
                </a:solidFill>
                <a:latin typeface="Open Sans"/>
                <a:cs typeface="Open Sans"/>
              </a:rPr>
              <a:t> </a:t>
            </a:r>
            <a:r>
              <a:rPr sz="1700" dirty="0">
                <a:solidFill>
                  <a:srgbClr val="57585B"/>
                </a:solidFill>
                <a:latin typeface="Open Sans"/>
                <a:cs typeface="Open Sans"/>
              </a:rPr>
              <a:t>be</a:t>
            </a:r>
            <a:r>
              <a:rPr sz="1700" spc="40" dirty="0">
                <a:solidFill>
                  <a:srgbClr val="57585B"/>
                </a:solidFill>
                <a:latin typeface="Open Sans"/>
                <a:cs typeface="Open Sans"/>
              </a:rPr>
              <a:t> </a:t>
            </a:r>
            <a:r>
              <a:rPr sz="1700" dirty="0">
                <a:solidFill>
                  <a:srgbClr val="57585B"/>
                </a:solidFill>
                <a:latin typeface="Open Sans"/>
                <a:cs typeface="Open Sans"/>
              </a:rPr>
              <a:t>the</a:t>
            </a:r>
            <a:r>
              <a:rPr sz="1700" spc="45" dirty="0">
                <a:solidFill>
                  <a:srgbClr val="57585B"/>
                </a:solidFill>
                <a:latin typeface="Open Sans"/>
                <a:cs typeface="Open Sans"/>
              </a:rPr>
              <a:t> </a:t>
            </a:r>
            <a:r>
              <a:rPr sz="1700" spc="-20" dirty="0">
                <a:solidFill>
                  <a:srgbClr val="57585B"/>
                </a:solidFill>
                <a:latin typeface="Open Sans"/>
                <a:cs typeface="Open Sans"/>
              </a:rPr>
              <a:t>most </a:t>
            </a:r>
            <a:r>
              <a:rPr sz="1700" dirty="0">
                <a:solidFill>
                  <a:srgbClr val="57585B"/>
                </a:solidFill>
                <a:latin typeface="Open Sans"/>
                <a:cs typeface="Open Sans"/>
              </a:rPr>
              <a:t>debt-additive</a:t>
            </a:r>
            <a:r>
              <a:rPr sz="1700" spc="85" dirty="0">
                <a:solidFill>
                  <a:srgbClr val="57585B"/>
                </a:solidFill>
                <a:latin typeface="Open Sans"/>
                <a:cs typeface="Open Sans"/>
              </a:rPr>
              <a:t> </a:t>
            </a:r>
            <a:r>
              <a:rPr sz="1700" dirty="0">
                <a:solidFill>
                  <a:srgbClr val="57585B"/>
                </a:solidFill>
                <a:latin typeface="Open Sans"/>
                <a:cs typeface="Open Sans"/>
              </a:rPr>
              <a:t>year</a:t>
            </a:r>
            <a:r>
              <a:rPr sz="1700" spc="90" dirty="0">
                <a:solidFill>
                  <a:srgbClr val="57585B"/>
                </a:solidFill>
                <a:latin typeface="Open Sans"/>
                <a:cs typeface="Open Sans"/>
              </a:rPr>
              <a:t> </a:t>
            </a:r>
            <a:r>
              <a:rPr sz="1700" dirty="0">
                <a:solidFill>
                  <a:srgbClr val="57585B"/>
                </a:solidFill>
                <a:latin typeface="Open Sans"/>
                <a:cs typeface="Open Sans"/>
              </a:rPr>
              <a:t>since</a:t>
            </a:r>
            <a:r>
              <a:rPr sz="1700" spc="90" dirty="0">
                <a:solidFill>
                  <a:srgbClr val="57585B"/>
                </a:solidFill>
                <a:latin typeface="Open Sans"/>
                <a:cs typeface="Open Sans"/>
              </a:rPr>
              <a:t> </a:t>
            </a:r>
            <a:r>
              <a:rPr sz="1700" dirty="0">
                <a:solidFill>
                  <a:srgbClr val="57585B"/>
                </a:solidFill>
                <a:latin typeface="Open Sans"/>
                <a:cs typeface="Open Sans"/>
              </a:rPr>
              <a:t>the</a:t>
            </a:r>
            <a:r>
              <a:rPr sz="1700" spc="90" dirty="0">
                <a:solidFill>
                  <a:srgbClr val="57585B"/>
                </a:solidFill>
                <a:latin typeface="Open Sans"/>
                <a:cs typeface="Open Sans"/>
              </a:rPr>
              <a:t> </a:t>
            </a:r>
            <a:r>
              <a:rPr sz="1700" dirty="0">
                <a:solidFill>
                  <a:srgbClr val="57585B"/>
                </a:solidFill>
                <a:latin typeface="Open Sans"/>
                <a:cs typeface="Open Sans"/>
              </a:rPr>
              <a:t>turbulent</a:t>
            </a:r>
            <a:r>
              <a:rPr sz="1700" spc="85" dirty="0">
                <a:solidFill>
                  <a:srgbClr val="57585B"/>
                </a:solidFill>
                <a:latin typeface="Open Sans"/>
                <a:cs typeface="Open Sans"/>
              </a:rPr>
              <a:t> </a:t>
            </a:r>
            <a:r>
              <a:rPr sz="1700" spc="-10" dirty="0">
                <a:solidFill>
                  <a:srgbClr val="57585B"/>
                </a:solidFill>
                <a:latin typeface="Open Sans"/>
                <a:cs typeface="Open Sans"/>
              </a:rPr>
              <a:t>times </a:t>
            </a:r>
            <a:r>
              <a:rPr sz="1700" dirty="0">
                <a:solidFill>
                  <a:srgbClr val="57585B"/>
                </a:solidFill>
                <a:latin typeface="Open Sans"/>
                <a:cs typeface="Open Sans"/>
              </a:rPr>
              <a:t>of</a:t>
            </a:r>
            <a:r>
              <a:rPr sz="1700" spc="45" dirty="0">
                <a:solidFill>
                  <a:srgbClr val="57585B"/>
                </a:solidFill>
                <a:latin typeface="Open Sans"/>
                <a:cs typeface="Open Sans"/>
              </a:rPr>
              <a:t> </a:t>
            </a:r>
            <a:r>
              <a:rPr sz="1700" dirty="0">
                <a:solidFill>
                  <a:srgbClr val="57585B"/>
                </a:solidFill>
                <a:latin typeface="Open Sans"/>
                <a:cs typeface="Open Sans"/>
              </a:rPr>
              <a:t>2021,</a:t>
            </a:r>
            <a:r>
              <a:rPr sz="1700" spc="50" dirty="0">
                <a:solidFill>
                  <a:srgbClr val="57585B"/>
                </a:solidFill>
                <a:latin typeface="Open Sans"/>
                <a:cs typeface="Open Sans"/>
              </a:rPr>
              <a:t> </a:t>
            </a:r>
            <a:r>
              <a:rPr sz="1700" dirty="0">
                <a:solidFill>
                  <a:srgbClr val="57585B"/>
                </a:solidFill>
                <a:latin typeface="Open Sans"/>
                <a:cs typeface="Open Sans"/>
              </a:rPr>
              <a:t>marked</a:t>
            </a:r>
            <a:r>
              <a:rPr sz="1700" spc="50" dirty="0">
                <a:solidFill>
                  <a:srgbClr val="57585B"/>
                </a:solidFill>
                <a:latin typeface="Open Sans"/>
                <a:cs typeface="Open Sans"/>
              </a:rPr>
              <a:t> </a:t>
            </a:r>
            <a:r>
              <a:rPr sz="1700" dirty="0">
                <a:solidFill>
                  <a:srgbClr val="57585B"/>
                </a:solidFill>
                <a:latin typeface="Open Sans"/>
                <a:cs typeface="Open Sans"/>
              </a:rPr>
              <a:t>by</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a:t>
            </a:r>
            <a:r>
              <a:rPr lang="en-US" sz="1700" dirty="0">
                <a:solidFill>
                  <a:srgbClr val="57585B"/>
                </a:solidFill>
                <a:latin typeface="Open Sans"/>
                <a:cs typeface="Open Sans"/>
              </a:rPr>
              <a:t>OVID</a:t>
            </a:r>
            <a:r>
              <a:rPr sz="1700" spc="50" dirty="0">
                <a:solidFill>
                  <a:srgbClr val="57585B"/>
                </a:solidFill>
                <a:latin typeface="Open Sans"/>
                <a:cs typeface="Open Sans"/>
              </a:rPr>
              <a:t> </a:t>
            </a:r>
            <a:r>
              <a:rPr sz="1700" spc="-10" dirty="0">
                <a:solidFill>
                  <a:srgbClr val="57585B"/>
                </a:solidFill>
                <a:latin typeface="Open Sans"/>
                <a:cs typeface="Open Sans"/>
              </a:rPr>
              <a:t>pandemic.</a:t>
            </a:r>
            <a:endParaRPr sz="1700" dirty="0">
              <a:latin typeface="Open Sans"/>
              <a:cs typeface="Open Sans"/>
            </a:endParaRPr>
          </a:p>
        </p:txBody>
      </p:sp>
      <p:sp>
        <p:nvSpPr>
          <p:cNvPr id="8" name="object 8"/>
          <p:cNvSpPr txBox="1"/>
          <p:nvPr/>
        </p:nvSpPr>
        <p:spPr>
          <a:xfrm>
            <a:off x="1116820" y="2611909"/>
            <a:ext cx="8527415" cy="5542992"/>
          </a:xfrm>
          <a:prstGeom prst="rect">
            <a:avLst/>
          </a:prstGeom>
        </p:spPr>
        <p:txBody>
          <a:bodyPr vert="horz" wrap="square" lIns="0" tIns="12065" rIns="0" bIns="0" rtlCol="0">
            <a:spAutoFit/>
          </a:bodyPr>
          <a:lstStyle/>
          <a:p>
            <a:pPr marL="12700" marR="532765">
              <a:lnSpc>
                <a:spcPct val="101800"/>
              </a:lnSpc>
              <a:spcBef>
                <a:spcPts val="95"/>
              </a:spcBef>
            </a:pPr>
            <a:r>
              <a:rPr sz="1700" dirty="0">
                <a:solidFill>
                  <a:srgbClr val="57585B"/>
                </a:solidFill>
                <a:latin typeface="Open Sans"/>
                <a:cs typeface="Open Sans"/>
              </a:rPr>
              <a:t>Consumerism,</a:t>
            </a:r>
            <a:r>
              <a:rPr sz="1700" spc="45"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constant</a:t>
            </a:r>
            <a:r>
              <a:rPr sz="1700" spc="50" dirty="0">
                <a:solidFill>
                  <a:srgbClr val="57585B"/>
                </a:solidFill>
                <a:latin typeface="Open Sans"/>
                <a:cs typeface="Open Sans"/>
              </a:rPr>
              <a:t> </a:t>
            </a:r>
            <a:r>
              <a:rPr sz="1700" dirty="0">
                <a:solidFill>
                  <a:srgbClr val="57585B"/>
                </a:solidFill>
                <a:latin typeface="Open Sans"/>
                <a:cs typeface="Open Sans"/>
              </a:rPr>
              <a:t>urge</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dirty="0">
                <a:solidFill>
                  <a:srgbClr val="57585B"/>
                </a:solidFill>
                <a:latin typeface="Open Sans"/>
                <a:cs typeface="Open Sans"/>
              </a:rPr>
              <a:t>buy</a:t>
            </a:r>
            <a:r>
              <a:rPr sz="1700" spc="50" dirty="0">
                <a:solidFill>
                  <a:srgbClr val="57585B"/>
                </a:solidFill>
                <a:latin typeface="Open Sans"/>
                <a:cs typeface="Open Sans"/>
              </a:rPr>
              <a:t> </a:t>
            </a:r>
            <a:r>
              <a:rPr sz="1700" dirty="0">
                <a:solidFill>
                  <a:srgbClr val="57585B"/>
                </a:solidFill>
                <a:latin typeface="Open Sans"/>
                <a:cs typeface="Open Sans"/>
              </a:rPr>
              <a:t>and</a:t>
            </a:r>
            <a:r>
              <a:rPr sz="1700" spc="45" dirty="0">
                <a:solidFill>
                  <a:srgbClr val="57585B"/>
                </a:solidFill>
                <a:latin typeface="Open Sans"/>
                <a:cs typeface="Open Sans"/>
              </a:rPr>
              <a:t> </a:t>
            </a:r>
            <a:r>
              <a:rPr sz="1700" dirty="0">
                <a:solidFill>
                  <a:srgbClr val="57585B"/>
                </a:solidFill>
                <a:latin typeface="Open Sans"/>
                <a:cs typeface="Open Sans"/>
              </a:rPr>
              <a:t>consume,</a:t>
            </a:r>
            <a:r>
              <a:rPr sz="1700" spc="50" dirty="0">
                <a:solidFill>
                  <a:srgbClr val="57585B"/>
                </a:solidFill>
                <a:latin typeface="Open Sans"/>
                <a:cs typeface="Open Sans"/>
              </a:rPr>
              <a:t> </a:t>
            </a:r>
            <a:r>
              <a:rPr sz="1700" dirty="0">
                <a:solidFill>
                  <a:srgbClr val="57585B"/>
                </a:solidFill>
                <a:latin typeface="Open Sans"/>
                <a:cs typeface="Open Sans"/>
              </a:rPr>
              <a:t>leads</a:t>
            </a:r>
            <a:r>
              <a:rPr sz="1700" spc="50" dirty="0">
                <a:solidFill>
                  <a:srgbClr val="57585B"/>
                </a:solidFill>
                <a:latin typeface="Open Sans"/>
                <a:cs typeface="Open Sans"/>
              </a:rPr>
              <a:t> </a:t>
            </a:r>
            <a:r>
              <a:rPr sz="1700" dirty="0">
                <a:solidFill>
                  <a:srgbClr val="57585B"/>
                </a:solidFill>
                <a:latin typeface="Open Sans"/>
                <a:cs typeface="Open Sans"/>
              </a:rPr>
              <a:t>people</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0" dirty="0">
                <a:solidFill>
                  <a:srgbClr val="57585B"/>
                </a:solidFill>
                <a:latin typeface="Open Sans"/>
                <a:cs typeface="Open Sans"/>
              </a:rPr>
              <a:t> </a:t>
            </a:r>
            <a:r>
              <a:rPr sz="1700" spc="-10" dirty="0">
                <a:solidFill>
                  <a:srgbClr val="57585B"/>
                </a:solidFill>
                <a:latin typeface="Open Sans"/>
                <a:cs typeface="Open Sans"/>
              </a:rPr>
              <a:t>purchase </a:t>
            </a:r>
            <a:r>
              <a:rPr sz="1700" dirty="0">
                <a:solidFill>
                  <a:srgbClr val="57585B"/>
                </a:solidFill>
                <a:latin typeface="Open Sans"/>
                <a:cs typeface="Open Sans"/>
              </a:rPr>
              <a:t>more</a:t>
            </a:r>
            <a:r>
              <a:rPr sz="1700" spc="80" dirty="0">
                <a:solidFill>
                  <a:srgbClr val="57585B"/>
                </a:solidFill>
                <a:latin typeface="Open Sans"/>
                <a:cs typeface="Open Sans"/>
              </a:rPr>
              <a:t> </a:t>
            </a:r>
            <a:r>
              <a:rPr sz="1700" dirty="0">
                <a:solidFill>
                  <a:srgbClr val="57585B"/>
                </a:solidFill>
                <a:latin typeface="Open Sans"/>
                <a:cs typeface="Open Sans"/>
              </a:rPr>
              <a:t>than</a:t>
            </a:r>
            <a:r>
              <a:rPr sz="1700" spc="80" dirty="0">
                <a:solidFill>
                  <a:srgbClr val="57585B"/>
                </a:solidFill>
                <a:latin typeface="Open Sans"/>
                <a:cs typeface="Open Sans"/>
              </a:rPr>
              <a:t> </a:t>
            </a:r>
            <a:r>
              <a:rPr sz="1700" dirty="0">
                <a:solidFill>
                  <a:srgbClr val="57585B"/>
                </a:solidFill>
                <a:latin typeface="Open Sans"/>
                <a:cs typeface="Open Sans"/>
              </a:rPr>
              <a:t>they</a:t>
            </a:r>
            <a:r>
              <a:rPr sz="1700" spc="80" dirty="0">
                <a:solidFill>
                  <a:srgbClr val="57585B"/>
                </a:solidFill>
                <a:latin typeface="Open Sans"/>
                <a:cs typeface="Open Sans"/>
              </a:rPr>
              <a:t> </a:t>
            </a:r>
            <a:r>
              <a:rPr sz="1700" dirty="0">
                <a:solidFill>
                  <a:srgbClr val="57585B"/>
                </a:solidFill>
                <a:latin typeface="Open Sans"/>
                <a:cs typeface="Open Sans"/>
              </a:rPr>
              <a:t>need,</a:t>
            </a:r>
            <a:r>
              <a:rPr sz="1700" spc="80" dirty="0">
                <a:solidFill>
                  <a:srgbClr val="57585B"/>
                </a:solidFill>
                <a:latin typeface="Open Sans"/>
                <a:cs typeface="Open Sans"/>
              </a:rPr>
              <a:t> </a:t>
            </a:r>
            <a:r>
              <a:rPr sz="1700" dirty="0">
                <a:solidFill>
                  <a:srgbClr val="57585B"/>
                </a:solidFill>
                <a:latin typeface="Open Sans"/>
                <a:cs typeface="Open Sans"/>
              </a:rPr>
              <a:t>resulting</a:t>
            </a:r>
            <a:r>
              <a:rPr sz="1700" spc="80" dirty="0">
                <a:solidFill>
                  <a:srgbClr val="57585B"/>
                </a:solidFill>
                <a:latin typeface="Open Sans"/>
                <a:cs typeface="Open Sans"/>
              </a:rPr>
              <a:t> </a:t>
            </a:r>
            <a:r>
              <a:rPr sz="1700" dirty="0">
                <a:solidFill>
                  <a:srgbClr val="57585B"/>
                </a:solidFill>
                <a:latin typeface="Open Sans"/>
                <a:cs typeface="Open Sans"/>
              </a:rPr>
              <a:t>in</a:t>
            </a:r>
            <a:r>
              <a:rPr sz="1700" spc="80" dirty="0">
                <a:solidFill>
                  <a:srgbClr val="57585B"/>
                </a:solidFill>
                <a:latin typeface="Open Sans"/>
                <a:cs typeface="Open Sans"/>
              </a:rPr>
              <a:t> </a:t>
            </a:r>
            <a:r>
              <a:rPr sz="1700" dirty="0">
                <a:solidFill>
                  <a:srgbClr val="57585B"/>
                </a:solidFill>
                <a:latin typeface="Open Sans"/>
                <a:cs typeface="Open Sans"/>
              </a:rPr>
              <a:t>overconsumption</a:t>
            </a:r>
            <a:r>
              <a:rPr sz="1700" spc="80" dirty="0">
                <a:solidFill>
                  <a:srgbClr val="57585B"/>
                </a:solidFill>
                <a:latin typeface="Open Sans"/>
                <a:cs typeface="Open Sans"/>
              </a:rPr>
              <a:t> </a:t>
            </a:r>
            <a:r>
              <a:rPr sz="1700" dirty="0">
                <a:solidFill>
                  <a:srgbClr val="57585B"/>
                </a:solidFill>
                <a:latin typeface="Open Sans"/>
                <a:cs typeface="Open Sans"/>
              </a:rPr>
              <a:t>and</a:t>
            </a:r>
            <a:r>
              <a:rPr sz="1700" spc="80" dirty="0">
                <a:solidFill>
                  <a:srgbClr val="57585B"/>
                </a:solidFill>
                <a:latin typeface="Open Sans"/>
                <a:cs typeface="Open Sans"/>
              </a:rPr>
              <a:t> </a:t>
            </a:r>
            <a:r>
              <a:rPr sz="1700" dirty="0">
                <a:solidFill>
                  <a:srgbClr val="57585B"/>
                </a:solidFill>
                <a:latin typeface="Open Sans"/>
                <a:cs typeface="Open Sans"/>
              </a:rPr>
              <a:t>waste.</a:t>
            </a:r>
            <a:r>
              <a:rPr sz="1700" spc="80" dirty="0">
                <a:solidFill>
                  <a:srgbClr val="57585B"/>
                </a:solidFill>
                <a:latin typeface="Open Sans"/>
                <a:cs typeface="Open Sans"/>
              </a:rPr>
              <a:t> </a:t>
            </a:r>
            <a:r>
              <a:rPr sz="1700" dirty="0">
                <a:solidFill>
                  <a:srgbClr val="57585B"/>
                </a:solidFill>
                <a:latin typeface="Open Sans"/>
                <a:cs typeface="Open Sans"/>
              </a:rPr>
              <a:t>While</a:t>
            </a:r>
            <a:r>
              <a:rPr sz="1700" spc="80" dirty="0">
                <a:solidFill>
                  <a:srgbClr val="57585B"/>
                </a:solidFill>
                <a:latin typeface="Open Sans"/>
                <a:cs typeface="Open Sans"/>
              </a:rPr>
              <a:t> </a:t>
            </a:r>
            <a:r>
              <a:rPr sz="1700" dirty="0">
                <a:solidFill>
                  <a:srgbClr val="57585B"/>
                </a:solidFill>
                <a:latin typeface="Open Sans"/>
                <a:cs typeface="Open Sans"/>
              </a:rPr>
              <a:t>it</a:t>
            </a:r>
            <a:r>
              <a:rPr sz="1700" spc="80" dirty="0">
                <a:solidFill>
                  <a:srgbClr val="57585B"/>
                </a:solidFill>
                <a:latin typeface="Open Sans"/>
                <a:cs typeface="Open Sans"/>
              </a:rPr>
              <a:t> </a:t>
            </a:r>
            <a:r>
              <a:rPr sz="1700" spc="-25" dirty="0">
                <a:solidFill>
                  <a:srgbClr val="57585B"/>
                </a:solidFill>
                <a:latin typeface="Open Sans"/>
                <a:cs typeface="Open Sans"/>
              </a:rPr>
              <a:t>may </a:t>
            </a:r>
            <a:r>
              <a:rPr sz="1700" dirty="0">
                <a:solidFill>
                  <a:srgbClr val="57585B"/>
                </a:solidFill>
                <a:latin typeface="Open Sans"/>
                <a:cs typeface="Open Sans"/>
              </a:rPr>
              <a:t>seem</a:t>
            </a:r>
            <a:r>
              <a:rPr sz="1700" spc="70" dirty="0">
                <a:solidFill>
                  <a:srgbClr val="57585B"/>
                </a:solidFill>
                <a:latin typeface="Open Sans"/>
                <a:cs typeface="Open Sans"/>
              </a:rPr>
              <a:t> </a:t>
            </a:r>
            <a:r>
              <a:rPr sz="1700" dirty="0">
                <a:solidFill>
                  <a:srgbClr val="57585B"/>
                </a:solidFill>
                <a:latin typeface="Open Sans"/>
                <a:cs typeface="Open Sans"/>
              </a:rPr>
              <a:t>like</a:t>
            </a:r>
            <a:r>
              <a:rPr sz="1700" spc="70" dirty="0">
                <a:solidFill>
                  <a:srgbClr val="57585B"/>
                </a:solidFill>
                <a:latin typeface="Open Sans"/>
                <a:cs typeface="Open Sans"/>
              </a:rPr>
              <a:t> </a:t>
            </a:r>
            <a:r>
              <a:rPr sz="1700" dirty="0">
                <a:solidFill>
                  <a:srgbClr val="57585B"/>
                </a:solidFill>
                <a:latin typeface="Open Sans"/>
                <a:cs typeface="Open Sans"/>
              </a:rPr>
              <a:t>a</a:t>
            </a:r>
            <a:r>
              <a:rPr sz="1700" spc="70" dirty="0">
                <a:solidFill>
                  <a:srgbClr val="57585B"/>
                </a:solidFill>
                <a:latin typeface="Open Sans"/>
                <a:cs typeface="Open Sans"/>
              </a:rPr>
              <a:t> </a:t>
            </a:r>
            <a:r>
              <a:rPr sz="1700" dirty="0">
                <a:solidFill>
                  <a:srgbClr val="57585B"/>
                </a:solidFill>
                <a:latin typeface="Open Sans"/>
                <a:cs typeface="Open Sans"/>
              </a:rPr>
              <a:t>never-ending</a:t>
            </a:r>
            <a:r>
              <a:rPr sz="1700" spc="70" dirty="0">
                <a:solidFill>
                  <a:srgbClr val="57585B"/>
                </a:solidFill>
                <a:latin typeface="Open Sans"/>
                <a:cs typeface="Open Sans"/>
              </a:rPr>
              <a:t> </a:t>
            </a:r>
            <a:r>
              <a:rPr sz="1700" dirty="0">
                <a:solidFill>
                  <a:srgbClr val="57585B"/>
                </a:solidFill>
                <a:latin typeface="Open Sans"/>
                <a:cs typeface="Open Sans"/>
              </a:rPr>
              <a:t>shopping</a:t>
            </a:r>
            <a:r>
              <a:rPr sz="1700" spc="70" dirty="0">
                <a:solidFill>
                  <a:srgbClr val="57585B"/>
                </a:solidFill>
                <a:latin typeface="Open Sans"/>
                <a:cs typeface="Open Sans"/>
              </a:rPr>
              <a:t> </a:t>
            </a:r>
            <a:r>
              <a:rPr sz="1700" dirty="0">
                <a:solidFill>
                  <a:srgbClr val="57585B"/>
                </a:solidFill>
                <a:latin typeface="Open Sans"/>
                <a:cs typeface="Open Sans"/>
              </a:rPr>
              <a:t>spree,</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real</a:t>
            </a:r>
            <a:r>
              <a:rPr sz="1700" spc="70" dirty="0">
                <a:solidFill>
                  <a:srgbClr val="57585B"/>
                </a:solidFill>
                <a:latin typeface="Open Sans"/>
                <a:cs typeface="Open Sans"/>
              </a:rPr>
              <a:t> </a:t>
            </a:r>
            <a:r>
              <a:rPr sz="1700" dirty="0">
                <a:solidFill>
                  <a:srgbClr val="57585B"/>
                </a:solidFill>
                <a:latin typeface="Open Sans"/>
                <a:cs typeface="Open Sans"/>
              </a:rPr>
              <a:t>cost</a:t>
            </a:r>
            <a:r>
              <a:rPr sz="1700" spc="70" dirty="0">
                <a:solidFill>
                  <a:srgbClr val="57585B"/>
                </a:solidFill>
                <a:latin typeface="Open Sans"/>
                <a:cs typeface="Open Sans"/>
              </a:rPr>
              <a:t> </a:t>
            </a:r>
            <a:r>
              <a:rPr sz="1700" dirty="0">
                <a:solidFill>
                  <a:srgbClr val="57585B"/>
                </a:solidFill>
                <a:latin typeface="Open Sans"/>
                <a:cs typeface="Open Sans"/>
              </a:rPr>
              <a:t>goes</a:t>
            </a:r>
            <a:r>
              <a:rPr sz="1700" spc="70" dirty="0">
                <a:solidFill>
                  <a:srgbClr val="57585B"/>
                </a:solidFill>
                <a:latin typeface="Open Sans"/>
                <a:cs typeface="Open Sans"/>
              </a:rPr>
              <a:t> </a:t>
            </a:r>
            <a:r>
              <a:rPr sz="1700" dirty="0">
                <a:solidFill>
                  <a:srgbClr val="57585B"/>
                </a:solidFill>
                <a:latin typeface="Open Sans"/>
                <a:cs typeface="Open Sans"/>
              </a:rPr>
              <a:t>beyond</a:t>
            </a:r>
            <a:r>
              <a:rPr sz="1700" spc="70"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spc="-10" dirty="0">
                <a:solidFill>
                  <a:srgbClr val="57585B"/>
                </a:solidFill>
                <a:latin typeface="Open Sans"/>
                <a:cs typeface="Open Sans"/>
              </a:rPr>
              <a:t>price </a:t>
            </a:r>
            <a:r>
              <a:rPr sz="1700" dirty="0">
                <a:solidFill>
                  <a:srgbClr val="57585B"/>
                </a:solidFill>
                <a:latin typeface="Open Sans"/>
                <a:cs typeface="Open Sans"/>
              </a:rPr>
              <a:t>tag,</a:t>
            </a:r>
            <a:r>
              <a:rPr sz="1700" spc="85" dirty="0">
                <a:solidFill>
                  <a:srgbClr val="57585B"/>
                </a:solidFill>
                <a:latin typeface="Open Sans"/>
                <a:cs typeface="Open Sans"/>
              </a:rPr>
              <a:t> </a:t>
            </a:r>
            <a:r>
              <a:rPr sz="1700" dirty="0">
                <a:solidFill>
                  <a:srgbClr val="57585B"/>
                </a:solidFill>
                <a:latin typeface="Open Sans"/>
                <a:cs typeface="Open Sans"/>
              </a:rPr>
              <a:t>impacting</a:t>
            </a:r>
            <a:r>
              <a:rPr sz="1700" spc="90" dirty="0">
                <a:solidFill>
                  <a:srgbClr val="57585B"/>
                </a:solidFill>
                <a:latin typeface="Open Sans"/>
                <a:cs typeface="Open Sans"/>
              </a:rPr>
              <a:t> </a:t>
            </a:r>
            <a:r>
              <a:rPr sz="1700" dirty="0">
                <a:solidFill>
                  <a:srgbClr val="57585B"/>
                </a:solidFill>
                <a:latin typeface="Open Sans"/>
                <a:cs typeface="Open Sans"/>
              </a:rPr>
              <a:t>people's</a:t>
            </a:r>
            <a:r>
              <a:rPr sz="1700" spc="85" dirty="0">
                <a:solidFill>
                  <a:srgbClr val="57585B"/>
                </a:solidFill>
                <a:latin typeface="Open Sans"/>
                <a:cs typeface="Open Sans"/>
              </a:rPr>
              <a:t> </a:t>
            </a:r>
            <a:r>
              <a:rPr sz="1700" dirty="0">
                <a:solidFill>
                  <a:srgbClr val="57585B"/>
                </a:solidFill>
                <a:latin typeface="Open Sans"/>
                <a:cs typeface="Open Sans"/>
              </a:rPr>
              <a:t>psychological</a:t>
            </a:r>
            <a:r>
              <a:rPr sz="1700" spc="90" dirty="0">
                <a:solidFill>
                  <a:srgbClr val="57585B"/>
                </a:solidFill>
                <a:latin typeface="Open Sans"/>
                <a:cs typeface="Open Sans"/>
              </a:rPr>
              <a:t> </a:t>
            </a:r>
            <a:r>
              <a:rPr sz="1700" dirty="0">
                <a:solidFill>
                  <a:srgbClr val="57585B"/>
                </a:solidFill>
                <a:latin typeface="Open Sans"/>
                <a:cs typeface="Open Sans"/>
              </a:rPr>
              <a:t>health</a:t>
            </a:r>
            <a:r>
              <a:rPr sz="1700" spc="90" dirty="0">
                <a:solidFill>
                  <a:srgbClr val="57585B"/>
                </a:solidFill>
                <a:latin typeface="Open Sans"/>
                <a:cs typeface="Open Sans"/>
              </a:rPr>
              <a:t> </a:t>
            </a:r>
            <a:r>
              <a:rPr sz="1700" dirty="0">
                <a:solidFill>
                  <a:srgbClr val="57585B"/>
                </a:solidFill>
                <a:latin typeface="Open Sans"/>
                <a:cs typeface="Open Sans"/>
              </a:rPr>
              <a:t>and</a:t>
            </a:r>
            <a:r>
              <a:rPr sz="1700" spc="85" dirty="0">
                <a:solidFill>
                  <a:srgbClr val="57585B"/>
                </a:solidFill>
                <a:latin typeface="Open Sans"/>
                <a:cs typeface="Open Sans"/>
              </a:rPr>
              <a:t> </a:t>
            </a:r>
            <a:r>
              <a:rPr sz="1700" dirty="0">
                <a:solidFill>
                  <a:srgbClr val="57585B"/>
                </a:solidFill>
                <a:latin typeface="Open Sans"/>
                <a:cs typeface="Open Sans"/>
              </a:rPr>
              <a:t>well-</a:t>
            </a:r>
            <a:r>
              <a:rPr sz="1700" spc="-10" dirty="0">
                <a:solidFill>
                  <a:srgbClr val="57585B"/>
                </a:solidFill>
                <a:latin typeface="Open Sans"/>
                <a:cs typeface="Open Sans"/>
              </a:rPr>
              <a:t>being.</a:t>
            </a:r>
            <a:endParaRPr sz="1700" dirty="0">
              <a:latin typeface="Open Sans"/>
              <a:cs typeface="Open Sans"/>
            </a:endParaRPr>
          </a:p>
          <a:p>
            <a:pPr marL="12700" marR="280670">
              <a:lnSpc>
                <a:spcPct val="101800"/>
              </a:lnSpc>
              <a:spcBef>
                <a:spcPts val="2075"/>
              </a:spcBef>
            </a:pPr>
            <a:r>
              <a:rPr sz="1700" dirty="0">
                <a:solidFill>
                  <a:srgbClr val="57585B"/>
                </a:solidFill>
                <a:latin typeface="Open Sans"/>
                <a:cs typeface="Open Sans"/>
              </a:rPr>
              <a:t>It</a:t>
            </a:r>
            <a:r>
              <a:rPr sz="1700" spc="35" dirty="0">
                <a:solidFill>
                  <a:srgbClr val="57585B"/>
                </a:solidFill>
                <a:latin typeface="Open Sans"/>
                <a:cs typeface="Open Sans"/>
              </a:rPr>
              <a:t> </a:t>
            </a:r>
            <a:r>
              <a:rPr sz="1700" dirty="0">
                <a:solidFill>
                  <a:srgbClr val="57585B"/>
                </a:solidFill>
                <a:latin typeface="Open Sans"/>
                <a:cs typeface="Open Sans"/>
              </a:rPr>
              <a:t>becomes</a:t>
            </a:r>
            <a:r>
              <a:rPr sz="1700" spc="35" dirty="0">
                <a:solidFill>
                  <a:srgbClr val="57585B"/>
                </a:solidFill>
                <a:latin typeface="Open Sans"/>
                <a:cs typeface="Open Sans"/>
              </a:rPr>
              <a:t> </a:t>
            </a:r>
            <a:r>
              <a:rPr sz="1700" dirty="0">
                <a:solidFill>
                  <a:srgbClr val="57585B"/>
                </a:solidFill>
                <a:latin typeface="Open Sans"/>
                <a:cs typeface="Open Sans"/>
              </a:rPr>
              <a:t>clear</a:t>
            </a:r>
            <a:r>
              <a:rPr sz="1700" spc="35" dirty="0">
                <a:solidFill>
                  <a:srgbClr val="57585B"/>
                </a:solidFill>
                <a:latin typeface="Open Sans"/>
                <a:cs typeface="Open Sans"/>
              </a:rPr>
              <a:t> </a:t>
            </a:r>
            <a:r>
              <a:rPr sz="1700" dirty="0">
                <a:solidFill>
                  <a:srgbClr val="57585B"/>
                </a:solidFill>
                <a:latin typeface="Open Sans"/>
                <a:cs typeface="Open Sans"/>
              </a:rPr>
              <a:t>that</a:t>
            </a:r>
            <a:r>
              <a:rPr sz="1700" spc="35" dirty="0">
                <a:solidFill>
                  <a:srgbClr val="57585B"/>
                </a:solidFill>
                <a:latin typeface="Open Sans"/>
                <a:cs typeface="Open Sans"/>
              </a:rPr>
              <a:t> </a:t>
            </a:r>
            <a:r>
              <a:rPr sz="1700" dirty="0">
                <a:solidFill>
                  <a:srgbClr val="57585B"/>
                </a:solidFill>
                <a:latin typeface="Open Sans"/>
                <a:cs typeface="Open Sans"/>
              </a:rPr>
              <a:t>the</a:t>
            </a:r>
            <a:r>
              <a:rPr sz="1700" spc="40" dirty="0">
                <a:solidFill>
                  <a:srgbClr val="57585B"/>
                </a:solidFill>
                <a:latin typeface="Open Sans"/>
                <a:cs typeface="Open Sans"/>
              </a:rPr>
              <a:t> </a:t>
            </a:r>
            <a:r>
              <a:rPr sz="1700" dirty="0">
                <a:solidFill>
                  <a:srgbClr val="57585B"/>
                </a:solidFill>
                <a:latin typeface="Open Sans"/>
                <a:cs typeface="Open Sans"/>
              </a:rPr>
              <a:t>ﬁat</a:t>
            </a:r>
            <a:r>
              <a:rPr sz="1700" spc="35" dirty="0">
                <a:solidFill>
                  <a:srgbClr val="57585B"/>
                </a:solidFill>
                <a:latin typeface="Open Sans"/>
                <a:cs typeface="Open Sans"/>
              </a:rPr>
              <a:t> </a:t>
            </a:r>
            <a:r>
              <a:rPr sz="1700" dirty="0">
                <a:solidFill>
                  <a:srgbClr val="57585B"/>
                </a:solidFill>
                <a:latin typeface="Open Sans"/>
                <a:cs typeface="Open Sans"/>
              </a:rPr>
              <a:t>system</a:t>
            </a:r>
            <a:r>
              <a:rPr sz="1700" spc="35" dirty="0">
                <a:solidFill>
                  <a:srgbClr val="57585B"/>
                </a:solidFill>
                <a:latin typeface="Open Sans"/>
                <a:cs typeface="Open Sans"/>
              </a:rPr>
              <a:t> </a:t>
            </a:r>
            <a:r>
              <a:rPr sz="1700" dirty="0">
                <a:solidFill>
                  <a:srgbClr val="57585B"/>
                </a:solidFill>
                <a:latin typeface="Open Sans"/>
                <a:cs typeface="Open Sans"/>
              </a:rPr>
              <a:t>is</a:t>
            </a:r>
            <a:r>
              <a:rPr sz="1700" spc="35" dirty="0">
                <a:solidFill>
                  <a:srgbClr val="57585B"/>
                </a:solidFill>
                <a:latin typeface="Open Sans"/>
                <a:cs typeface="Open Sans"/>
              </a:rPr>
              <a:t> </a:t>
            </a:r>
            <a:r>
              <a:rPr sz="1700" dirty="0">
                <a:solidFill>
                  <a:srgbClr val="57585B"/>
                </a:solidFill>
                <a:latin typeface="Open Sans"/>
                <a:cs typeface="Open Sans"/>
              </a:rPr>
              <a:t>not</a:t>
            </a:r>
            <a:r>
              <a:rPr sz="1700" spc="40" dirty="0">
                <a:solidFill>
                  <a:srgbClr val="57585B"/>
                </a:solidFill>
                <a:latin typeface="Open Sans"/>
                <a:cs typeface="Open Sans"/>
              </a:rPr>
              <a:t> </a:t>
            </a:r>
            <a:r>
              <a:rPr sz="1700" dirty="0">
                <a:solidFill>
                  <a:srgbClr val="57585B"/>
                </a:solidFill>
                <a:latin typeface="Open Sans"/>
                <a:cs typeface="Open Sans"/>
              </a:rPr>
              <a:t>just</a:t>
            </a:r>
            <a:r>
              <a:rPr sz="1700" spc="35" dirty="0">
                <a:solidFill>
                  <a:srgbClr val="57585B"/>
                </a:solidFill>
                <a:latin typeface="Open Sans"/>
                <a:cs typeface="Open Sans"/>
              </a:rPr>
              <a:t> </a:t>
            </a:r>
            <a:r>
              <a:rPr sz="1700" dirty="0">
                <a:solidFill>
                  <a:srgbClr val="57585B"/>
                </a:solidFill>
                <a:latin typeface="Open Sans"/>
                <a:cs typeface="Open Sans"/>
              </a:rPr>
              <a:t>an</a:t>
            </a:r>
            <a:r>
              <a:rPr sz="1700" spc="35" dirty="0">
                <a:solidFill>
                  <a:srgbClr val="57585B"/>
                </a:solidFill>
                <a:latin typeface="Open Sans"/>
                <a:cs typeface="Open Sans"/>
              </a:rPr>
              <a:t> </a:t>
            </a:r>
            <a:r>
              <a:rPr sz="1700" dirty="0">
                <a:solidFill>
                  <a:srgbClr val="57585B"/>
                </a:solidFill>
                <a:latin typeface="Open Sans"/>
                <a:cs typeface="Open Sans"/>
              </a:rPr>
              <a:t>economic</a:t>
            </a:r>
            <a:r>
              <a:rPr sz="1700" spc="35" dirty="0">
                <a:solidFill>
                  <a:srgbClr val="57585B"/>
                </a:solidFill>
                <a:latin typeface="Open Sans"/>
                <a:cs typeface="Open Sans"/>
              </a:rPr>
              <a:t> </a:t>
            </a:r>
            <a:r>
              <a:rPr sz="1700" dirty="0">
                <a:solidFill>
                  <a:srgbClr val="57585B"/>
                </a:solidFill>
                <a:latin typeface="Open Sans"/>
                <a:cs typeface="Open Sans"/>
              </a:rPr>
              <a:t>mechanism.</a:t>
            </a:r>
            <a:r>
              <a:rPr sz="1700" spc="35" dirty="0">
                <a:solidFill>
                  <a:srgbClr val="57585B"/>
                </a:solidFill>
                <a:latin typeface="Open Sans"/>
                <a:cs typeface="Open Sans"/>
              </a:rPr>
              <a:t> </a:t>
            </a:r>
            <a:r>
              <a:rPr sz="1700" spc="-10" dirty="0">
                <a:solidFill>
                  <a:srgbClr val="57585B"/>
                </a:solidFill>
                <a:latin typeface="Open Sans"/>
                <a:cs typeface="Open Sans"/>
              </a:rPr>
              <a:t>Rather, </a:t>
            </a:r>
            <a:r>
              <a:rPr sz="1700" dirty="0">
                <a:solidFill>
                  <a:srgbClr val="57585B"/>
                </a:solidFill>
                <a:latin typeface="Open Sans"/>
                <a:cs typeface="Open Sans"/>
              </a:rPr>
              <a:t>it</a:t>
            </a:r>
            <a:r>
              <a:rPr sz="1700" spc="50" dirty="0">
                <a:solidFill>
                  <a:srgbClr val="57585B"/>
                </a:solidFill>
                <a:latin typeface="Open Sans"/>
                <a:cs typeface="Open Sans"/>
              </a:rPr>
              <a:t> </a:t>
            </a:r>
            <a:r>
              <a:rPr sz="1700" dirty="0">
                <a:solidFill>
                  <a:srgbClr val="57585B"/>
                </a:solidFill>
                <a:latin typeface="Open Sans"/>
                <a:cs typeface="Open Sans"/>
              </a:rPr>
              <a:t>is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system</a:t>
            </a:r>
            <a:r>
              <a:rPr sz="1700" spc="50" dirty="0">
                <a:solidFill>
                  <a:srgbClr val="57585B"/>
                </a:solidFill>
                <a:latin typeface="Open Sans"/>
                <a:cs typeface="Open Sans"/>
              </a:rPr>
              <a:t> </a:t>
            </a:r>
            <a:r>
              <a:rPr sz="1700" dirty="0">
                <a:solidFill>
                  <a:srgbClr val="57585B"/>
                </a:solidFill>
                <a:latin typeface="Open Sans"/>
                <a:cs typeface="Open Sans"/>
              </a:rPr>
              <a:t>that</a:t>
            </a:r>
            <a:r>
              <a:rPr sz="1700" spc="50" dirty="0">
                <a:solidFill>
                  <a:srgbClr val="57585B"/>
                </a:solidFill>
                <a:latin typeface="Open Sans"/>
                <a:cs typeface="Open Sans"/>
              </a:rPr>
              <a:t> </a:t>
            </a:r>
            <a:r>
              <a:rPr sz="1700" dirty="0">
                <a:solidFill>
                  <a:srgbClr val="57585B"/>
                </a:solidFill>
                <a:latin typeface="Open Sans"/>
                <a:cs typeface="Open Sans"/>
              </a:rPr>
              <a:t>shapes</a:t>
            </a:r>
            <a:r>
              <a:rPr sz="1700" spc="50" dirty="0">
                <a:solidFill>
                  <a:srgbClr val="57585B"/>
                </a:solidFill>
                <a:latin typeface="Open Sans"/>
                <a:cs typeface="Open Sans"/>
              </a:rPr>
              <a:t> </a:t>
            </a:r>
            <a:r>
              <a:rPr sz="1700" dirty="0">
                <a:solidFill>
                  <a:srgbClr val="57585B"/>
                </a:solidFill>
                <a:latin typeface="Open Sans"/>
                <a:cs typeface="Open Sans"/>
              </a:rPr>
              <a:t>human</a:t>
            </a:r>
            <a:r>
              <a:rPr sz="1700" spc="50" dirty="0">
                <a:solidFill>
                  <a:srgbClr val="57585B"/>
                </a:solidFill>
                <a:latin typeface="Open Sans"/>
                <a:cs typeface="Open Sans"/>
              </a:rPr>
              <a:t> </a:t>
            </a:r>
            <a:r>
              <a:rPr sz="1700" dirty="0">
                <a:solidFill>
                  <a:srgbClr val="57585B"/>
                </a:solidFill>
                <a:latin typeface="Open Sans"/>
                <a:cs typeface="Open Sans"/>
              </a:rPr>
              <a:t>society</a:t>
            </a:r>
            <a:r>
              <a:rPr sz="1700" spc="50" dirty="0">
                <a:solidFill>
                  <a:srgbClr val="57585B"/>
                </a:solidFill>
                <a:latin typeface="Open Sans"/>
                <a:cs typeface="Open Sans"/>
              </a:rPr>
              <a:t> </a:t>
            </a:r>
            <a:r>
              <a:rPr sz="1700" dirty="0">
                <a:solidFill>
                  <a:srgbClr val="57585B"/>
                </a:solidFill>
                <a:latin typeface="Open Sans"/>
                <a:cs typeface="Open Sans"/>
              </a:rPr>
              <a:t>as</a:t>
            </a:r>
            <a:r>
              <a:rPr sz="1700" spc="50" dirty="0">
                <a:solidFill>
                  <a:srgbClr val="57585B"/>
                </a:solidFill>
                <a:latin typeface="Open Sans"/>
                <a:cs typeface="Open Sans"/>
              </a:rPr>
              <a:t> </a:t>
            </a:r>
            <a:r>
              <a:rPr sz="1700" dirty="0">
                <a:solidFill>
                  <a:srgbClr val="57585B"/>
                </a:solidFill>
                <a:latin typeface="Open Sans"/>
                <a:cs typeface="Open Sans"/>
              </a:rPr>
              <a:t>a</a:t>
            </a:r>
            <a:r>
              <a:rPr sz="1700" spc="50" dirty="0">
                <a:solidFill>
                  <a:srgbClr val="57585B"/>
                </a:solidFill>
                <a:latin typeface="Open Sans"/>
                <a:cs typeface="Open Sans"/>
              </a:rPr>
              <a:t> </a:t>
            </a:r>
            <a:r>
              <a:rPr sz="1700" dirty="0">
                <a:solidFill>
                  <a:srgbClr val="57585B"/>
                </a:solidFill>
                <a:latin typeface="Open Sans"/>
                <a:cs typeface="Open Sans"/>
              </a:rPr>
              <a:t>whole.</a:t>
            </a:r>
            <a:r>
              <a:rPr sz="1700" spc="50" dirty="0">
                <a:solidFill>
                  <a:srgbClr val="57585B"/>
                </a:solidFill>
                <a:latin typeface="Open Sans"/>
                <a:cs typeface="Open Sans"/>
              </a:rPr>
              <a:t> </a:t>
            </a:r>
            <a:r>
              <a:rPr sz="1700" dirty="0">
                <a:solidFill>
                  <a:srgbClr val="57585B"/>
                </a:solidFill>
                <a:latin typeface="Open Sans"/>
                <a:cs typeface="Open Sans"/>
              </a:rPr>
              <a:t>From</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concentration</a:t>
            </a:r>
            <a:r>
              <a:rPr sz="1700" spc="50" dirty="0">
                <a:solidFill>
                  <a:srgbClr val="57585B"/>
                </a:solidFill>
                <a:latin typeface="Open Sans"/>
                <a:cs typeface="Open Sans"/>
              </a:rPr>
              <a:t> </a:t>
            </a:r>
            <a:r>
              <a:rPr sz="1700" spc="-25" dirty="0">
                <a:solidFill>
                  <a:srgbClr val="57585B"/>
                </a:solidFill>
                <a:latin typeface="Open Sans"/>
                <a:cs typeface="Open Sans"/>
              </a:rPr>
              <a:t>of </a:t>
            </a:r>
            <a:r>
              <a:rPr sz="1700" dirty="0">
                <a:solidFill>
                  <a:srgbClr val="57585B"/>
                </a:solidFill>
                <a:latin typeface="Open Sans"/>
                <a:cs typeface="Open Sans"/>
              </a:rPr>
              <a:t>power</a:t>
            </a:r>
            <a:r>
              <a:rPr sz="1700" spc="50" dirty="0">
                <a:solidFill>
                  <a:srgbClr val="57585B"/>
                </a:solidFill>
                <a:latin typeface="Open Sans"/>
                <a:cs typeface="Open Sans"/>
              </a:rPr>
              <a:t> </a:t>
            </a:r>
            <a:r>
              <a:rPr sz="1700" dirty="0">
                <a:solidFill>
                  <a:srgbClr val="57585B"/>
                </a:solidFill>
                <a:latin typeface="Open Sans"/>
                <a:cs typeface="Open Sans"/>
              </a:rPr>
              <a:t>to</a:t>
            </a:r>
            <a:r>
              <a:rPr sz="1700" spc="55" dirty="0">
                <a:solidFill>
                  <a:srgbClr val="57585B"/>
                </a:solidFill>
                <a:latin typeface="Open Sans"/>
                <a:cs typeface="Open Sans"/>
              </a:rPr>
              <a:t> </a:t>
            </a:r>
            <a:r>
              <a:rPr sz="1700" dirty="0">
                <a:solidFill>
                  <a:srgbClr val="57585B"/>
                </a:solidFill>
                <a:latin typeface="Open Sans"/>
                <a:cs typeface="Open Sans"/>
              </a:rPr>
              <a:t>global</a:t>
            </a:r>
            <a:r>
              <a:rPr sz="1700" spc="55" dirty="0">
                <a:solidFill>
                  <a:srgbClr val="57585B"/>
                </a:solidFill>
                <a:latin typeface="Open Sans"/>
                <a:cs typeface="Open Sans"/>
              </a:rPr>
              <a:t> </a:t>
            </a:r>
            <a:r>
              <a:rPr sz="1700" dirty="0">
                <a:solidFill>
                  <a:srgbClr val="57585B"/>
                </a:solidFill>
                <a:latin typeface="Open Sans"/>
                <a:cs typeface="Open Sans"/>
              </a:rPr>
              <a:t>dynamics,</a:t>
            </a:r>
            <a:r>
              <a:rPr sz="1700" spc="55" dirty="0">
                <a:solidFill>
                  <a:srgbClr val="57585B"/>
                </a:solidFill>
                <a:latin typeface="Open Sans"/>
                <a:cs typeface="Open Sans"/>
              </a:rPr>
              <a:t> </a:t>
            </a:r>
            <a:r>
              <a:rPr sz="1700" dirty="0">
                <a:solidFill>
                  <a:srgbClr val="57585B"/>
                </a:solidFill>
                <a:latin typeface="Open Sans"/>
                <a:cs typeface="Open Sans"/>
              </a:rPr>
              <a:t>wealth</a:t>
            </a:r>
            <a:r>
              <a:rPr sz="1700" spc="55" dirty="0">
                <a:solidFill>
                  <a:srgbClr val="57585B"/>
                </a:solidFill>
                <a:latin typeface="Open Sans"/>
                <a:cs typeface="Open Sans"/>
              </a:rPr>
              <a:t> </a:t>
            </a:r>
            <a:r>
              <a:rPr sz="1700" dirty="0">
                <a:solidFill>
                  <a:srgbClr val="57585B"/>
                </a:solidFill>
                <a:latin typeface="Open Sans"/>
                <a:cs typeface="Open Sans"/>
              </a:rPr>
              <a:t>disparities,</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societal</a:t>
            </a:r>
            <a:r>
              <a:rPr sz="1700" spc="50" dirty="0">
                <a:solidFill>
                  <a:srgbClr val="57585B"/>
                </a:solidFill>
                <a:latin typeface="Open Sans"/>
                <a:cs typeface="Open Sans"/>
              </a:rPr>
              <a:t> </a:t>
            </a:r>
            <a:r>
              <a:rPr sz="1700" dirty="0">
                <a:solidFill>
                  <a:srgbClr val="57585B"/>
                </a:solidFill>
                <a:latin typeface="Open Sans"/>
                <a:cs typeface="Open Sans"/>
              </a:rPr>
              <a:t>norms,</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ﬁat</a:t>
            </a:r>
            <a:r>
              <a:rPr sz="1700" spc="55" dirty="0">
                <a:solidFill>
                  <a:srgbClr val="57585B"/>
                </a:solidFill>
                <a:latin typeface="Open Sans"/>
                <a:cs typeface="Open Sans"/>
              </a:rPr>
              <a:t> </a:t>
            </a:r>
            <a:r>
              <a:rPr sz="1700" spc="-10" dirty="0">
                <a:solidFill>
                  <a:srgbClr val="57585B"/>
                </a:solidFill>
                <a:latin typeface="Open Sans"/>
                <a:cs typeface="Open Sans"/>
              </a:rPr>
              <a:t>system </a:t>
            </a:r>
            <a:r>
              <a:rPr sz="1700" dirty="0">
                <a:solidFill>
                  <a:srgbClr val="57585B"/>
                </a:solidFill>
                <a:latin typeface="Open Sans"/>
                <a:cs typeface="Open Sans"/>
              </a:rPr>
              <a:t>directly</a:t>
            </a:r>
            <a:r>
              <a:rPr sz="1700" spc="55" dirty="0">
                <a:solidFill>
                  <a:srgbClr val="57585B"/>
                </a:solidFill>
                <a:latin typeface="Open Sans"/>
                <a:cs typeface="Open Sans"/>
              </a:rPr>
              <a:t> </a:t>
            </a:r>
            <a:r>
              <a:rPr sz="1700" dirty="0">
                <a:solidFill>
                  <a:srgbClr val="57585B"/>
                </a:solidFill>
                <a:latin typeface="Open Sans"/>
                <a:cs typeface="Open Sans"/>
              </a:rPr>
              <a:t>inﬂuences</a:t>
            </a:r>
            <a:r>
              <a:rPr sz="1700" spc="60" dirty="0">
                <a:solidFill>
                  <a:srgbClr val="57585B"/>
                </a:solidFill>
                <a:latin typeface="Open Sans"/>
                <a:cs typeface="Open Sans"/>
              </a:rPr>
              <a:t> </a:t>
            </a:r>
            <a:r>
              <a:rPr sz="1700" dirty="0">
                <a:solidFill>
                  <a:srgbClr val="57585B"/>
                </a:solidFill>
                <a:latin typeface="Open Sans"/>
                <a:cs typeface="Open Sans"/>
              </a:rPr>
              <a:t>how</a:t>
            </a:r>
            <a:r>
              <a:rPr sz="1700" spc="60" dirty="0">
                <a:solidFill>
                  <a:srgbClr val="57585B"/>
                </a:solidFill>
                <a:latin typeface="Open Sans"/>
                <a:cs typeface="Open Sans"/>
              </a:rPr>
              <a:t> </a:t>
            </a:r>
            <a:r>
              <a:rPr sz="1700" dirty="0">
                <a:solidFill>
                  <a:srgbClr val="57585B"/>
                </a:solidFill>
                <a:latin typeface="Open Sans"/>
                <a:cs typeface="Open Sans"/>
              </a:rPr>
              <a:t>nations</a:t>
            </a:r>
            <a:r>
              <a:rPr sz="1700" spc="55" dirty="0">
                <a:solidFill>
                  <a:srgbClr val="57585B"/>
                </a:solidFill>
                <a:latin typeface="Open Sans"/>
                <a:cs typeface="Open Sans"/>
              </a:rPr>
              <a:t> </a:t>
            </a:r>
            <a:r>
              <a:rPr sz="1700" dirty="0">
                <a:solidFill>
                  <a:srgbClr val="57585B"/>
                </a:solidFill>
                <a:latin typeface="Open Sans"/>
                <a:cs typeface="Open Sans"/>
              </a:rPr>
              <a:t>operate</a:t>
            </a:r>
            <a:r>
              <a:rPr sz="1700" spc="60" dirty="0">
                <a:solidFill>
                  <a:srgbClr val="57585B"/>
                </a:solidFill>
                <a:latin typeface="Open Sans"/>
                <a:cs typeface="Open Sans"/>
              </a:rPr>
              <a:t> </a:t>
            </a:r>
            <a:r>
              <a:rPr sz="1700" dirty="0">
                <a:solidFill>
                  <a:srgbClr val="57585B"/>
                </a:solidFill>
                <a:latin typeface="Open Sans"/>
                <a:cs typeface="Open Sans"/>
              </a:rPr>
              <a:t>and</a:t>
            </a:r>
            <a:r>
              <a:rPr sz="1700" spc="60" dirty="0">
                <a:solidFill>
                  <a:srgbClr val="57585B"/>
                </a:solidFill>
                <a:latin typeface="Open Sans"/>
                <a:cs typeface="Open Sans"/>
              </a:rPr>
              <a:t> </a:t>
            </a:r>
            <a:r>
              <a:rPr sz="1700" dirty="0">
                <a:solidFill>
                  <a:srgbClr val="57585B"/>
                </a:solidFill>
                <a:latin typeface="Open Sans"/>
                <a:cs typeface="Open Sans"/>
              </a:rPr>
              <a:t>how</a:t>
            </a:r>
            <a:r>
              <a:rPr sz="1700" spc="60" dirty="0">
                <a:solidFill>
                  <a:srgbClr val="57585B"/>
                </a:solidFill>
                <a:latin typeface="Open Sans"/>
                <a:cs typeface="Open Sans"/>
              </a:rPr>
              <a:t> </a:t>
            </a:r>
            <a:r>
              <a:rPr sz="1700" dirty="0">
                <a:solidFill>
                  <a:srgbClr val="57585B"/>
                </a:solidFill>
                <a:latin typeface="Open Sans"/>
                <a:cs typeface="Open Sans"/>
              </a:rPr>
              <a:t>regular</a:t>
            </a:r>
            <a:r>
              <a:rPr sz="1700" spc="55" dirty="0">
                <a:solidFill>
                  <a:srgbClr val="57585B"/>
                </a:solidFill>
                <a:latin typeface="Open Sans"/>
                <a:cs typeface="Open Sans"/>
              </a:rPr>
              <a:t> </a:t>
            </a:r>
            <a:r>
              <a:rPr sz="1700" dirty="0">
                <a:solidFill>
                  <a:srgbClr val="57585B"/>
                </a:solidFill>
                <a:latin typeface="Open Sans"/>
                <a:cs typeface="Open Sans"/>
              </a:rPr>
              <a:t>citizens</a:t>
            </a:r>
            <a:r>
              <a:rPr sz="1700" spc="60" dirty="0">
                <a:solidFill>
                  <a:srgbClr val="57585B"/>
                </a:solidFill>
                <a:latin typeface="Open Sans"/>
                <a:cs typeface="Open Sans"/>
              </a:rPr>
              <a:t> </a:t>
            </a:r>
            <a:r>
              <a:rPr sz="1700" dirty="0">
                <a:solidFill>
                  <a:srgbClr val="57585B"/>
                </a:solidFill>
                <a:latin typeface="Open Sans"/>
                <a:cs typeface="Open Sans"/>
              </a:rPr>
              <a:t>navigate</a:t>
            </a:r>
            <a:r>
              <a:rPr sz="1700" spc="60" dirty="0">
                <a:solidFill>
                  <a:srgbClr val="57585B"/>
                </a:solidFill>
                <a:latin typeface="Open Sans"/>
                <a:cs typeface="Open Sans"/>
              </a:rPr>
              <a:t> </a:t>
            </a:r>
            <a:r>
              <a:rPr sz="1700" spc="-10" dirty="0">
                <a:solidFill>
                  <a:srgbClr val="57585B"/>
                </a:solidFill>
                <a:latin typeface="Open Sans"/>
                <a:cs typeface="Open Sans"/>
              </a:rPr>
              <a:t>their lives.</a:t>
            </a:r>
            <a:endParaRPr sz="1700" dirty="0">
              <a:latin typeface="Open Sans"/>
              <a:cs typeface="Open Sans"/>
            </a:endParaRPr>
          </a:p>
          <a:p>
            <a:pPr marL="46355">
              <a:lnSpc>
                <a:spcPct val="100000"/>
              </a:lnSpc>
              <a:spcBef>
                <a:spcPts val="2110"/>
              </a:spcBef>
            </a:pPr>
            <a:r>
              <a:rPr sz="2300" b="1" spc="50" dirty="0">
                <a:solidFill>
                  <a:srgbClr val="683B93"/>
                </a:solidFill>
                <a:latin typeface="Open Sans"/>
                <a:cs typeface="Open Sans"/>
              </a:rPr>
              <a:t>Activity:</a:t>
            </a:r>
            <a:r>
              <a:rPr sz="2300" b="1" spc="65" dirty="0">
                <a:solidFill>
                  <a:srgbClr val="683B93"/>
                </a:solidFill>
                <a:latin typeface="Open Sans"/>
                <a:cs typeface="Open Sans"/>
              </a:rPr>
              <a:t> </a:t>
            </a:r>
            <a:r>
              <a:rPr sz="2300" b="1" dirty="0">
                <a:solidFill>
                  <a:srgbClr val="683B93"/>
                </a:solidFill>
                <a:latin typeface="Open Sans"/>
                <a:cs typeface="Open Sans"/>
              </a:rPr>
              <a:t>Consequences</a:t>
            </a:r>
            <a:r>
              <a:rPr sz="2300" b="1" spc="65" dirty="0">
                <a:solidFill>
                  <a:srgbClr val="683B93"/>
                </a:solidFill>
                <a:latin typeface="Open Sans"/>
                <a:cs typeface="Open Sans"/>
              </a:rPr>
              <a:t> </a:t>
            </a:r>
            <a:r>
              <a:rPr sz="2300" b="1" dirty="0">
                <a:solidFill>
                  <a:srgbClr val="683B93"/>
                </a:solidFill>
                <a:latin typeface="Open Sans"/>
                <a:cs typeface="Open Sans"/>
              </a:rPr>
              <a:t>of</a:t>
            </a:r>
            <a:r>
              <a:rPr sz="2300" b="1" spc="70" dirty="0">
                <a:solidFill>
                  <a:srgbClr val="683B93"/>
                </a:solidFill>
                <a:latin typeface="Open Sans"/>
                <a:cs typeface="Open Sans"/>
              </a:rPr>
              <a:t> </a:t>
            </a:r>
            <a:r>
              <a:rPr sz="2300" b="1" dirty="0">
                <a:solidFill>
                  <a:srgbClr val="683B93"/>
                </a:solidFill>
                <a:latin typeface="Open Sans"/>
                <a:cs typeface="Open Sans"/>
              </a:rPr>
              <a:t>the</a:t>
            </a:r>
            <a:r>
              <a:rPr sz="2300" b="1" spc="65" dirty="0">
                <a:solidFill>
                  <a:srgbClr val="683B93"/>
                </a:solidFill>
                <a:latin typeface="Open Sans"/>
                <a:cs typeface="Open Sans"/>
              </a:rPr>
              <a:t> </a:t>
            </a:r>
            <a:r>
              <a:rPr sz="2300" b="1" dirty="0">
                <a:solidFill>
                  <a:srgbClr val="683B93"/>
                </a:solidFill>
                <a:latin typeface="Open Sans"/>
                <a:cs typeface="Open Sans"/>
              </a:rPr>
              <a:t>Fiat</a:t>
            </a:r>
            <a:r>
              <a:rPr sz="2300" b="1" spc="70" dirty="0">
                <a:solidFill>
                  <a:srgbClr val="683B93"/>
                </a:solidFill>
                <a:latin typeface="Open Sans"/>
                <a:cs typeface="Open Sans"/>
              </a:rPr>
              <a:t> </a:t>
            </a:r>
            <a:r>
              <a:rPr sz="2300" b="1" spc="-10" dirty="0">
                <a:solidFill>
                  <a:srgbClr val="683B93"/>
                </a:solidFill>
                <a:latin typeface="Open Sans"/>
                <a:cs typeface="Open Sans"/>
              </a:rPr>
              <a:t>System</a:t>
            </a:r>
            <a:endParaRPr sz="2300" dirty="0">
              <a:latin typeface="Open Sans"/>
              <a:cs typeface="Open Sans"/>
            </a:endParaRPr>
          </a:p>
          <a:p>
            <a:pPr marL="430530" marR="410209" indent="-384175">
              <a:lnSpc>
                <a:spcPct val="96200"/>
              </a:lnSpc>
              <a:spcBef>
                <a:spcPts val="1495"/>
              </a:spcBef>
              <a:tabLst>
                <a:tab pos="429895" algn="l"/>
              </a:tabLst>
            </a:pPr>
            <a:r>
              <a:rPr sz="3450" b="1" spc="-37" baseline="-3623" dirty="0">
                <a:solidFill>
                  <a:srgbClr val="683B93"/>
                </a:solidFill>
                <a:latin typeface="Open Sans"/>
                <a:cs typeface="Open Sans"/>
              </a:rPr>
              <a:t>1.</a:t>
            </a:r>
            <a:r>
              <a:rPr sz="3450" b="1" baseline="-3623" dirty="0">
                <a:solidFill>
                  <a:srgbClr val="683B93"/>
                </a:solidFill>
                <a:latin typeface="Open Sans"/>
                <a:cs typeface="Open Sans"/>
              </a:rPr>
              <a:t>	</a:t>
            </a:r>
            <a:r>
              <a:rPr sz="1700" dirty="0">
                <a:solidFill>
                  <a:srgbClr val="57585B"/>
                </a:solidFill>
                <a:latin typeface="Open Sans"/>
                <a:cs typeface="Open Sans"/>
              </a:rPr>
              <a:t>Are</a:t>
            </a:r>
            <a:r>
              <a:rPr sz="1700" spc="55" dirty="0">
                <a:solidFill>
                  <a:srgbClr val="57585B"/>
                </a:solidFill>
                <a:latin typeface="Open Sans"/>
                <a:cs typeface="Open Sans"/>
              </a:rPr>
              <a:t> </a:t>
            </a:r>
            <a:r>
              <a:rPr sz="1700" dirty="0">
                <a:solidFill>
                  <a:srgbClr val="57585B"/>
                </a:solidFill>
                <a:latin typeface="Open Sans"/>
                <a:cs typeface="Open Sans"/>
              </a:rPr>
              <a:t>there</a:t>
            </a:r>
            <a:r>
              <a:rPr sz="1700" spc="55" dirty="0">
                <a:solidFill>
                  <a:srgbClr val="57585B"/>
                </a:solidFill>
                <a:latin typeface="Open Sans"/>
                <a:cs typeface="Open Sans"/>
              </a:rPr>
              <a:t> </a:t>
            </a:r>
            <a:r>
              <a:rPr sz="1700" dirty="0">
                <a:solidFill>
                  <a:srgbClr val="57585B"/>
                </a:solidFill>
                <a:latin typeface="Open Sans"/>
                <a:cs typeface="Open Sans"/>
              </a:rPr>
              <a:t>any</a:t>
            </a:r>
            <a:r>
              <a:rPr sz="1700" spc="55" dirty="0">
                <a:solidFill>
                  <a:srgbClr val="57585B"/>
                </a:solidFill>
                <a:latin typeface="Open Sans"/>
                <a:cs typeface="Open Sans"/>
              </a:rPr>
              <a:t> </a:t>
            </a:r>
            <a:r>
              <a:rPr sz="1700" dirty="0">
                <a:solidFill>
                  <a:srgbClr val="57585B"/>
                </a:solidFill>
                <a:latin typeface="Open Sans"/>
                <a:cs typeface="Open Sans"/>
              </a:rPr>
              <a:t>other</a:t>
            </a:r>
            <a:r>
              <a:rPr sz="1700" spc="55" dirty="0">
                <a:solidFill>
                  <a:srgbClr val="57585B"/>
                </a:solidFill>
                <a:latin typeface="Open Sans"/>
                <a:cs typeface="Open Sans"/>
              </a:rPr>
              <a:t> </a:t>
            </a:r>
            <a:r>
              <a:rPr sz="1700" dirty="0">
                <a:solidFill>
                  <a:srgbClr val="57585B"/>
                </a:solidFill>
                <a:latin typeface="Open Sans"/>
                <a:cs typeface="Open Sans"/>
              </a:rPr>
              <a:t>consequences</a:t>
            </a:r>
            <a:r>
              <a:rPr sz="1700" spc="55" dirty="0">
                <a:solidFill>
                  <a:srgbClr val="57585B"/>
                </a:solidFill>
                <a:latin typeface="Open Sans"/>
                <a:cs typeface="Open Sans"/>
              </a:rPr>
              <a:t> </a:t>
            </a:r>
            <a:r>
              <a:rPr sz="1700" dirty="0">
                <a:solidFill>
                  <a:srgbClr val="57585B"/>
                </a:solidFill>
                <a:latin typeface="Open Sans"/>
                <a:cs typeface="Open Sans"/>
              </a:rPr>
              <a:t>that</a:t>
            </a:r>
            <a:r>
              <a:rPr sz="1700" spc="55" dirty="0">
                <a:solidFill>
                  <a:srgbClr val="57585B"/>
                </a:solidFill>
                <a:latin typeface="Open Sans"/>
                <a:cs typeface="Open Sans"/>
              </a:rPr>
              <a:t> </a:t>
            </a:r>
            <a:r>
              <a:rPr sz="1700" dirty="0">
                <a:solidFill>
                  <a:srgbClr val="57585B"/>
                </a:solidFill>
                <a:latin typeface="Open Sans"/>
                <a:cs typeface="Open Sans"/>
              </a:rPr>
              <a:t>individuals</a:t>
            </a:r>
            <a:r>
              <a:rPr sz="1700" spc="55" dirty="0">
                <a:solidFill>
                  <a:srgbClr val="57585B"/>
                </a:solidFill>
                <a:latin typeface="Open Sans"/>
                <a:cs typeface="Open Sans"/>
              </a:rPr>
              <a:t> </a:t>
            </a:r>
            <a:r>
              <a:rPr sz="1700" dirty="0">
                <a:solidFill>
                  <a:srgbClr val="57585B"/>
                </a:solidFill>
                <a:latin typeface="Open Sans"/>
                <a:cs typeface="Open Sans"/>
              </a:rPr>
              <a:t>and</a:t>
            </a:r>
            <a:r>
              <a:rPr sz="1700" spc="55" dirty="0">
                <a:solidFill>
                  <a:srgbClr val="57585B"/>
                </a:solidFill>
                <a:latin typeface="Open Sans"/>
                <a:cs typeface="Open Sans"/>
              </a:rPr>
              <a:t> </a:t>
            </a:r>
            <a:r>
              <a:rPr sz="1700" dirty="0">
                <a:solidFill>
                  <a:srgbClr val="57585B"/>
                </a:solidFill>
                <a:latin typeface="Open Sans"/>
                <a:cs typeface="Open Sans"/>
              </a:rPr>
              <a:t>society</a:t>
            </a:r>
            <a:r>
              <a:rPr sz="1700" spc="55"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spc="-10" dirty="0">
                <a:solidFill>
                  <a:srgbClr val="57585B"/>
                </a:solidFill>
                <a:latin typeface="Open Sans"/>
                <a:cs typeface="Open Sans"/>
              </a:rPr>
              <a:t>whole </a:t>
            </a:r>
            <a:r>
              <a:rPr sz="1700" dirty="0">
                <a:solidFill>
                  <a:srgbClr val="57585B"/>
                </a:solidFill>
                <a:latin typeface="Open Sans"/>
                <a:cs typeface="Open Sans"/>
              </a:rPr>
              <a:t>experience</a:t>
            </a:r>
            <a:r>
              <a:rPr sz="1700" spc="50" dirty="0">
                <a:solidFill>
                  <a:srgbClr val="57585B"/>
                </a:solidFill>
                <a:latin typeface="Open Sans"/>
                <a:cs typeface="Open Sans"/>
              </a:rPr>
              <a:t> </a:t>
            </a:r>
            <a:r>
              <a:rPr sz="1700" dirty="0">
                <a:solidFill>
                  <a:srgbClr val="57585B"/>
                </a:solidFill>
                <a:latin typeface="Open Sans"/>
                <a:cs typeface="Open Sans"/>
              </a:rPr>
              <a:t>as</a:t>
            </a:r>
            <a:r>
              <a:rPr sz="1700" spc="55" dirty="0">
                <a:solidFill>
                  <a:srgbClr val="57585B"/>
                </a:solidFill>
                <a:latin typeface="Open Sans"/>
                <a:cs typeface="Open Sans"/>
              </a:rPr>
              <a:t> </a:t>
            </a:r>
            <a:r>
              <a:rPr sz="1700" dirty="0">
                <a:solidFill>
                  <a:srgbClr val="57585B"/>
                </a:solidFill>
                <a:latin typeface="Open Sans"/>
                <a:cs typeface="Open Sans"/>
              </a:rPr>
              <a:t>a</a:t>
            </a:r>
            <a:r>
              <a:rPr sz="1700" spc="55" dirty="0">
                <a:solidFill>
                  <a:srgbClr val="57585B"/>
                </a:solidFill>
                <a:latin typeface="Open Sans"/>
                <a:cs typeface="Open Sans"/>
              </a:rPr>
              <a:t> </a:t>
            </a:r>
            <a:r>
              <a:rPr sz="1700" dirty="0">
                <a:solidFill>
                  <a:srgbClr val="57585B"/>
                </a:solidFill>
                <a:latin typeface="Open Sans"/>
                <a:cs typeface="Open Sans"/>
              </a:rPr>
              <a:t>result</a:t>
            </a:r>
            <a:r>
              <a:rPr sz="1700" spc="50" dirty="0">
                <a:solidFill>
                  <a:srgbClr val="57585B"/>
                </a:solidFill>
                <a:latin typeface="Open Sans"/>
                <a:cs typeface="Open Sans"/>
              </a:rPr>
              <a:t> </a:t>
            </a:r>
            <a:r>
              <a:rPr sz="1700" dirty="0">
                <a:solidFill>
                  <a:srgbClr val="57585B"/>
                </a:solidFill>
                <a:latin typeface="Open Sans"/>
                <a:cs typeface="Open Sans"/>
              </a:rPr>
              <a:t>of</a:t>
            </a:r>
            <a:r>
              <a:rPr sz="1700" spc="55" dirty="0">
                <a:solidFill>
                  <a:srgbClr val="57585B"/>
                </a:solidFill>
                <a:latin typeface="Open Sans"/>
                <a:cs typeface="Open Sans"/>
              </a:rPr>
              <a:t> </a:t>
            </a:r>
            <a:r>
              <a:rPr sz="1700" dirty="0">
                <a:solidFill>
                  <a:srgbClr val="57585B"/>
                </a:solidFill>
                <a:latin typeface="Open Sans"/>
                <a:cs typeface="Open Sans"/>
              </a:rPr>
              <a:t>the</a:t>
            </a:r>
            <a:r>
              <a:rPr sz="1700" spc="55" dirty="0">
                <a:solidFill>
                  <a:srgbClr val="57585B"/>
                </a:solidFill>
                <a:latin typeface="Open Sans"/>
                <a:cs typeface="Open Sans"/>
              </a:rPr>
              <a:t> </a:t>
            </a:r>
            <a:r>
              <a:rPr sz="1700" dirty="0">
                <a:solidFill>
                  <a:srgbClr val="57585B"/>
                </a:solidFill>
                <a:latin typeface="Open Sans"/>
                <a:cs typeface="Open Sans"/>
              </a:rPr>
              <a:t>ﬁat</a:t>
            </a:r>
            <a:r>
              <a:rPr sz="1700" spc="55" dirty="0">
                <a:solidFill>
                  <a:srgbClr val="57585B"/>
                </a:solidFill>
                <a:latin typeface="Open Sans"/>
                <a:cs typeface="Open Sans"/>
              </a:rPr>
              <a:t> </a:t>
            </a:r>
            <a:r>
              <a:rPr sz="1700" spc="-10" dirty="0">
                <a:solidFill>
                  <a:srgbClr val="57585B"/>
                </a:solidFill>
                <a:latin typeface="Open Sans"/>
                <a:cs typeface="Open Sans"/>
              </a:rPr>
              <a:t>system?</a:t>
            </a:r>
            <a:endParaRPr sz="1700" dirty="0">
              <a:latin typeface="Open Sans"/>
              <a:cs typeface="Open Sans"/>
            </a:endParaRPr>
          </a:p>
          <a:p>
            <a:pPr marL="430530" marR="5080" indent="-384175">
              <a:lnSpc>
                <a:spcPct val="98900"/>
              </a:lnSpc>
              <a:spcBef>
                <a:spcPts val="885"/>
              </a:spcBef>
              <a:tabLst>
                <a:tab pos="429895" algn="l"/>
              </a:tabLst>
            </a:pPr>
            <a:r>
              <a:rPr lang="en-US" sz="3450" b="1" spc="-37" baseline="-3623" dirty="0">
                <a:solidFill>
                  <a:srgbClr val="683B93"/>
                </a:solidFill>
                <a:latin typeface="Open Sans"/>
                <a:cs typeface="Open Sans"/>
              </a:rPr>
              <a:t>2</a:t>
            </a:r>
            <a:r>
              <a:rPr sz="3450" b="1" spc="-37" baseline="-3623" dirty="0">
                <a:solidFill>
                  <a:srgbClr val="683B93"/>
                </a:solidFill>
                <a:latin typeface="Open Sans"/>
                <a:cs typeface="Open Sans"/>
              </a:rPr>
              <a:t>.</a:t>
            </a:r>
            <a:r>
              <a:rPr sz="3450" b="1" baseline="-3623" dirty="0">
                <a:solidFill>
                  <a:srgbClr val="683B93"/>
                </a:solidFill>
                <a:latin typeface="Open Sans"/>
                <a:cs typeface="Open Sans"/>
              </a:rPr>
              <a:t>	</a:t>
            </a:r>
            <a:r>
              <a:rPr sz="1700" dirty="0">
                <a:solidFill>
                  <a:srgbClr val="57585B"/>
                </a:solidFill>
                <a:latin typeface="Open Sans"/>
                <a:cs typeface="Open Sans"/>
              </a:rPr>
              <a:t>What</a:t>
            </a:r>
            <a:r>
              <a:rPr sz="1700" spc="50" dirty="0">
                <a:solidFill>
                  <a:srgbClr val="57585B"/>
                </a:solidFill>
                <a:latin typeface="Open Sans"/>
                <a:cs typeface="Open Sans"/>
              </a:rPr>
              <a:t> </a:t>
            </a:r>
            <a:r>
              <a:rPr sz="1700" dirty="0">
                <a:solidFill>
                  <a:srgbClr val="57585B"/>
                </a:solidFill>
                <a:latin typeface="Open Sans"/>
                <a:cs typeface="Open Sans"/>
              </a:rPr>
              <a:t>are</a:t>
            </a:r>
            <a:r>
              <a:rPr sz="1700" spc="50" dirty="0">
                <a:solidFill>
                  <a:srgbClr val="57585B"/>
                </a:solidFill>
                <a:latin typeface="Open Sans"/>
                <a:cs typeface="Open Sans"/>
              </a:rPr>
              <a:t> </a:t>
            </a:r>
            <a:r>
              <a:rPr sz="1700" dirty="0">
                <a:solidFill>
                  <a:srgbClr val="57585B"/>
                </a:solidFill>
                <a:latin typeface="Open Sans"/>
                <a:cs typeface="Open Sans"/>
              </a:rPr>
              <a:t>the</a:t>
            </a:r>
            <a:r>
              <a:rPr sz="1700" spc="50" dirty="0">
                <a:solidFill>
                  <a:srgbClr val="57585B"/>
                </a:solidFill>
                <a:latin typeface="Open Sans"/>
                <a:cs typeface="Open Sans"/>
              </a:rPr>
              <a:t> </a:t>
            </a:r>
            <a:r>
              <a:rPr sz="1700" dirty="0">
                <a:solidFill>
                  <a:srgbClr val="57585B"/>
                </a:solidFill>
                <a:latin typeface="Open Sans"/>
                <a:cs typeface="Open Sans"/>
              </a:rPr>
              <a:t>consequences</a:t>
            </a:r>
            <a:r>
              <a:rPr sz="1700" spc="55" dirty="0">
                <a:solidFill>
                  <a:srgbClr val="57585B"/>
                </a:solidFill>
                <a:latin typeface="Open Sans"/>
                <a:cs typeface="Open Sans"/>
              </a:rPr>
              <a:t> </a:t>
            </a:r>
            <a:r>
              <a:rPr lang="en-US" sz="1700" dirty="0">
                <a:solidFill>
                  <a:srgbClr val="57585B"/>
                </a:solidFill>
                <a:latin typeface="Open Sans"/>
                <a:cs typeface="Open Sans"/>
              </a:rPr>
              <a:t>of the fiat system in tour country</a:t>
            </a:r>
            <a:r>
              <a:rPr sz="1700" dirty="0">
                <a:solidFill>
                  <a:srgbClr val="57585B"/>
                </a:solidFill>
                <a:latin typeface="Open Sans"/>
                <a:cs typeface="Open Sans"/>
              </a:rPr>
              <a:t>?</a:t>
            </a:r>
            <a:r>
              <a:rPr sz="1700" spc="50" dirty="0">
                <a:solidFill>
                  <a:srgbClr val="57585B"/>
                </a:solidFill>
                <a:latin typeface="Open Sans"/>
                <a:cs typeface="Open Sans"/>
              </a:rPr>
              <a:t> </a:t>
            </a:r>
            <a:r>
              <a:rPr sz="1700" spc="-20" dirty="0">
                <a:solidFill>
                  <a:srgbClr val="57585B"/>
                </a:solidFill>
                <a:latin typeface="Open Sans"/>
                <a:cs typeface="Open Sans"/>
              </a:rPr>
              <a:t>What </a:t>
            </a:r>
            <a:r>
              <a:rPr lang="en-US" sz="1700" spc="-20" dirty="0">
                <a:solidFill>
                  <a:srgbClr val="57585B"/>
                </a:solidFill>
                <a:latin typeface="Open Sans"/>
                <a:cs typeface="Open Sans"/>
              </a:rPr>
              <a:t>has </a:t>
            </a:r>
            <a:r>
              <a:rPr sz="1700" dirty="0">
                <a:solidFill>
                  <a:srgbClr val="57585B"/>
                </a:solidFill>
                <a:latin typeface="Open Sans"/>
                <a:cs typeface="Open Sans"/>
              </a:rPr>
              <a:t>happened</a:t>
            </a:r>
            <a:r>
              <a:rPr sz="1700" spc="70" dirty="0">
                <a:solidFill>
                  <a:srgbClr val="57585B"/>
                </a:solidFill>
                <a:latin typeface="Open Sans"/>
                <a:cs typeface="Open Sans"/>
              </a:rPr>
              <a:t> </a:t>
            </a:r>
            <a:r>
              <a:rPr sz="1700" dirty="0">
                <a:solidFill>
                  <a:srgbClr val="57585B"/>
                </a:solidFill>
                <a:latin typeface="Open Sans"/>
                <a:cs typeface="Open Sans"/>
              </a:rPr>
              <a:t>throughout</a:t>
            </a:r>
            <a:r>
              <a:rPr sz="1700" spc="75" dirty="0">
                <a:solidFill>
                  <a:srgbClr val="57585B"/>
                </a:solidFill>
                <a:latin typeface="Open Sans"/>
                <a:cs typeface="Open Sans"/>
              </a:rPr>
              <a:t> </a:t>
            </a:r>
            <a:r>
              <a:rPr sz="1700" dirty="0">
                <a:solidFill>
                  <a:srgbClr val="57585B"/>
                </a:solidFill>
                <a:latin typeface="Open Sans"/>
                <a:cs typeface="Open Sans"/>
              </a:rPr>
              <a:t>history,</a:t>
            </a:r>
            <a:r>
              <a:rPr sz="1700" spc="75" dirty="0">
                <a:solidFill>
                  <a:srgbClr val="57585B"/>
                </a:solidFill>
                <a:latin typeface="Open Sans"/>
                <a:cs typeface="Open Sans"/>
              </a:rPr>
              <a:t> </a:t>
            </a:r>
            <a:r>
              <a:rPr sz="1700" dirty="0">
                <a:solidFill>
                  <a:srgbClr val="57585B"/>
                </a:solidFill>
                <a:latin typeface="Open Sans"/>
                <a:cs typeface="Open Sans"/>
              </a:rPr>
              <a:t>and</a:t>
            </a:r>
            <a:r>
              <a:rPr sz="1700" spc="75" dirty="0">
                <a:solidFill>
                  <a:srgbClr val="57585B"/>
                </a:solidFill>
                <a:latin typeface="Open Sans"/>
                <a:cs typeface="Open Sans"/>
              </a:rPr>
              <a:t> </a:t>
            </a:r>
            <a:r>
              <a:rPr sz="1700" dirty="0">
                <a:solidFill>
                  <a:srgbClr val="57585B"/>
                </a:solidFill>
                <a:latin typeface="Open Sans"/>
                <a:cs typeface="Open Sans"/>
              </a:rPr>
              <a:t>how</a:t>
            </a:r>
            <a:r>
              <a:rPr sz="1700" spc="70" dirty="0">
                <a:solidFill>
                  <a:srgbClr val="57585B"/>
                </a:solidFill>
                <a:latin typeface="Open Sans"/>
                <a:cs typeface="Open Sans"/>
              </a:rPr>
              <a:t> </a:t>
            </a:r>
            <a:r>
              <a:rPr sz="1700" dirty="0">
                <a:solidFill>
                  <a:srgbClr val="57585B"/>
                </a:solidFill>
                <a:latin typeface="Open Sans"/>
                <a:cs typeface="Open Sans"/>
              </a:rPr>
              <a:t>did</a:t>
            </a:r>
            <a:r>
              <a:rPr sz="1700" spc="75" dirty="0">
                <a:solidFill>
                  <a:srgbClr val="57585B"/>
                </a:solidFill>
                <a:latin typeface="Open Sans"/>
                <a:cs typeface="Open Sans"/>
              </a:rPr>
              <a:t> </a:t>
            </a:r>
            <a:r>
              <a:rPr sz="1700" dirty="0">
                <a:solidFill>
                  <a:srgbClr val="57585B"/>
                </a:solidFill>
                <a:latin typeface="Open Sans"/>
                <a:cs typeface="Open Sans"/>
              </a:rPr>
              <a:t>that</a:t>
            </a:r>
            <a:r>
              <a:rPr sz="1700" spc="75" dirty="0">
                <a:solidFill>
                  <a:srgbClr val="57585B"/>
                </a:solidFill>
                <a:latin typeface="Open Sans"/>
                <a:cs typeface="Open Sans"/>
              </a:rPr>
              <a:t> </a:t>
            </a:r>
            <a:r>
              <a:rPr sz="1700" dirty="0">
                <a:solidFill>
                  <a:srgbClr val="57585B"/>
                </a:solidFill>
                <a:latin typeface="Open Sans"/>
                <a:cs typeface="Open Sans"/>
              </a:rPr>
              <a:t>aﬀect</a:t>
            </a:r>
            <a:r>
              <a:rPr sz="1700" spc="75" dirty="0">
                <a:solidFill>
                  <a:srgbClr val="57585B"/>
                </a:solidFill>
                <a:latin typeface="Open Sans"/>
                <a:cs typeface="Open Sans"/>
              </a:rPr>
              <a:t> </a:t>
            </a:r>
            <a:r>
              <a:rPr sz="1700" dirty="0">
                <a:solidFill>
                  <a:srgbClr val="57585B"/>
                </a:solidFill>
                <a:latin typeface="Open Sans"/>
                <a:cs typeface="Open Sans"/>
              </a:rPr>
              <a:t>the</a:t>
            </a:r>
            <a:r>
              <a:rPr sz="1700" spc="70" dirty="0">
                <a:solidFill>
                  <a:srgbClr val="57585B"/>
                </a:solidFill>
                <a:latin typeface="Open Sans"/>
                <a:cs typeface="Open Sans"/>
              </a:rPr>
              <a:t> </a:t>
            </a:r>
            <a:r>
              <a:rPr sz="1700" dirty="0">
                <a:solidFill>
                  <a:srgbClr val="57585B"/>
                </a:solidFill>
                <a:latin typeface="Open Sans"/>
                <a:cs typeface="Open Sans"/>
              </a:rPr>
              <a:t>people</a:t>
            </a:r>
            <a:r>
              <a:rPr sz="1700" spc="75" dirty="0">
                <a:solidFill>
                  <a:srgbClr val="57585B"/>
                </a:solidFill>
                <a:latin typeface="Open Sans"/>
                <a:cs typeface="Open Sans"/>
              </a:rPr>
              <a:t> </a:t>
            </a:r>
            <a:r>
              <a:rPr sz="1700" dirty="0">
                <a:solidFill>
                  <a:srgbClr val="57585B"/>
                </a:solidFill>
                <a:latin typeface="Open Sans"/>
                <a:cs typeface="Open Sans"/>
              </a:rPr>
              <a:t>in</a:t>
            </a:r>
            <a:r>
              <a:rPr sz="1700" spc="75" dirty="0">
                <a:solidFill>
                  <a:srgbClr val="57585B"/>
                </a:solidFill>
                <a:latin typeface="Open Sans"/>
                <a:cs typeface="Open Sans"/>
              </a:rPr>
              <a:t> </a:t>
            </a:r>
            <a:r>
              <a:rPr sz="1700" spc="-20" dirty="0">
                <a:solidFill>
                  <a:srgbClr val="57585B"/>
                </a:solidFill>
                <a:latin typeface="Open Sans"/>
                <a:cs typeface="Open Sans"/>
              </a:rPr>
              <a:t>your </a:t>
            </a:r>
            <a:r>
              <a:rPr sz="1700" spc="-10" dirty="0">
                <a:solidFill>
                  <a:srgbClr val="57585B"/>
                </a:solidFill>
                <a:latin typeface="Open Sans"/>
                <a:cs typeface="Open Sans"/>
              </a:rPr>
              <a:t>country?</a:t>
            </a:r>
            <a:endParaRPr sz="1700" dirty="0">
              <a:latin typeface="Open Sans"/>
              <a:cs typeface="Open Sans"/>
            </a:endParaRPr>
          </a:p>
          <a:p>
            <a:pPr marL="372745">
              <a:lnSpc>
                <a:spcPct val="100000"/>
              </a:lnSpc>
              <a:spcBef>
                <a:spcPts val="855"/>
              </a:spcBef>
            </a:pPr>
            <a:r>
              <a:rPr sz="3450" b="1" baseline="-3623" dirty="0">
                <a:solidFill>
                  <a:srgbClr val="683B93"/>
                </a:solidFill>
                <a:latin typeface="Open Sans"/>
                <a:cs typeface="Open Sans"/>
              </a:rPr>
              <a:t>a.</a:t>
            </a:r>
            <a:r>
              <a:rPr sz="3450" b="1" spc="719" baseline="-3623" dirty="0">
                <a:solidFill>
                  <a:srgbClr val="683B93"/>
                </a:solidFill>
                <a:latin typeface="Open Sans"/>
                <a:cs typeface="Open Sans"/>
              </a:rPr>
              <a:t> </a:t>
            </a:r>
            <a:r>
              <a:rPr sz="1700" dirty="0">
                <a:solidFill>
                  <a:srgbClr val="57585B"/>
                </a:solidFill>
                <a:latin typeface="Open Sans"/>
                <a:cs typeface="Open Sans"/>
              </a:rPr>
              <a:t>Personal</a:t>
            </a:r>
            <a:r>
              <a:rPr sz="1700" spc="50" dirty="0">
                <a:solidFill>
                  <a:srgbClr val="57585B"/>
                </a:solidFill>
                <a:latin typeface="Open Sans"/>
                <a:cs typeface="Open Sans"/>
              </a:rPr>
              <a:t> </a:t>
            </a:r>
            <a:r>
              <a:rPr sz="1700" dirty="0">
                <a:solidFill>
                  <a:srgbClr val="57585B"/>
                </a:solidFill>
                <a:latin typeface="Open Sans"/>
                <a:cs typeface="Open Sans"/>
              </a:rPr>
              <a:t>examples:</a:t>
            </a:r>
            <a:r>
              <a:rPr sz="1700" spc="45" dirty="0">
                <a:solidFill>
                  <a:srgbClr val="57585B"/>
                </a:solidFill>
                <a:latin typeface="Open Sans"/>
                <a:cs typeface="Open Sans"/>
              </a:rPr>
              <a:t> </a:t>
            </a:r>
            <a:r>
              <a:rPr sz="1700" dirty="0">
                <a:solidFill>
                  <a:srgbClr val="57585B"/>
                </a:solidFill>
                <a:latin typeface="Open Sans"/>
                <a:cs typeface="Open Sans"/>
              </a:rPr>
              <a:t>interactive</a:t>
            </a:r>
            <a:r>
              <a:rPr sz="1700" spc="50" dirty="0">
                <a:solidFill>
                  <a:srgbClr val="57585B"/>
                </a:solidFill>
                <a:latin typeface="Open Sans"/>
                <a:cs typeface="Open Sans"/>
              </a:rPr>
              <a:t> </a:t>
            </a:r>
            <a:r>
              <a:rPr sz="1700" spc="-10" dirty="0">
                <a:solidFill>
                  <a:srgbClr val="57585B"/>
                </a:solidFill>
                <a:latin typeface="Open Sans"/>
                <a:cs typeface="Open Sans"/>
              </a:rPr>
              <a:t>session</a:t>
            </a:r>
            <a:endParaRPr sz="1700" dirty="0">
              <a:latin typeface="Open Sans"/>
              <a:cs typeface="Open Sans"/>
            </a:endParaRPr>
          </a:p>
        </p:txBody>
      </p:sp>
      <p:grpSp>
        <p:nvGrpSpPr>
          <p:cNvPr id="9" name="object 9"/>
          <p:cNvGrpSpPr/>
          <p:nvPr/>
        </p:nvGrpSpPr>
        <p:grpSpPr>
          <a:xfrm>
            <a:off x="10309911" y="5826129"/>
            <a:ext cx="3929379" cy="3001010"/>
            <a:chOff x="10309911" y="5826129"/>
            <a:chExt cx="3929379" cy="3001010"/>
          </a:xfrm>
        </p:grpSpPr>
        <p:pic>
          <p:nvPicPr>
            <p:cNvPr id="10" name="object 10"/>
            <p:cNvPicPr/>
            <p:nvPr/>
          </p:nvPicPr>
          <p:blipFill>
            <a:blip r:embed="rId5" cstate="print"/>
            <a:stretch>
              <a:fillRect/>
            </a:stretch>
          </p:blipFill>
          <p:spPr>
            <a:xfrm>
              <a:off x="10316859" y="5833089"/>
              <a:ext cx="3915210" cy="2987061"/>
            </a:xfrm>
            <a:prstGeom prst="rect">
              <a:avLst/>
            </a:prstGeom>
          </p:spPr>
        </p:pic>
        <p:sp>
          <p:nvSpPr>
            <p:cNvPr id="11" name="object 11"/>
            <p:cNvSpPr/>
            <p:nvPr/>
          </p:nvSpPr>
          <p:spPr>
            <a:xfrm>
              <a:off x="10316858" y="5833076"/>
              <a:ext cx="3915410" cy="2987675"/>
            </a:xfrm>
            <a:custGeom>
              <a:avLst/>
              <a:gdLst/>
              <a:ahLst/>
              <a:cxnLst/>
              <a:rect l="l" t="t" r="r" b="b"/>
              <a:pathLst>
                <a:path w="3915409" h="2987675">
                  <a:moveTo>
                    <a:pt x="3915210" y="72605"/>
                  </a:moveTo>
                  <a:lnTo>
                    <a:pt x="3915210" y="2914466"/>
                  </a:lnTo>
                  <a:lnTo>
                    <a:pt x="3909505" y="2942725"/>
                  </a:lnTo>
                  <a:lnTo>
                    <a:pt x="3893946" y="2965803"/>
                  </a:lnTo>
                  <a:lnTo>
                    <a:pt x="3870868" y="2981364"/>
                  </a:lnTo>
                  <a:lnTo>
                    <a:pt x="3842605" y="2987071"/>
                  </a:lnTo>
                  <a:lnTo>
                    <a:pt x="72605" y="2987071"/>
                  </a:lnTo>
                  <a:lnTo>
                    <a:pt x="44341" y="2981364"/>
                  </a:lnTo>
                  <a:lnTo>
                    <a:pt x="21263" y="2965803"/>
                  </a:lnTo>
                  <a:lnTo>
                    <a:pt x="5704" y="2942725"/>
                  </a:lnTo>
                  <a:lnTo>
                    <a:pt x="0" y="2914466"/>
                  </a:lnTo>
                  <a:lnTo>
                    <a:pt x="0" y="72605"/>
                  </a:lnTo>
                  <a:lnTo>
                    <a:pt x="5704" y="44346"/>
                  </a:lnTo>
                  <a:lnTo>
                    <a:pt x="21263" y="21267"/>
                  </a:lnTo>
                  <a:lnTo>
                    <a:pt x="44341" y="5706"/>
                  </a:lnTo>
                  <a:lnTo>
                    <a:pt x="72605" y="0"/>
                  </a:lnTo>
                  <a:lnTo>
                    <a:pt x="3842605" y="0"/>
                  </a:lnTo>
                  <a:lnTo>
                    <a:pt x="3870868" y="5706"/>
                  </a:lnTo>
                  <a:lnTo>
                    <a:pt x="3893946" y="21267"/>
                  </a:lnTo>
                  <a:lnTo>
                    <a:pt x="3909505" y="44346"/>
                  </a:lnTo>
                  <a:lnTo>
                    <a:pt x="3915210" y="72605"/>
                  </a:lnTo>
                  <a:close/>
                </a:path>
              </a:pathLst>
            </a:custGeom>
            <a:ln w="13894">
              <a:solidFill>
                <a:srgbClr val="603990"/>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10427043" y="5941054"/>
              <a:ext cx="3694840" cy="2771119"/>
            </a:xfrm>
            <a:prstGeom prst="rect">
              <a:avLst/>
            </a:prstGeom>
          </p:spPr>
        </p:pic>
      </p:grpSp>
      <p:sp>
        <p:nvSpPr>
          <p:cNvPr id="13" name="object 13"/>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r>
              <a:rPr spc="-25" dirty="0"/>
              <a:t>46</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TotalTime>
  <Words>5900</Words>
  <Application>Microsoft Office PowerPoint</Application>
  <PresentationFormat>Custom</PresentationFormat>
  <Paragraphs>401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Google Sans</vt:lpstr>
      <vt:lpstr>Open Sans</vt:lpstr>
      <vt:lpstr>Open Sans Light</vt:lpstr>
      <vt:lpstr>Times New Roman</vt:lpstr>
      <vt:lpstr>Ubuntu</vt:lpstr>
      <vt:lpstr>Ubuntu Light</vt:lpstr>
      <vt:lpstr>Office Theme</vt:lpstr>
      <vt:lpstr>Chapter #5 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lpstr>How Problems Lead to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Source 5 &amp; 6</dc:title>
  <dc:creator>z2020</dc:creator>
  <cp:lastModifiedBy>Jonathan Yagoobian</cp:lastModifiedBy>
  <cp:revision>3</cp:revision>
  <dcterms:created xsi:type="dcterms:W3CDTF">2024-11-29T02:47:42Z</dcterms:created>
  <dcterms:modified xsi:type="dcterms:W3CDTF">2025-01-11T04:24:36Z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2024-11-29T00:00:00Z</vt:filetime>
  </property>
  <property fmtid="{D5CDD505-2E9C-101B-9397-08002B2CF9AE}" pid="3" name="Creator">
    <vt:lpwstr>Adobe Illustrator 28.6 (Windows)</vt:lpwstr>
  </property>
  <property fmtid="{D5CDD505-2E9C-101B-9397-08002B2CF9AE}" pid="4" name="LastSaved">
    <vt:filetime>2024-11-29T00:00:00Z</vt:filetime>
  </property>
  <property fmtid="{D5CDD505-2E9C-101B-9397-08002B2CF9AE}" pid="5" name="Producer">
    <vt:lpwstr>Adobe PDF library 17.00</vt:lpwstr>
  </property>
</Properties>
</file>