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60" y="9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16898" y="2611805"/>
            <a:ext cx="8602980" cy="593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57585B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73804" y="2580434"/>
            <a:ext cx="8571865" cy="7209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1">
                <a:solidFill>
                  <a:srgbClr val="241B54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8671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6898" y="491420"/>
            <a:ext cx="17870303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6898" y="2611805"/>
            <a:ext cx="17870303" cy="2345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441561" y="10590533"/>
            <a:ext cx="2889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2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2" Type="http://schemas.openxmlformats.org/officeDocument/2006/relationships/image" Target="../media/image28.png"/><Relationship Id="rId16" Type="http://schemas.openxmlformats.org/officeDocument/2006/relationships/image" Target="../media/image48.png"/><Relationship Id="rId29" Type="http://schemas.openxmlformats.org/officeDocument/2006/relationships/image" Target="../media/image61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5" Type="http://schemas.openxmlformats.org/officeDocument/2006/relationships/image" Target="../media/image37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8" Type="http://schemas.openxmlformats.org/officeDocument/2006/relationships/image" Target="../media/image40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3" Type="http://schemas.openxmlformats.org/officeDocument/2006/relationships/image" Target="../media/image35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2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76" Type="http://schemas.openxmlformats.org/officeDocument/2006/relationships/image" Target="../media/image108.png"/><Relationship Id="rId7" Type="http://schemas.openxmlformats.org/officeDocument/2006/relationships/image" Target="../media/image39.png"/><Relationship Id="rId71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28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26" Type="http://schemas.openxmlformats.org/officeDocument/2006/relationships/image" Target="../media/image154.png"/><Relationship Id="rId3" Type="http://schemas.openxmlformats.org/officeDocument/2006/relationships/image" Target="../media/image131.png"/><Relationship Id="rId21" Type="http://schemas.openxmlformats.org/officeDocument/2006/relationships/image" Target="../media/image14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5" Type="http://schemas.openxmlformats.org/officeDocument/2006/relationships/image" Target="../media/image153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24" Type="http://schemas.openxmlformats.org/officeDocument/2006/relationships/image" Target="../media/image152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28" Type="http://schemas.openxmlformats.org/officeDocument/2006/relationships/image" Target="../media/image156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Relationship Id="rId27" Type="http://schemas.openxmlformats.org/officeDocument/2006/relationships/image" Target="../media/image1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1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495242" y="9452808"/>
            <a:ext cx="2490470" cy="7226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b="1" i="1" dirty="0">
                <a:solidFill>
                  <a:srgbClr val="FFFFFF"/>
                </a:solidFill>
                <a:latin typeface="Open Sans"/>
                <a:cs typeface="Open Sans"/>
              </a:rPr>
              <a:t>Student</a:t>
            </a:r>
            <a:r>
              <a:rPr sz="2200" b="1" i="1" spc="-9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200" b="1" i="1" spc="-5" dirty="0">
                <a:solidFill>
                  <a:srgbClr val="FFFFFF"/>
                </a:solidFill>
                <a:latin typeface="Open Sans"/>
                <a:cs typeface="Open Sans"/>
              </a:rPr>
              <a:t>Workbook</a:t>
            </a:r>
            <a:endParaRPr sz="2200" dirty="0">
              <a:latin typeface="Open Sans"/>
              <a:cs typeface="Open Sans"/>
            </a:endParaRPr>
          </a:p>
          <a:p>
            <a:pPr marL="347980">
              <a:lnSpc>
                <a:spcPct val="100000"/>
              </a:lnSpc>
              <a:spcBef>
                <a:spcPts val="370"/>
              </a:spcBef>
            </a:pPr>
            <a:r>
              <a:rPr sz="1650" b="0" spc="-5" dirty="0">
                <a:solidFill>
                  <a:srgbClr val="FFFFFF"/>
                </a:solidFill>
                <a:latin typeface="Open Sans Light"/>
                <a:cs typeface="Open Sans Light"/>
              </a:rPr>
              <a:t>English</a:t>
            </a:r>
            <a:r>
              <a:rPr sz="1650" b="0" spc="-3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spc="-5" dirty="0">
                <a:solidFill>
                  <a:srgbClr val="FFFFFF"/>
                </a:solidFill>
                <a:latin typeface="Open Sans Light"/>
                <a:cs typeface="Open Sans Light"/>
              </a:rPr>
              <a:t>Version</a:t>
            </a:r>
            <a:r>
              <a:rPr sz="1650" b="0" spc="-3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|</a:t>
            </a:r>
            <a:r>
              <a:rPr sz="1650" b="0" spc="-3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202</a:t>
            </a:r>
            <a:r>
              <a:rPr lang="en-US"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5</a:t>
            </a:r>
            <a:endParaRPr sz="1650" dirty="0">
              <a:latin typeface="Open Sans Light"/>
              <a:cs typeface="Open Sans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408" y="4380239"/>
            <a:ext cx="9411970" cy="3944028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075"/>
              </a:spcBef>
              <a:tabLst>
                <a:tab pos="508000" algn="l"/>
              </a:tabLst>
            </a:pP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4.0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Introduction</a:t>
            </a:r>
            <a:endParaRPr sz="2300" dirty="0">
              <a:latin typeface="Open Sans"/>
              <a:cs typeface="Open Sans"/>
            </a:endParaRPr>
          </a:p>
          <a:p>
            <a:pPr marL="12700" lvl="1">
              <a:lnSpc>
                <a:spcPct val="100000"/>
              </a:lnSpc>
              <a:spcBef>
                <a:spcPts val="975"/>
              </a:spcBef>
              <a:tabLst>
                <a:tab pos="508000" algn="l"/>
              </a:tabLst>
            </a:pP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4.1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Brief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History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 Fiat 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endParaRPr sz="2300" dirty="0">
              <a:latin typeface="Open Sans"/>
              <a:cs typeface="Open Sans"/>
            </a:endParaRPr>
          </a:p>
          <a:p>
            <a:pPr marL="12700" lvl="1">
              <a:lnSpc>
                <a:spcPct val="100000"/>
              </a:lnSpc>
              <a:spcBef>
                <a:spcPts val="1060"/>
              </a:spcBef>
              <a:tabLst>
                <a:tab pos="508000" algn="l"/>
              </a:tabLst>
            </a:pP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4.2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23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Fiat</a:t>
            </a:r>
            <a:r>
              <a:rPr sz="23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System</a:t>
            </a:r>
            <a:endParaRPr sz="2300" dirty="0">
              <a:latin typeface="Open Sans"/>
              <a:cs typeface="Open Sans"/>
            </a:endParaRPr>
          </a:p>
          <a:p>
            <a:pPr marL="959485" lvl="2">
              <a:lnSpc>
                <a:spcPct val="100000"/>
              </a:lnSpc>
              <a:spcBef>
                <a:spcPts val="1060"/>
              </a:spcBef>
              <a:tabLst>
                <a:tab pos="1707514" algn="l"/>
              </a:tabLst>
            </a:pPr>
            <a:r>
              <a:rPr lang="en-US" sz="2300" b="1" spc="5" dirty="0">
                <a:solidFill>
                  <a:srgbClr val="FFFFFF"/>
                </a:solidFill>
                <a:latin typeface="Open Sans"/>
                <a:cs typeface="Open Sans"/>
              </a:rPr>
              <a:t>4.2.1 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 Monetary System by Decree</a:t>
            </a:r>
            <a:endParaRPr sz="2300" dirty="0">
              <a:latin typeface="Open Sans"/>
              <a:cs typeface="Open Sans"/>
            </a:endParaRPr>
          </a:p>
          <a:p>
            <a:pPr marL="959485" lvl="2">
              <a:lnSpc>
                <a:spcPct val="100000"/>
              </a:lnSpc>
              <a:spcBef>
                <a:spcPts val="1055"/>
              </a:spcBef>
              <a:tabLst>
                <a:tab pos="1707514" algn="l"/>
              </a:tabLst>
            </a:pPr>
            <a:r>
              <a:rPr lang="en-US" sz="2300" b="1" spc="-5" dirty="0">
                <a:solidFill>
                  <a:srgbClr val="FFFFFF"/>
                </a:solidFill>
                <a:latin typeface="Open Sans"/>
                <a:cs typeface="Open Sans"/>
              </a:rPr>
              <a:t>4.2.2 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Fractional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 Reserve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Banking: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A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System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Fueled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by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Debt</a:t>
            </a:r>
            <a:endParaRPr sz="2300" dirty="0">
              <a:latin typeface="Open Sans"/>
              <a:cs typeface="Open Sans"/>
            </a:endParaRPr>
          </a:p>
          <a:p>
            <a:pPr marL="960119">
              <a:lnSpc>
                <a:spcPct val="100000"/>
              </a:lnSpc>
              <a:spcBef>
                <a:spcPts val="1060"/>
              </a:spcBef>
            </a:pPr>
            <a:r>
              <a:rPr sz="2300" b="1">
                <a:solidFill>
                  <a:srgbClr val="FFFFFF"/>
                </a:solidFill>
                <a:latin typeface="Open Sans"/>
                <a:cs typeface="Open Sans"/>
              </a:rPr>
              <a:t>Activity</a:t>
            </a:r>
            <a:r>
              <a:rPr lang="en-US" sz="2300">
                <a:solidFill>
                  <a:srgbClr val="FFFFFF"/>
                </a:solidFill>
                <a:latin typeface="Open Sans"/>
                <a:cs typeface="Open Sans"/>
              </a:rPr>
              <a:t>:</a:t>
            </a:r>
            <a:r>
              <a:rPr sz="2300" b="1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Fractional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Reserve Banking</a:t>
            </a:r>
            <a:endParaRPr sz="2300" dirty="0">
              <a:latin typeface="Open Sans"/>
              <a:cs typeface="Open Sans"/>
            </a:endParaRPr>
          </a:p>
          <a:p>
            <a:pPr marL="959485" lvl="2">
              <a:lnSpc>
                <a:spcPct val="100000"/>
              </a:lnSpc>
              <a:spcBef>
                <a:spcPts val="1060"/>
              </a:spcBef>
              <a:tabLst>
                <a:tab pos="1707514" algn="l"/>
              </a:tabLst>
            </a:pPr>
            <a:r>
              <a:rPr lang="en-US" sz="2300" b="1" spc="5" dirty="0">
                <a:solidFill>
                  <a:srgbClr val="FFFFFF"/>
                </a:solidFill>
                <a:latin typeface="Open Sans"/>
                <a:cs typeface="Open Sans"/>
              </a:rPr>
              <a:t>4.2.3 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Who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 Controls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Fiat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 System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How Do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 They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Beneﬁt?</a:t>
            </a:r>
            <a:endParaRPr sz="2300" dirty="0">
              <a:latin typeface="Open Sans"/>
              <a:cs typeface="Open Sans"/>
            </a:endParaRPr>
          </a:p>
          <a:p>
            <a:pPr marL="12700" lvl="1">
              <a:lnSpc>
                <a:spcPct val="100000"/>
              </a:lnSpc>
              <a:spcBef>
                <a:spcPts val="1055"/>
              </a:spcBef>
              <a:tabLst>
                <a:tab pos="508000" algn="l"/>
              </a:tabLst>
            </a:pP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4.3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Central 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Bank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Digital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Currencies: The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Future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Fiat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endParaRPr sz="2300" dirty="0">
              <a:latin typeface="Open Sans"/>
              <a:cs typeface="Open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55" y="954129"/>
            <a:ext cx="9411970" cy="32989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5800" b="0" dirty="0">
                <a:latin typeface="Ubuntu Light"/>
                <a:cs typeface="Ubuntu Light"/>
              </a:rPr>
              <a:t>Chapter</a:t>
            </a:r>
            <a:r>
              <a:rPr sz="5800" b="0" spc="-30" dirty="0">
                <a:latin typeface="Ubuntu Light"/>
                <a:cs typeface="Ubuntu Light"/>
              </a:rPr>
              <a:t> </a:t>
            </a:r>
            <a:r>
              <a:rPr sz="5800" b="0" dirty="0">
                <a:latin typeface="Ubuntu Light"/>
                <a:cs typeface="Ubuntu Light"/>
              </a:rPr>
              <a:t>#4</a:t>
            </a:r>
            <a:endParaRPr sz="5800" dirty="0">
              <a:latin typeface="Ubuntu Light"/>
              <a:cs typeface="Ubuntu Light"/>
            </a:endParaRPr>
          </a:p>
          <a:p>
            <a:pPr marL="12700" marR="13970">
              <a:lnSpc>
                <a:spcPct val="100299"/>
              </a:lnSpc>
              <a:spcBef>
                <a:spcPts val="505"/>
              </a:spcBef>
            </a:pPr>
            <a:r>
              <a:rPr sz="7400" spc="-165" dirty="0"/>
              <a:t>Wha</a:t>
            </a:r>
            <a:r>
              <a:rPr sz="7400" spc="5" dirty="0"/>
              <a:t>t</a:t>
            </a:r>
            <a:r>
              <a:rPr sz="7400" spc="-340" dirty="0"/>
              <a:t> </a:t>
            </a:r>
            <a:r>
              <a:rPr lang="en-US" sz="7400" spc="-170" dirty="0"/>
              <a:t>I</a:t>
            </a:r>
            <a:r>
              <a:rPr sz="7400" spc="5" dirty="0"/>
              <a:t>s</a:t>
            </a:r>
            <a:r>
              <a:rPr sz="7400" spc="-340" dirty="0"/>
              <a:t> </a:t>
            </a:r>
            <a:r>
              <a:rPr sz="7400" spc="-170" dirty="0"/>
              <a:t>Fia</a:t>
            </a:r>
            <a:r>
              <a:rPr sz="7400" spc="5" dirty="0"/>
              <a:t>t</a:t>
            </a:r>
            <a:r>
              <a:rPr sz="7400" spc="-340" dirty="0"/>
              <a:t> </a:t>
            </a:r>
            <a:r>
              <a:rPr sz="7400" spc="-165" dirty="0"/>
              <a:t>Money </a:t>
            </a:r>
            <a:r>
              <a:rPr sz="7400" i="1" spc="-170" dirty="0"/>
              <a:t> an</a:t>
            </a:r>
            <a:r>
              <a:rPr sz="7400" i="1" spc="10" dirty="0"/>
              <a:t>d</a:t>
            </a:r>
            <a:r>
              <a:rPr sz="7400" i="1" spc="-340" dirty="0"/>
              <a:t> </a:t>
            </a:r>
            <a:r>
              <a:rPr sz="7400" i="1" spc="-160" dirty="0"/>
              <a:t>Wh</a:t>
            </a:r>
            <a:r>
              <a:rPr sz="7400" i="1" spc="10" dirty="0"/>
              <a:t>o</a:t>
            </a:r>
            <a:r>
              <a:rPr sz="7400" i="1" spc="-340" dirty="0"/>
              <a:t> </a:t>
            </a:r>
            <a:r>
              <a:rPr sz="7400" i="1" spc="-165" dirty="0"/>
              <a:t>Control</a:t>
            </a:r>
            <a:r>
              <a:rPr sz="7400" i="1" spc="5" dirty="0"/>
              <a:t>s</a:t>
            </a:r>
            <a:r>
              <a:rPr sz="7400" i="1" spc="-340" dirty="0"/>
              <a:t> </a:t>
            </a:r>
            <a:r>
              <a:rPr lang="en-US" sz="7400" spc="-170" dirty="0"/>
              <a:t>I</a:t>
            </a:r>
            <a:r>
              <a:rPr sz="7400" i="1" spc="-170" dirty="0"/>
              <a:t>t?</a:t>
            </a:r>
            <a:endParaRPr sz="7400" dirty="0"/>
          </a:p>
        </p:txBody>
      </p:sp>
      <p:grpSp>
        <p:nvGrpSpPr>
          <p:cNvPr id="6" name="object 6"/>
          <p:cNvGrpSpPr/>
          <p:nvPr/>
        </p:nvGrpSpPr>
        <p:grpSpPr>
          <a:xfrm>
            <a:off x="-4" y="0"/>
            <a:ext cx="20104100" cy="11308715"/>
            <a:chOff x="-4" y="0"/>
            <a:chExt cx="20104100" cy="113087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73490" y="1118980"/>
              <a:ext cx="4630610" cy="3073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84020" y="5"/>
              <a:ext cx="5320665" cy="3727450"/>
            </a:xfrm>
            <a:custGeom>
              <a:avLst/>
              <a:gdLst/>
              <a:ahLst/>
              <a:cxnLst/>
              <a:rect l="l" t="t" r="r" b="b"/>
              <a:pathLst>
                <a:path w="5320665" h="3727450">
                  <a:moveTo>
                    <a:pt x="2548750" y="1518386"/>
                  </a:moveTo>
                  <a:lnTo>
                    <a:pt x="1418158" y="1518386"/>
                  </a:lnTo>
                  <a:lnTo>
                    <a:pt x="1027315" y="1910232"/>
                  </a:lnTo>
                  <a:lnTo>
                    <a:pt x="508774" y="1910232"/>
                  </a:lnTo>
                  <a:lnTo>
                    <a:pt x="507403" y="1903044"/>
                  </a:lnTo>
                  <a:lnTo>
                    <a:pt x="496417" y="1885937"/>
                  </a:lnTo>
                  <a:lnTo>
                    <a:pt x="479958" y="1874431"/>
                  </a:lnTo>
                  <a:lnTo>
                    <a:pt x="459549" y="1870227"/>
                  </a:lnTo>
                  <a:lnTo>
                    <a:pt x="438619" y="1874431"/>
                  </a:lnTo>
                  <a:lnTo>
                    <a:pt x="421487" y="1885873"/>
                  </a:lnTo>
                  <a:lnTo>
                    <a:pt x="409905" y="1902841"/>
                  </a:lnTo>
                  <a:lnTo>
                    <a:pt x="405663" y="1923580"/>
                  </a:lnTo>
                  <a:lnTo>
                    <a:pt x="409892" y="1944077"/>
                  </a:lnTo>
                  <a:lnTo>
                    <a:pt x="421360" y="1960981"/>
                  </a:lnTo>
                  <a:lnTo>
                    <a:pt x="438200" y="1972462"/>
                  </a:lnTo>
                  <a:lnTo>
                    <a:pt x="458546" y="1976704"/>
                  </a:lnTo>
                  <a:lnTo>
                    <a:pt x="479526" y="1972475"/>
                  </a:lnTo>
                  <a:lnTo>
                    <a:pt x="496290" y="1961045"/>
                  </a:lnTo>
                  <a:lnTo>
                    <a:pt x="507390" y="1944281"/>
                  </a:lnTo>
                  <a:lnTo>
                    <a:pt x="508952" y="1936432"/>
                  </a:lnTo>
                  <a:lnTo>
                    <a:pt x="1037691" y="1936432"/>
                  </a:lnTo>
                  <a:lnTo>
                    <a:pt x="1430489" y="1543837"/>
                  </a:lnTo>
                  <a:lnTo>
                    <a:pt x="2548750" y="1543837"/>
                  </a:lnTo>
                  <a:lnTo>
                    <a:pt x="2548750" y="1518386"/>
                  </a:lnTo>
                  <a:close/>
                </a:path>
                <a:path w="5320665" h="3727450">
                  <a:moveTo>
                    <a:pt x="5320068" y="842670"/>
                  </a:moveTo>
                  <a:lnTo>
                    <a:pt x="5061407" y="842670"/>
                  </a:lnTo>
                  <a:lnTo>
                    <a:pt x="4791621" y="573354"/>
                  </a:lnTo>
                  <a:lnTo>
                    <a:pt x="3297351" y="573862"/>
                  </a:lnTo>
                  <a:lnTo>
                    <a:pt x="3298342" y="627227"/>
                  </a:lnTo>
                  <a:lnTo>
                    <a:pt x="4770361" y="625995"/>
                  </a:lnTo>
                  <a:lnTo>
                    <a:pt x="5038674" y="895794"/>
                  </a:lnTo>
                  <a:lnTo>
                    <a:pt x="5320068" y="895794"/>
                  </a:lnTo>
                  <a:lnTo>
                    <a:pt x="5320068" y="842670"/>
                  </a:lnTo>
                  <a:close/>
                </a:path>
                <a:path w="5320665" h="3727450">
                  <a:moveTo>
                    <a:pt x="5320081" y="1032675"/>
                  </a:moveTo>
                  <a:lnTo>
                    <a:pt x="4859312" y="1032675"/>
                  </a:lnTo>
                  <a:lnTo>
                    <a:pt x="4528731" y="1362989"/>
                  </a:lnTo>
                  <a:lnTo>
                    <a:pt x="4383354" y="1362989"/>
                  </a:lnTo>
                  <a:lnTo>
                    <a:pt x="3837927" y="817956"/>
                  </a:lnTo>
                  <a:lnTo>
                    <a:pt x="3144659" y="817956"/>
                  </a:lnTo>
                  <a:lnTo>
                    <a:pt x="2854883" y="1108189"/>
                  </a:lnTo>
                  <a:lnTo>
                    <a:pt x="2531999" y="785342"/>
                  </a:lnTo>
                  <a:lnTo>
                    <a:pt x="2783446" y="785342"/>
                  </a:lnTo>
                  <a:lnTo>
                    <a:pt x="3158744" y="410311"/>
                  </a:lnTo>
                  <a:lnTo>
                    <a:pt x="4380496" y="410311"/>
                  </a:lnTo>
                  <a:lnTo>
                    <a:pt x="4790579" y="0"/>
                  </a:lnTo>
                  <a:lnTo>
                    <a:pt x="4754372" y="0"/>
                  </a:lnTo>
                  <a:lnTo>
                    <a:pt x="4370108" y="383870"/>
                  </a:lnTo>
                  <a:lnTo>
                    <a:pt x="3185210" y="383870"/>
                  </a:lnTo>
                  <a:lnTo>
                    <a:pt x="3460407" y="108877"/>
                  </a:lnTo>
                  <a:lnTo>
                    <a:pt x="4495139" y="108877"/>
                  </a:lnTo>
                  <a:lnTo>
                    <a:pt x="4604067" y="0"/>
                  </a:lnTo>
                  <a:lnTo>
                    <a:pt x="4566412" y="0"/>
                  </a:lnTo>
                  <a:lnTo>
                    <a:pt x="4484243" y="82207"/>
                  </a:lnTo>
                  <a:lnTo>
                    <a:pt x="3449548" y="82207"/>
                  </a:lnTo>
                  <a:lnTo>
                    <a:pt x="3147987" y="383870"/>
                  </a:lnTo>
                  <a:lnTo>
                    <a:pt x="2731071" y="383870"/>
                  </a:lnTo>
                  <a:lnTo>
                    <a:pt x="2347417" y="0"/>
                  </a:lnTo>
                  <a:lnTo>
                    <a:pt x="1782241" y="0"/>
                  </a:lnTo>
                  <a:lnTo>
                    <a:pt x="1781873" y="22898"/>
                  </a:lnTo>
                  <a:lnTo>
                    <a:pt x="2331809" y="21920"/>
                  </a:lnTo>
                  <a:lnTo>
                    <a:pt x="2720200" y="410311"/>
                  </a:lnTo>
                  <a:lnTo>
                    <a:pt x="3121545" y="410311"/>
                  </a:lnTo>
                  <a:lnTo>
                    <a:pt x="2772575" y="759409"/>
                  </a:lnTo>
                  <a:lnTo>
                    <a:pt x="2505938" y="759294"/>
                  </a:lnTo>
                  <a:lnTo>
                    <a:pt x="2289835" y="543217"/>
                  </a:lnTo>
                  <a:lnTo>
                    <a:pt x="1844167" y="542785"/>
                  </a:lnTo>
                  <a:lnTo>
                    <a:pt x="1836978" y="532168"/>
                  </a:lnTo>
                  <a:lnTo>
                    <a:pt x="1820164" y="520915"/>
                  </a:lnTo>
                  <a:lnTo>
                    <a:pt x="1799602" y="516788"/>
                  </a:lnTo>
                  <a:lnTo>
                    <a:pt x="1779054" y="520700"/>
                  </a:lnTo>
                  <a:lnTo>
                    <a:pt x="1762252" y="531990"/>
                  </a:lnTo>
                  <a:lnTo>
                    <a:pt x="1750898" y="548830"/>
                  </a:lnTo>
                  <a:lnTo>
                    <a:pt x="1746745" y="569417"/>
                  </a:lnTo>
                  <a:lnTo>
                    <a:pt x="1750898" y="590143"/>
                  </a:lnTo>
                  <a:lnTo>
                    <a:pt x="1762252" y="606844"/>
                  </a:lnTo>
                  <a:lnTo>
                    <a:pt x="1779054" y="617982"/>
                  </a:lnTo>
                  <a:lnTo>
                    <a:pt x="1799602" y="622046"/>
                  </a:lnTo>
                  <a:lnTo>
                    <a:pt x="1820164" y="617982"/>
                  </a:lnTo>
                  <a:lnTo>
                    <a:pt x="1836978" y="606844"/>
                  </a:lnTo>
                  <a:lnTo>
                    <a:pt x="1848332" y="590143"/>
                  </a:lnTo>
                  <a:lnTo>
                    <a:pt x="1852472" y="569506"/>
                  </a:lnTo>
                  <a:lnTo>
                    <a:pt x="2278938" y="570141"/>
                  </a:lnTo>
                  <a:lnTo>
                    <a:pt x="2468270" y="759282"/>
                  </a:lnTo>
                  <a:lnTo>
                    <a:pt x="1668653" y="758913"/>
                  </a:lnTo>
                  <a:lnTo>
                    <a:pt x="1470520" y="561022"/>
                  </a:lnTo>
                  <a:lnTo>
                    <a:pt x="643813" y="561022"/>
                  </a:lnTo>
                  <a:lnTo>
                    <a:pt x="643813" y="586714"/>
                  </a:lnTo>
                  <a:lnTo>
                    <a:pt x="1458683" y="586714"/>
                  </a:lnTo>
                  <a:lnTo>
                    <a:pt x="1657337" y="785342"/>
                  </a:lnTo>
                  <a:lnTo>
                    <a:pt x="2494369" y="785342"/>
                  </a:lnTo>
                  <a:lnTo>
                    <a:pt x="2836253" y="1126858"/>
                  </a:lnTo>
                  <a:lnTo>
                    <a:pt x="2661412" y="1301978"/>
                  </a:lnTo>
                  <a:lnTo>
                    <a:pt x="2573426" y="1301940"/>
                  </a:lnTo>
                  <a:lnTo>
                    <a:pt x="2171738" y="900226"/>
                  </a:lnTo>
                  <a:lnTo>
                    <a:pt x="1225461" y="900226"/>
                  </a:lnTo>
                  <a:lnTo>
                    <a:pt x="1226439" y="952855"/>
                  </a:lnTo>
                  <a:lnTo>
                    <a:pt x="2149970" y="952855"/>
                  </a:lnTo>
                  <a:lnTo>
                    <a:pt x="2499004" y="1301902"/>
                  </a:lnTo>
                  <a:lnTo>
                    <a:pt x="1078166" y="1301216"/>
                  </a:lnTo>
                  <a:lnTo>
                    <a:pt x="809891" y="1570291"/>
                  </a:lnTo>
                  <a:lnTo>
                    <a:pt x="449173" y="1570291"/>
                  </a:lnTo>
                  <a:lnTo>
                    <a:pt x="450151" y="1623644"/>
                  </a:lnTo>
                  <a:lnTo>
                    <a:pt x="831596" y="1623644"/>
                  </a:lnTo>
                  <a:lnTo>
                    <a:pt x="1100442" y="1354594"/>
                  </a:lnTo>
                  <a:lnTo>
                    <a:pt x="2551709" y="1354594"/>
                  </a:lnTo>
                  <a:lnTo>
                    <a:pt x="2948495" y="1751380"/>
                  </a:lnTo>
                  <a:lnTo>
                    <a:pt x="3461461" y="1751380"/>
                  </a:lnTo>
                  <a:lnTo>
                    <a:pt x="3611118" y="1900859"/>
                  </a:lnTo>
                  <a:lnTo>
                    <a:pt x="4210507" y="1900859"/>
                  </a:lnTo>
                  <a:lnTo>
                    <a:pt x="4378261" y="2068614"/>
                  </a:lnTo>
                  <a:lnTo>
                    <a:pt x="3354654" y="2068614"/>
                  </a:lnTo>
                  <a:lnTo>
                    <a:pt x="3001784" y="2422169"/>
                  </a:lnTo>
                  <a:lnTo>
                    <a:pt x="2624823" y="2422169"/>
                  </a:lnTo>
                  <a:lnTo>
                    <a:pt x="2219134" y="2015998"/>
                  </a:lnTo>
                  <a:lnTo>
                    <a:pt x="1799628" y="2015998"/>
                  </a:lnTo>
                  <a:lnTo>
                    <a:pt x="1799107" y="2042160"/>
                  </a:lnTo>
                  <a:lnTo>
                    <a:pt x="2208758" y="2042160"/>
                  </a:lnTo>
                  <a:lnTo>
                    <a:pt x="2614460" y="2448344"/>
                  </a:lnTo>
                  <a:lnTo>
                    <a:pt x="2975660" y="2448344"/>
                  </a:lnTo>
                  <a:lnTo>
                    <a:pt x="2843733" y="2580538"/>
                  </a:lnTo>
                  <a:lnTo>
                    <a:pt x="2166086" y="2580538"/>
                  </a:lnTo>
                  <a:lnTo>
                    <a:pt x="1901431" y="2315921"/>
                  </a:lnTo>
                  <a:lnTo>
                    <a:pt x="250012" y="2315921"/>
                  </a:lnTo>
                  <a:lnTo>
                    <a:pt x="0" y="2566466"/>
                  </a:lnTo>
                  <a:lnTo>
                    <a:pt x="18275" y="2585758"/>
                  </a:lnTo>
                  <a:lnTo>
                    <a:pt x="261391" y="2343099"/>
                  </a:lnTo>
                  <a:lnTo>
                    <a:pt x="1891550" y="2343099"/>
                  </a:lnTo>
                  <a:lnTo>
                    <a:pt x="2128875" y="2580538"/>
                  </a:lnTo>
                  <a:lnTo>
                    <a:pt x="1455699" y="2580538"/>
                  </a:lnTo>
                  <a:lnTo>
                    <a:pt x="1455699" y="2606738"/>
                  </a:lnTo>
                  <a:lnTo>
                    <a:pt x="2155545" y="2607233"/>
                  </a:lnTo>
                  <a:lnTo>
                    <a:pt x="3099206" y="3551288"/>
                  </a:lnTo>
                  <a:lnTo>
                    <a:pt x="4025696" y="3550513"/>
                  </a:lnTo>
                  <a:lnTo>
                    <a:pt x="4202112" y="3726916"/>
                  </a:lnTo>
                  <a:lnTo>
                    <a:pt x="5320068" y="3727412"/>
                  </a:lnTo>
                  <a:lnTo>
                    <a:pt x="5320068" y="3701199"/>
                  </a:lnTo>
                  <a:lnTo>
                    <a:pt x="4212475" y="3701199"/>
                  </a:lnTo>
                  <a:lnTo>
                    <a:pt x="4036580" y="3524821"/>
                  </a:lnTo>
                  <a:lnTo>
                    <a:pt x="3110560" y="3524821"/>
                  </a:lnTo>
                  <a:lnTo>
                    <a:pt x="2192807" y="2607259"/>
                  </a:lnTo>
                  <a:lnTo>
                    <a:pt x="2855099" y="2607703"/>
                  </a:lnTo>
                  <a:lnTo>
                    <a:pt x="3014370" y="2448344"/>
                  </a:lnTo>
                  <a:lnTo>
                    <a:pt x="3646703" y="2448344"/>
                  </a:lnTo>
                  <a:lnTo>
                    <a:pt x="4220388" y="3021304"/>
                  </a:lnTo>
                  <a:lnTo>
                    <a:pt x="5320068" y="3021304"/>
                  </a:lnTo>
                  <a:lnTo>
                    <a:pt x="5320068" y="2995091"/>
                  </a:lnTo>
                  <a:lnTo>
                    <a:pt x="4230255" y="2995091"/>
                  </a:lnTo>
                  <a:lnTo>
                    <a:pt x="3657079" y="2422169"/>
                  </a:lnTo>
                  <a:lnTo>
                    <a:pt x="3040532" y="2422169"/>
                  </a:lnTo>
                  <a:lnTo>
                    <a:pt x="3367011" y="2095525"/>
                  </a:lnTo>
                  <a:lnTo>
                    <a:pt x="4405173" y="2095525"/>
                  </a:lnTo>
                  <a:lnTo>
                    <a:pt x="4683404" y="2373744"/>
                  </a:lnTo>
                  <a:lnTo>
                    <a:pt x="5142446" y="2373744"/>
                  </a:lnTo>
                  <a:lnTo>
                    <a:pt x="5142446" y="2346553"/>
                  </a:lnTo>
                  <a:lnTo>
                    <a:pt x="4693272" y="2346553"/>
                  </a:lnTo>
                  <a:lnTo>
                    <a:pt x="4442244" y="2095525"/>
                  </a:lnTo>
                  <a:lnTo>
                    <a:pt x="5200751" y="2095525"/>
                  </a:lnTo>
                  <a:lnTo>
                    <a:pt x="5320068" y="1976056"/>
                  </a:lnTo>
                  <a:lnTo>
                    <a:pt x="5320068" y="1937702"/>
                  </a:lnTo>
                  <a:lnTo>
                    <a:pt x="5188877" y="2068614"/>
                  </a:lnTo>
                  <a:lnTo>
                    <a:pt x="4415333" y="2068614"/>
                  </a:lnTo>
                  <a:lnTo>
                    <a:pt x="4221391" y="1874659"/>
                  </a:lnTo>
                  <a:lnTo>
                    <a:pt x="3621494" y="1874659"/>
                  </a:lnTo>
                  <a:lnTo>
                    <a:pt x="3498189" y="1751380"/>
                  </a:lnTo>
                  <a:lnTo>
                    <a:pt x="4686363" y="1751380"/>
                  </a:lnTo>
                  <a:lnTo>
                    <a:pt x="4691723" y="1746021"/>
                  </a:lnTo>
                  <a:lnTo>
                    <a:pt x="4823739" y="1877885"/>
                  </a:lnTo>
                  <a:lnTo>
                    <a:pt x="5293652" y="1877885"/>
                  </a:lnTo>
                  <a:lnTo>
                    <a:pt x="5320081" y="1851660"/>
                  </a:lnTo>
                  <a:lnTo>
                    <a:pt x="5320081" y="1777746"/>
                  </a:lnTo>
                  <a:lnTo>
                    <a:pt x="5272887" y="1825244"/>
                  </a:lnTo>
                  <a:lnTo>
                    <a:pt x="4845964" y="1825244"/>
                  </a:lnTo>
                  <a:lnTo>
                    <a:pt x="4729162" y="1708543"/>
                  </a:lnTo>
                  <a:lnTo>
                    <a:pt x="5058448" y="1379054"/>
                  </a:lnTo>
                  <a:lnTo>
                    <a:pt x="5320068" y="1379054"/>
                  </a:lnTo>
                  <a:lnTo>
                    <a:pt x="5320068" y="1325803"/>
                  </a:lnTo>
                  <a:lnTo>
                    <a:pt x="5036693" y="1325943"/>
                  </a:lnTo>
                  <a:lnTo>
                    <a:pt x="4691494" y="1670900"/>
                  </a:lnTo>
                  <a:lnTo>
                    <a:pt x="4644415" y="1623860"/>
                  </a:lnTo>
                  <a:lnTo>
                    <a:pt x="4644415" y="1698752"/>
                  </a:lnTo>
                  <a:lnTo>
                    <a:pt x="3445548" y="1698752"/>
                  </a:lnTo>
                  <a:lnTo>
                    <a:pt x="3408781" y="1661998"/>
                  </a:lnTo>
                  <a:lnTo>
                    <a:pt x="3408781" y="1698752"/>
                  </a:lnTo>
                  <a:lnTo>
                    <a:pt x="2970238" y="1698752"/>
                  </a:lnTo>
                  <a:lnTo>
                    <a:pt x="2626080" y="1354594"/>
                  </a:lnTo>
                  <a:lnTo>
                    <a:pt x="2683624" y="1354594"/>
                  </a:lnTo>
                  <a:lnTo>
                    <a:pt x="2874022" y="1164590"/>
                  </a:lnTo>
                  <a:lnTo>
                    <a:pt x="3408781" y="1698752"/>
                  </a:lnTo>
                  <a:lnTo>
                    <a:pt x="3408781" y="1661998"/>
                  </a:lnTo>
                  <a:lnTo>
                    <a:pt x="2892666" y="1145971"/>
                  </a:lnTo>
                  <a:lnTo>
                    <a:pt x="3166884" y="872312"/>
                  </a:lnTo>
                  <a:lnTo>
                    <a:pt x="3817162" y="872312"/>
                  </a:lnTo>
                  <a:lnTo>
                    <a:pt x="4308322" y="1362989"/>
                  </a:lnTo>
                  <a:lnTo>
                    <a:pt x="3476218" y="1362989"/>
                  </a:lnTo>
                  <a:lnTo>
                    <a:pt x="3476218" y="1389418"/>
                  </a:lnTo>
                  <a:lnTo>
                    <a:pt x="4334383" y="1389037"/>
                  </a:lnTo>
                  <a:lnTo>
                    <a:pt x="4644415" y="1698752"/>
                  </a:lnTo>
                  <a:lnTo>
                    <a:pt x="4644415" y="1623860"/>
                  </a:lnTo>
                  <a:lnTo>
                    <a:pt x="4409389" y="1388999"/>
                  </a:lnTo>
                  <a:lnTo>
                    <a:pt x="4539602" y="1388935"/>
                  </a:lnTo>
                  <a:lnTo>
                    <a:pt x="4870678" y="1059332"/>
                  </a:lnTo>
                  <a:lnTo>
                    <a:pt x="5320081" y="1059332"/>
                  </a:lnTo>
                  <a:lnTo>
                    <a:pt x="5320081" y="1032675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79400" y="1477134"/>
              <a:ext cx="107221" cy="10647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539164" y="1970778"/>
              <a:ext cx="106045" cy="107314"/>
            </a:xfrm>
            <a:custGeom>
              <a:avLst/>
              <a:gdLst/>
              <a:ahLst/>
              <a:cxnLst/>
              <a:rect l="l" t="t" r="r" b="b"/>
              <a:pathLst>
                <a:path w="106044" h="107314">
                  <a:moveTo>
                    <a:pt x="52375" y="0"/>
                  </a:moveTo>
                  <a:lnTo>
                    <a:pt x="32036" y="4804"/>
                  </a:lnTo>
                  <a:lnTo>
                    <a:pt x="15636" y="16420"/>
                  </a:lnTo>
                  <a:lnTo>
                    <a:pt x="4512" y="33413"/>
                  </a:lnTo>
                  <a:lnTo>
                    <a:pt x="0" y="54343"/>
                  </a:lnTo>
                  <a:lnTo>
                    <a:pt x="4584" y="74875"/>
                  </a:lnTo>
                  <a:lnTo>
                    <a:pt x="15829" y="91601"/>
                  </a:lnTo>
                  <a:lnTo>
                    <a:pt x="32252" y="102858"/>
                  </a:lnTo>
                  <a:lnTo>
                    <a:pt x="52375" y="106981"/>
                  </a:lnTo>
                  <a:lnTo>
                    <a:pt x="72819" y="102986"/>
                  </a:lnTo>
                  <a:lnTo>
                    <a:pt x="89824" y="91901"/>
                  </a:lnTo>
                  <a:lnTo>
                    <a:pt x="101449" y="75074"/>
                  </a:lnTo>
                  <a:lnTo>
                    <a:pt x="105755" y="53851"/>
                  </a:lnTo>
                  <a:lnTo>
                    <a:pt x="101583" y="33033"/>
                  </a:lnTo>
                  <a:lnTo>
                    <a:pt x="90181" y="15900"/>
                  </a:lnTo>
                  <a:lnTo>
                    <a:pt x="73221" y="4279"/>
                  </a:lnTo>
                  <a:lnTo>
                    <a:pt x="52375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6518" y="2289252"/>
              <a:ext cx="105755" cy="1057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2269" y="1826247"/>
              <a:ext cx="105253" cy="10549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92922" y="980037"/>
              <a:ext cx="106248" cy="10525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57280" y="344332"/>
              <a:ext cx="105253" cy="1057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11817" y="1314321"/>
              <a:ext cx="104269" cy="1067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89718" y="2379675"/>
              <a:ext cx="105242" cy="1062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956001" y="2942007"/>
              <a:ext cx="107314" cy="106680"/>
            </a:xfrm>
            <a:custGeom>
              <a:avLst/>
              <a:gdLst/>
              <a:ahLst/>
              <a:cxnLst/>
              <a:rect l="l" t="t" r="r" b="b"/>
              <a:pathLst>
                <a:path w="107315" h="106680">
                  <a:moveTo>
                    <a:pt x="53359" y="0"/>
                  </a:moveTo>
                  <a:lnTo>
                    <a:pt x="32724" y="4095"/>
                  </a:lnTo>
                  <a:lnTo>
                    <a:pt x="15748" y="15345"/>
                  </a:lnTo>
                  <a:lnTo>
                    <a:pt x="4238" y="32194"/>
                  </a:lnTo>
                  <a:lnTo>
                    <a:pt x="0" y="53087"/>
                  </a:lnTo>
                  <a:lnTo>
                    <a:pt x="4230" y="73748"/>
                  </a:lnTo>
                  <a:lnTo>
                    <a:pt x="15685" y="90728"/>
                  </a:lnTo>
                  <a:lnTo>
                    <a:pt x="32512" y="102233"/>
                  </a:lnTo>
                  <a:lnTo>
                    <a:pt x="52857" y="106467"/>
                  </a:lnTo>
                  <a:lnTo>
                    <a:pt x="73431" y="102367"/>
                  </a:lnTo>
                  <a:lnTo>
                    <a:pt x="90346" y="91086"/>
                  </a:lnTo>
                  <a:lnTo>
                    <a:pt x="101982" y="74150"/>
                  </a:lnTo>
                  <a:lnTo>
                    <a:pt x="106719" y="53087"/>
                  </a:lnTo>
                  <a:lnTo>
                    <a:pt x="101990" y="32604"/>
                  </a:lnTo>
                  <a:lnTo>
                    <a:pt x="90409" y="15710"/>
                  </a:lnTo>
                  <a:lnTo>
                    <a:pt x="73643" y="423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26693" y="2527417"/>
              <a:ext cx="106269" cy="106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196259" y="2293943"/>
              <a:ext cx="3748404" cy="349250"/>
            </a:xfrm>
            <a:custGeom>
              <a:avLst/>
              <a:gdLst/>
              <a:ahLst/>
              <a:cxnLst/>
              <a:rect l="l" t="t" r="r" b="b"/>
              <a:pathLst>
                <a:path w="3748405" h="349250">
                  <a:moveTo>
                    <a:pt x="105244" y="295757"/>
                  </a:moveTo>
                  <a:lnTo>
                    <a:pt x="101066" y="274840"/>
                  </a:lnTo>
                  <a:lnTo>
                    <a:pt x="89662" y="257987"/>
                  </a:lnTo>
                  <a:lnTo>
                    <a:pt x="72707" y="246735"/>
                  </a:lnTo>
                  <a:lnTo>
                    <a:pt x="51854" y="242633"/>
                  </a:lnTo>
                  <a:lnTo>
                    <a:pt x="31318" y="246735"/>
                  </a:lnTo>
                  <a:lnTo>
                    <a:pt x="14605" y="257987"/>
                  </a:lnTo>
                  <a:lnTo>
                    <a:pt x="3568" y="274840"/>
                  </a:lnTo>
                  <a:lnTo>
                    <a:pt x="0" y="295757"/>
                  </a:lnTo>
                  <a:lnTo>
                    <a:pt x="4000" y="316382"/>
                  </a:lnTo>
                  <a:lnTo>
                    <a:pt x="14998" y="333349"/>
                  </a:lnTo>
                  <a:lnTo>
                    <a:pt x="31457" y="344855"/>
                  </a:lnTo>
                  <a:lnTo>
                    <a:pt x="51854" y="349084"/>
                  </a:lnTo>
                  <a:lnTo>
                    <a:pt x="72771" y="344335"/>
                  </a:lnTo>
                  <a:lnTo>
                    <a:pt x="89852" y="332892"/>
                  </a:lnTo>
                  <a:lnTo>
                    <a:pt x="101282" y="316217"/>
                  </a:lnTo>
                  <a:lnTo>
                    <a:pt x="105244" y="295757"/>
                  </a:lnTo>
                  <a:close/>
                </a:path>
                <a:path w="3748405" h="349250">
                  <a:moveTo>
                    <a:pt x="3747986" y="52628"/>
                  </a:moveTo>
                  <a:lnTo>
                    <a:pt x="3743820" y="32626"/>
                  </a:lnTo>
                  <a:lnTo>
                    <a:pt x="3732428" y="15849"/>
                  </a:lnTo>
                  <a:lnTo>
                    <a:pt x="3715474" y="4292"/>
                  </a:lnTo>
                  <a:lnTo>
                    <a:pt x="3694633" y="0"/>
                  </a:lnTo>
                  <a:lnTo>
                    <a:pt x="3674275" y="4292"/>
                  </a:lnTo>
                  <a:lnTo>
                    <a:pt x="3657435" y="15849"/>
                  </a:lnTo>
                  <a:lnTo>
                    <a:pt x="3645979" y="32626"/>
                  </a:lnTo>
                  <a:lnTo>
                    <a:pt x="3641737" y="52628"/>
                  </a:lnTo>
                  <a:lnTo>
                    <a:pt x="3645979" y="73406"/>
                  </a:lnTo>
                  <a:lnTo>
                    <a:pt x="3657435" y="90271"/>
                  </a:lnTo>
                  <a:lnTo>
                    <a:pt x="3674275" y="101714"/>
                  </a:lnTo>
                  <a:lnTo>
                    <a:pt x="3694633" y="106248"/>
                  </a:lnTo>
                  <a:lnTo>
                    <a:pt x="3715474" y="101930"/>
                  </a:lnTo>
                  <a:lnTo>
                    <a:pt x="3732428" y="90271"/>
                  </a:lnTo>
                  <a:lnTo>
                    <a:pt x="3743820" y="73202"/>
                  </a:lnTo>
                  <a:lnTo>
                    <a:pt x="3747986" y="52628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092241" y="2029340"/>
              <a:ext cx="104761" cy="1067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86121" y="43170"/>
              <a:ext cx="105755" cy="10500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06696" y="344332"/>
              <a:ext cx="104761" cy="10574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388335" y="520741"/>
              <a:ext cx="106045" cy="106680"/>
            </a:xfrm>
            <a:custGeom>
              <a:avLst/>
              <a:gdLst/>
              <a:ahLst/>
              <a:cxnLst/>
              <a:rect l="l" t="t" r="r" b="b"/>
              <a:pathLst>
                <a:path w="106044" h="106679">
                  <a:moveTo>
                    <a:pt x="52867" y="0"/>
                  </a:moveTo>
                  <a:lnTo>
                    <a:pt x="32029" y="4263"/>
                  </a:lnTo>
                  <a:lnTo>
                    <a:pt x="15125" y="15754"/>
                  </a:lnTo>
                  <a:lnTo>
                    <a:pt x="3875" y="32525"/>
                  </a:lnTo>
                  <a:lnTo>
                    <a:pt x="0" y="52626"/>
                  </a:lnTo>
                  <a:lnTo>
                    <a:pt x="4091" y="73334"/>
                  </a:lnTo>
                  <a:lnTo>
                    <a:pt x="15317" y="90480"/>
                  </a:lnTo>
                  <a:lnTo>
                    <a:pt x="32101" y="102161"/>
                  </a:lnTo>
                  <a:lnTo>
                    <a:pt x="52867" y="106478"/>
                  </a:lnTo>
                  <a:lnTo>
                    <a:pt x="73429" y="102169"/>
                  </a:lnTo>
                  <a:lnTo>
                    <a:pt x="90243" y="90541"/>
                  </a:lnTo>
                  <a:lnTo>
                    <a:pt x="101591" y="73542"/>
                  </a:lnTo>
                  <a:lnTo>
                    <a:pt x="105755" y="53118"/>
                  </a:lnTo>
                  <a:lnTo>
                    <a:pt x="101591" y="32802"/>
                  </a:lnTo>
                  <a:lnTo>
                    <a:pt x="90243" y="16000"/>
                  </a:lnTo>
                  <a:lnTo>
                    <a:pt x="73429" y="4478"/>
                  </a:lnTo>
                  <a:lnTo>
                    <a:pt x="52867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939813" y="851068"/>
              <a:ext cx="150183" cy="1502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013673" y="527915"/>
              <a:ext cx="149231" cy="14970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495579" y="530372"/>
              <a:ext cx="149231" cy="15071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49658" y="1526298"/>
              <a:ext cx="150738" cy="14998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062596" y="0"/>
              <a:ext cx="41910" cy="34290"/>
            </a:xfrm>
            <a:custGeom>
              <a:avLst/>
              <a:gdLst/>
              <a:ahLst/>
              <a:cxnLst/>
              <a:rect l="l" t="t" r="r" b="b"/>
              <a:pathLst>
                <a:path w="41909" h="34290">
                  <a:moveTo>
                    <a:pt x="29511" y="0"/>
                  </a:moveTo>
                  <a:lnTo>
                    <a:pt x="0" y="0"/>
                  </a:lnTo>
                  <a:lnTo>
                    <a:pt x="7541" y="11232"/>
                  </a:lnTo>
                  <a:lnTo>
                    <a:pt x="41503" y="34100"/>
                  </a:lnTo>
                  <a:lnTo>
                    <a:pt x="41503" y="8086"/>
                  </a:lnTo>
                  <a:lnTo>
                    <a:pt x="29511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443840" y="0"/>
              <a:ext cx="249510" cy="12741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062212" y="5"/>
              <a:ext cx="4950460" cy="3126105"/>
            </a:xfrm>
            <a:custGeom>
              <a:avLst/>
              <a:gdLst/>
              <a:ahLst/>
              <a:cxnLst/>
              <a:rect l="l" t="t" r="r" b="b"/>
              <a:pathLst>
                <a:path w="4950459" h="3126105">
                  <a:moveTo>
                    <a:pt x="291045" y="1929752"/>
                  </a:moveTo>
                  <a:lnTo>
                    <a:pt x="283210" y="1888642"/>
                  </a:lnTo>
                  <a:lnTo>
                    <a:pt x="272732" y="1873034"/>
                  </a:lnTo>
                  <a:lnTo>
                    <a:pt x="272732" y="1929752"/>
                  </a:lnTo>
                  <a:lnTo>
                    <a:pt x="265963" y="1963851"/>
                  </a:lnTo>
                  <a:lnTo>
                    <a:pt x="247434" y="1991804"/>
                  </a:lnTo>
                  <a:lnTo>
                    <a:pt x="219824" y="2010537"/>
                  </a:lnTo>
                  <a:lnTo>
                    <a:pt x="185801" y="2016975"/>
                  </a:lnTo>
                  <a:lnTo>
                    <a:pt x="151269" y="2010537"/>
                  </a:lnTo>
                  <a:lnTo>
                    <a:pt x="123469" y="1991804"/>
                  </a:lnTo>
                  <a:lnTo>
                    <a:pt x="104825" y="1963851"/>
                  </a:lnTo>
                  <a:lnTo>
                    <a:pt x="97815" y="1929752"/>
                  </a:lnTo>
                  <a:lnTo>
                    <a:pt x="104686" y="1895868"/>
                  </a:lnTo>
                  <a:lnTo>
                    <a:pt x="123469" y="1868055"/>
                  </a:lnTo>
                  <a:lnTo>
                    <a:pt x="151422" y="1849234"/>
                  </a:lnTo>
                  <a:lnTo>
                    <a:pt x="185801" y="1842300"/>
                  </a:lnTo>
                  <a:lnTo>
                    <a:pt x="219824" y="1849158"/>
                  </a:lnTo>
                  <a:lnTo>
                    <a:pt x="247434" y="1867865"/>
                  </a:lnTo>
                  <a:lnTo>
                    <a:pt x="265963" y="1895665"/>
                  </a:lnTo>
                  <a:lnTo>
                    <a:pt x="272732" y="1929752"/>
                  </a:lnTo>
                  <a:lnTo>
                    <a:pt x="272732" y="1873034"/>
                  </a:lnTo>
                  <a:lnTo>
                    <a:pt x="260654" y="1855025"/>
                  </a:lnTo>
                  <a:lnTo>
                    <a:pt x="241769" y="1842300"/>
                  </a:lnTo>
                  <a:lnTo>
                    <a:pt x="226974" y="1832343"/>
                  </a:lnTo>
                  <a:lnTo>
                    <a:pt x="185801" y="1824024"/>
                  </a:lnTo>
                  <a:lnTo>
                    <a:pt x="144589" y="1832343"/>
                  </a:lnTo>
                  <a:lnTo>
                    <a:pt x="110807" y="1855025"/>
                  </a:lnTo>
                  <a:lnTo>
                    <a:pt x="87947" y="1888642"/>
                  </a:lnTo>
                  <a:lnTo>
                    <a:pt x="79540" y="1929752"/>
                  </a:lnTo>
                  <a:lnTo>
                    <a:pt x="87947" y="1971001"/>
                  </a:lnTo>
                  <a:lnTo>
                    <a:pt x="110807" y="2005152"/>
                  </a:lnTo>
                  <a:lnTo>
                    <a:pt x="144589" y="2028405"/>
                  </a:lnTo>
                  <a:lnTo>
                    <a:pt x="185801" y="2037003"/>
                  </a:lnTo>
                  <a:lnTo>
                    <a:pt x="226618" y="2028405"/>
                  </a:lnTo>
                  <a:lnTo>
                    <a:pt x="243065" y="2016975"/>
                  </a:lnTo>
                  <a:lnTo>
                    <a:pt x="260096" y="2005152"/>
                  </a:lnTo>
                  <a:lnTo>
                    <a:pt x="282727" y="1971001"/>
                  </a:lnTo>
                  <a:lnTo>
                    <a:pt x="291045" y="1929752"/>
                  </a:lnTo>
                  <a:close/>
                </a:path>
                <a:path w="4950459" h="3126105">
                  <a:moveTo>
                    <a:pt x="334530" y="1609318"/>
                  </a:moveTo>
                  <a:lnTo>
                    <a:pt x="328536" y="1565338"/>
                  </a:lnTo>
                  <a:lnTo>
                    <a:pt x="311632" y="1525473"/>
                  </a:lnTo>
                  <a:lnTo>
                    <a:pt x="305879" y="1518005"/>
                  </a:lnTo>
                  <a:lnTo>
                    <a:pt x="305879" y="1609318"/>
                  </a:lnTo>
                  <a:lnTo>
                    <a:pt x="298742" y="1653527"/>
                  </a:lnTo>
                  <a:lnTo>
                    <a:pt x="278917" y="1691855"/>
                  </a:lnTo>
                  <a:lnTo>
                    <a:pt x="248780" y="1722043"/>
                  </a:lnTo>
                  <a:lnTo>
                    <a:pt x="210705" y="1741805"/>
                  </a:lnTo>
                  <a:lnTo>
                    <a:pt x="167043" y="1748904"/>
                  </a:lnTo>
                  <a:lnTo>
                    <a:pt x="122936" y="1741805"/>
                  </a:lnTo>
                  <a:lnTo>
                    <a:pt x="84670" y="1722043"/>
                  </a:lnTo>
                  <a:lnTo>
                    <a:pt x="54533" y="1691855"/>
                  </a:lnTo>
                  <a:lnTo>
                    <a:pt x="34772" y="1653527"/>
                  </a:lnTo>
                  <a:lnTo>
                    <a:pt x="27686" y="1609318"/>
                  </a:lnTo>
                  <a:lnTo>
                    <a:pt x="34772" y="1565821"/>
                  </a:lnTo>
                  <a:lnTo>
                    <a:pt x="54533" y="1527937"/>
                  </a:lnTo>
                  <a:lnTo>
                    <a:pt x="84670" y="1497977"/>
                  </a:lnTo>
                  <a:lnTo>
                    <a:pt x="122936" y="1478280"/>
                  </a:lnTo>
                  <a:lnTo>
                    <a:pt x="167043" y="1471206"/>
                  </a:lnTo>
                  <a:lnTo>
                    <a:pt x="210705" y="1478280"/>
                  </a:lnTo>
                  <a:lnTo>
                    <a:pt x="248780" y="1497977"/>
                  </a:lnTo>
                  <a:lnTo>
                    <a:pt x="278917" y="1527937"/>
                  </a:lnTo>
                  <a:lnTo>
                    <a:pt x="298742" y="1565821"/>
                  </a:lnTo>
                  <a:lnTo>
                    <a:pt x="305879" y="1609318"/>
                  </a:lnTo>
                  <a:lnTo>
                    <a:pt x="305879" y="1518005"/>
                  </a:lnTo>
                  <a:lnTo>
                    <a:pt x="285432" y="1491462"/>
                  </a:lnTo>
                  <a:lnTo>
                    <a:pt x="259448" y="1471206"/>
                  </a:lnTo>
                  <a:lnTo>
                    <a:pt x="251523" y="1465021"/>
                  </a:lnTo>
                  <a:lnTo>
                    <a:pt x="211531" y="1447901"/>
                  </a:lnTo>
                  <a:lnTo>
                    <a:pt x="167043" y="1441805"/>
                  </a:lnTo>
                  <a:lnTo>
                    <a:pt x="122745" y="1447901"/>
                  </a:lnTo>
                  <a:lnTo>
                    <a:pt x="82880" y="1465021"/>
                  </a:lnTo>
                  <a:lnTo>
                    <a:pt x="49047" y="1491462"/>
                  </a:lnTo>
                  <a:lnTo>
                    <a:pt x="22885" y="1525473"/>
                  </a:lnTo>
                  <a:lnTo>
                    <a:pt x="5994" y="1565338"/>
                  </a:lnTo>
                  <a:lnTo>
                    <a:pt x="0" y="1609318"/>
                  </a:lnTo>
                  <a:lnTo>
                    <a:pt x="5613" y="1654200"/>
                  </a:lnTo>
                  <a:lnTo>
                    <a:pt x="22313" y="1694383"/>
                  </a:lnTo>
                  <a:lnTo>
                    <a:pt x="48475" y="1728343"/>
                  </a:lnTo>
                  <a:lnTo>
                    <a:pt x="82423" y="1754517"/>
                  </a:lnTo>
                  <a:lnTo>
                    <a:pt x="122504" y="1771357"/>
                  </a:lnTo>
                  <a:lnTo>
                    <a:pt x="167043" y="1777314"/>
                  </a:lnTo>
                  <a:lnTo>
                    <a:pt x="211531" y="1771446"/>
                  </a:lnTo>
                  <a:lnTo>
                    <a:pt x="251523" y="1754619"/>
                  </a:lnTo>
                  <a:lnTo>
                    <a:pt x="285432" y="1728431"/>
                  </a:lnTo>
                  <a:lnTo>
                    <a:pt x="311632" y="1694434"/>
                  </a:lnTo>
                  <a:lnTo>
                    <a:pt x="328536" y="1654200"/>
                  </a:lnTo>
                  <a:lnTo>
                    <a:pt x="334530" y="1609318"/>
                  </a:lnTo>
                  <a:close/>
                </a:path>
                <a:path w="4950459" h="3126105">
                  <a:moveTo>
                    <a:pt x="482777" y="569150"/>
                  </a:moveTo>
                  <a:lnTo>
                    <a:pt x="474002" y="527964"/>
                  </a:lnTo>
                  <a:lnTo>
                    <a:pt x="464527" y="513905"/>
                  </a:lnTo>
                  <a:lnTo>
                    <a:pt x="464527" y="569150"/>
                  </a:lnTo>
                  <a:lnTo>
                    <a:pt x="457644" y="603643"/>
                  </a:lnTo>
                  <a:lnTo>
                    <a:pt x="438810" y="631393"/>
                  </a:lnTo>
                  <a:lnTo>
                    <a:pt x="410705" y="650011"/>
                  </a:lnTo>
                  <a:lnTo>
                    <a:pt x="376008" y="657123"/>
                  </a:lnTo>
                  <a:lnTo>
                    <a:pt x="342049" y="650163"/>
                  </a:lnTo>
                  <a:lnTo>
                    <a:pt x="314007" y="631240"/>
                  </a:lnTo>
                  <a:lnTo>
                    <a:pt x="294868" y="603338"/>
                  </a:lnTo>
                  <a:lnTo>
                    <a:pt x="287566" y="569417"/>
                  </a:lnTo>
                  <a:lnTo>
                    <a:pt x="294792" y="535101"/>
                  </a:lnTo>
                  <a:lnTo>
                    <a:pt x="313817" y="507060"/>
                  </a:lnTo>
                  <a:lnTo>
                    <a:pt x="341858" y="488137"/>
                  </a:lnTo>
                  <a:lnTo>
                    <a:pt x="376008" y="481203"/>
                  </a:lnTo>
                  <a:lnTo>
                    <a:pt x="410489" y="488149"/>
                  </a:lnTo>
                  <a:lnTo>
                    <a:pt x="438619" y="507022"/>
                  </a:lnTo>
                  <a:lnTo>
                    <a:pt x="457568" y="534987"/>
                  </a:lnTo>
                  <a:lnTo>
                    <a:pt x="464527" y="569150"/>
                  </a:lnTo>
                  <a:lnTo>
                    <a:pt x="464527" y="513905"/>
                  </a:lnTo>
                  <a:lnTo>
                    <a:pt x="451256" y="494182"/>
                  </a:lnTo>
                  <a:lnTo>
                    <a:pt x="432130" y="481203"/>
                  </a:lnTo>
                  <a:lnTo>
                    <a:pt x="417563" y="471322"/>
                  </a:lnTo>
                  <a:lnTo>
                    <a:pt x="376008" y="462927"/>
                  </a:lnTo>
                  <a:lnTo>
                    <a:pt x="334822" y="471322"/>
                  </a:lnTo>
                  <a:lnTo>
                    <a:pt x="301053" y="494182"/>
                  </a:lnTo>
                  <a:lnTo>
                    <a:pt x="278206" y="527964"/>
                  </a:lnTo>
                  <a:lnTo>
                    <a:pt x="269811" y="569150"/>
                  </a:lnTo>
                  <a:lnTo>
                    <a:pt x="278206" y="610679"/>
                  </a:lnTo>
                  <a:lnTo>
                    <a:pt x="301053" y="644271"/>
                  </a:lnTo>
                  <a:lnTo>
                    <a:pt x="334822" y="666927"/>
                  </a:lnTo>
                  <a:lnTo>
                    <a:pt x="376008" y="675640"/>
                  </a:lnTo>
                  <a:lnTo>
                    <a:pt x="417296" y="667169"/>
                  </a:lnTo>
                  <a:lnTo>
                    <a:pt x="432130" y="657123"/>
                  </a:lnTo>
                  <a:lnTo>
                    <a:pt x="451269" y="644182"/>
                  </a:lnTo>
                  <a:lnTo>
                    <a:pt x="474294" y="610298"/>
                  </a:lnTo>
                  <a:lnTo>
                    <a:pt x="482777" y="569150"/>
                  </a:lnTo>
                  <a:close/>
                </a:path>
                <a:path w="4950459" h="3126105">
                  <a:moveTo>
                    <a:pt x="1116228" y="926185"/>
                  </a:moveTo>
                  <a:lnTo>
                    <a:pt x="1110234" y="881570"/>
                  </a:lnTo>
                  <a:lnTo>
                    <a:pt x="1093343" y="841476"/>
                  </a:lnTo>
                  <a:lnTo>
                    <a:pt x="1088085" y="834669"/>
                  </a:lnTo>
                  <a:lnTo>
                    <a:pt x="1088085" y="926185"/>
                  </a:lnTo>
                  <a:lnTo>
                    <a:pt x="1081151" y="970305"/>
                  </a:lnTo>
                  <a:lnTo>
                    <a:pt x="1061288" y="1008621"/>
                  </a:lnTo>
                  <a:lnTo>
                    <a:pt x="1030922" y="1038834"/>
                  </a:lnTo>
                  <a:lnTo>
                    <a:pt x="992441" y="1058659"/>
                  </a:lnTo>
                  <a:lnTo>
                    <a:pt x="948245" y="1065771"/>
                  </a:lnTo>
                  <a:lnTo>
                    <a:pt x="904417" y="1058659"/>
                  </a:lnTo>
                  <a:lnTo>
                    <a:pt x="866457" y="1038910"/>
                  </a:lnTo>
                  <a:lnTo>
                    <a:pt x="836536" y="1008888"/>
                  </a:lnTo>
                  <a:lnTo>
                    <a:pt x="816927" y="970927"/>
                  </a:lnTo>
                  <a:lnTo>
                    <a:pt x="809904" y="927417"/>
                  </a:lnTo>
                  <a:lnTo>
                    <a:pt x="816940" y="883107"/>
                  </a:lnTo>
                  <a:lnTo>
                    <a:pt x="836561" y="844765"/>
                  </a:lnTo>
                  <a:lnTo>
                    <a:pt x="866559" y="814616"/>
                  </a:lnTo>
                  <a:lnTo>
                    <a:pt x="904697" y="794893"/>
                  </a:lnTo>
                  <a:lnTo>
                    <a:pt x="948740" y="787819"/>
                  </a:lnTo>
                  <a:lnTo>
                    <a:pt x="992378" y="794893"/>
                  </a:lnTo>
                  <a:lnTo>
                    <a:pt x="1030376" y="814539"/>
                  </a:lnTo>
                  <a:lnTo>
                    <a:pt x="1060526" y="844499"/>
                  </a:lnTo>
                  <a:lnTo>
                    <a:pt x="1080516" y="882472"/>
                  </a:lnTo>
                  <a:lnTo>
                    <a:pt x="1088085" y="926185"/>
                  </a:lnTo>
                  <a:lnTo>
                    <a:pt x="1088085" y="834669"/>
                  </a:lnTo>
                  <a:lnTo>
                    <a:pt x="1041603" y="787819"/>
                  </a:lnTo>
                  <a:lnTo>
                    <a:pt x="993228" y="764616"/>
                  </a:lnTo>
                  <a:lnTo>
                    <a:pt x="948740" y="758913"/>
                  </a:lnTo>
                  <a:lnTo>
                    <a:pt x="904417" y="764616"/>
                  </a:lnTo>
                  <a:lnTo>
                    <a:pt x="864450" y="781367"/>
                  </a:lnTo>
                  <a:lnTo>
                    <a:pt x="830503" y="807529"/>
                  </a:lnTo>
                  <a:lnTo>
                    <a:pt x="804214" y="841476"/>
                  </a:lnTo>
                  <a:lnTo>
                    <a:pt x="787234" y="881570"/>
                  </a:lnTo>
                  <a:lnTo>
                    <a:pt x="781215" y="926185"/>
                  </a:lnTo>
                  <a:lnTo>
                    <a:pt x="787234" y="970584"/>
                  </a:lnTo>
                  <a:lnTo>
                    <a:pt x="804214" y="1010564"/>
                  </a:lnTo>
                  <a:lnTo>
                    <a:pt x="830503" y="1044498"/>
                  </a:lnTo>
                  <a:lnTo>
                    <a:pt x="864450" y="1070737"/>
                  </a:lnTo>
                  <a:lnTo>
                    <a:pt x="904417" y="1087678"/>
                  </a:lnTo>
                  <a:lnTo>
                    <a:pt x="948740" y="1093685"/>
                  </a:lnTo>
                  <a:lnTo>
                    <a:pt x="993267" y="1087678"/>
                  </a:lnTo>
                  <a:lnTo>
                    <a:pt x="1033348" y="1070737"/>
                  </a:lnTo>
                  <a:lnTo>
                    <a:pt x="1039774" y="1065771"/>
                  </a:lnTo>
                  <a:lnTo>
                    <a:pt x="1067333" y="1044498"/>
                  </a:lnTo>
                  <a:lnTo>
                    <a:pt x="1093571" y="1010564"/>
                  </a:lnTo>
                  <a:lnTo>
                    <a:pt x="1110411" y="970584"/>
                  </a:lnTo>
                  <a:lnTo>
                    <a:pt x="1116228" y="926185"/>
                  </a:lnTo>
                  <a:close/>
                </a:path>
                <a:path w="4950459" h="3126105">
                  <a:moveTo>
                    <a:pt x="1301521" y="2589187"/>
                  </a:moveTo>
                  <a:lnTo>
                    <a:pt x="1291780" y="2540698"/>
                  </a:lnTo>
                  <a:lnTo>
                    <a:pt x="1279829" y="2522944"/>
                  </a:lnTo>
                  <a:lnTo>
                    <a:pt x="1279829" y="2589187"/>
                  </a:lnTo>
                  <a:lnTo>
                    <a:pt x="1271739" y="2628836"/>
                  </a:lnTo>
                  <a:lnTo>
                    <a:pt x="1249616" y="2661628"/>
                  </a:lnTo>
                  <a:lnTo>
                    <a:pt x="1216647" y="2683967"/>
                  </a:lnTo>
                  <a:lnTo>
                    <a:pt x="1176032" y="2692209"/>
                  </a:lnTo>
                  <a:lnTo>
                    <a:pt x="1136434" y="2683967"/>
                  </a:lnTo>
                  <a:lnTo>
                    <a:pt x="1103718" y="2661628"/>
                  </a:lnTo>
                  <a:lnTo>
                    <a:pt x="1081481" y="2628836"/>
                  </a:lnTo>
                  <a:lnTo>
                    <a:pt x="1073264" y="2589187"/>
                  </a:lnTo>
                  <a:lnTo>
                    <a:pt x="1081328" y="2548750"/>
                  </a:lnTo>
                  <a:lnTo>
                    <a:pt x="1103337" y="2515679"/>
                  </a:lnTo>
                  <a:lnTo>
                    <a:pt x="1136002" y="2493353"/>
                  </a:lnTo>
                  <a:lnTo>
                    <a:pt x="1176032" y="2485161"/>
                  </a:lnTo>
                  <a:lnTo>
                    <a:pt x="1216647" y="2493670"/>
                  </a:lnTo>
                  <a:lnTo>
                    <a:pt x="1249616" y="2515959"/>
                  </a:lnTo>
                  <a:lnTo>
                    <a:pt x="1271739" y="2548852"/>
                  </a:lnTo>
                  <a:lnTo>
                    <a:pt x="1279829" y="2589187"/>
                  </a:lnTo>
                  <a:lnTo>
                    <a:pt x="1279829" y="2522944"/>
                  </a:lnTo>
                  <a:lnTo>
                    <a:pt x="1265097" y="2501036"/>
                  </a:lnTo>
                  <a:lnTo>
                    <a:pt x="1241488" y="2485161"/>
                  </a:lnTo>
                  <a:lnTo>
                    <a:pt x="1225257" y="2474239"/>
                  </a:lnTo>
                  <a:lnTo>
                    <a:pt x="1176032" y="2464409"/>
                  </a:lnTo>
                  <a:lnTo>
                    <a:pt x="1128229" y="2474239"/>
                  </a:lnTo>
                  <a:lnTo>
                    <a:pt x="1088580" y="2501036"/>
                  </a:lnTo>
                  <a:lnTo>
                    <a:pt x="1061516" y="2540698"/>
                  </a:lnTo>
                  <a:lnTo>
                    <a:pt x="1051509" y="2589187"/>
                  </a:lnTo>
                  <a:lnTo>
                    <a:pt x="1061377" y="2637396"/>
                  </a:lnTo>
                  <a:lnTo>
                    <a:pt x="1088186" y="2677198"/>
                  </a:lnTo>
                  <a:lnTo>
                    <a:pt x="1127798" y="2704249"/>
                  </a:lnTo>
                  <a:lnTo>
                    <a:pt x="1176032" y="2714231"/>
                  </a:lnTo>
                  <a:lnTo>
                    <a:pt x="1224826" y="2704249"/>
                  </a:lnTo>
                  <a:lnTo>
                    <a:pt x="1242580" y="2692209"/>
                  </a:lnTo>
                  <a:lnTo>
                    <a:pt x="1264716" y="2677198"/>
                  </a:lnTo>
                  <a:lnTo>
                    <a:pt x="1291640" y="2637396"/>
                  </a:lnTo>
                  <a:lnTo>
                    <a:pt x="1301521" y="2589187"/>
                  </a:lnTo>
                  <a:close/>
                </a:path>
                <a:path w="4950459" h="3126105">
                  <a:moveTo>
                    <a:pt x="1554073" y="1155"/>
                  </a:moveTo>
                  <a:lnTo>
                    <a:pt x="1553845" y="0"/>
                  </a:lnTo>
                  <a:lnTo>
                    <a:pt x="1459433" y="0"/>
                  </a:lnTo>
                  <a:lnTo>
                    <a:pt x="1459191" y="1155"/>
                  </a:lnTo>
                  <a:lnTo>
                    <a:pt x="1462976" y="19799"/>
                  </a:lnTo>
                  <a:lnTo>
                    <a:pt x="1473187" y="35039"/>
                  </a:lnTo>
                  <a:lnTo>
                    <a:pt x="1488135" y="45326"/>
                  </a:lnTo>
                  <a:lnTo>
                    <a:pt x="1506105" y="49098"/>
                  </a:lnTo>
                  <a:lnTo>
                    <a:pt x="1525079" y="45326"/>
                  </a:lnTo>
                  <a:lnTo>
                    <a:pt x="1540294" y="35039"/>
                  </a:lnTo>
                  <a:lnTo>
                    <a:pt x="1550416" y="19799"/>
                  </a:lnTo>
                  <a:lnTo>
                    <a:pt x="1554073" y="1155"/>
                  </a:lnTo>
                  <a:close/>
                </a:path>
                <a:path w="4950459" h="3126105">
                  <a:moveTo>
                    <a:pt x="1620735" y="562254"/>
                  </a:moveTo>
                  <a:lnTo>
                    <a:pt x="1612493" y="521500"/>
                  </a:lnTo>
                  <a:lnTo>
                    <a:pt x="1602981" y="507301"/>
                  </a:lnTo>
                  <a:lnTo>
                    <a:pt x="1602981" y="562254"/>
                  </a:lnTo>
                  <a:lnTo>
                    <a:pt x="1596301" y="596773"/>
                  </a:lnTo>
                  <a:lnTo>
                    <a:pt x="1577454" y="624789"/>
                  </a:lnTo>
                  <a:lnTo>
                    <a:pt x="1549234" y="643572"/>
                  </a:lnTo>
                  <a:lnTo>
                    <a:pt x="1514487" y="650443"/>
                  </a:lnTo>
                  <a:lnTo>
                    <a:pt x="1480616" y="643597"/>
                  </a:lnTo>
                  <a:lnTo>
                    <a:pt x="1452803" y="624941"/>
                  </a:lnTo>
                  <a:lnTo>
                    <a:pt x="1433982" y="597293"/>
                  </a:lnTo>
                  <a:lnTo>
                    <a:pt x="1427060" y="563486"/>
                  </a:lnTo>
                  <a:lnTo>
                    <a:pt x="1433995" y="528955"/>
                  </a:lnTo>
                  <a:lnTo>
                    <a:pt x="1452930" y="500938"/>
                  </a:lnTo>
                  <a:lnTo>
                    <a:pt x="1481048" y="482142"/>
                  </a:lnTo>
                  <a:lnTo>
                    <a:pt x="1515503" y="475272"/>
                  </a:lnTo>
                  <a:lnTo>
                    <a:pt x="1549387" y="482130"/>
                  </a:lnTo>
                  <a:lnTo>
                    <a:pt x="1577213" y="500786"/>
                  </a:lnTo>
                  <a:lnTo>
                    <a:pt x="1596047" y="528447"/>
                  </a:lnTo>
                  <a:lnTo>
                    <a:pt x="1602981" y="562254"/>
                  </a:lnTo>
                  <a:lnTo>
                    <a:pt x="1602981" y="507301"/>
                  </a:lnTo>
                  <a:lnTo>
                    <a:pt x="1589976" y="487883"/>
                  </a:lnTo>
                  <a:lnTo>
                    <a:pt x="1571701" y="475272"/>
                  </a:lnTo>
                  <a:lnTo>
                    <a:pt x="1556537" y="464832"/>
                  </a:lnTo>
                  <a:lnTo>
                    <a:pt x="1515503" y="455764"/>
                  </a:lnTo>
                  <a:lnTo>
                    <a:pt x="1474241" y="464845"/>
                  </a:lnTo>
                  <a:lnTo>
                    <a:pt x="1440281" y="488035"/>
                  </a:lnTo>
                  <a:lnTo>
                    <a:pt x="1417269" y="522020"/>
                  </a:lnTo>
                  <a:lnTo>
                    <a:pt x="1408785" y="563486"/>
                  </a:lnTo>
                  <a:lnTo>
                    <a:pt x="1417650" y="604113"/>
                  </a:lnTo>
                  <a:lnTo>
                    <a:pt x="1440522" y="637603"/>
                  </a:lnTo>
                  <a:lnTo>
                    <a:pt x="1473949" y="660361"/>
                  </a:lnTo>
                  <a:lnTo>
                    <a:pt x="1514487" y="668743"/>
                  </a:lnTo>
                  <a:lnTo>
                    <a:pt x="1556105" y="660476"/>
                  </a:lnTo>
                  <a:lnTo>
                    <a:pt x="1571066" y="650443"/>
                  </a:lnTo>
                  <a:lnTo>
                    <a:pt x="1589849" y="637832"/>
                  </a:lnTo>
                  <a:lnTo>
                    <a:pt x="1612480" y="604012"/>
                  </a:lnTo>
                  <a:lnTo>
                    <a:pt x="1620735" y="562254"/>
                  </a:lnTo>
                  <a:close/>
                </a:path>
                <a:path w="4950459" h="3126105">
                  <a:moveTo>
                    <a:pt x="1645945" y="2028342"/>
                  </a:moveTo>
                  <a:lnTo>
                    <a:pt x="1635683" y="1980526"/>
                  </a:lnTo>
                  <a:lnTo>
                    <a:pt x="1625219" y="1965096"/>
                  </a:lnTo>
                  <a:lnTo>
                    <a:pt x="1625219" y="2028342"/>
                  </a:lnTo>
                  <a:lnTo>
                    <a:pt x="1616989" y="2068588"/>
                  </a:lnTo>
                  <a:lnTo>
                    <a:pt x="1594624" y="2101227"/>
                  </a:lnTo>
                  <a:lnTo>
                    <a:pt x="1561617" y="2123122"/>
                  </a:lnTo>
                  <a:lnTo>
                    <a:pt x="1521421" y="2131123"/>
                  </a:lnTo>
                  <a:lnTo>
                    <a:pt x="1480921" y="2123122"/>
                  </a:lnTo>
                  <a:lnTo>
                    <a:pt x="1448181" y="2101227"/>
                  </a:lnTo>
                  <a:lnTo>
                    <a:pt x="1426375" y="2068588"/>
                  </a:lnTo>
                  <a:lnTo>
                    <a:pt x="1418653" y="2028342"/>
                  </a:lnTo>
                  <a:lnTo>
                    <a:pt x="1426730" y="1987956"/>
                  </a:lnTo>
                  <a:lnTo>
                    <a:pt x="1448727" y="1955241"/>
                  </a:lnTo>
                  <a:lnTo>
                    <a:pt x="1481391" y="1933321"/>
                  </a:lnTo>
                  <a:lnTo>
                    <a:pt x="1521421" y="1925320"/>
                  </a:lnTo>
                  <a:lnTo>
                    <a:pt x="1561617" y="1933321"/>
                  </a:lnTo>
                  <a:lnTo>
                    <a:pt x="1594624" y="1955241"/>
                  </a:lnTo>
                  <a:lnTo>
                    <a:pt x="1616989" y="1987956"/>
                  </a:lnTo>
                  <a:lnTo>
                    <a:pt x="1625219" y="2028342"/>
                  </a:lnTo>
                  <a:lnTo>
                    <a:pt x="1625219" y="1965096"/>
                  </a:lnTo>
                  <a:lnTo>
                    <a:pt x="1608899" y="1941017"/>
                  </a:lnTo>
                  <a:lnTo>
                    <a:pt x="1586103" y="1925320"/>
                  </a:lnTo>
                  <a:lnTo>
                    <a:pt x="1569516" y="1913902"/>
                  </a:lnTo>
                  <a:lnTo>
                    <a:pt x="1521421" y="1903323"/>
                  </a:lnTo>
                  <a:lnTo>
                    <a:pt x="1473073" y="1913191"/>
                  </a:lnTo>
                  <a:lnTo>
                    <a:pt x="1433664" y="1940077"/>
                  </a:lnTo>
                  <a:lnTo>
                    <a:pt x="1407134" y="1979828"/>
                  </a:lnTo>
                  <a:lnTo>
                    <a:pt x="1397419" y="2028342"/>
                  </a:lnTo>
                  <a:lnTo>
                    <a:pt x="1406715" y="2077237"/>
                  </a:lnTo>
                  <a:lnTo>
                    <a:pt x="1433283" y="2117128"/>
                  </a:lnTo>
                  <a:lnTo>
                    <a:pt x="1472933" y="2144014"/>
                  </a:lnTo>
                  <a:lnTo>
                    <a:pt x="1521421" y="2153856"/>
                  </a:lnTo>
                  <a:lnTo>
                    <a:pt x="1569745" y="2143861"/>
                  </a:lnTo>
                  <a:lnTo>
                    <a:pt x="1588249" y="2131123"/>
                  </a:lnTo>
                  <a:lnTo>
                    <a:pt x="1609102" y="2116759"/>
                  </a:lnTo>
                  <a:lnTo>
                    <a:pt x="1635747" y="2076818"/>
                  </a:lnTo>
                  <a:lnTo>
                    <a:pt x="1645945" y="2028342"/>
                  </a:lnTo>
                  <a:close/>
                </a:path>
                <a:path w="4950459" h="3126105">
                  <a:moveTo>
                    <a:pt x="3198037" y="612648"/>
                  </a:moveTo>
                  <a:lnTo>
                    <a:pt x="3191980" y="567867"/>
                  </a:lnTo>
                  <a:lnTo>
                    <a:pt x="3174911" y="527697"/>
                  </a:lnTo>
                  <a:lnTo>
                    <a:pt x="3168866" y="519925"/>
                  </a:lnTo>
                  <a:lnTo>
                    <a:pt x="3168866" y="612648"/>
                  </a:lnTo>
                  <a:lnTo>
                    <a:pt x="3161728" y="656069"/>
                  </a:lnTo>
                  <a:lnTo>
                    <a:pt x="3141916" y="694016"/>
                  </a:lnTo>
                  <a:lnTo>
                    <a:pt x="3111779" y="724077"/>
                  </a:lnTo>
                  <a:lnTo>
                    <a:pt x="3073692" y="743877"/>
                  </a:lnTo>
                  <a:lnTo>
                    <a:pt x="3030029" y="751014"/>
                  </a:lnTo>
                  <a:lnTo>
                    <a:pt x="2985846" y="744169"/>
                  </a:lnTo>
                  <a:lnTo>
                    <a:pt x="2947390" y="724573"/>
                  </a:lnTo>
                  <a:lnTo>
                    <a:pt x="2917101" y="694575"/>
                  </a:lnTo>
                  <a:lnTo>
                    <a:pt x="2897390" y="656501"/>
                  </a:lnTo>
                  <a:lnTo>
                    <a:pt x="2890672" y="612648"/>
                  </a:lnTo>
                  <a:lnTo>
                    <a:pt x="2897390" y="568312"/>
                  </a:lnTo>
                  <a:lnTo>
                    <a:pt x="2917101" y="529907"/>
                  </a:lnTo>
                  <a:lnTo>
                    <a:pt x="2947390" y="499681"/>
                  </a:lnTo>
                  <a:lnTo>
                    <a:pt x="2985846" y="479894"/>
                  </a:lnTo>
                  <a:lnTo>
                    <a:pt x="3030029" y="472795"/>
                  </a:lnTo>
                  <a:lnTo>
                    <a:pt x="3073692" y="479971"/>
                  </a:lnTo>
                  <a:lnTo>
                    <a:pt x="3111779" y="499897"/>
                  </a:lnTo>
                  <a:lnTo>
                    <a:pt x="3141916" y="530225"/>
                  </a:lnTo>
                  <a:lnTo>
                    <a:pt x="3161728" y="568591"/>
                  </a:lnTo>
                  <a:lnTo>
                    <a:pt x="3168866" y="612648"/>
                  </a:lnTo>
                  <a:lnTo>
                    <a:pt x="3168866" y="519925"/>
                  </a:lnTo>
                  <a:lnTo>
                    <a:pt x="3121329" y="472795"/>
                  </a:lnTo>
                  <a:lnTo>
                    <a:pt x="3074390" y="450621"/>
                  </a:lnTo>
                  <a:lnTo>
                    <a:pt x="3030029" y="444639"/>
                  </a:lnTo>
                  <a:lnTo>
                    <a:pt x="2985084" y="450621"/>
                  </a:lnTo>
                  <a:lnTo>
                    <a:pt x="2944749" y="467499"/>
                  </a:lnTo>
                  <a:lnTo>
                    <a:pt x="2910636" y="493725"/>
                  </a:lnTo>
                  <a:lnTo>
                    <a:pt x="2884386" y="527697"/>
                  </a:lnTo>
                  <a:lnTo>
                    <a:pt x="2867647" y="567867"/>
                  </a:lnTo>
                  <a:lnTo>
                    <a:pt x="2862034" y="612648"/>
                  </a:lnTo>
                  <a:lnTo>
                    <a:pt x="2867634" y="656882"/>
                  </a:lnTo>
                  <a:lnTo>
                    <a:pt x="2884347" y="696810"/>
                  </a:lnTo>
                  <a:lnTo>
                    <a:pt x="2910509" y="730770"/>
                  </a:lnTo>
                  <a:lnTo>
                    <a:pt x="2944444" y="757097"/>
                  </a:lnTo>
                  <a:lnTo>
                    <a:pt x="2984512" y="774115"/>
                  </a:lnTo>
                  <a:lnTo>
                    <a:pt x="3029039" y="780161"/>
                  </a:lnTo>
                  <a:lnTo>
                    <a:pt x="3073819" y="774115"/>
                  </a:lnTo>
                  <a:lnTo>
                    <a:pt x="3114141" y="757097"/>
                  </a:lnTo>
                  <a:lnTo>
                    <a:pt x="3148380" y="730770"/>
                  </a:lnTo>
                  <a:lnTo>
                    <a:pt x="3174873" y="696810"/>
                  </a:lnTo>
                  <a:lnTo>
                    <a:pt x="3191967" y="656882"/>
                  </a:lnTo>
                  <a:lnTo>
                    <a:pt x="3198037" y="612648"/>
                  </a:lnTo>
                  <a:close/>
                </a:path>
                <a:path w="4950459" h="3126105">
                  <a:moveTo>
                    <a:pt x="4064749" y="3001772"/>
                  </a:moveTo>
                  <a:lnTo>
                    <a:pt x="4055021" y="2953232"/>
                  </a:lnTo>
                  <a:lnTo>
                    <a:pt x="4044480" y="2937421"/>
                  </a:lnTo>
                  <a:lnTo>
                    <a:pt x="4044480" y="3000565"/>
                  </a:lnTo>
                  <a:lnTo>
                    <a:pt x="4036263" y="3040926"/>
                  </a:lnTo>
                  <a:lnTo>
                    <a:pt x="4013974" y="3074085"/>
                  </a:lnTo>
                  <a:lnTo>
                    <a:pt x="3981107" y="3096539"/>
                  </a:lnTo>
                  <a:lnTo>
                    <a:pt x="3941203" y="3104794"/>
                  </a:lnTo>
                  <a:lnTo>
                    <a:pt x="3900970" y="3096552"/>
                  </a:lnTo>
                  <a:lnTo>
                    <a:pt x="3868318" y="3074238"/>
                  </a:lnTo>
                  <a:lnTo>
                    <a:pt x="3846423" y="3041434"/>
                  </a:lnTo>
                  <a:lnTo>
                    <a:pt x="3838422" y="3001772"/>
                  </a:lnTo>
                  <a:lnTo>
                    <a:pt x="3846004" y="2961576"/>
                  </a:lnTo>
                  <a:lnTo>
                    <a:pt x="3867950" y="2929026"/>
                  </a:lnTo>
                  <a:lnTo>
                    <a:pt x="3900830" y="2907233"/>
                  </a:lnTo>
                  <a:lnTo>
                    <a:pt x="3941203" y="2899270"/>
                  </a:lnTo>
                  <a:lnTo>
                    <a:pt x="3981107" y="2906585"/>
                  </a:lnTo>
                  <a:lnTo>
                    <a:pt x="4013974" y="2928328"/>
                  </a:lnTo>
                  <a:lnTo>
                    <a:pt x="4036263" y="2960865"/>
                  </a:lnTo>
                  <a:lnTo>
                    <a:pt x="4044480" y="3000565"/>
                  </a:lnTo>
                  <a:lnTo>
                    <a:pt x="4044480" y="2937421"/>
                  </a:lnTo>
                  <a:lnTo>
                    <a:pt x="4028490" y="2913405"/>
                  </a:lnTo>
                  <a:lnTo>
                    <a:pt x="4007815" y="2899270"/>
                  </a:lnTo>
                  <a:lnTo>
                    <a:pt x="3989070" y="2886456"/>
                  </a:lnTo>
                  <a:lnTo>
                    <a:pt x="3940721" y="2876550"/>
                  </a:lnTo>
                  <a:lnTo>
                    <a:pt x="3892283" y="2886456"/>
                  </a:lnTo>
                  <a:lnTo>
                    <a:pt x="3852697" y="2913405"/>
                  </a:lnTo>
                  <a:lnTo>
                    <a:pt x="3825989" y="2953232"/>
                  </a:lnTo>
                  <a:lnTo>
                    <a:pt x="3816185" y="3001772"/>
                  </a:lnTo>
                  <a:lnTo>
                    <a:pt x="3825989" y="3049994"/>
                  </a:lnTo>
                  <a:lnTo>
                    <a:pt x="3852697" y="3089516"/>
                  </a:lnTo>
                  <a:lnTo>
                    <a:pt x="3892283" y="3116122"/>
                  </a:lnTo>
                  <a:lnTo>
                    <a:pt x="3940721" y="3125546"/>
                  </a:lnTo>
                  <a:lnTo>
                    <a:pt x="3989209" y="3115691"/>
                  </a:lnTo>
                  <a:lnTo>
                    <a:pt x="4005364" y="3104794"/>
                  </a:lnTo>
                  <a:lnTo>
                    <a:pt x="4028859" y="3088957"/>
                  </a:lnTo>
                  <a:lnTo>
                    <a:pt x="4055440" y="3049562"/>
                  </a:lnTo>
                  <a:lnTo>
                    <a:pt x="4064749" y="3001772"/>
                  </a:lnTo>
                  <a:close/>
                </a:path>
                <a:path w="4950459" h="3126105">
                  <a:moveTo>
                    <a:pt x="4687354" y="612648"/>
                  </a:moveTo>
                  <a:lnTo>
                    <a:pt x="4681359" y="567867"/>
                  </a:lnTo>
                  <a:lnTo>
                    <a:pt x="4664443" y="527697"/>
                  </a:lnTo>
                  <a:lnTo>
                    <a:pt x="4659173" y="520877"/>
                  </a:lnTo>
                  <a:lnTo>
                    <a:pt x="4659173" y="612648"/>
                  </a:lnTo>
                  <a:lnTo>
                    <a:pt x="4651845" y="656069"/>
                  </a:lnTo>
                  <a:lnTo>
                    <a:pt x="4631944" y="694016"/>
                  </a:lnTo>
                  <a:lnTo>
                    <a:pt x="4601730" y="724077"/>
                  </a:lnTo>
                  <a:lnTo>
                    <a:pt x="4563440" y="743877"/>
                  </a:lnTo>
                  <a:lnTo>
                    <a:pt x="4519346" y="751014"/>
                  </a:lnTo>
                  <a:lnTo>
                    <a:pt x="4475365" y="743978"/>
                  </a:lnTo>
                  <a:lnTo>
                    <a:pt x="4437380" y="724369"/>
                  </a:lnTo>
                  <a:lnTo>
                    <a:pt x="4407598" y="694436"/>
                  </a:lnTo>
                  <a:lnTo>
                    <a:pt x="4388231" y="656450"/>
                  </a:lnTo>
                  <a:lnTo>
                    <a:pt x="4381474" y="612648"/>
                  </a:lnTo>
                  <a:lnTo>
                    <a:pt x="4388231" y="568312"/>
                  </a:lnTo>
                  <a:lnTo>
                    <a:pt x="4407598" y="529907"/>
                  </a:lnTo>
                  <a:lnTo>
                    <a:pt x="4437380" y="499681"/>
                  </a:lnTo>
                  <a:lnTo>
                    <a:pt x="4475365" y="479894"/>
                  </a:lnTo>
                  <a:lnTo>
                    <a:pt x="4519346" y="472795"/>
                  </a:lnTo>
                  <a:lnTo>
                    <a:pt x="4563440" y="479894"/>
                  </a:lnTo>
                  <a:lnTo>
                    <a:pt x="4601730" y="499681"/>
                  </a:lnTo>
                  <a:lnTo>
                    <a:pt x="4631944" y="529907"/>
                  </a:lnTo>
                  <a:lnTo>
                    <a:pt x="4651845" y="568312"/>
                  </a:lnTo>
                  <a:lnTo>
                    <a:pt x="4659173" y="612648"/>
                  </a:lnTo>
                  <a:lnTo>
                    <a:pt x="4659173" y="520877"/>
                  </a:lnTo>
                  <a:lnTo>
                    <a:pt x="4611065" y="472795"/>
                  </a:lnTo>
                  <a:lnTo>
                    <a:pt x="4564050" y="450621"/>
                  </a:lnTo>
                  <a:lnTo>
                    <a:pt x="4519346" y="444639"/>
                  </a:lnTo>
                  <a:lnTo>
                    <a:pt x="4475061" y="450621"/>
                  </a:lnTo>
                  <a:lnTo>
                    <a:pt x="4435157" y="467499"/>
                  </a:lnTo>
                  <a:lnTo>
                    <a:pt x="4401248" y="493725"/>
                  </a:lnTo>
                  <a:lnTo>
                    <a:pt x="4374908" y="527697"/>
                  </a:lnTo>
                  <a:lnTo>
                    <a:pt x="4357751" y="567867"/>
                  </a:lnTo>
                  <a:lnTo>
                    <a:pt x="4351350" y="612648"/>
                  </a:lnTo>
                  <a:lnTo>
                    <a:pt x="4357332" y="657148"/>
                  </a:lnTo>
                  <a:lnTo>
                    <a:pt x="4374248" y="697153"/>
                  </a:lnTo>
                  <a:lnTo>
                    <a:pt x="4400512" y="731062"/>
                  </a:lnTo>
                  <a:lnTo>
                    <a:pt x="4434497" y="757262"/>
                  </a:lnTo>
                  <a:lnTo>
                    <a:pt x="4474642" y="774166"/>
                  </a:lnTo>
                  <a:lnTo>
                    <a:pt x="4519346" y="780161"/>
                  </a:lnTo>
                  <a:lnTo>
                    <a:pt x="4564050" y="773696"/>
                  </a:lnTo>
                  <a:lnTo>
                    <a:pt x="4604194" y="756551"/>
                  </a:lnTo>
                  <a:lnTo>
                    <a:pt x="4638192" y="730313"/>
                  </a:lnTo>
                  <a:lnTo>
                    <a:pt x="4664443" y="696544"/>
                  </a:lnTo>
                  <a:lnTo>
                    <a:pt x="4681359" y="656793"/>
                  </a:lnTo>
                  <a:lnTo>
                    <a:pt x="4687354" y="612648"/>
                  </a:lnTo>
                  <a:close/>
                </a:path>
                <a:path w="4950459" h="3126105">
                  <a:moveTo>
                    <a:pt x="4950231" y="2343099"/>
                  </a:moveTo>
                  <a:lnTo>
                    <a:pt x="4940503" y="2294598"/>
                  </a:lnTo>
                  <a:lnTo>
                    <a:pt x="4928997" y="2277440"/>
                  </a:lnTo>
                  <a:lnTo>
                    <a:pt x="4928997" y="2343099"/>
                  </a:lnTo>
                  <a:lnTo>
                    <a:pt x="4920767" y="2383244"/>
                  </a:lnTo>
                  <a:lnTo>
                    <a:pt x="4898415" y="2415959"/>
                  </a:lnTo>
                  <a:lnTo>
                    <a:pt x="4865408" y="2438057"/>
                  </a:lnTo>
                  <a:lnTo>
                    <a:pt x="4825212" y="2446375"/>
                  </a:lnTo>
                  <a:lnTo>
                    <a:pt x="4785106" y="2438057"/>
                  </a:lnTo>
                  <a:lnTo>
                    <a:pt x="4752264" y="2415959"/>
                  </a:lnTo>
                  <a:lnTo>
                    <a:pt x="4730089" y="2383244"/>
                  </a:lnTo>
                  <a:lnTo>
                    <a:pt x="4721936" y="2343099"/>
                  </a:lnTo>
                  <a:lnTo>
                    <a:pt x="4730026" y="2302687"/>
                  </a:lnTo>
                  <a:lnTo>
                    <a:pt x="4752149" y="2269883"/>
                  </a:lnTo>
                  <a:lnTo>
                    <a:pt x="4785106" y="2247874"/>
                  </a:lnTo>
                  <a:lnTo>
                    <a:pt x="4825720" y="2239835"/>
                  </a:lnTo>
                  <a:lnTo>
                    <a:pt x="4865611" y="2248039"/>
                  </a:lnTo>
                  <a:lnTo>
                    <a:pt x="4898479" y="2270341"/>
                  </a:lnTo>
                  <a:lnTo>
                    <a:pt x="4920780" y="2303208"/>
                  </a:lnTo>
                  <a:lnTo>
                    <a:pt x="4928997" y="2343099"/>
                  </a:lnTo>
                  <a:lnTo>
                    <a:pt x="4928997" y="2277440"/>
                  </a:lnTo>
                  <a:lnTo>
                    <a:pt x="4913846" y="2254834"/>
                  </a:lnTo>
                  <a:lnTo>
                    <a:pt x="4891684" y="2239835"/>
                  </a:lnTo>
                  <a:lnTo>
                    <a:pt x="4874133" y="2227961"/>
                  </a:lnTo>
                  <a:lnTo>
                    <a:pt x="4825212" y="2218080"/>
                  </a:lnTo>
                  <a:lnTo>
                    <a:pt x="4776698" y="2227783"/>
                  </a:lnTo>
                  <a:lnTo>
                    <a:pt x="4736947" y="2254377"/>
                  </a:lnTo>
                  <a:lnTo>
                    <a:pt x="4710074" y="2294077"/>
                  </a:lnTo>
                  <a:lnTo>
                    <a:pt x="4700206" y="2343099"/>
                  </a:lnTo>
                  <a:lnTo>
                    <a:pt x="4710493" y="2390876"/>
                  </a:lnTo>
                  <a:lnTo>
                    <a:pt x="4737316" y="2430284"/>
                  </a:lnTo>
                  <a:lnTo>
                    <a:pt x="4776838" y="2457246"/>
                  </a:lnTo>
                  <a:lnTo>
                    <a:pt x="4825212" y="2467648"/>
                  </a:lnTo>
                  <a:lnTo>
                    <a:pt x="4874133" y="2457754"/>
                  </a:lnTo>
                  <a:lnTo>
                    <a:pt x="4890859" y="2446375"/>
                  </a:lnTo>
                  <a:lnTo>
                    <a:pt x="4913846" y="2430742"/>
                  </a:lnTo>
                  <a:lnTo>
                    <a:pt x="4940503" y="2391041"/>
                  </a:lnTo>
                  <a:lnTo>
                    <a:pt x="4950231" y="2343099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8717756"/>
              <a:ext cx="4630610" cy="259080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9177597"/>
              <a:ext cx="5320665" cy="2131060"/>
            </a:xfrm>
            <a:custGeom>
              <a:avLst/>
              <a:gdLst/>
              <a:ahLst/>
              <a:cxnLst/>
              <a:rect l="l" t="t" r="r" b="b"/>
              <a:pathLst>
                <a:path w="5320665" h="2131059">
                  <a:moveTo>
                    <a:pt x="2526512" y="2130958"/>
                  </a:moveTo>
                  <a:lnTo>
                    <a:pt x="2371572" y="1976031"/>
                  </a:lnTo>
                  <a:lnTo>
                    <a:pt x="633704" y="1976031"/>
                  </a:lnTo>
                  <a:lnTo>
                    <a:pt x="628332" y="1981403"/>
                  </a:lnTo>
                  <a:lnTo>
                    <a:pt x="549008" y="1902155"/>
                  </a:lnTo>
                  <a:lnTo>
                    <a:pt x="496328" y="1849526"/>
                  </a:lnTo>
                  <a:lnTo>
                    <a:pt x="26416" y="1849526"/>
                  </a:lnTo>
                  <a:lnTo>
                    <a:pt x="0" y="1875751"/>
                  </a:lnTo>
                  <a:lnTo>
                    <a:pt x="0" y="1949665"/>
                  </a:lnTo>
                  <a:lnTo>
                    <a:pt x="47167" y="1902155"/>
                  </a:lnTo>
                  <a:lnTo>
                    <a:pt x="474103" y="1902155"/>
                  </a:lnTo>
                  <a:lnTo>
                    <a:pt x="590892" y="2018868"/>
                  </a:lnTo>
                  <a:lnTo>
                    <a:pt x="478878" y="2130958"/>
                  </a:lnTo>
                  <a:lnTo>
                    <a:pt x="554062" y="2130958"/>
                  </a:lnTo>
                  <a:lnTo>
                    <a:pt x="628561" y="2056511"/>
                  </a:lnTo>
                  <a:lnTo>
                    <a:pt x="703072" y="2130958"/>
                  </a:lnTo>
                  <a:lnTo>
                    <a:pt x="778052" y="2130958"/>
                  </a:lnTo>
                  <a:lnTo>
                    <a:pt x="675640" y="2028659"/>
                  </a:lnTo>
                  <a:lnTo>
                    <a:pt x="2349817" y="2028659"/>
                  </a:lnTo>
                  <a:lnTo>
                    <a:pt x="2452128" y="2130958"/>
                  </a:lnTo>
                  <a:lnTo>
                    <a:pt x="2526512" y="2130958"/>
                  </a:lnTo>
                  <a:close/>
                </a:path>
                <a:path w="5320665" h="2131059">
                  <a:moveTo>
                    <a:pt x="4870412" y="2130958"/>
                  </a:moveTo>
                  <a:lnTo>
                    <a:pt x="4869916" y="2103767"/>
                  </a:lnTo>
                  <a:lnTo>
                    <a:pt x="4488472" y="2103767"/>
                  </a:lnTo>
                  <a:lnTo>
                    <a:pt x="4461294" y="2130958"/>
                  </a:lnTo>
                  <a:lnTo>
                    <a:pt x="4870412" y="2130958"/>
                  </a:lnTo>
                  <a:close/>
                </a:path>
                <a:path w="5320665" h="2131059">
                  <a:moveTo>
                    <a:pt x="4914404" y="1803831"/>
                  </a:moveTo>
                  <a:lnTo>
                    <a:pt x="4910175" y="1783334"/>
                  </a:lnTo>
                  <a:lnTo>
                    <a:pt x="4898707" y="1766430"/>
                  </a:lnTo>
                  <a:lnTo>
                    <a:pt x="4881867" y="1754949"/>
                  </a:lnTo>
                  <a:lnTo>
                    <a:pt x="4861522" y="1750707"/>
                  </a:lnTo>
                  <a:lnTo>
                    <a:pt x="4840541" y="1754936"/>
                  </a:lnTo>
                  <a:lnTo>
                    <a:pt x="4823777" y="1766366"/>
                  </a:lnTo>
                  <a:lnTo>
                    <a:pt x="4812677" y="1783130"/>
                  </a:lnTo>
                  <a:lnTo>
                    <a:pt x="4811103" y="1790979"/>
                  </a:lnTo>
                  <a:lnTo>
                    <a:pt x="4282376" y="1790979"/>
                  </a:lnTo>
                  <a:lnTo>
                    <a:pt x="3942219" y="2130958"/>
                  </a:lnTo>
                  <a:lnTo>
                    <a:pt x="3979761" y="2130958"/>
                  </a:lnTo>
                  <a:lnTo>
                    <a:pt x="4292752" y="1817179"/>
                  </a:lnTo>
                  <a:lnTo>
                    <a:pt x="4811280" y="1817179"/>
                  </a:lnTo>
                  <a:lnTo>
                    <a:pt x="4812665" y="1824367"/>
                  </a:lnTo>
                  <a:lnTo>
                    <a:pt x="4823650" y="1841474"/>
                  </a:lnTo>
                  <a:lnTo>
                    <a:pt x="4840109" y="1852980"/>
                  </a:lnTo>
                  <a:lnTo>
                    <a:pt x="4860518" y="1857184"/>
                  </a:lnTo>
                  <a:lnTo>
                    <a:pt x="4881448" y="1852980"/>
                  </a:lnTo>
                  <a:lnTo>
                    <a:pt x="4898580" y="1841538"/>
                  </a:lnTo>
                  <a:lnTo>
                    <a:pt x="4910163" y="1824570"/>
                  </a:lnTo>
                  <a:lnTo>
                    <a:pt x="4914404" y="1803831"/>
                  </a:lnTo>
                  <a:close/>
                </a:path>
                <a:path w="5320665" h="2131059">
                  <a:moveTo>
                    <a:pt x="5320068" y="1160945"/>
                  </a:moveTo>
                  <a:lnTo>
                    <a:pt x="5301793" y="1141653"/>
                  </a:lnTo>
                  <a:lnTo>
                    <a:pt x="5058664" y="1384312"/>
                  </a:lnTo>
                  <a:lnTo>
                    <a:pt x="3428517" y="1384312"/>
                  </a:lnTo>
                  <a:lnTo>
                    <a:pt x="3191179" y="1146873"/>
                  </a:lnTo>
                  <a:lnTo>
                    <a:pt x="3864356" y="1146873"/>
                  </a:lnTo>
                  <a:lnTo>
                    <a:pt x="3864356" y="1120686"/>
                  </a:lnTo>
                  <a:lnTo>
                    <a:pt x="3164509" y="1120203"/>
                  </a:lnTo>
                  <a:lnTo>
                    <a:pt x="2220861" y="176123"/>
                  </a:lnTo>
                  <a:lnTo>
                    <a:pt x="1294384" y="176898"/>
                  </a:lnTo>
                  <a:lnTo>
                    <a:pt x="1117955" y="495"/>
                  </a:lnTo>
                  <a:lnTo>
                    <a:pt x="0" y="0"/>
                  </a:lnTo>
                  <a:lnTo>
                    <a:pt x="0" y="26212"/>
                  </a:lnTo>
                  <a:lnTo>
                    <a:pt x="1107579" y="26212"/>
                  </a:lnTo>
                  <a:lnTo>
                    <a:pt x="1283487" y="202590"/>
                  </a:lnTo>
                  <a:lnTo>
                    <a:pt x="2209495" y="202590"/>
                  </a:lnTo>
                  <a:lnTo>
                    <a:pt x="3127248" y="1120178"/>
                  </a:lnTo>
                  <a:lnTo>
                    <a:pt x="2464968" y="1119708"/>
                  </a:lnTo>
                  <a:lnTo>
                    <a:pt x="2305685" y="1279067"/>
                  </a:lnTo>
                  <a:lnTo>
                    <a:pt x="1673364" y="1279067"/>
                  </a:lnTo>
                  <a:lnTo>
                    <a:pt x="1099680" y="706107"/>
                  </a:lnTo>
                  <a:lnTo>
                    <a:pt x="0" y="706107"/>
                  </a:lnTo>
                  <a:lnTo>
                    <a:pt x="0" y="732320"/>
                  </a:lnTo>
                  <a:lnTo>
                    <a:pt x="1089799" y="732320"/>
                  </a:lnTo>
                  <a:lnTo>
                    <a:pt x="1662988" y="1305242"/>
                  </a:lnTo>
                  <a:lnTo>
                    <a:pt x="2279523" y="1305242"/>
                  </a:lnTo>
                  <a:lnTo>
                    <a:pt x="1953056" y="1631886"/>
                  </a:lnTo>
                  <a:lnTo>
                    <a:pt x="119316" y="1631886"/>
                  </a:lnTo>
                  <a:lnTo>
                    <a:pt x="0" y="1751355"/>
                  </a:lnTo>
                  <a:lnTo>
                    <a:pt x="0" y="1789709"/>
                  </a:lnTo>
                  <a:lnTo>
                    <a:pt x="131191" y="1658797"/>
                  </a:lnTo>
                  <a:lnTo>
                    <a:pt x="1965413" y="1658797"/>
                  </a:lnTo>
                  <a:lnTo>
                    <a:pt x="2318270" y="1305242"/>
                  </a:lnTo>
                  <a:lnTo>
                    <a:pt x="2695244" y="1305242"/>
                  </a:lnTo>
                  <a:lnTo>
                    <a:pt x="3100921" y="1711426"/>
                  </a:lnTo>
                  <a:lnTo>
                    <a:pt x="3460902" y="1711426"/>
                  </a:lnTo>
                  <a:lnTo>
                    <a:pt x="3463340" y="1723605"/>
                  </a:lnTo>
                  <a:lnTo>
                    <a:pt x="3474745" y="1740738"/>
                  </a:lnTo>
                  <a:lnTo>
                    <a:pt x="3491712" y="1752358"/>
                  </a:lnTo>
                  <a:lnTo>
                    <a:pt x="3512553" y="1756638"/>
                  </a:lnTo>
                  <a:lnTo>
                    <a:pt x="3532898" y="1751825"/>
                  </a:lnTo>
                  <a:lnTo>
                    <a:pt x="3549294" y="1740217"/>
                  </a:lnTo>
                  <a:lnTo>
                    <a:pt x="3560419" y="1723224"/>
                  </a:lnTo>
                  <a:lnTo>
                    <a:pt x="3564928" y="1702295"/>
                  </a:lnTo>
                  <a:lnTo>
                    <a:pt x="3560343" y="1681759"/>
                  </a:lnTo>
                  <a:lnTo>
                    <a:pt x="3549091" y="1665033"/>
                  </a:lnTo>
                  <a:lnTo>
                    <a:pt x="3532670" y="1653781"/>
                  </a:lnTo>
                  <a:lnTo>
                    <a:pt x="3512553" y="1649653"/>
                  </a:lnTo>
                  <a:lnTo>
                    <a:pt x="3492106" y="1653654"/>
                  </a:lnTo>
                  <a:lnTo>
                    <a:pt x="3475101" y="1664728"/>
                  </a:lnTo>
                  <a:lnTo>
                    <a:pt x="3463480" y="1681556"/>
                  </a:lnTo>
                  <a:lnTo>
                    <a:pt x="3462718" y="1685251"/>
                  </a:lnTo>
                  <a:lnTo>
                    <a:pt x="3111296" y="1685251"/>
                  </a:lnTo>
                  <a:lnTo>
                    <a:pt x="2705620" y="1279067"/>
                  </a:lnTo>
                  <a:lnTo>
                    <a:pt x="2344394" y="1279067"/>
                  </a:lnTo>
                  <a:lnTo>
                    <a:pt x="2476335" y="1146873"/>
                  </a:lnTo>
                  <a:lnTo>
                    <a:pt x="3153956" y="1146873"/>
                  </a:lnTo>
                  <a:lnTo>
                    <a:pt x="3418636" y="1411490"/>
                  </a:lnTo>
                  <a:lnTo>
                    <a:pt x="5070043" y="1411490"/>
                  </a:lnTo>
                  <a:lnTo>
                    <a:pt x="5320068" y="1160945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61825" y="10510028"/>
              <a:ext cx="105755" cy="10572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6576" y="10973264"/>
              <a:ext cx="105253" cy="10549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9138" y="10419081"/>
              <a:ext cx="105242" cy="1062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1379" y="9856529"/>
              <a:ext cx="107314" cy="106680"/>
            </a:xfrm>
            <a:custGeom>
              <a:avLst/>
              <a:gdLst/>
              <a:ahLst/>
              <a:cxnLst/>
              <a:rect l="l" t="t" r="r" b="b"/>
              <a:pathLst>
                <a:path w="107315" h="106679">
                  <a:moveTo>
                    <a:pt x="53862" y="0"/>
                  </a:moveTo>
                  <a:lnTo>
                    <a:pt x="33288" y="4100"/>
                  </a:lnTo>
                  <a:lnTo>
                    <a:pt x="16372" y="15381"/>
                  </a:lnTo>
                  <a:lnTo>
                    <a:pt x="4736" y="32317"/>
                  </a:lnTo>
                  <a:lnTo>
                    <a:pt x="0" y="53380"/>
                  </a:lnTo>
                  <a:lnTo>
                    <a:pt x="4728" y="73863"/>
                  </a:lnTo>
                  <a:lnTo>
                    <a:pt x="16309" y="90757"/>
                  </a:lnTo>
                  <a:lnTo>
                    <a:pt x="33076" y="102235"/>
                  </a:lnTo>
                  <a:lnTo>
                    <a:pt x="53359" y="106467"/>
                  </a:lnTo>
                  <a:lnTo>
                    <a:pt x="73995" y="102372"/>
                  </a:lnTo>
                  <a:lnTo>
                    <a:pt x="90971" y="91122"/>
                  </a:lnTo>
                  <a:lnTo>
                    <a:pt x="102481" y="74273"/>
                  </a:lnTo>
                  <a:lnTo>
                    <a:pt x="106719" y="53380"/>
                  </a:lnTo>
                  <a:lnTo>
                    <a:pt x="102489" y="32719"/>
                  </a:lnTo>
                  <a:lnTo>
                    <a:pt x="91033" y="15739"/>
                  </a:lnTo>
                  <a:lnTo>
                    <a:pt x="74207" y="4234"/>
                  </a:lnTo>
                  <a:lnTo>
                    <a:pt x="53862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71138" y="10271089"/>
              <a:ext cx="106269" cy="10649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59842" y="10261999"/>
              <a:ext cx="3748404" cy="349250"/>
            </a:xfrm>
            <a:custGeom>
              <a:avLst/>
              <a:gdLst/>
              <a:ahLst/>
              <a:cxnLst/>
              <a:rect l="l" t="t" r="r" b="b"/>
              <a:pathLst>
                <a:path w="3748404" h="349250">
                  <a:moveTo>
                    <a:pt x="106248" y="296443"/>
                  </a:moveTo>
                  <a:lnTo>
                    <a:pt x="102006" y="275666"/>
                  </a:lnTo>
                  <a:lnTo>
                    <a:pt x="90551" y="258800"/>
                  </a:lnTo>
                  <a:lnTo>
                    <a:pt x="73710" y="247357"/>
                  </a:lnTo>
                  <a:lnTo>
                    <a:pt x="53352" y="242824"/>
                  </a:lnTo>
                  <a:lnTo>
                    <a:pt x="32512" y="247142"/>
                  </a:lnTo>
                  <a:lnTo>
                    <a:pt x="15557" y="258800"/>
                  </a:lnTo>
                  <a:lnTo>
                    <a:pt x="4165" y="275869"/>
                  </a:lnTo>
                  <a:lnTo>
                    <a:pt x="0" y="296443"/>
                  </a:lnTo>
                  <a:lnTo>
                    <a:pt x="4165" y="316445"/>
                  </a:lnTo>
                  <a:lnTo>
                    <a:pt x="15557" y="333235"/>
                  </a:lnTo>
                  <a:lnTo>
                    <a:pt x="32512" y="344779"/>
                  </a:lnTo>
                  <a:lnTo>
                    <a:pt x="53352" y="349072"/>
                  </a:lnTo>
                  <a:lnTo>
                    <a:pt x="73710" y="344779"/>
                  </a:lnTo>
                  <a:lnTo>
                    <a:pt x="90551" y="333235"/>
                  </a:lnTo>
                  <a:lnTo>
                    <a:pt x="102006" y="316445"/>
                  </a:lnTo>
                  <a:lnTo>
                    <a:pt x="106248" y="296443"/>
                  </a:lnTo>
                  <a:close/>
                </a:path>
                <a:path w="3748404" h="349250">
                  <a:moveTo>
                    <a:pt x="3747986" y="53314"/>
                  </a:moveTo>
                  <a:lnTo>
                    <a:pt x="3743985" y="32689"/>
                  </a:lnTo>
                  <a:lnTo>
                    <a:pt x="3732987" y="15722"/>
                  </a:lnTo>
                  <a:lnTo>
                    <a:pt x="3716528" y="4229"/>
                  </a:lnTo>
                  <a:lnTo>
                    <a:pt x="3696131" y="0"/>
                  </a:lnTo>
                  <a:lnTo>
                    <a:pt x="3675215" y="4737"/>
                  </a:lnTo>
                  <a:lnTo>
                    <a:pt x="3658133" y="16179"/>
                  </a:lnTo>
                  <a:lnTo>
                    <a:pt x="3646703" y="32854"/>
                  </a:lnTo>
                  <a:lnTo>
                    <a:pt x="3642741" y="53314"/>
                  </a:lnTo>
                  <a:lnTo>
                    <a:pt x="3646919" y="74231"/>
                  </a:lnTo>
                  <a:lnTo>
                    <a:pt x="3658324" y="91084"/>
                  </a:lnTo>
                  <a:lnTo>
                    <a:pt x="3675278" y="102336"/>
                  </a:lnTo>
                  <a:lnTo>
                    <a:pt x="3696131" y="106438"/>
                  </a:lnTo>
                  <a:lnTo>
                    <a:pt x="3716667" y="102336"/>
                  </a:lnTo>
                  <a:lnTo>
                    <a:pt x="3733381" y="91084"/>
                  </a:lnTo>
                  <a:lnTo>
                    <a:pt x="3744417" y="74231"/>
                  </a:lnTo>
                  <a:lnTo>
                    <a:pt x="3747986" y="53314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07096" y="10768945"/>
              <a:ext cx="104761" cy="1067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03702" y="11228722"/>
              <a:ext cx="150738" cy="7983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1643" y="9779463"/>
              <a:ext cx="4950460" cy="1529715"/>
            </a:xfrm>
            <a:custGeom>
              <a:avLst/>
              <a:gdLst/>
              <a:ahLst/>
              <a:cxnLst/>
              <a:rect l="l" t="t" r="r" b="b"/>
              <a:pathLst>
                <a:path w="4950460" h="1529715">
                  <a:moveTo>
                    <a:pt x="250024" y="782447"/>
                  </a:moveTo>
                  <a:lnTo>
                    <a:pt x="239737" y="734669"/>
                  </a:lnTo>
                  <a:lnTo>
                    <a:pt x="228295" y="717867"/>
                  </a:lnTo>
                  <a:lnTo>
                    <a:pt x="228295" y="782447"/>
                  </a:lnTo>
                  <a:lnTo>
                    <a:pt x="220205" y="822858"/>
                  </a:lnTo>
                  <a:lnTo>
                    <a:pt x="198081" y="855662"/>
                  </a:lnTo>
                  <a:lnTo>
                    <a:pt x="165125" y="877671"/>
                  </a:lnTo>
                  <a:lnTo>
                    <a:pt x="124510" y="885723"/>
                  </a:lnTo>
                  <a:lnTo>
                    <a:pt x="84620" y="877506"/>
                  </a:lnTo>
                  <a:lnTo>
                    <a:pt x="51752" y="855205"/>
                  </a:lnTo>
                  <a:lnTo>
                    <a:pt x="29451" y="822350"/>
                  </a:lnTo>
                  <a:lnTo>
                    <a:pt x="21234" y="782447"/>
                  </a:lnTo>
                  <a:lnTo>
                    <a:pt x="29464" y="742302"/>
                  </a:lnTo>
                  <a:lnTo>
                    <a:pt x="51816" y="709587"/>
                  </a:lnTo>
                  <a:lnTo>
                    <a:pt x="84823" y="687489"/>
                  </a:lnTo>
                  <a:lnTo>
                    <a:pt x="125018" y="679170"/>
                  </a:lnTo>
                  <a:lnTo>
                    <a:pt x="165125" y="687489"/>
                  </a:lnTo>
                  <a:lnTo>
                    <a:pt x="197967" y="709587"/>
                  </a:lnTo>
                  <a:lnTo>
                    <a:pt x="220141" y="742302"/>
                  </a:lnTo>
                  <a:lnTo>
                    <a:pt x="228295" y="782447"/>
                  </a:lnTo>
                  <a:lnTo>
                    <a:pt x="228295" y="717867"/>
                  </a:lnTo>
                  <a:lnTo>
                    <a:pt x="212915" y="695261"/>
                  </a:lnTo>
                  <a:lnTo>
                    <a:pt x="189318" y="679170"/>
                  </a:lnTo>
                  <a:lnTo>
                    <a:pt x="173393" y="668299"/>
                  </a:lnTo>
                  <a:lnTo>
                    <a:pt x="125018" y="657898"/>
                  </a:lnTo>
                  <a:lnTo>
                    <a:pt x="76098" y="667791"/>
                  </a:lnTo>
                  <a:lnTo>
                    <a:pt x="36385" y="694804"/>
                  </a:lnTo>
                  <a:lnTo>
                    <a:pt x="9728" y="734504"/>
                  </a:lnTo>
                  <a:lnTo>
                    <a:pt x="0" y="782447"/>
                  </a:lnTo>
                  <a:lnTo>
                    <a:pt x="9728" y="830961"/>
                  </a:lnTo>
                  <a:lnTo>
                    <a:pt x="36385" y="870712"/>
                  </a:lnTo>
                  <a:lnTo>
                    <a:pt x="76098" y="897585"/>
                  </a:lnTo>
                  <a:lnTo>
                    <a:pt x="125018" y="907465"/>
                  </a:lnTo>
                  <a:lnTo>
                    <a:pt x="173532" y="897763"/>
                  </a:lnTo>
                  <a:lnTo>
                    <a:pt x="191541" y="885723"/>
                  </a:lnTo>
                  <a:lnTo>
                    <a:pt x="213283" y="871169"/>
                  </a:lnTo>
                  <a:lnTo>
                    <a:pt x="240157" y="831469"/>
                  </a:lnTo>
                  <a:lnTo>
                    <a:pt x="250024" y="782447"/>
                  </a:lnTo>
                  <a:close/>
                </a:path>
                <a:path w="4950460" h="1529715">
                  <a:moveTo>
                    <a:pt x="1134046" y="123774"/>
                  </a:moveTo>
                  <a:lnTo>
                    <a:pt x="1124242" y="75552"/>
                  </a:lnTo>
                  <a:lnTo>
                    <a:pt x="1111808" y="57162"/>
                  </a:lnTo>
                  <a:lnTo>
                    <a:pt x="1111808" y="123774"/>
                  </a:lnTo>
                  <a:lnTo>
                    <a:pt x="1104226" y="163969"/>
                  </a:lnTo>
                  <a:lnTo>
                    <a:pt x="1082281" y="196519"/>
                  </a:lnTo>
                  <a:lnTo>
                    <a:pt x="1049401" y="218313"/>
                  </a:lnTo>
                  <a:lnTo>
                    <a:pt x="1009027" y="226275"/>
                  </a:lnTo>
                  <a:lnTo>
                    <a:pt x="969124" y="218960"/>
                  </a:lnTo>
                  <a:lnTo>
                    <a:pt x="936256" y="197218"/>
                  </a:lnTo>
                  <a:lnTo>
                    <a:pt x="913968" y="164680"/>
                  </a:lnTo>
                  <a:lnTo>
                    <a:pt x="905751" y="124980"/>
                  </a:lnTo>
                  <a:lnTo>
                    <a:pt x="913968" y="84620"/>
                  </a:lnTo>
                  <a:lnTo>
                    <a:pt x="936256" y="51460"/>
                  </a:lnTo>
                  <a:lnTo>
                    <a:pt x="969124" y="29006"/>
                  </a:lnTo>
                  <a:lnTo>
                    <a:pt x="1009027" y="20751"/>
                  </a:lnTo>
                  <a:lnTo>
                    <a:pt x="1049261" y="28994"/>
                  </a:lnTo>
                  <a:lnTo>
                    <a:pt x="1081913" y="51308"/>
                  </a:lnTo>
                  <a:lnTo>
                    <a:pt x="1103807" y="84112"/>
                  </a:lnTo>
                  <a:lnTo>
                    <a:pt x="1111808" y="123774"/>
                  </a:lnTo>
                  <a:lnTo>
                    <a:pt x="1111808" y="57162"/>
                  </a:lnTo>
                  <a:lnTo>
                    <a:pt x="1097534" y="36029"/>
                  </a:lnTo>
                  <a:lnTo>
                    <a:pt x="1074801" y="20751"/>
                  </a:lnTo>
                  <a:lnTo>
                    <a:pt x="1057948" y="9436"/>
                  </a:lnTo>
                  <a:lnTo>
                    <a:pt x="1009510" y="0"/>
                  </a:lnTo>
                  <a:lnTo>
                    <a:pt x="961021" y="9855"/>
                  </a:lnTo>
                  <a:lnTo>
                    <a:pt x="921372" y="36588"/>
                  </a:lnTo>
                  <a:lnTo>
                    <a:pt x="894791" y="75984"/>
                  </a:lnTo>
                  <a:lnTo>
                    <a:pt x="885482" y="123774"/>
                  </a:lnTo>
                  <a:lnTo>
                    <a:pt x="895210" y="172313"/>
                  </a:lnTo>
                  <a:lnTo>
                    <a:pt x="921740" y="212140"/>
                  </a:lnTo>
                  <a:lnTo>
                    <a:pt x="961161" y="239090"/>
                  </a:lnTo>
                  <a:lnTo>
                    <a:pt x="1009510" y="249008"/>
                  </a:lnTo>
                  <a:lnTo>
                    <a:pt x="1057948" y="239090"/>
                  </a:lnTo>
                  <a:lnTo>
                    <a:pt x="1076782" y="226275"/>
                  </a:lnTo>
                  <a:lnTo>
                    <a:pt x="1097534" y="212140"/>
                  </a:lnTo>
                  <a:lnTo>
                    <a:pt x="1124242" y="172313"/>
                  </a:lnTo>
                  <a:lnTo>
                    <a:pt x="1134046" y="123774"/>
                  </a:lnTo>
                  <a:close/>
                </a:path>
                <a:path w="4950460" h="1529715">
                  <a:moveTo>
                    <a:pt x="3552812" y="1097203"/>
                  </a:moveTo>
                  <a:lnTo>
                    <a:pt x="3543516" y="1048308"/>
                  </a:lnTo>
                  <a:lnTo>
                    <a:pt x="3531578" y="1030389"/>
                  </a:lnTo>
                  <a:lnTo>
                    <a:pt x="3531578" y="1097203"/>
                  </a:lnTo>
                  <a:lnTo>
                    <a:pt x="3523500" y="1137589"/>
                  </a:lnTo>
                  <a:lnTo>
                    <a:pt x="3501504" y="1170305"/>
                  </a:lnTo>
                  <a:lnTo>
                    <a:pt x="3468840" y="1192225"/>
                  </a:lnTo>
                  <a:lnTo>
                    <a:pt x="3428809" y="1200226"/>
                  </a:lnTo>
                  <a:lnTo>
                    <a:pt x="3388614" y="1192225"/>
                  </a:lnTo>
                  <a:lnTo>
                    <a:pt x="3355606" y="1170305"/>
                  </a:lnTo>
                  <a:lnTo>
                    <a:pt x="3333242" y="1137589"/>
                  </a:lnTo>
                  <a:lnTo>
                    <a:pt x="3325012" y="1097203"/>
                  </a:lnTo>
                  <a:lnTo>
                    <a:pt x="3333242" y="1056970"/>
                  </a:lnTo>
                  <a:lnTo>
                    <a:pt x="3355606" y="1024318"/>
                  </a:lnTo>
                  <a:lnTo>
                    <a:pt x="3388614" y="1002423"/>
                  </a:lnTo>
                  <a:lnTo>
                    <a:pt x="3428809" y="994422"/>
                  </a:lnTo>
                  <a:lnTo>
                    <a:pt x="3469309" y="1002423"/>
                  </a:lnTo>
                  <a:lnTo>
                    <a:pt x="3502050" y="1024318"/>
                  </a:lnTo>
                  <a:lnTo>
                    <a:pt x="3523856" y="1056970"/>
                  </a:lnTo>
                  <a:lnTo>
                    <a:pt x="3531578" y="1097203"/>
                  </a:lnTo>
                  <a:lnTo>
                    <a:pt x="3531578" y="1030389"/>
                  </a:lnTo>
                  <a:lnTo>
                    <a:pt x="3516947" y="1008418"/>
                  </a:lnTo>
                  <a:lnTo>
                    <a:pt x="3496297" y="994422"/>
                  </a:lnTo>
                  <a:lnTo>
                    <a:pt x="3477298" y="981544"/>
                  </a:lnTo>
                  <a:lnTo>
                    <a:pt x="3428809" y="971689"/>
                  </a:lnTo>
                  <a:lnTo>
                    <a:pt x="3380486" y="981684"/>
                  </a:lnTo>
                  <a:lnTo>
                    <a:pt x="3341128" y="1008786"/>
                  </a:lnTo>
                  <a:lnTo>
                    <a:pt x="3314484" y="1048727"/>
                  </a:lnTo>
                  <a:lnTo>
                    <a:pt x="3304286" y="1097203"/>
                  </a:lnTo>
                  <a:lnTo>
                    <a:pt x="3314547" y="1145019"/>
                  </a:lnTo>
                  <a:lnTo>
                    <a:pt x="3341319" y="1184541"/>
                  </a:lnTo>
                  <a:lnTo>
                    <a:pt x="3380702" y="1211643"/>
                  </a:lnTo>
                  <a:lnTo>
                    <a:pt x="3428809" y="1222222"/>
                  </a:lnTo>
                  <a:lnTo>
                    <a:pt x="3477158" y="1212354"/>
                  </a:lnTo>
                  <a:lnTo>
                    <a:pt x="3494938" y="1200226"/>
                  </a:lnTo>
                  <a:lnTo>
                    <a:pt x="3516566" y="1185481"/>
                  </a:lnTo>
                  <a:lnTo>
                    <a:pt x="3543096" y="1145717"/>
                  </a:lnTo>
                  <a:lnTo>
                    <a:pt x="3552812" y="1097203"/>
                  </a:lnTo>
                  <a:close/>
                </a:path>
                <a:path w="4950460" h="1529715">
                  <a:moveTo>
                    <a:pt x="3898722" y="536359"/>
                  </a:moveTo>
                  <a:lnTo>
                    <a:pt x="3888854" y="488149"/>
                  </a:lnTo>
                  <a:lnTo>
                    <a:pt x="3876967" y="470509"/>
                  </a:lnTo>
                  <a:lnTo>
                    <a:pt x="3876967" y="536359"/>
                  </a:lnTo>
                  <a:lnTo>
                    <a:pt x="3868902" y="576795"/>
                  </a:lnTo>
                  <a:lnTo>
                    <a:pt x="3846893" y="609866"/>
                  </a:lnTo>
                  <a:lnTo>
                    <a:pt x="3814229" y="632193"/>
                  </a:lnTo>
                  <a:lnTo>
                    <a:pt x="3774198" y="640384"/>
                  </a:lnTo>
                  <a:lnTo>
                    <a:pt x="3733584" y="631875"/>
                  </a:lnTo>
                  <a:lnTo>
                    <a:pt x="3700615" y="609587"/>
                  </a:lnTo>
                  <a:lnTo>
                    <a:pt x="3678491" y="576694"/>
                  </a:lnTo>
                  <a:lnTo>
                    <a:pt x="3670401" y="536359"/>
                  </a:lnTo>
                  <a:lnTo>
                    <a:pt x="3678491" y="496709"/>
                  </a:lnTo>
                  <a:lnTo>
                    <a:pt x="3700615" y="463918"/>
                  </a:lnTo>
                  <a:lnTo>
                    <a:pt x="3733584" y="441579"/>
                  </a:lnTo>
                  <a:lnTo>
                    <a:pt x="3774198" y="433336"/>
                  </a:lnTo>
                  <a:lnTo>
                    <a:pt x="3813797" y="441579"/>
                  </a:lnTo>
                  <a:lnTo>
                    <a:pt x="3846512" y="463918"/>
                  </a:lnTo>
                  <a:lnTo>
                    <a:pt x="3868750" y="496709"/>
                  </a:lnTo>
                  <a:lnTo>
                    <a:pt x="3876967" y="536359"/>
                  </a:lnTo>
                  <a:lnTo>
                    <a:pt x="3876967" y="470509"/>
                  </a:lnTo>
                  <a:lnTo>
                    <a:pt x="3862044" y="448360"/>
                  </a:lnTo>
                  <a:lnTo>
                    <a:pt x="3840061" y="433336"/>
                  </a:lnTo>
                  <a:lnTo>
                    <a:pt x="3822433" y="421297"/>
                  </a:lnTo>
                  <a:lnTo>
                    <a:pt x="3774198" y="411314"/>
                  </a:lnTo>
                  <a:lnTo>
                    <a:pt x="3725405" y="421297"/>
                  </a:lnTo>
                  <a:lnTo>
                    <a:pt x="3685514" y="448360"/>
                  </a:lnTo>
                  <a:lnTo>
                    <a:pt x="3658590" y="488149"/>
                  </a:lnTo>
                  <a:lnTo>
                    <a:pt x="3648710" y="536359"/>
                  </a:lnTo>
                  <a:lnTo>
                    <a:pt x="3658451" y="584847"/>
                  </a:lnTo>
                  <a:lnTo>
                    <a:pt x="3685133" y="624522"/>
                  </a:lnTo>
                  <a:lnTo>
                    <a:pt x="3724973" y="651306"/>
                  </a:lnTo>
                  <a:lnTo>
                    <a:pt x="3774198" y="661136"/>
                  </a:lnTo>
                  <a:lnTo>
                    <a:pt x="3822001" y="651306"/>
                  </a:lnTo>
                  <a:lnTo>
                    <a:pt x="3838156" y="640384"/>
                  </a:lnTo>
                  <a:lnTo>
                    <a:pt x="3861651" y="624522"/>
                  </a:lnTo>
                  <a:lnTo>
                    <a:pt x="3888714" y="584847"/>
                  </a:lnTo>
                  <a:lnTo>
                    <a:pt x="3898722" y="536359"/>
                  </a:lnTo>
                  <a:close/>
                </a:path>
                <a:path w="4950460" h="1529715">
                  <a:moveTo>
                    <a:pt x="4870691" y="1195793"/>
                  </a:moveTo>
                  <a:lnTo>
                    <a:pt x="4862284" y="1154544"/>
                  </a:lnTo>
                  <a:lnTo>
                    <a:pt x="4852416" y="1139812"/>
                  </a:lnTo>
                  <a:lnTo>
                    <a:pt x="4852416" y="1195793"/>
                  </a:lnTo>
                  <a:lnTo>
                    <a:pt x="4845545" y="1229677"/>
                  </a:lnTo>
                  <a:lnTo>
                    <a:pt x="4826762" y="1257490"/>
                  </a:lnTo>
                  <a:lnTo>
                    <a:pt x="4798809" y="1276324"/>
                  </a:lnTo>
                  <a:lnTo>
                    <a:pt x="4764430" y="1283246"/>
                  </a:lnTo>
                  <a:lnTo>
                    <a:pt x="4730407" y="1276388"/>
                  </a:lnTo>
                  <a:lnTo>
                    <a:pt x="4702797" y="1257681"/>
                  </a:lnTo>
                  <a:lnTo>
                    <a:pt x="4684268" y="1229880"/>
                  </a:lnTo>
                  <a:lnTo>
                    <a:pt x="4677499" y="1195793"/>
                  </a:lnTo>
                  <a:lnTo>
                    <a:pt x="4684268" y="1161694"/>
                  </a:lnTo>
                  <a:lnTo>
                    <a:pt x="4702797" y="1133741"/>
                  </a:lnTo>
                  <a:lnTo>
                    <a:pt x="4730407" y="1115009"/>
                  </a:lnTo>
                  <a:lnTo>
                    <a:pt x="4764430" y="1108570"/>
                  </a:lnTo>
                  <a:lnTo>
                    <a:pt x="4798961" y="1115009"/>
                  </a:lnTo>
                  <a:lnTo>
                    <a:pt x="4826762" y="1133741"/>
                  </a:lnTo>
                  <a:lnTo>
                    <a:pt x="4845405" y="1161694"/>
                  </a:lnTo>
                  <a:lnTo>
                    <a:pt x="4852416" y="1195793"/>
                  </a:lnTo>
                  <a:lnTo>
                    <a:pt x="4852416" y="1139812"/>
                  </a:lnTo>
                  <a:lnTo>
                    <a:pt x="4839424" y="1120394"/>
                  </a:lnTo>
                  <a:lnTo>
                    <a:pt x="4822241" y="1108570"/>
                  </a:lnTo>
                  <a:lnTo>
                    <a:pt x="4805642" y="1097140"/>
                  </a:lnTo>
                  <a:lnTo>
                    <a:pt x="4764430" y="1088542"/>
                  </a:lnTo>
                  <a:lnTo>
                    <a:pt x="4723612" y="1097140"/>
                  </a:lnTo>
                  <a:lnTo>
                    <a:pt x="4690135" y="1120394"/>
                  </a:lnTo>
                  <a:lnTo>
                    <a:pt x="4667504" y="1154544"/>
                  </a:lnTo>
                  <a:lnTo>
                    <a:pt x="4659185" y="1195793"/>
                  </a:lnTo>
                  <a:lnTo>
                    <a:pt x="4667021" y="1236916"/>
                  </a:lnTo>
                  <a:lnTo>
                    <a:pt x="4689576" y="1270520"/>
                  </a:lnTo>
                  <a:lnTo>
                    <a:pt x="4723257" y="1293202"/>
                  </a:lnTo>
                  <a:lnTo>
                    <a:pt x="4764430" y="1301521"/>
                  </a:lnTo>
                  <a:lnTo>
                    <a:pt x="4805642" y="1293202"/>
                  </a:lnTo>
                  <a:lnTo>
                    <a:pt x="4820475" y="1283246"/>
                  </a:lnTo>
                  <a:lnTo>
                    <a:pt x="4839424" y="1270520"/>
                  </a:lnTo>
                  <a:lnTo>
                    <a:pt x="4862284" y="1236916"/>
                  </a:lnTo>
                  <a:lnTo>
                    <a:pt x="4870691" y="1195793"/>
                  </a:lnTo>
                  <a:close/>
                </a:path>
                <a:path w="4950460" h="1529715">
                  <a:moveTo>
                    <a:pt x="4950231" y="1516240"/>
                  </a:moveTo>
                  <a:lnTo>
                    <a:pt x="4944618" y="1471345"/>
                  </a:lnTo>
                  <a:lnTo>
                    <a:pt x="4927917" y="1431163"/>
                  </a:lnTo>
                  <a:lnTo>
                    <a:pt x="4901755" y="1397203"/>
                  </a:lnTo>
                  <a:lnTo>
                    <a:pt x="4875085" y="1376641"/>
                  </a:lnTo>
                  <a:lnTo>
                    <a:pt x="4867808" y="1371028"/>
                  </a:lnTo>
                  <a:lnTo>
                    <a:pt x="4827727" y="1354188"/>
                  </a:lnTo>
                  <a:lnTo>
                    <a:pt x="4783188" y="1348232"/>
                  </a:lnTo>
                  <a:lnTo>
                    <a:pt x="4738700" y="1354099"/>
                  </a:lnTo>
                  <a:lnTo>
                    <a:pt x="4698708" y="1370926"/>
                  </a:lnTo>
                  <a:lnTo>
                    <a:pt x="4664799" y="1397114"/>
                  </a:lnTo>
                  <a:lnTo>
                    <a:pt x="4638599" y="1431112"/>
                  </a:lnTo>
                  <a:lnTo>
                    <a:pt x="4621695" y="1471345"/>
                  </a:lnTo>
                  <a:lnTo>
                    <a:pt x="4615700" y="1516240"/>
                  </a:lnTo>
                  <a:lnTo>
                    <a:pt x="4617453" y="1529092"/>
                  </a:lnTo>
                  <a:lnTo>
                    <a:pt x="4646460" y="1529092"/>
                  </a:lnTo>
                  <a:lnTo>
                    <a:pt x="4644352" y="1516240"/>
                  </a:lnTo>
                  <a:lnTo>
                    <a:pt x="4651489" y="1472018"/>
                  </a:lnTo>
                  <a:lnTo>
                    <a:pt x="4671314" y="1433690"/>
                  </a:lnTo>
                  <a:lnTo>
                    <a:pt x="4701451" y="1403502"/>
                  </a:lnTo>
                  <a:lnTo>
                    <a:pt x="4739525" y="1383741"/>
                  </a:lnTo>
                  <a:lnTo>
                    <a:pt x="4783188" y="1376641"/>
                  </a:lnTo>
                  <a:lnTo>
                    <a:pt x="4827295" y="1383741"/>
                  </a:lnTo>
                  <a:lnTo>
                    <a:pt x="4865560" y="1403502"/>
                  </a:lnTo>
                  <a:lnTo>
                    <a:pt x="4895710" y="1433690"/>
                  </a:lnTo>
                  <a:lnTo>
                    <a:pt x="4915459" y="1472018"/>
                  </a:lnTo>
                  <a:lnTo>
                    <a:pt x="4922545" y="1516240"/>
                  </a:lnTo>
                  <a:lnTo>
                    <a:pt x="4920450" y="1529092"/>
                  </a:lnTo>
                  <a:lnTo>
                    <a:pt x="4948479" y="1529092"/>
                  </a:lnTo>
                  <a:lnTo>
                    <a:pt x="4950231" y="151624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023" y="4411740"/>
            <a:ext cx="264665" cy="2651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023" y="5162146"/>
            <a:ext cx="264665" cy="2651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023" y="5638477"/>
            <a:ext cx="264665" cy="2651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6023" y="6114819"/>
            <a:ext cx="264665" cy="265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023" y="6591171"/>
            <a:ext cx="264665" cy="2651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8091" y="2580342"/>
            <a:ext cx="17617440" cy="61273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Activity:</a:t>
            </a:r>
            <a:r>
              <a:rPr sz="3450" b="1" i="1" spc="-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Fractional</a:t>
            </a:r>
            <a:r>
              <a:rPr sz="34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Reserve</a:t>
            </a:r>
            <a:r>
              <a:rPr sz="3450" b="1" i="1" spc="-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Banking</a:t>
            </a:r>
            <a:endParaRPr sz="3450" dirty="0">
              <a:latin typeface="Open Sans"/>
              <a:cs typeface="Open Sans"/>
            </a:endParaRPr>
          </a:p>
          <a:p>
            <a:pPr marL="27305" marR="5080">
              <a:lnSpc>
                <a:spcPct val="101800"/>
              </a:lnSpc>
              <a:spcBef>
                <a:spcPts val="185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following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exercise,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we’ll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explore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how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fractional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reserve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lead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debasement,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inﬂation,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and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decrease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purchasing power.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We’ll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use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simpliﬁed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example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involving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six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participants,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whom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will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act as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bank,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reserve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ratio that’s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still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being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used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lot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today: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10%.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Open Sans"/>
              <a:cs typeface="Open Sans"/>
            </a:endParaRPr>
          </a:p>
          <a:p>
            <a:pPr marL="438150">
              <a:lnSpc>
                <a:spcPct val="1000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Person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just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won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$100,000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lottery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deposits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bank (B).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10%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reserve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ratio,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B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must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keep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$10,000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its vault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lend out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 remaining</a:t>
            </a:r>
            <a:endParaRPr sz="1700" dirty="0">
              <a:latin typeface="Open Sans"/>
              <a:cs typeface="Open Sans"/>
            </a:endParaRPr>
          </a:p>
          <a:p>
            <a:pPr marL="438150">
              <a:lnSpc>
                <a:spcPct val="100000"/>
              </a:lnSpc>
              <a:spcBef>
                <a:spcPts val="40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$90,000.</a:t>
            </a:r>
            <a:endParaRPr sz="1700" dirty="0">
              <a:latin typeface="Open Sans"/>
              <a:cs typeface="Open Sans"/>
            </a:endParaRPr>
          </a:p>
          <a:p>
            <a:pPr marL="438150">
              <a:lnSpc>
                <a:spcPct val="100000"/>
              </a:lnSpc>
              <a:spcBef>
                <a:spcPts val="168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Person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borrows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maximum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amount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($90,000)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B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uses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house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D.</a:t>
            </a:r>
            <a:endParaRPr sz="1700" dirty="0">
              <a:latin typeface="Open Sans"/>
              <a:cs typeface="Open Sans"/>
            </a:endParaRPr>
          </a:p>
          <a:p>
            <a:pPr marL="438150" marR="5539105">
              <a:lnSpc>
                <a:spcPct val="1826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Person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deposits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$90,000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received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 C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into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(B). 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total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deposits in the bank are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now $190,000.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Person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requests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loan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lends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90%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deposit,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which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$81,000.</a:t>
            </a:r>
            <a:endParaRPr sz="1700" dirty="0">
              <a:latin typeface="Open Sans"/>
              <a:cs typeface="Open Sans"/>
            </a:endParaRPr>
          </a:p>
          <a:p>
            <a:pPr marL="438150">
              <a:lnSpc>
                <a:spcPct val="100000"/>
              </a:lnSpc>
              <a:spcBef>
                <a:spcPts val="168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Person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uses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$81,000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loan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art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piece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F,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who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then deposits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in the bank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(B). 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total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deposits recorded are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now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$271,000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scenario,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initial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$100,000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deposit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has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resulted in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total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of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$271,000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deposits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after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circulating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through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economy.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348615">
              <a:lnSpc>
                <a:spcPct val="101800"/>
              </a:lnSpc>
              <a:spcBef>
                <a:spcPts val="5"/>
              </a:spcBef>
            </a:pP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If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reserve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ratio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were lowered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1%,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amount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created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would be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signiﬁcantly higher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($100,000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/ 0.01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= $10,000,000).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case,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how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much money would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actually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created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those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$100,000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if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continues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circulate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throughout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economy?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808990">
              <a:lnSpc>
                <a:spcPct val="1018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It’s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important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note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 as of 2020, the Federal Reserve (the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Central Bank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the USA)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reduced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reserve requirement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ratios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lang="en-US" sz="1700" spc="15" dirty="0">
                <a:solidFill>
                  <a:srgbClr val="57585B"/>
                </a:solidFill>
                <a:latin typeface="Open Sans"/>
                <a:cs typeface="Open Sans"/>
              </a:rPr>
              <a:t>0%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order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stimulate the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economy.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12287952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lang="en-US" spc="-5" dirty="0"/>
              <a:t>I</a:t>
            </a:r>
            <a:r>
              <a:rPr spc="-5" dirty="0"/>
              <a:t>s Fiat Money and Who</a:t>
            </a:r>
            <a:r>
              <a:rPr dirty="0"/>
              <a:t> </a:t>
            </a:r>
            <a:r>
              <a:rPr spc="-5" dirty="0"/>
              <a:t>Controls </a:t>
            </a:r>
            <a:r>
              <a:rPr lang="en-US" spc="-5" dirty="0"/>
              <a:t>I</a:t>
            </a:r>
            <a:r>
              <a:rPr spc="-5" dirty="0"/>
              <a:t>t?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33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#4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6672" y="2641676"/>
            <a:ext cx="5530753" cy="73851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15825" y="2936340"/>
            <a:ext cx="2928620" cy="534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650" b="1" spc="15" dirty="0">
                <a:solidFill>
                  <a:srgbClr val="221F1F"/>
                </a:solidFill>
                <a:latin typeface="Open Sans"/>
                <a:cs typeface="Open Sans"/>
              </a:rPr>
              <a:t>Fractional</a:t>
            </a:r>
            <a:r>
              <a:rPr sz="1650" b="1" spc="-2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650" b="1" spc="10" dirty="0">
                <a:solidFill>
                  <a:srgbClr val="221F1F"/>
                </a:solidFill>
                <a:latin typeface="Open Sans"/>
                <a:cs typeface="Open Sans"/>
              </a:rPr>
              <a:t>Reserve</a:t>
            </a:r>
            <a:r>
              <a:rPr sz="1650" b="1" spc="-1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650" b="1" spc="15" dirty="0">
                <a:solidFill>
                  <a:srgbClr val="221F1F"/>
                </a:solidFill>
                <a:latin typeface="Open Sans"/>
                <a:cs typeface="Open Sans"/>
              </a:rPr>
              <a:t>Banking</a:t>
            </a:r>
            <a:endParaRPr sz="1650">
              <a:latin typeface="Open Sans"/>
              <a:cs typeface="Open Sans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1650" spc="15" dirty="0">
                <a:latin typeface="Open Sans"/>
                <a:cs typeface="Open Sans"/>
              </a:rPr>
              <a:t>Keeping</a:t>
            </a:r>
            <a:r>
              <a:rPr sz="1650" spc="-35" dirty="0">
                <a:latin typeface="Open Sans"/>
                <a:cs typeface="Open Sans"/>
              </a:rPr>
              <a:t> </a:t>
            </a:r>
            <a:r>
              <a:rPr sz="1650" spc="20" dirty="0">
                <a:latin typeface="Open Sans"/>
                <a:cs typeface="Open Sans"/>
              </a:rPr>
              <a:t>½</a:t>
            </a:r>
            <a:endParaRPr sz="1650">
              <a:latin typeface="Open Sans"/>
              <a:cs typeface="Ope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7017" y="9004368"/>
            <a:ext cx="2184400" cy="60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95"/>
              </a:spcBef>
            </a:pPr>
            <a:r>
              <a:rPr sz="1600" b="0" spc="-5" dirty="0">
                <a:solidFill>
                  <a:srgbClr val="221F1F"/>
                </a:solidFill>
                <a:latin typeface="Open Sans Medium"/>
                <a:cs typeface="Open Sans Medium"/>
              </a:rPr>
              <a:t>Money supply grew </a:t>
            </a:r>
            <a:r>
              <a:rPr sz="1600" b="0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600" b="0" spc="-5" dirty="0">
                <a:solidFill>
                  <a:srgbClr val="221F1F"/>
                </a:solidFill>
                <a:latin typeface="Open Sans Medium"/>
                <a:cs typeface="Open Sans Medium"/>
              </a:rPr>
              <a:t>from</a:t>
            </a:r>
            <a:r>
              <a:rPr sz="1600" b="0" spc="-20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600" b="0" dirty="0">
                <a:solidFill>
                  <a:srgbClr val="221F1F"/>
                </a:solidFill>
                <a:latin typeface="Open Sans Medium"/>
                <a:cs typeface="Open Sans Medium"/>
              </a:rPr>
              <a:t>$1,000</a:t>
            </a:r>
            <a:r>
              <a:rPr sz="1600" b="0" spc="-20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600" b="0" dirty="0">
                <a:solidFill>
                  <a:srgbClr val="221F1F"/>
                </a:solidFill>
                <a:latin typeface="Open Sans Medium"/>
                <a:cs typeface="Open Sans Medium"/>
              </a:rPr>
              <a:t>to</a:t>
            </a:r>
            <a:r>
              <a:rPr sz="1600" b="0" spc="-15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600" b="0" dirty="0">
                <a:solidFill>
                  <a:srgbClr val="221F1F"/>
                </a:solidFill>
                <a:latin typeface="Open Sans Medium"/>
                <a:cs typeface="Open Sans Medium"/>
              </a:rPr>
              <a:t>$1,500.</a:t>
            </a:r>
            <a:endParaRPr sz="1600">
              <a:latin typeface="Open Sans Medium"/>
              <a:cs typeface="Open Sans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9944" y="5255859"/>
            <a:ext cx="1849120" cy="723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0" spc="5" dirty="0">
                <a:solidFill>
                  <a:srgbClr val="221F1F"/>
                </a:solidFill>
                <a:latin typeface="Open Sans Medium"/>
                <a:cs typeface="Open Sans Medium"/>
              </a:rPr>
              <a:t>deposit</a:t>
            </a:r>
            <a:r>
              <a:rPr sz="1500" b="0" spc="-10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500" b="0" spc="10" dirty="0">
                <a:solidFill>
                  <a:srgbClr val="221F1F"/>
                </a:solidFill>
                <a:latin typeface="Open Sans Medium"/>
                <a:cs typeface="Open Sans Medium"/>
              </a:rPr>
              <a:t>as</a:t>
            </a:r>
            <a:r>
              <a:rPr sz="1500" b="0" spc="-10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500" b="0" spc="10" dirty="0">
                <a:solidFill>
                  <a:srgbClr val="221F1F"/>
                </a:solidFill>
                <a:latin typeface="Open Sans Medium"/>
                <a:cs typeface="Open Sans Medium"/>
              </a:rPr>
              <a:t>reserves.</a:t>
            </a:r>
            <a:endParaRPr sz="1500">
              <a:latin typeface="Open Sans Medium"/>
              <a:cs typeface="Open Sans Medium"/>
            </a:endParaRPr>
          </a:p>
          <a:p>
            <a:pPr marL="121920">
              <a:lnSpc>
                <a:spcPct val="100000"/>
              </a:lnSpc>
              <a:spcBef>
                <a:spcPts val="1864"/>
              </a:spcBef>
            </a:pPr>
            <a:r>
              <a:rPr sz="1500" b="0" spc="10" dirty="0">
                <a:solidFill>
                  <a:srgbClr val="221F1F"/>
                </a:solidFill>
                <a:latin typeface="Open Sans Medium"/>
                <a:cs typeface="Open Sans Medium"/>
              </a:rPr>
              <a:t>Lends</a:t>
            </a:r>
            <a:r>
              <a:rPr sz="1500" b="0" spc="-15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500" b="0" spc="10" dirty="0">
                <a:solidFill>
                  <a:srgbClr val="221F1F"/>
                </a:solidFill>
                <a:latin typeface="Open Sans Medium"/>
                <a:cs typeface="Open Sans Medium"/>
              </a:rPr>
              <a:t>the</a:t>
            </a:r>
            <a:r>
              <a:rPr sz="1500" b="0" spc="-10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500" b="0" spc="10" dirty="0">
                <a:solidFill>
                  <a:srgbClr val="221F1F"/>
                </a:solidFill>
                <a:latin typeface="Open Sans Medium"/>
                <a:cs typeface="Open Sans Medium"/>
              </a:rPr>
              <a:t>other</a:t>
            </a:r>
            <a:r>
              <a:rPr sz="1500" b="0" spc="-10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500" b="0" spc="5" dirty="0">
                <a:solidFill>
                  <a:srgbClr val="221F1F"/>
                </a:solidFill>
                <a:latin typeface="Open Sans Medium"/>
                <a:cs typeface="Open Sans Medium"/>
              </a:rPr>
              <a:t>½.</a:t>
            </a:r>
            <a:endParaRPr sz="1500">
              <a:latin typeface="Open Sans Medium"/>
              <a:cs typeface="Open Sans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8093" y="4855809"/>
            <a:ext cx="774065" cy="636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25"/>
              </a:spcBef>
            </a:pPr>
            <a:r>
              <a:rPr sz="1500" b="0" spc="10" dirty="0">
                <a:solidFill>
                  <a:srgbClr val="221F1F"/>
                </a:solidFill>
                <a:latin typeface="Open Sans Medium"/>
                <a:cs typeface="Open Sans Medium"/>
              </a:rPr>
              <a:t>$1,000</a:t>
            </a:r>
            <a:endParaRPr sz="1500">
              <a:latin typeface="Open Sans Medium"/>
              <a:cs typeface="Open Sans Medium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500" b="1" spc="10" dirty="0">
                <a:solidFill>
                  <a:srgbClr val="221F1F"/>
                </a:solidFill>
                <a:latin typeface="Open Sans"/>
                <a:cs typeface="Open Sans"/>
              </a:rPr>
              <a:t>Enrique</a:t>
            </a:r>
            <a:endParaRPr sz="15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04844" y="5093860"/>
            <a:ext cx="46990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15" dirty="0">
                <a:solidFill>
                  <a:srgbClr val="221F1F"/>
                </a:solidFill>
                <a:latin typeface="Open Sans"/>
                <a:cs typeface="Open Sans"/>
              </a:rPr>
              <a:t>$500</a:t>
            </a:r>
            <a:endParaRPr sz="15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04844" y="5707322"/>
            <a:ext cx="46990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15" dirty="0">
                <a:solidFill>
                  <a:srgbClr val="221F1F"/>
                </a:solidFill>
                <a:latin typeface="Open Sans"/>
                <a:cs typeface="Open Sans"/>
              </a:rPr>
              <a:t>$500</a:t>
            </a:r>
            <a:endParaRPr sz="15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3073" y="4003132"/>
            <a:ext cx="862965" cy="491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5" dirty="0">
                <a:solidFill>
                  <a:srgbClr val="221F1F"/>
                </a:solidFill>
                <a:latin typeface="Open Sans"/>
                <a:cs typeface="Open Sans"/>
              </a:rPr>
              <a:t>Deposits</a:t>
            </a:r>
            <a:endParaRPr sz="1500">
              <a:latin typeface="Open Sans"/>
              <a:cs typeface="Open Sans"/>
            </a:endParaRPr>
          </a:p>
          <a:p>
            <a:pPr marL="128270">
              <a:lnSpc>
                <a:spcPct val="100000"/>
              </a:lnSpc>
              <a:spcBef>
                <a:spcPts val="35"/>
              </a:spcBef>
            </a:pPr>
            <a:r>
              <a:rPr sz="1500" b="0" spc="10" dirty="0">
                <a:solidFill>
                  <a:srgbClr val="221F1F"/>
                </a:solidFill>
                <a:latin typeface="Open Sans Medium"/>
                <a:cs typeface="Open Sans Medium"/>
              </a:rPr>
              <a:t>$1,000</a:t>
            </a:r>
            <a:endParaRPr sz="1500">
              <a:latin typeface="Open Sans Medium"/>
              <a:cs typeface="Open Sans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46548" y="6284505"/>
            <a:ext cx="596900" cy="491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15" dirty="0">
                <a:solidFill>
                  <a:srgbClr val="221F1F"/>
                </a:solidFill>
                <a:latin typeface="Open Sans"/>
                <a:cs typeface="Open Sans"/>
              </a:rPr>
              <a:t>Lends</a:t>
            </a:r>
            <a:endParaRPr sz="1500">
              <a:latin typeface="Open Sans"/>
              <a:cs typeface="Open Sans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500" b="0" spc="15" dirty="0">
                <a:solidFill>
                  <a:srgbClr val="221F1F"/>
                </a:solidFill>
                <a:latin typeface="Open Sans Medium"/>
                <a:cs typeface="Open Sans Medium"/>
              </a:rPr>
              <a:t>$500</a:t>
            </a:r>
            <a:endParaRPr sz="1500">
              <a:latin typeface="Open Sans Medium"/>
              <a:cs typeface="Open Sans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0198" y="7095859"/>
            <a:ext cx="469900" cy="6559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0" spc="15" dirty="0">
                <a:solidFill>
                  <a:srgbClr val="221F1F"/>
                </a:solidFill>
                <a:latin typeface="Open Sans Medium"/>
                <a:cs typeface="Open Sans Medium"/>
              </a:rPr>
              <a:t>$500</a:t>
            </a:r>
            <a:endParaRPr sz="1500">
              <a:latin typeface="Open Sans Medium"/>
              <a:cs typeface="Open Sans Medium"/>
            </a:endParaRPr>
          </a:p>
          <a:p>
            <a:pPr marL="38100">
              <a:lnSpc>
                <a:spcPct val="100000"/>
              </a:lnSpc>
              <a:spcBef>
                <a:spcPts val="1330"/>
              </a:spcBef>
            </a:pPr>
            <a:r>
              <a:rPr sz="1500" b="1" spc="5" dirty="0">
                <a:solidFill>
                  <a:srgbClr val="221F1F"/>
                </a:solidFill>
                <a:latin typeface="Open Sans"/>
                <a:cs typeface="Open Sans"/>
              </a:rPr>
              <a:t>Kari</a:t>
            </a:r>
            <a:endParaRPr sz="1500">
              <a:latin typeface="Open Sans"/>
              <a:cs typeface="Open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1315" y="2641673"/>
            <a:ext cx="5530753" cy="63109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893730" y="3036482"/>
            <a:ext cx="69850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221F1F"/>
                </a:solidFill>
                <a:latin typeface="Open Sans"/>
                <a:cs typeface="Open Sans"/>
              </a:rPr>
              <a:t>Deposit</a:t>
            </a:r>
            <a:endParaRPr sz="135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93730" y="5048479"/>
            <a:ext cx="69850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221F1F"/>
                </a:solidFill>
                <a:latin typeface="Open Sans"/>
                <a:cs typeface="Open Sans"/>
              </a:rPr>
              <a:t>Deposit</a:t>
            </a:r>
            <a:endParaRPr sz="135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93730" y="7021176"/>
            <a:ext cx="69850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221F1F"/>
                </a:solidFill>
                <a:latin typeface="Open Sans"/>
                <a:cs typeface="Open Sans"/>
              </a:rPr>
              <a:t>Deposit</a:t>
            </a:r>
            <a:endParaRPr sz="135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68834" y="3036482"/>
            <a:ext cx="45656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20" dirty="0">
                <a:solidFill>
                  <a:srgbClr val="221F1F"/>
                </a:solidFill>
                <a:latin typeface="Open Sans"/>
                <a:cs typeface="Open Sans"/>
              </a:rPr>
              <a:t>Loan</a:t>
            </a:r>
            <a:endParaRPr sz="135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68834" y="5048479"/>
            <a:ext cx="45656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20" dirty="0">
                <a:solidFill>
                  <a:srgbClr val="221F1F"/>
                </a:solidFill>
                <a:latin typeface="Open Sans"/>
                <a:cs typeface="Open Sans"/>
              </a:rPr>
              <a:t>Loan</a:t>
            </a:r>
            <a:endParaRPr sz="135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993054" y="3036482"/>
            <a:ext cx="106997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221F1F"/>
                </a:solidFill>
                <a:latin typeface="Open Sans"/>
                <a:cs typeface="Open Sans"/>
              </a:rPr>
              <a:t>Transaction</a:t>
            </a:r>
            <a:endParaRPr sz="135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993054" y="5048479"/>
            <a:ext cx="106997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solidFill>
                  <a:srgbClr val="221F1F"/>
                </a:solidFill>
                <a:latin typeface="Open Sans"/>
                <a:cs typeface="Open Sans"/>
              </a:rPr>
              <a:t>Transaction</a:t>
            </a:r>
            <a:endParaRPr sz="1350">
              <a:latin typeface="Open Sans"/>
              <a:cs typeface="Open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635859" y="4062579"/>
            <a:ext cx="4449445" cy="3242945"/>
            <a:chOff x="13635859" y="4062579"/>
            <a:chExt cx="4449445" cy="3242945"/>
          </a:xfrm>
        </p:grpSpPr>
        <p:sp>
          <p:nvSpPr>
            <p:cNvPr id="21" name="object 21"/>
            <p:cNvSpPr/>
            <p:nvPr/>
          </p:nvSpPr>
          <p:spPr>
            <a:xfrm>
              <a:off x="13647606" y="4074327"/>
              <a:ext cx="4425950" cy="1214755"/>
            </a:xfrm>
            <a:custGeom>
              <a:avLst/>
              <a:gdLst/>
              <a:ahLst/>
              <a:cxnLst/>
              <a:rect l="l" t="t" r="r" b="b"/>
              <a:pathLst>
                <a:path w="4425950" h="1214754">
                  <a:moveTo>
                    <a:pt x="4425331" y="0"/>
                  </a:moveTo>
                  <a:lnTo>
                    <a:pt x="4425331" y="876360"/>
                  </a:lnTo>
                  <a:lnTo>
                    <a:pt x="0" y="876360"/>
                  </a:lnTo>
                  <a:lnTo>
                    <a:pt x="0" y="1214706"/>
                  </a:lnTo>
                </a:path>
              </a:pathLst>
            </a:custGeom>
            <a:ln w="23444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47606" y="6078889"/>
              <a:ext cx="4425950" cy="1214755"/>
            </a:xfrm>
            <a:custGeom>
              <a:avLst/>
              <a:gdLst/>
              <a:ahLst/>
              <a:cxnLst/>
              <a:rect l="l" t="t" r="r" b="b"/>
              <a:pathLst>
                <a:path w="4425950" h="1214754">
                  <a:moveTo>
                    <a:pt x="4425331" y="0"/>
                  </a:moveTo>
                  <a:lnTo>
                    <a:pt x="4425331" y="876360"/>
                  </a:lnTo>
                  <a:lnTo>
                    <a:pt x="0" y="876360"/>
                  </a:lnTo>
                  <a:lnTo>
                    <a:pt x="0" y="1214706"/>
                  </a:lnTo>
                </a:path>
              </a:pathLst>
            </a:custGeom>
            <a:ln w="23444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045773" y="4169576"/>
            <a:ext cx="70167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10" dirty="0">
                <a:solidFill>
                  <a:srgbClr val="221F1F"/>
                </a:solidFill>
                <a:latin typeface="Open Sans"/>
                <a:cs typeface="Open Sans"/>
              </a:rPr>
              <a:t>Deposits</a:t>
            </a:r>
            <a:endParaRPr sz="1200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045773" y="6198789"/>
            <a:ext cx="70167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10" dirty="0">
                <a:solidFill>
                  <a:srgbClr val="221F1F"/>
                </a:solidFill>
                <a:latin typeface="Open Sans"/>
                <a:cs typeface="Open Sans"/>
              </a:rPr>
              <a:t>Deposits</a:t>
            </a:r>
            <a:endParaRPr sz="1200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045773" y="8157041"/>
            <a:ext cx="701675" cy="3702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99060" marR="5080" indent="-86995">
              <a:lnSpc>
                <a:spcPts val="1230"/>
              </a:lnSpc>
              <a:spcBef>
                <a:spcPts val="350"/>
              </a:spcBef>
            </a:pPr>
            <a:r>
              <a:rPr sz="1200" b="1" spc="10" dirty="0">
                <a:solidFill>
                  <a:srgbClr val="221F1F"/>
                </a:solidFill>
                <a:latin typeface="Open Sans"/>
                <a:cs typeface="Open Sans"/>
              </a:rPr>
              <a:t>Deposits  </a:t>
            </a:r>
            <a:r>
              <a:rPr sz="1200" b="1" spc="15" dirty="0">
                <a:solidFill>
                  <a:srgbClr val="221F1F"/>
                </a:solidFill>
                <a:latin typeface="Open Sans"/>
                <a:cs typeface="Open Sans"/>
              </a:rPr>
              <a:t>TOTAL</a:t>
            </a:r>
            <a:endParaRPr sz="1200">
              <a:latin typeface="Open Sans"/>
              <a:cs typeface="Open Sa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313749" y="7498380"/>
            <a:ext cx="732790" cy="137160"/>
            <a:chOff x="16313749" y="7498380"/>
            <a:chExt cx="732790" cy="137160"/>
          </a:xfrm>
        </p:grpSpPr>
        <p:sp>
          <p:nvSpPr>
            <p:cNvPr id="27" name="object 27"/>
            <p:cNvSpPr/>
            <p:nvPr/>
          </p:nvSpPr>
          <p:spPr>
            <a:xfrm>
              <a:off x="16313749" y="7566809"/>
              <a:ext cx="664210" cy="0"/>
            </a:xfrm>
            <a:custGeom>
              <a:avLst/>
              <a:gdLst/>
              <a:ahLst/>
              <a:cxnLst/>
              <a:rect l="l" t="t" r="r" b="b"/>
              <a:pathLst>
                <a:path w="664209">
                  <a:moveTo>
                    <a:pt x="0" y="0"/>
                  </a:moveTo>
                  <a:lnTo>
                    <a:pt x="664168" y="0"/>
                  </a:lnTo>
                </a:path>
              </a:pathLst>
            </a:custGeom>
            <a:ln w="23444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7901" y="7498380"/>
              <a:ext cx="68458" cy="13689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7183275" y="7165754"/>
            <a:ext cx="1037229" cy="14350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06705" algn="r">
              <a:lnSpc>
                <a:spcPct val="100000"/>
              </a:lnSpc>
              <a:spcBef>
                <a:spcPts val="90"/>
              </a:spcBef>
            </a:pPr>
            <a:r>
              <a:rPr sz="1550" b="0" spc="-10" dirty="0">
                <a:solidFill>
                  <a:srgbClr val="221F1F"/>
                </a:solidFill>
                <a:latin typeface="Open Sans Medium"/>
                <a:cs typeface="Open Sans Medium"/>
              </a:rPr>
              <a:t>And</a:t>
            </a:r>
            <a:r>
              <a:rPr sz="1550" b="0" spc="-90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550" b="0" spc="-5" dirty="0">
                <a:solidFill>
                  <a:srgbClr val="221F1F"/>
                </a:solidFill>
                <a:latin typeface="Open Sans Medium"/>
                <a:cs typeface="Open Sans Medium"/>
              </a:rPr>
              <a:t>so </a:t>
            </a:r>
            <a:r>
              <a:rPr sz="1550" b="0" spc="-390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550" b="0" spc="-5" dirty="0">
                <a:solidFill>
                  <a:srgbClr val="221F1F"/>
                </a:solidFill>
                <a:latin typeface="Open Sans Medium"/>
                <a:cs typeface="Open Sans Medium"/>
              </a:rPr>
              <a:t>on until </a:t>
            </a:r>
            <a:r>
              <a:rPr lang="en-US" sz="1550" b="0" spc="-5" dirty="0">
                <a:solidFill>
                  <a:srgbClr val="221F1F"/>
                </a:solidFill>
                <a:latin typeface="Open Sans Medium"/>
                <a:cs typeface="Open Sans Medium"/>
              </a:rPr>
              <a:t>all deposits </a:t>
            </a:r>
            <a:r>
              <a:rPr sz="1550" b="0" spc="-5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550" b="0" spc="-390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lang="en-US" sz="1550" spc="-10" dirty="0">
                <a:solidFill>
                  <a:srgbClr val="221F1F"/>
                </a:solidFill>
                <a:latin typeface="Open Sans Medium"/>
                <a:cs typeface="Open Sans Medium"/>
              </a:rPr>
              <a:t>b</a:t>
            </a:r>
            <a:r>
              <a:rPr sz="1550" b="0" spc="-10" dirty="0">
                <a:solidFill>
                  <a:srgbClr val="221F1F"/>
                </a:solidFill>
                <a:latin typeface="Open Sans Medium"/>
                <a:cs typeface="Open Sans Medium"/>
              </a:rPr>
              <a:t>ecome </a:t>
            </a:r>
            <a:r>
              <a:rPr sz="1550" b="0" spc="-5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550" b="0" spc="-10" dirty="0">
                <a:solidFill>
                  <a:srgbClr val="221F1F"/>
                </a:solidFill>
                <a:latin typeface="Open Sans Medium"/>
                <a:cs typeface="Open Sans Medium"/>
              </a:rPr>
              <a:t>backed</a:t>
            </a:r>
            <a:r>
              <a:rPr sz="1550" b="0" spc="-90" dirty="0">
                <a:solidFill>
                  <a:srgbClr val="221F1F"/>
                </a:solidFill>
                <a:latin typeface="Open Sans Medium"/>
                <a:cs typeface="Open Sans Medium"/>
              </a:rPr>
              <a:t> </a:t>
            </a:r>
            <a:r>
              <a:rPr sz="1550" b="0" spc="-10" dirty="0">
                <a:solidFill>
                  <a:srgbClr val="221F1F"/>
                </a:solidFill>
                <a:latin typeface="Open Sans Medium"/>
                <a:cs typeface="Open Sans Medium"/>
              </a:rPr>
              <a:t>by</a:t>
            </a:r>
            <a:endParaRPr sz="1550" dirty="0">
              <a:latin typeface="Open Sans Medium"/>
              <a:cs typeface="Open Sans Medium"/>
            </a:endParaRPr>
          </a:p>
          <a:p>
            <a:pPr marL="452120">
              <a:lnSpc>
                <a:spcPts val="1810"/>
              </a:lnSpc>
            </a:pPr>
            <a:r>
              <a:rPr sz="1550" b="1" spc="-10" dirty="0">
                <a:solidFill>
                  <a:srgbClr val="221F1F"/>
                </a:solidFill>
                <a:latin typeface="Open Sans"/>
                <a:cs typeface="Open Sans"/>
              </a:rPr>
              <a:t>debt</a:t>
            </a:r>
            <a:r>
              <a:rPr sz="1550" b="0" spc="-5" dirty="0">
                <a:solidFill>
                  <a:srgbClr val="221F1F"/>
                </a:solidFill>
                <a:latin typeface="Open Sans Medium"/>
                <a:cs typeface="Open Sans Medium"/>
              </a:rPr>
              <a:t>.</a:t>
            </a:r>
            <a:endParaRPr sz="1550" dirty="0">
              <a:latin typeface="Open Sans Medium"/>
              <a:cs typeface="Open Sans Mediu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89630" y="2858429"/>
            <a:ext cx="5502275" cy="3212465"/>
          </a:xfrm>
          <a:custGeom>
            <a:avLst/>
            <a:gdLst/>
            <a:ahLst/>
            <a:cxnLst/>
            <a:rect l="l" t="t" r="r" b="b"/>
            <a:pathLst>
              <a:path w="5502275" h="3212465">
                <a:moveTo>
                  <a:pt x="158351" y="3212163"/>
                </a:moveTo>
                <a:lnTo>
                  <a:pt x="5343826" y="3212163"/>
                </a:lnTo>
                <a:lnTo>
                  <a:pt x="5393877" y="3204090"/>
                </a:lnTo>
                <a:lnTo>
                  <a:pt x="5437346" y="3181610"/>
                </a:lnTo>
                <a:lnTo>
                  <a:pt x="5471624" y="3147332"/>
                </a:lnTo>
                <a:lnTo>
                  <a:pt x="5494104" y="3103863"/>
                </a:lnTo>
                <a:lnTo>
                  <a:pt x="5502178" y="3053812"/>
                </a:lnTo>
                <a:lnTo>
                  <a:pt x="5502178" y="158351"/>
                </a:lnTo>
                <a:lnTo>
                  <a:pt x="5494104" y="108300"/>
                </a:lnTo>
                <a:lnTo>
                  <a:pt x="5471624" y="64831"/>
                </a:lnTo>
                <a:lnTo>
                  <a:pt x="5437346" y="30553"/>
                </a:lnTo>
                <a:lnTo>
                  <a:pt x="5393877" y="8073"/>
                </a:lnTo>
                <a:lnTo>
                  <a:pt x="5343826" y="0"/>
                </a:lnTo>
                <a:lnTo>
                  <a:pt x="158351" y="0"/>
                </a:lnTo>
                <a:lnTo>
                  <a:pt x="108300" y="8073"/>
                </a:lnTo>
                <a:lnTo>
                  <a:pt x="64831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3053812"/>
                </a:lnTo>
                <a:lnTo>
                  <a:pt x="8073" y="3103863"/>
                </a:lnTo>
                <a:lnTo>
                  <a:pt x="30553" y="3147332"/>
                </a:lnTo>
                <a:lnTo>
                  <a:pt x="64831" y="3181610"/>
                </a:lnTo>
                <a:lnTo>
                  <a:pt x="108300" y="3204090"/>
                </a:lnTo>
                <a:lnTo>
                  <a:pt x="158351" y="3212163"/>
                </a:lnTo>
                <a:close/>
              </a:path>
            </a:pathLst>
          </a:custGeom>
          <a:ln w="28564">
            <a:solidFill>
              <a:srgbClr val="60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96738" y="3070559"/>
            <a:ext cx="4634865" cy="268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5" dirty="0">
                <a:solidFill>
                  <a:srgbClr val="221F1F"/>
                </a:solidFill>
                <a:latin typeface="Open Sans"/>
                <a:cs typeface="Open Sans"/>
              </a:rPr>
              <a:t>We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Open Sans"/>
                <a:cs typeface="Open Sans"/>
              </a:rPr>
              <a:t>need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Open Sans"/>
                <a:cs typeface="Open Sans"/>
              </a:rPr>
              <a:t>the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following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volunteers:</a:t>
            </a:r>
            <a:endParaRPr sz="1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1800" b="1" spc="20" dirty="0">
                <a:solidFill>
                  <a:srgbClr val="221F1F"/>
                </a:solidFill>
                <a:latin typeface="Open Sans"/>
                <a:cs typeface="Open Sans"/>
              </a:rPr>
              <a:t>A</a:t>
            </a:r>
            <a:r>
              <a:rPr sz="1800" b="1" spc="21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Open Sans"/>
                <a:cs typeface="Open Sans"/>
              </a:rPr>
              <a:t>=</a:t>
            </a:r>
            <a:r>
              <a:rPr sz="1800" spc="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Depositor</a:t>
            </a:r>
            <a:r>
              <a:rPr sz="1800" spc="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(Lottery</a:t>
            </a:r>
            <a:r>
              <a:rPr sz="1800" spc="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Winner)</a:t>
            </a:r>
            <a:r>
              <a:rPr sz="1800" spc="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(Light</a:t>
            </a:r>
            <a:r>
              <a:rPr sz="1800" spc="1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Blue)</a:t>
            </a:r>
            <a:endParaRPr sz="1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b="1" spc="20" dirty="0">
                <a:solidFill>
                  <a:srgbClr val="221F1F"/>
                </a:solidFill>
                <a:latin typeface="Open Sans"/>
                <a:cs typeface="Open Sans"/>
              </a:rPr>
              <a:t>B</a:t>
            </a:r>
            <a:r>
              <a:rPr sz="1800" b="1" spc="2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Open Sans"/>
                <a:cs typeface="Open Sans"/>
              </a:rPr>
              <a:t>=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Open Sans"/>
                <a:cs typeface="Open Sans"/>
              </a:rPr>
              <a:t>Bank</a:t>
            </a:r>
            <a:r>
              <a:rPr sz="1800" spc="-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Cashier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(Bank)</a:t>
            </a:r>
            <a:endParaRPr sz="1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b="1" spc="20" dirty="0">
                <a:solidFill>
                  <a:srgbClr val="221F1F"/>
                </a:solidFill>
                <a:latin typeface="Open Sans"/>
                <a:cs typeface="Open Sans"/>
              </a:rPr>
              <a:t>C</a:t>
            </a:r>
            <a:r>
              <a:rPr sz="1800" b="1" spc="19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Open Sans"/>
                <a:cs typeface="Open Sans"/>
              </a:rPr>
              <a:t>=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Debtor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Open Sans"/>
                <a:cs typeface="Open Sans"/>
              </a:rPr>
              <a:t>#1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(Dark</a:t>
            </a:r>
            <a:r>
              <a:rPr sz="1800" spc="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Blue)</a:t>
            </a:r>
            <a:endParaRPr sz="1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b="1" spc="25" dirty="0">
                <a:solidFill>
                  <a:srgbClr val="221F1F"/>
                </a:solidFill>
                <a:latin typeface="Open Sans"/>
                <a:cs typeface="Open Sans"/>
              </a:rPr>
              <a:t>D</a:t>
            </a:r>
            <a:r>
              <a:rPr sz="1800" b="1" spc="23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Open Sans"/>
                <a:cs typeface="Open Sans"/>
              </a:rPr>
              <a:t>=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Open Sans"/>
                <a:cs typeface="Open Sans"/>
              </a:rPr>
              <a:t>Property</a:t>
            </a:r>
            <a:r>
              <a:rPr sz="1800" spc="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Owner/Depositor</a:t>
            </a:r>
            <a:r>
              <a:rPr sz="1800" spc="1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(Red)</a:t>
            </a:r>
            <a:endParaRPr sz="1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b="1" spc="20" dirty="0">
                <a:solidFill>
                  <a:srgbClr val="221F1F"/>
                </a:solidFill>
                <a:latin typeface="Open Sans"/>
                <a:cs typeface="Open Sans"/>
              </a:rPr>
              <a:t>E</a:t>
            </a:r>
            <a:r>
              <a:rPr sz="1800" b="1" spc="16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Open Sans"/>
                <a:cs typeface="Open Sans"/>
              </a:rPr>
              <a:t>=</a:t>
            </a:r>
            <a:r>
              <a:rPr sz="1800" spc="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Debtor</a:t>
            </a:r>
            <a:r>
              <a:rPr sz="1800" spc="-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Open Sans"/>
                <a:cs typeface="Open Sans"/>
              </a:rPr>
              <a:t>#2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(Light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0" dirty="0">
                <a:solidFill>
                  <a:srgbClr val="221F1F"/>
                </a:solidFill>
                <a:latin typeface="Open Sans"/>
                <a:cs typeface="Open Sans"/>
              </a:rPr>
              <a:t>Purple)</a:t>
            </a:r>
            <a:endParaRPr sz="1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b="1" spc="15" dirty="0">
                <a:solidFill>
                  <a:srgbClr val="221F1F"/>
                </a:solidFill>
                <a:latin typeface="Open Sans"/>
                <a:cs typeface="Open Sans"/>
              </a:rPr>
              <a:t>F</a:t>
            </a:r>
            <a:r>
              <a:rPr sz="1800" b="1" spc="17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Open Sans"/>
                <a:cs typeface="Open Sans"/>
              </a:rPr>
              <a:t>=</a:t>
            </a:r>
            <a:r>
              <a:rPr sz="1800" spc="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Art</a:t>
            </a:r>
            <a:r>
              <a:rPr sz="1800" spc="10" dirty="0">
                <a:solidFill>
                  <a:srgbClr val="221F1F"/>
                </a:solidFill>
                <a:latin typeface="Open Sans"/>
                <a:cs typeface="Open Sans"/>
              </a:rPr>
              <a:t> Gallery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20" dirty="0">
                <a:solidFill>
                  <a:srgbClr val="221F1F"/>
                </a:solidFill>
                <a:latin typeface="Open Sans"/>
                <a:cs typeface="Open Sans"/>
              </a:rPr>
              <a:t>Owner/</a:t>
            </a:r>
            <a:r>
              <a:rPr sz="1800" spc="1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Depositor</a:t>
            </a:r>
            <a:r>
              <a:rPr sz="180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800" spc="15" dirty="0">
                <a:solidFill>
                  <a:srgbClr val="221F1F"/>
                </a:solidFill>
                <a:latin typeface="Open Sans"/>
                <a:cs typeface="Open Sans"/>
              </a:rPr>
              <a:t>(Green)</a:t>
            </a:r>
            <a:endParaRPr sz="1800">
              <a:latin typeface="Open Sans"/>
              <a:cs typeface="Open San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12776832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lang="en-US" spc="-5" dirty="0"/>
              <a:t>I</a:t>
            </a:r>
            <a:r>
              <a:rPr spc="-5" dirty="0"/>
              <a:t>s Fiat Money and Who</a:t>
            </a:r>
            <a:r>
              <a:rPr dirty="0"/>
              <a:t> </a:t>
            </a:r>
            <a:r>
              <a:rPr spc="-5" dirty="0"/>
              <a:t>Controls </a:t>
            </a:r>
            <a:r>
              <a:rPr lang="en-US" spc="-5" dirty="0"/>
              <a:t>I</a:t>
            </a:r>
            <a:r>
              <a:rPr spc="-5" dirty="0"/>
              <a:t>t?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34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#4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123" y="4288288"/>
            <a:ext cx="264671" cy="2652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123" y="5810242"/>
            <a:ext cx="264671" cy="2651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0123" y="6548711"/>
            <a:ext cx="264671" cy="2651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123" y="9089995"/>
            <a:ext cx="264671" cy="265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0123" y="7819364"/>
            <a:ext cx="264671" cy="2651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6898" y="2580342"/>
            <a:ext cx="13092430" cy="7301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0"/>
              </a:spcBef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4.2.3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Who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Controls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the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Fiat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System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and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How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Do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They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Beneﬁt?</a:t>
            </a:r>
            <a:endParaRPr sz="3450" dirty="0">
              <a:latin typeface="Open Sans"/>
              <a:cs typeface="Open Sans"/>
            </a:endParaRPr>
          </a:p>
          <a:p>
            <a:pPr marL="12700" marR="520700">
              <a:lnSpc>
                <a:spcPct val="101800"/>
              </a:lnSpc>
              <a:spcBef>
                <a:spcPts val="205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There are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four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main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players: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government, wealthy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individuals,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ﬁnancial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sector,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central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bank. Together,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control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2150" dirty="0">
              <a:latin typeface="Open Sans"/>
              <a:cs typeface="Open Sans"/>
            </a:endParaRPr>
          </a:p>
          <a:p>
            <a:pPr marL="414655" marR="118745">
              <a:lnSpc>
                <a:spcPct val="101800"/>
              </a:lnSpc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 Government: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government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director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ﬁat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show.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Along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with tax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collection,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funded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through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new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debt (bonds)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issued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Treasury.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When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there is insuﬃcient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demand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 these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bonds,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any remaining debt 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purchased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central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means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keep doing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activities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pursuing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interests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without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needing approval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from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people.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It's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 getting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credit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card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without worrying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about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paying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back immediately.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This might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seem good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but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it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comes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cost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everyone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else.</a:t>
            </a:r>
            <a:endParaRPr sz="1700" dirty="0">
              <a:latin typeface="Open Sans"/>
              <a:cs typeface="Open Sans"/>
            </a:endParaRPr>
          </a:p>
          <a:p>
            <a:pPr marL="414655" marR="130810">
              <a:lnSpc>
                <a:spcPct val="101800"/>
              </a:lnSpc>
              <a:spcBef>
                <a:spcPts val="1650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Wealthy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 Individuals: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Wealthy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individuals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beneﬁt a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lot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system. With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ability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to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accumulate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more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debt, they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invest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assets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 commodities,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real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estate,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stocks,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creating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wealth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almost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eﬀortlessly.</a:t>
            </a:r>
            <a:endParaRPr sz="1700" dirty="0">
              <a:latin typeface="Open Sans"/>
              <a:cs typeface="Open Sans"/>
            </a:endParaRPr>
          </a:p>
          <a:p>
            <a:pPr marL="414655" marR="5080">
              <a:lnSpc>
                <a:spcPct val="101800"/>
              </a:lnSpc>
              <a:spcBef>
                <a:spcPts val="1650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Financial Sector (banks):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and other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ﬁnancial institutions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do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not directly control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greatly beneﬁt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from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it.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Free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from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accountability,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pursue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accelerate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creation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new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via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fractional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reserve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lending,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beneﬁting from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higher revenue.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virtually free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consequences as they are bailed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out with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new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currency 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order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prevent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whole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collapsing.</a:t>
            </a:r>
            <a:endParaRPr sz="1700" dirty="0">
              <a:latin typeface="Open Sans"/>
              <a:cs typeface="Open Sans"/>
            </a:endParaRPr>
          </a:p>
          <a:p>
            <a:pPr marL="414655" marR="83820">
              <a:lnSpc>
                <a:spcPct val="101800"/>
              </a:lnSpc>
              <a:spcBef>
                <a:spcPts val="1650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 Central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 Bank: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central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bank is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pulling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strings,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supposedly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controlling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growth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of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supply.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But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here's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trick—the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central bank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also subject to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government's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laws, serving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government's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interests.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It's like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puppeteer being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controlled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another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puppeteer.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central bank might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seem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charge,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it's indirectly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serving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government's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wishes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print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air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when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need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it.</a:t>
            </a:r>
            <a:endParaRPr sz="1700" dirty="0">
              <a:latin typeface="Open Sans"/>
              <a:cs typeface="Open Sans"/>
            </a:endParaRPr>
          </a:p>
          <a:p>
            <a:pPr marL="414655" marR="175260">
              <a:lnSpc>
                <a:spcPct val="101800"/>
              </a:lnSpc>
              <a:spcBef>
                <a:spcPts val="1645"/>
              </a:spcBef>
            </a:pPr>
            <a:r>
              <a:rPr sz="1700" b="1" spc="20" dirty="0">
                <a:solidFill>
                  <a:srgbClr val="57585B"/>
                </a:solidFill>
                <a:latin typeface="Open Sans"/>
                <a:cs typeface="Open Sans"/>
              </a:rPr>
              <a:t>How </a:t>
            </a:r>
            <a:r>
              <a:rPr lang="en-US" sz="1700" b="1" spc="15" dirty="0">
                <a:solidFill>
                  <a:srgbClr val="57585B"/>
                </a:solidFill>
                <a:latin typeface="Open Sans"/>
                <a:cs typeface="Open Sans"/>
              </a:rPr>
              <a:t>t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hey </a:t>
            </a:r>
            <a:r>
              <a:rPr lang="en-US" sz="1700" b="1" spc="15" dirty="0">
                <a:solidFill>
                  <a:srgbClr val="57585B"/>
                </a:solidFill>
                <a:latin typeface="Open Sans"/>
                <a:cs typeface="Open Sans"/>
              </a:rPr>
              <a:t>b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eneﬁt: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These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groups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beneﬁt 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various ways,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creating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complex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web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control.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 gets funds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without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immediate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consequences,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wealthy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individuals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make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eﬀortlessly,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central bank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keeps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show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running. Meanwhile, the rest of 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population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might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feel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 eﬀects, facing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challenges as the system unfolds.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10610" y="3282538"/>
            <a:ext cx="4427003" cy="6781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12364152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lang="en-US" spc="-5" dirty="0"/>
              <a:t>I</a:t>
            </a:r>
            <a:r>
              <a:rPr spc="-5" dirty="0"/>
              <a:t>s Fiat Money and Who</a:t>
            </a:r>
            <a:r>
              <a:rPr dirty="0"/>
              <a:t> </a:t>
            </a:r>
            <a:r>
              <a:rPr spc="-5" dirty="0"/>
              <a:t>Controls </a:t>
            </a:r>
            <a:r>
              <a:rPr lang="en-US" spc="-5" dirty="0"/>
              <a:t>I</a:t>
            </a:r>
            <a:r>
              <a:rPr spc="-5" dirty="0"/>
              <a:t>t?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35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#4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6898" y="2611805"/>
            <a:ext cx="8399780" cy="2345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b="1" spc="20" dirty="0">
                <a:solidFill>
                  <a:srgbClr val="57585B"/>
                </a:solidFill>
                <a:latin typeface="Open Sans"/>
                <a:cs typeface="Open Sans"/>
              </a:rPr>
              <a:t>How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They Beneﬁt: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These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groups beneﬁt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various ways,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creating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complex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web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control.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 gets funds without immediate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consequences,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wealthy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individuals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banks make money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eﬀortlessly,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central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 keeps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show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running.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Meanwhile,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rest 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population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might feel the eﬀects, facing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challenges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unfolds.</a:t>
            </a:r>
            <a:endParaRPr sz="170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164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end,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system's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puppeteers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create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show where a few beneﬁt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greatly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but many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left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wondering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about the fairness 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ﬁnancial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stage they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ﬁnd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themselves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9475" y="2611805"/>
            <a:ext cx="8603615" cy="26087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145" algn="just">
              <a:lnSpc>
                <a:spcPct val="1018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Understanding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where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trillions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dollars in stimulus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funds come from and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gets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decide </a:t>
            </a:r>
            <a:r>
              <a:rPr lang="en-US" sz="1700" spc="5" dirty="0">
                <a:solidFill>
                  <a:srgbClr val="57585B"/>
                </a:solidFill>
                <a:latin typeface="Open Sans"/>
                <a:cs typeface="Open Sans"/>
              </a:rPr>
              <a:t>how they are allocated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critical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 comprehending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broader ﬁnancial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system.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Governments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use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several tools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manage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supply at speciﬁc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moments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time.</a:t>
            </a:r>
            <a:endParaRPr sz="170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164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Central banks and governments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use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monetary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ﬁscal policy tools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inﬂuence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supply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economy. For example, the United States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Federal Reserve (the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Fed)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uses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monetary policy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adjust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interest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rates,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aﬀecting the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amount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circulation. Fiscal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policy,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other hand,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involves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using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spending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tax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policies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inﬂuence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economic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activity.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4364" y="5644941"/>
            <a:ext cx="8616315" cy="4354195"/>
            <a:chOff x="1124364" y="5644941"/>
            <a:chExt cx="8616315" cy="43541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588" y="5650183"/>
              <a:ext cx="8605497" cy="43431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29600" y="5650176"/>
              <a:ext cx="8605520" cy="4343400"/>
            </a:xfrm>
            <a:custGeom>
              <a:avLst/>
              <a:gdLst/>
              <a:ahLst/>
              <a:cxnLst/>
              <a:rect l="l" t="t" r="r" b="b"/>
              <a:pathLst>
                <a:path w="8605520" h="4343400">
                  <a:moveTo>
                    <a:pt x="8500777" y="4343145"/>
                  </a:moveTo>
                  <a:lnTo>
                    <a:pt x="104708" y="4343145"/>
                  </a:lnTo>
                  <a:lnTo>
                    <a:pt x="63950" y="4334916"/>
                  </a:lnTo>
                  <a:lnTo>
                    <a:pt x="30667" y="4312477"/>
                  </a:lnTo>
                  <a:lnTo>
                    <a:pt x="8228" y="4279194"/>
                  </a:lnTo>
                  <a:lnTo>
                    <a:pt x="0" y="4238436"/>
                  </a:lnTo>
                  <a:lnTo>
                    <a:pt x="0" y="104708"/>
                  </a:lnTo>
                  <a:lnTo>
                    <a:pt x="8228" y="63955"/>
                  </a:lnTo>
                  <a:lnTo>
                    <a:pt x="30667" y="30671"/>
                  </a:lnTo>
                  <a:lnTo>
                    <a:pt x="63950" y="8229"/>
                  </a:lnTo>
                  <a:lnTo>
                    <a:pt x="104708" y="0"/>
                  </a:lnTo>
                  <a:lnTo>
                    <a:pt x="8500777" y="0"/>
                  </a:lnTo>
                  <a:lnTo>
                    <a:pt x="8541535" y="8229"/>
                  </a:lnTo>
                  <a:lnTo>
                    <a:pt x="8574818" y="30671"/>
                  </a:lnTo>
                  <a:lnTo>
                    <a:pt x="8597258" y="63955"/>
                  </a:lnTo>
                  <a:lnTo>
                    <a:pt x="8605486" y="104708"/>
                  </a:lnTo>
                  <a:lnTo>
                    <a:pt x="8605486" y="4238436"/>
                  </a:lnTo>
                  <a:lnTo>
                    <a:pt x="8597258" y="4279194"/>
                  </a:lnTo>
                  <a:lnTo>
                    <a:pt x="8574818" y="4312477"/>
                  </a:lnTo>
                  <a:lnTo>
                    <a:pt x="8541535" y="4334916"/>
                  </a:lnTo>
                  <a:lnTo>
                    <a:pt x="8500777" y="4343145"/>
                  </a:lnTo>
                  <a:close/>
                </a:path>
              </a:pathLst>
            </a:custGeom>
            <a:ln w="10470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36346" y="5738503"/>
            <a:ext cx="8126730" cy="401383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role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Central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Banks</a:t>
            </a:r>
            <a:endParaRPr sz="1700">
              <a:latin typeface="Open Sans"/>
              <a:cs typeface="Open Sans"/>
            </a:endParaRPr>
          </a:p>
          <a:p>
            <a:pPr marL="12700" marR="186690">
              <a:lnSpc>
                <a:spcPct val="101800"/>
              </a:lnSpc>
              <a:spcBef>
                <a:spcPts val="115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Central banks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quietly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shape how an economy works.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oﬃcial job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ensure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stability,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integrity,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“keep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things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stable”,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methods reveal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more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mysterious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side.</a:t>
            </a:r>
            <a:endParaRPr sz="17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Open Sans"/>
              <a:cs typeface="Open Sans"/>
            </a:endParaRPr>
          </a:p>
          <a:p>
            <a:pPr marL="12700" marR="73660">
              <a:lnSpc>
                <a:spcPct val="101800"/>
              </a:lnSpc>
              <a:spcBef>
                <a:spcPts val="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Central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work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closely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with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governments, 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pull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strings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monetary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policy,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controlling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supply with tools like interest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rates.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In times 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crisis,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print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out of thin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air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inject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into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economy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through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commercial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making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it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seem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everything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okay.</a:t>
            </a:r>
            <a:endParaRPr sz="17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don’t just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watch over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things;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central banks regulate commercial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set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rules 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game,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step in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help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when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in trouble (acting 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lenders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of last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resort).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web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of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control,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while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appearing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protective,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makes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economy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more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dependent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them.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6857" y="5644941"/>
            <a:ext cx="8611622" cy="43536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40563" y="5862054"/>
            <a:ext cx="1316990" cy="438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3664">
              <a:lnSpc>
                <a:spcPts val="1614"/>
              </a:lnSpc>
              <a:spcBef>
                <a:spcPts val="110"/>
              </a:spcBef>
            </a:pPr>
            <a:r>
              <a:rPr sz="1350" b="1" dirty="0">
                <a:solidFill>
                  <a:srgbClr val="57585B"/>
                </a:solidFill>
                <a:latin typeface="Open Sans"/>
                <a:cs typeface="Open Sans"/>
              </a:rPr>
              <a:t>Target</a:t>
            </a:r>
            <a:r>
              <a:rPr sz="1350" b="1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350" b="1" dirty="0">
                <a:solidFill>
                  <a:srgbClr val="57585B"/>
                </a:solidFill>
                <a:latin typeface="Open Sans"/>
                <a:cs typeface="Open Sans"/>
              </a:rPr>
              <a:t>Rates</a:t>
            </a:r>
            <a:endParaRPr sz="1350">
              <a:latin typeface="Open Sans"/>
              <a:cs typeface="Open Sans"/>
            </a:endParaRPr>
          </a:p>
          <a:p>
            <a:pPr marL="12700">
              <a:lnSpc>
                <a:spcPts val="1614"/>
              </a:lnSpc>
            </a:pPr>
            <a:r>
              <a:rPr sz="1350" spc="5" dirty="0">
                <a:solidFill>
                  <a:srgbClr val="57585B"/>
                </a:solidFill>
                <a:latin typeface="Open Sans"/>
                <a:cs typeface="Open Sans"/>
              </a:rPr>
              <a:t>Monetary</a:t>
            </a:r>
            <a:r>
              <a:rPr sz="135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350" dirty="0">
                <a:solidFill>
                  <a:srgbClr val="57585B"/>
                </a:solidFill>
                <a:latin typeface="Open Sans"/>
                <a:cs typeface="Open Sans"/>
              </a:rPr>
              <a:t>Policy</a:t>
            </a:r>
            <a:endParaRPr sz="135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69116" y="6797626"/>
            <a:ext cx="741680" cy="1190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1739"/>
              </a:lnSpc>
              <a:spcBef>
                <a:spcPts val="135"/>
              </a:spcBef>
            </a:pPr>
            <a:r>
              <a:rPr sz="1450" b="1" spc="25" dirty="0">
                <a:solidFill>
                  <a:srgbClr val="EB8B29"/>
                </a:solidFill>
                <a:latin typeface="Open Sans"/>
                <a:cs typeface="Open Sans"/>
              </a:rPr>
              <a:t>2%</a:t>
            </a:r>
            <a:r>
              <a:rPr sz="1450" b="1" spc="-25" dirty="0">
                <a:solidFill>
                  <a:srgbClr val="EB8B29"/>
                </a:solidFill>
                <a:latin typeface="Open Sans"/>
                <a:cs typeface="Open Sans"/>
              </a:rPr>
              <a:t> </a:t>
            </a:r>
            <a:r>
              <a:rPr sz="1450" b="1" spc="10" dirty="0">
                <a:solidFill>
                  <a:srgbClr val="EB8B29"/>
                </a:solidFill>
                <a:latin typeface="Open Sans"/>
                <a:cs typeface="Open Sans"/>
              </a:rPr>
              <a:t>-</a:t>
            </a:r>
            <a:r>
              <a:rPr sz="1450" b="1" spc="-25" dirty="0">
                <a:solidFill>
                  <a:srgbClr val="EB8B29"/>
                </a:solidFill>
                <a:latin typeface="Open Sans"/>
                <a:cs typeface="Open Sans"/>
              </a:rPr>
              <a:t> </a:t>
            </a:r>
            <a:r>
              <a:rPr sz="1450" b="1" spc="25" dirty="0">
                <a:solidFill>
                  <a:srgbClr val="EB8B29"/>
                </a:solidFill>
                <a:latin typeface="Open Sans"/>
                <a:cs typeface="Open Sans"/>
              </a:rPr>
              <a:t>3%</a:t>
            </a:r>
            <a:endParaRPr sz="1450">
              <a:latin typeface="Open Sans"/>
              <a:cs typeface="Open Sans"/>
            </a:endParaRPr>
          </a:p>
          <a:p>
            <a:pPr marL="18415" marR="24765" algn="ctr">
              <a:lnSpc>
                <a:spcPts val="1490"/>
              </a:lnSpc>
              <a:spcBef>
                <a:spcPts val="10"/>
              </a:spcBef>
            </a:pPr>
            <a:r>
              <a:rPr sz="1200" spc="20" dirty="0">
                <a:solidFill>
                  <a:srgbClr val="57585B"/>
                </a:solidFill>
                <a:latin typeface="Open Sans"/>
                <a:cs typeface="Open Sans"/>
              </a:rPr>
              <a:t>Annual </a:t>
            </a:r>
            <a:r>
              <a:rPr sz="1200" spc="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200" spc="15" dirty="0">
                <a:solidFill>
                  <a:srgbClr val="57585B"/>
                </a:solidFill>
                <a:latin typeface="Open Sans"/>
                <a:cs typeface="Open Sans"/>
              </a:rPr>
              <a:t>Increase </a:t>
            </a:r>
            <a:r>
              <a:rPr sz="12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200" spc="15" dirty="0">
                <a:solidFill>
                  <a:srgbClr val="57585B"/>
                </a:solidFill>
                <a:latin typeface="Open Sans"/>
                <a:cs typeface="Open Sans"/>
              </a:rPr>
              <a:t>in Gross </a:t>
            </a:r>
            <a:r>
              <a:rPr sz="12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200" spc="15" dirty="0">
                <a:solidFill>
                  <a:srgbClr val="57585B"/>
                </a:solidFill>
                <a:latin typeface="Open Sans"/>
                <a:cs typeface="Open Sans"/>
              </a:rPr>
              <a:t>Domestic  Product</a:t>
            </a:r>
            <a:endParaRPr sz="12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75303" y="8168509"/>
            <a:ext cx="1065530" cy="803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40"/>
              </a:spcBef>
            </a:pPr>
            <a:r>
              <a:rPr sz="1200" spc="20" dirty="0">
                <a:solidFill>
                  <a:srgbClr val="57585B"/>
                </a:solidFill>
                <a:latin typeface="Open Sans"/>
                <a:cs typeface="Open Sans"/>
              </a:rPr>
              <a:t>Core</a:t>
            </a:r>
            <a:endParaRPr sz="12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Open Sans"/>
              <a:cs typeface="Open Sans"/>
            </a:endParaRPr>
          </a:p>
          <a:p>
            <a:pPr marR="10795" algn="ctr">
              <a:lnSpc>
                <a:spcPts val="1400"/>
              </a:lnSpc>
            </a:pPr>
            <a:r>
              <a:rPr sz="1200" spc="20" dirty="0">
                <a:solidFill>
                  <a:srgbClr val="57585B"/>
                </a:solidFill>
                <a:latin typeface="Open Sans"/>
                <a:cs typeface="Open Sans"/>
              </a:rPr>
              <a:t>between</a:t>
            </a:r>
            <a:endParaRPr sz="1200">
              <a:latin typeface="Open Sans"/>
              <a:cs typeface="Open Sans"/>
            </a:endParaRPr>
          </a:p>
          <a:p>
            <a:pPr algn="ctr">
              <a:lnSpc>
                <a:spcPts val="1700"/>
              </a:lnSpc>
            </a:pPr>
            <a:r>
              <a:rPr sz="1450" b="1" spc="20" dirty="0">
                <a:solidFill>
                  <a:srgbClr val="EB8B29"/>
                </a:solidFill>
                <a:latin typeface="Open Sans"/>
                <a:cs typeface="Open Sans"/>
              </a:rPr>
              <a:t>2.0%</a:t>
            </a:r>
            <a:r>
              <a:rPr sz="1450" b="1" spc="-25" dirty="0">
                <a:solidFill>
                  <a:srgbClr val="EB8B29"/>
                </a:solidFill>
                <a:latin typeface="Open Sans"/>
                <a:cs typeface="Open Sans"/>
              </a:rPr>
              <a:t> </a:t>
            </a:r>
            <a:r>
              <a:rPr sz="1450" b="1" spc="10" dirty="0">
                <a:solidFill>
                  <a:srgbClr val="EB8B29"/>
                </a:solidFill>
                <a:latin typeface="Open Sans"/>
                <a:cs typeface="Open Sans"/>
              </a:rPr>
              <a:t>-</a:t>
            </a:r>
            <a:r>
              <a:rPr sz="1450" b="1" spc="-20" dirty="0">
                <a:solidFill>
                  <a:srgbClr val="EB8B29"/>
                </a:solidFill>
                <a:latin typeface="Open Sans"/>
                <a:cs typeface="Open Sans"/>
              </a:rPr>
              <a:t> </a:t>
            </a:r>
            <a:r>
              <a:rPr sz="1450" b="1" spc="20" dirty="0">
                <a:solidFill>
                  <a:srgbClr val="EB8B29"/>
                </a:solidFill>
                <a:latin typeface="Open Sans"/>
                <a:cs typeface="Open Sans"/>
              </a:rPr>
              <a:t>2.5%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94899" y="6503816"/>
            <a:ext cx="1169670" cy="6457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60045" marR="5080" indent="-347980">
              <a:lnSpc>
                <a:spcPct val="103200"/>
              </a:lnSpc>
              <a:spcBef>
                <a:spcPts val="215"/>
              </a:spcBef>
            </a:pPr>
            <a:r>
              <a:rPr sz="1200" spc="20" dirty="0">
                <a:solidFill>
                  <a:srgbClr val="57585B"/>
                </a:solidFill>
                <a:latin typeface="Open Sans"/>
                <a:cs typeface="Open Sans"/>
              </a:rPr>
              <a:t>Unemployment  Below </a:t>
            </a:r>
            <a:r>
              <a:rPr sz="1200" spc="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b="1" spc="20" dirty="0">
                <a:solidFill>
                  <a:srgbClr val="EB8B29"/>
                </a:solidFill>
                <a:latin typeface="Open Sans"/>
                <a:cs typeface="Open Sans"/>
              </a:rPr>
              <a:t>6.5%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160152" y="6220944"/>
            <a:ext cx="0" cy="3148965"/>
          </a:xfrm>
          <a:custGeom>
            <a:avLst/>
            <a:gdLst/>
            <a:ahLst/>
            <a:cxnLst/>
            <a:rect l="l" t="t" r="r" b="b"/>
            <a:pathLst>
              <a:path h="3148965">
                <a:moveTo>
                  <a:pt x="0" y="0"/>
                </a:moveTo>
                <a:lnTo>
                  <a:pt x="0" y="3148364"/>
                </a:lnTo>
              </a:path>
            </a:pathLst>
          </a:custGeom>
          <a:ln w="3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000086" y="5880849"/>
            <a:ext cx="1334770" cy="438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614"/>
              </a:lnSpc>
              <a:spcBef>
                <a:spcPts val="110"/>
              </a:spcBef>
            </a:pPr>
            <a:r>
              <a:rPr sz="1350" b="1" dirty="0">
                <a:solidFill>
                  <a:srgbClr val="57585B"/>
                </a:solidFill>
                <a:latin typeface="Open Sans"/>
                <a:cs typeface="Open Sans"/>
              </a:rPr>
              <a:t>Contractionary</a:t>
            </a:r>
            <a:endParaRPr sz="1350">
              <a:latin typeface="Open Sans"/>
              <a:cs typeface="Open Sans"/>
            </a:endParaRPr>
          </a:p>
          <a:p>
            <a:pPr algn="ctr">
              <a:lnSpc>
                <a:spcPts val="1614"/>
              </a:lnSpc>
            </a:pPr>
            <a:r>
              <a:rPr sz="1350" dirty="0">
                <a:solidFill>
                  <a:srgbClr val="57585B"/>
                </a:solidFill>
                <a:latin typeface="Open Sans"/>
                <a:cs typeface="Open Sans"/>
              </a:rPr>
              <a:t>Fiscal</a:t>
            </a:r>
            <a:r>
              <a:rPr sz="135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350" dirty="0">
                <a:solidFill>
                  <a:srgbClr val="57585B"/>
                </a:solidFill>
                <a:latin typeface="Open Sans"/>
                <a:cs typeface="Open Sans"/>
              </a:rPr>
              <a:t>Policy</a:t>
            </a:r>
            <a:endParaRPr sz="135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76674" y="5962974"/>
            <a:ext cx="27178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5" dirty="0">
                <a:solidFill>
                  <a:srgbClr val="57585B"/>
                </a:solidFill>
                <a:latin typeface="Open Sans"/>
                <a:cs typeface="Open Sans"/>
              </a:rPr>
              <a:t>VS</a:t>
            </a:r>
            <a:endParaRPr sz="16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48271" y="5880849"/>
            <a:ext cx="2047875" cy="1513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4505">
              <a:lnSpc>
                <a:spcPts val="1614"/>
              </a:lnSpc>
              <a:spcBef>
                <a:spcPts val="110"/>
              </a:spcBef>
            </a:pPr>
            <a:r>
              <a:rPr sz="1350" b="1" dirty="0">
                <a:solidFill>
                  <a:srgbClr val="57585B"/>
                </a:solidFill>
                <a:latin typeface="Open Sans"/>
                <a:cs typeface="Open Sans"/>
              </a:rPr>
              <a:t>Expansionary</a:t>
            </a:r>
            <a:endParaRPr sz="1350">
              <a:latin typeface="Open Sans"/>
              <a:cs typeface="Open Sans"/>
            </a:endParaRPr>
          </a:p>
          <a:p>
            <a:pPr marL="593090">
              <a:lnSpc>
                <a:spcPts val="1614"/>
              </a:lnSpc>
            </a:pPr>
            <a:r>
              <a:rPr sz="1350" dirty="0">
                <a:solidFill>
                  <a:srgbClr val="57585B"/>
                </a:solidFill>
                <a:latin typeface="Open Sans"/>
                <a:cs typeface="Open Sans"/>
              </a:rPr>
              <a:t>Fiscal</a:t>
            </a:r>
            <a:r>
              <a:rPr sz="135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350" dirty="0">
                <a:solidFill>
                  <a:srgbClr val="57585B"/>
                </a:solidFill>
                <a:latin typeface="Open Sans"/>
                <a:cs typeface="Open Sans"/>
              </a:rPr>
              <a:t>Policy</a:t>
            </a:r>
            <a:endParaRPr sz="1350">
              <a:latin typeface="Open Sans"/>
              <a:cs typeface="Open Sans"/>
            </a:endParaRPr>
          </a:p>
          <a:p>
            <a:pPr marL="12700" marR="5080" algn="ctr">
              <a:lnSpc>
                <a:spcPct val="103299"/>
              </a:lnSpc>
              <a:spcBef>
                <a:spcPts val="1019"/>
              </a:spcBef>
            </a:pP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Aims</a:t>
            </a:r>
            <a:r>
              <a:rPr sz="1200" b="0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to</a:t>
            </a:r>
            <a:r>
              <a:rPr sz="1200" b="0" spc="5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increase</a:t>
            </a:r>
            <a:r>
              <a:rPr sz="1200" b="0" spc="5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consumer </a:t>
            </a:r>
            <a:r>
              <a:rPr sz="1200" b="0" spc="-300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spending </a:t>
            </a: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and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business </a:t>
            </a: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investment to increase </a:t>
            </a: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 aggregate demand and </a:t>
            </a:r>
            <a:r>
              <a:rPr sz="1200" b="0" spc="25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economic</a:t>
            </a:r>
            <a:r>
              <a:rPr sz="1200" b="0" spc="5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growth.</a:t>
            </a:r>
            <a:endParaRPr sz="1200">
              <a:latin typeface="Open Sans Medium"/>
              <a:cs typeface="Open Sans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16791" y="6423543"/>
            <a:ext cx="2092960" cy="970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3299"/>
              </a:lnSpc>
              <a:spcBef>
                <a:spcPts val="90"/>
              </a:spcBef>
            </a:pP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Aims</a:t>
            </a:r>
            <a:r>
              <a:rPr sz="1200" b="0" spc="-5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to</a:t>
            </a:r>
            <a:r>
              <a:rPr sz="1200" b="0" spc="-5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decrease</a:t>
            </a:r>
            <a:r>
              <a:rPr sz="1200" b="0" spc="-5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consumer </a:t>
            </a:r>
            <a:r>
              <a:rPr sz="1200" b="0" spc="-295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spending </a:t>
            </a: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and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business </a:t>
            </a: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investment to </a:t>
            </a: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slow down </a:t>
            </a:r>
            <a:r>
              <a:rPr sz="1200" b="0" spc="25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unsustainable </a:t>
            </a: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economic </a:t>
            </a:r>
            <a:r>
              <a:rPr sz="1200" b="0" spc="25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growth</a:t>
            </a:r>
            <a:r>
              <a:rPr sz="1200" b="0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and</a:t>
            </a:r>
            <a:r>
              <a:rPr sz="1200" b="0" spc="5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15" dirty="0">
                <a:solidFill>
                  <a:srgbClr val="57585B"/>
                </a:solidFill>
                <a:latin typeface="Open Sans Medium"/>
                <a:cs typeface="Open Sans Medium"/>
              </a:rPr>
              <a:t>prevent</a:t>
            </a:r>
            <a:r>
              <a:rPr sz="1200" b="0" spc="5" dirty="0">
                <a:solidFill>
                  <a:srgbClr val="57585B"/>
                </a:solidFill>
                <a:latin typeface="Open Sans Medium"/>
                <a:cs typeface="Open Sans Medium"/>
              </a:rPr>
              <a:t> </a:t>
            </a:r>
            <a:r>
              <a:rPr sz="1200" b="0" spc="20" dirty="0">
                <a:solidFill>
                  <a:srgbClr val="57585B"/>
                </a:solidFill>
                <a:latin typeface="Open Sans Medium"/>
                <a:cs typeface="Open Sans Medium"/>
              </a:rPr>
              <a:t>or</a:t>
            </a:r>
            <a:endParaRPr sz="1200">
              <a:latin typeface="Open Sans Medium"/>
              <a:cs typeface="Open Sans Medium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82580" y="7417911"/>
            <a:ext cx="1564214" cy="15828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4693594" y="9228204"/>
            <a:ext cx="644525" cy="5105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72720" marR="36195" indent="-130810">
              <a:lnSpc>
                <a:spcPts val="1240"/>
              </a:lnSpc>
              <a:spcBef>
                <a:spcPts val="220"/>
              </a:spcBef>
            </a:pPr>
            <a:r>
              <a:rPr sz="1100" spc="5" dirty="0">
                <a:solidFill>
                  <a:srgbClr val="57585B"/>
                </a:solidFill>
                <a:latin typeface="Open Sans"/>
                <a:cs typeface="Open Sans"/>
              </a:rPr>
              <a:t>Increase  </a:t>
            </a:r>
            <a:r>
              <a:rPr sz="1100" dirty="0">
                <a:solidFill>
                  <a:srgbClr val="57585B"/>
                </a:solidFill>
                <a:latin typeface="Open Sans"/>
                <a:cs typeface="Open Sans"/>
              </a:rPr>
              <a:t>Gov.</a:t>
            </a:r>
            <a:endParaRPr sz="1100">
              <a:latin typeface="Open Sans"/>
              <a:cs typeface="Open Sans"/>
            </a:endParaRPr>
          </a:p>
          <a:p>
            <a:pPr marL="12700">
              <a:lnSpc>
                <a:spcPts val="1210"/>
              </a:lnSpc>
            </a:pPr>
            <a:r>
              <a:rPr sz="1100" spc="5" dirty="0">
                <a:solidFill>
                  <a:srgbClr val="57585B"/>
                </a:solidFill>
                <a:latin typeface="Open Sans"/>
                <a:cs typeface="Open Sans"/>
              </a:rPr>
              <a:t>Spending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744330" y="7867284"/>
            <a:ext cx="644525" cy="5105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72720" marR="8255" indent="-158750">
              <a:lnSpc>
                <a:spcPts val="1240"/>
              </a:lnSpc>
              <a:spcBef>
                <a:spcPts val="220"/>
              </a:spcBef>
            </a:pPr>
            <a:r>
              <a:rPr sz="1100" spc="5" dirty="0">
                <a:solidFill>
                  <a:srgbClr val="57585B"/>
                </a:solidFill>
                <a:latin typeface="Open Sans"/>
                <a:cs typeface="Open Sans"/>
              </a:rPr>
              <a:t>Decrease  </a:t>
            </a:r>
            <a:r>
              <a:rPr sz="1100" dirty="0">
                <a:solidFill>
                  <a:srgbClr val="57585B"/>
                </a:solidFill>
                <a:latin typeface="Open Sans"/>
                <a:cs typeface="Open Sans"/>
              </a:rPr>
              <a:t>Gov.</a:t>
            </a:r>
            <a:endParaRPr sz="1100">
              <a:latin typeface="Open Sans"/>
              <a:cs typeface="Open Sans"/>
            </a:endParaRPr>
          </a:p>
          <a:p>
            <a:pPr marL="12700">
              <a:lnSpc>
                <a:spcPts val="1210"/>
              </a:lnSpc>
            </a:pPr>
            <a:r>
              <a:rPr sz="1100" spc="5" dirty="0">
                <a:solidFill>
                  <a:srgbClr val="57585B"/>
                </a:solidFill>
                <a:latin typeface="Open Sans"/>
                <a:cs typeface="Open Sans"/>
              </a:rPr>
              <a:t>Spending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60093" y="7919683"/>
            <a:ext cx="477520" cy="403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940" marR="5080" indent="-15875">
              <a:lnSpc>
                <a:spcPct val="103299"/>
              </a:lnSpc>
              <a:spcBef>
                <a:spcPts val="90"/>
              </a:spcBef>
            </a:pPr>
            <a:r>
              <a:rPr sz="1200" spc="10" dirty="0">
                <a:solidFill>
                  <a:srgbClr val="57585B"/>
                </a:solidFill>
                <a:latin typeface="Open Sans"/>
                <a:cs typeface="Open Sans"/>
              </a:rPr>
              <a:t>Lower  </a:t>
            </a:r>
            <a:r>
              <a:rPr sz="1200" spc="15" dirty="0">
                <a:solidFill>
                  <a:srgbClr val="57585B"/>
                </a:solidFill>
                <a:latin typeface="Open Sans"/>
                <a:cs typeface="Open Sans"/>
              </a:rPr>
              <a:t>Taxes</a:t>
            </a:r>
            <a:endParaRPr sz="12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77465" y="9312001"/>
            <a:ext cx="645160" cy="403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2395" marR="5080" indent="-100330">
              <a:lnSpc>
                <a:spcPct val="103299"/>
              </a:lnSpc>
              <a:spcBef>
                <a:spcPts val="90"/>
              </a:spcBef>
            </a:pPr>
            <a:r>
              <a:rPr sz="1200" spc="15" dirty="0">
                <a:solidFill>
                  <a:srgbClr val="57585B"/>
                </a:solidFill>
                <a:latin typeface="Open Sans"/>
                <a:cs typeface="Open Sans"/>
              </a:rPr>
              <a:t>Increase  Taxes</a:t>
            </a:r>
            <a:endParaRPr sz="1200">
              <a:latin typeface="Open Sans"/>
              <a:cs typeface="Open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068881" y="7837787"/>
            <a:ext cx="6399530" cy="1902460"/>
            <a:chOff x="12068881" y="7837787"/>
            <a:chExt cx="6399530" cy="190246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96304" y="7837787"/>
              <a:ext cx="1613406" cy="18776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07021" y="7862391"/>
              <a:ext cx="1661300" cy="187762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068881" y="8164615"/>
              <a:ext cx="527685" cy="1277620"/>
            </a:xfrm>
            <a:custGeom>
              <a:avLst/>
              <a:gdLst/>
              <a:ahLst/>
              <a:cxnLst/>
              <a:rect l="l" t="t" r="r" b="b"/>
              <a:pathLst>
                <a:path w="527684" h="1277620">
                  <a:moveTo>
                    <a:pt x="56992" y="408"/>
                  </a:moveTo>
                  <a:lnTo>
                    <a:pt x="9261" y="23612"/>
                  </a:lnTo>
                  <a:lnTo>
                    <a:pt x="94" y="64490"/>
                  </a:lnTo>
                  <a:lnTo>
                    <a:pt x="0" y="1207146"/>
                  </a:lnTo>
                  <a:lnTo>
                    <a:pt x="3416" y="1237053"/>
                  </a:lnTo>
                  <a:lnTo>
                    <a:pt x="13385" y="1259154"/>
                  </a:lnTo>
                  <a:lnTo>
                    <a:pt x="29469" y="1272778"/>
                  </a:lnTo>
                  <a:lnTo>
                    <a:pt x="51244" y="1277353"/>
                  </a:lnTo>
                  <a:lnTo>
                    <a:pt x="72643" y="1272709"/>
                  </a:lnTo>
                  <a:lnTo>
                    <a:pt x="88321" y="1259370"/>
                  </a:lnTo>
                  <a:lnTo>
                    <a:pt x="97968" y="1237753"/>
                  </a:lnTo>
                  <a:lnTo>
                    <a:pt x="98494" y="1233061"/>
                  </a:lnTo>
                  <a:lnTo>
                    <a:pt x="51464" y="1233061"/>
                  </a:lnTo>
                  <a:lnTo>
                    <a:pt x="47966" y="1229365"/>
                  </a:lnTo>
                  <a:lnTo>
                    <a:pt x="43181" y="1226297"/>
                  </a:lnTo>
                  <a:lnTo>
                    <a:pt x="39516" y="1217366"/>
                  </a:lnTo>
                  <a:lnTo>
                    <a:pt x="40553" y="1211491"/>
                  </a:lnTo>
                  <a:lnTo>
                    <a:pt x="40532" y="69181"/>
                  </a:lnTo>
                  <a:lnTo>
                    <a:pt x="39904" y="66867"/>
                  </a:lnTo>
                  <a:lnTo>
                    <a:pt x="44019" y="58176"/>
                  </a:lnTo>
                  <a:lnTo>
                    <a:pt x="47844" y="51097"/>
                  </a:lnTo>
                  <a:lnTo>
                    <a:pt x="51380" y="44281"/>
                  </a:lnTo>
                  <a:lnTo>
                    <a:pt x="99421" y="44281"/>
                  </a:lnTo>
                  <a:lnTo>
                    <a:pt x="97114" y="32427"/>
                  </a:lnTo>
                  <a:lnTo>
                    <a:pt x="87748" y="16707"/>
                  </a:lnTo>
                  <a:lnTo>
                    <a:pt x="73972" y="5662"/>
                  </a:lnTo>
                  <a:lnTo>
                    <a:pt x="56992" y="408"/>
                  </a:lnTo>
                  <a:close/>
                </a:path>
                <a:path w="527684" h="1277620">
                  <a:moveTo>
                    <a:pt x="466367" y="1147158"/>
                  </a:moveTo>
                  <a:lnTo>
                    <a:pt x="425986" y="1147158"/>
                  </a:lnTo>
                  <a:lnTo>
                    <a:pt x="426017" y="1214545"/>
                  </a:lnTo>
                  <a:lnTo>
                    <a:pt x="439998" y="1260968"/>
                  </a:lnTo>
                  <a:lnTo>
                    <a:pt x="476529" y="1277332"/>
                  </a:lnTo>
                  <a:lnTo>
                    <a:pt x="497103" y="1272937"/>
                  </a:lnTo>
                  <a:lnTo>
                    <a:pt x="513107" y="1260602"/>
                  </a:lnTo>
                  <a:lnTo>
                    <a:pt x="523483" y="1241392"/>
                  </a:lnTo>
                  <a:lnTo>
                    <a:pt x="524827" y="1232287"/>
                  </a:lnTo>
                  <a:lnTo>
                    <a:pt x="475807" y="1232287"/>
                  </a:lnTo>
                  <a:lnTo>
                    <a:pt x="468330" y="1229589"/>
                  </a:lnTo>
                  <a:lnTo>
                    <a:pt x="465777" y="1223148"/>
                  </a:lnTo>
                  <a:lnTo>
                    <a:pt x="465896" y="1214991"/>
                  </a:lnTo>
                  <a:lnTo>
                    <a:pt x="466357" y="1208277"/>
                  </a:lnTo>
                  <a:lnTo>
                    <a:pt x="466367" y="1147158"/>
                  </a:lnTo>
                  <a:close/>
                </a:path>
                <a:path w="527684" h="1277620">
                  <a:moveTo>
                    <a:pt x="99421" y="44281"/>
                  </a:moveTo>
                  <a:lnTo>
                    <a:pt x="51380" y="44281"/>
                  </a:lnTo>
                  <a:lnTo>
                    <a:pt x="54594" y="51569"/>
                  </a:lnTo>
                  <a:lnTo>
                    <a:pt x="60605" y="58835"/>
                  </a:lnTo>
                  <a:lnTo>
                    <a:pt x="60819" y="152948"/>
                  </a:lnTo>
                  <a:lnTo>
                    <a:pt x="60912" y="218600"/>
                  </a:lnTo>
                  <a:lnTo>
                    <a:pt x="61034" y="1209115"/>
                  </a:lnTo>
                  <a:lnTo>
                    <a:pt x="62186" y="1215449"/>
                  </a:lnTo>
                  <a:lnTo>
                    <a:pt x="59160" y="1225460"/>
                  </a:lnTo>
                  <a:lnTo>
                    <a:pt x="54626" y="1229020"/>
                  </a:lnTo>
                  <a:lnTo>
                    <a:pt x="51464" y="1233061"/>
                  </a:lnTo>
                  <a:lnTo>
                    <a:pt x="98494" y="1233061"/>
                  </a:lnTo>
                  <a:lnTo>
                    <a:pt x="101180" y="1209115"/>
                  </a:lnTo>
                  <a:lnTo>
                    <a:pt x="101274" y="1147158"/>
                  </a:lnTo>
                  <a:lnTo>
                    <a:pt x="466367" y="1147158"/>
                  </a:lnTo>
                  <a:lnTo>
                    <a:pt x="466316" y="1100709"/>
                  </a:lnTo>
                  <a:lnTo>
                    <a:pt x="102331" y="1100709"/>
                  </a:lnTo>
                  <a:lnTo>
                    <a:pt x="102331" y="1080448"/>
                  </a:lnTo>
                  <a:lnTo>
                    <a:pt x="466305" y="1080448"/>
                  </a:lnTo>
                  <a:lnTo>
                    <a:pt x="466280" y="1033958"/>
                  </a:lnTo>
                  <a:lnTo>
                    <a:pt x="102300" y="1033958"/>
                  </a:lnTo>
                  <a:lnTo>
                    <a:pt x="102300" y="926935"/>
                  </a:lnTo>
                  <a:lnTo>
                    <a:pt x="466234" y="926935"/>
                  </a:lnTo>
                  <a:lnTo>
                    <a:pt x="466232" y="880140"/>
                  </a:lnTo>
                  <a:lnTo>
                    <a:pt x="102069" y="880140"/>
                  </a:lnTo>
                  <a:lnTo>
                    <a:pt x="102069" y="860361"/>
                  </a:lnTo>
                  <a:lnTo>
                    <a:pt x="466232" y="860361"/>
                  </a:lnTo>
                  <a:lnTo>
                    <a:pt x="466231" y="813818"/>
                  </a:lnTo>
                  <a:lnTo>
                    <a:pt x="102666" y="813818"/>
                  </a:lnTo>
                  <a:lnTo>
                    <a:pt x="102666" y="706156"/>
                  </a:lnTo>
                  <a:lnTo>
                    <a:pt x="466228" y="706156"/>
                  </a:lnTo>
                  <a:lnTo>
                    <a:pt x="466226" y="659843"/>
                  </a:lnTo>
                  <a:lnTo>
                    <a:pt x="102268" y="659843"/>
                  </a:lnTo>
                  <a:lnTo>
                    <a:pt x="101148" y="640158"/>
                  </a:lnTo>
                  <a:lnTo>
                    <a:pt x="466226" y="640158"/>
                  </a:lnTo>
                  <a:lnTo>
                    <a:pt x="466226" y="593741"/>
                  </a:lnTo>
                  <a:lnTo>
                    <a:pt x="101986" y="593741"/>
                  </a:lnTo>
                  <a:lnTo>
                    <a:pt x="101986" y="486110"/>
                  </a:lnTo>
                  <a:lnTo>
                    <a:pt x="466226" y="486110"/>
                  </a:lnTo>
                  <a:lnTo>
                    <a:pt x="466226" y="439410"/>
                  </a:lnTo>
                  <a:lnTo>
                    <a:pt x="102268" y="439410"/>
                  </a:lnTo>
                  <a:lnTo>
                    <a:pt x="101148" y="419714"/>
                  </a:lnTo>
                  <a:lnTo>
                    <a:pt x="466226" y="419714"/>
                  </a:lnTo>
                  <a:lnTo>
                    <a:pt x="466226" y="372889"/>
                  </a:lnTo>
                  <a:lnTo>
                    <a:pt x="102740" y="372889"/>
                  </a:lnTo>
                  <a:lnTo>
                    <a:pt x="102740" y="265384"/>
                  </a:lnTo>
                  <a:lnTo>
                    <a:pt x="466226" y="265384"/>
                  </a:lnTo>
                  <a:lnTo>
                    <a:pt x="466226" y="218600"/>
                  </a:lnTo>
                  <a:lnTo>
                    <a:pt x="102007" y="218600"/>
                  </a:lnTo>
                  <a:lnTo>
                    <a:pt x="102007" y="199020"/>
                  </a:lnTo>
                  <a:lnTo>
                    <a:pt x="466226" y="199020"/>
                  </a:lnTo>
                  <a:lnTo>
                    <a:pt x="466226" y="152948"/>
                  </a:lnTo>
                  <a:lnTo>
                    <a:pt x="101075" y="152948"/>
                  </a:lnTo>
                  <a:lnTo>
                    <a:pt x="101164" y="127179"/>
                  </a:lnTo>
                  <a:lnTo>
                    <a:pt x="101268" y="107118"/>
                  </a:lnTo>
                  <a:lnTo>
                    <a:pt x="101145" y="69181"/>
                  </a:lnTo>
                  <a:lnTo>
                    <a:pt x="100952" y="57100"/>
                  </a:lnTo>
                  <a:lnTo>
                    <a:pt x="100839" y="51569"/>
                  </a:lnTo>
                  <a:lnTo>
                    <a:pt x="99421" y="44281"/>
                  </a:lnTo>
                  <a:close/>
                </a:path>
                <a:path w="527684" h="1277620">
                  <a:moveTo>
                    <a:pt x="524648" y="44281"/>
                  </a:moveTo>
                  <a:lnTo>
                    <a:pt x="475880" y="44281"/>
                  </a:lnTo>
                  <a:lnTo>
                    <a:pt x="479356" y="47988"/>
                  </a:lnTo>
                  <a:lnTo>
                    <a:pt x="484121" y="51097"/>
                  </a:lnTo>
                  <a:lnTo>
                    <a:pt x="487754" y="60050"/>
                  </a:lnTo>
                  <a:lnTo>
                    <a:pt x="486717" y="65914"/>
                  </a:lnTo>
                  <a:lnTo>
                    <a:pt x="486709" y="636650"/>
                  </a:lnTo>
                  <a:lnTo>
                    <a:pt x="486584" y="1207146"/>
                  </a:lnTo>
                  <a:lnTo>
                    <a:pt x="487049" y="1214545"/>
                  </a:lnTo>
                  <a:lnTo>
                    <a:pt x="486993" y="1223148"/>
                  </a:lnTo>
                  <a:lnTo>
                    <a:pt x="484068" y="1229715"/>
                  </a:lnTo>
                  <a:lnTo>
                    <a:pt x="475807" y="1232287"/>
                  </a:lnTo>
                  <a:lnTo>
                    <a:pt x="524827" y="1232287"/>
                  </a:lnTo>
                  <a:lnTo>
                    <a:pt x="527130" y="1216685"/>
                  </a:lnTo>
                  <a:lnTo>
                    <a:pt x="527252" y="947830"/>
                  </a:lnTo>
                  <a:lnTo>
                    <a:pt x="527198" y="61516"/>
                  </a:lnTo>
                  <a:lnTo>
                    <a:pt x="524648" y="44281"/>
                  </a:lnTo>
                  <a:close/>
                </a:path>
                <a:path w="527684" h="1277620">
                  <a:moveTo>
                    <a:pt x="466305" y="1080448"/>
                  </a:moveTo>
                  <a:lnTo>
                    <a:pt x="426164" y="1080448"/>
                  </a:lnTo>
                  <a:lnTo>
                    <a:pt x="425012" y="1100709"/>
                  </a:lnTo>
                  <a:lnTo>
                    <a:pt x="466316" y="1100709"/>
                  </a:lnTo>
                  <a:lnTo>
                    <a:pt x="466305" y="1080448"/>
                  </a:lnTo>
                  <a:close/>
                </a:path>
                <a:path w="527684" h="1277620">
                  <a:moveTo>
                    <a:pt x="466234" y="926935"/>
                  </a:moveTo>
                  <a:lnTo>
                    <a:pt x="424677" y="926935"/>
                  </a:lnTo>
                  <a:lnTo>
                    <a:pt x="424677" y="1033958"/>
                  </a:lnTo>
                  <a:lnTo>
                    <a:pt x="466280" y="1033958"/>
                  </a:lnTo>
                  <a:lnTo>
                    <a:pt x="466234" y="926935"/>
                  </a:lnTo>
                  <a:close/>
                </a:path>
                <a:path w="527684" h="1277620">
                  <a:moveTo>
                    <a:pt x="466232" y="860361"/>
                  </a:moveTo>
                  <a:lnTo>
                    <a:pt x="425232" y="860361"/>
                  </a:lnTo>
                  <a:lnTo>
                    <a:pt x="425232" y="880140"/>
                  </a:lnTo>
                  <a:lnTo>
                    <a:pt x="466232" y="880140"/>
                  </a:lnTo>
                  <a:lnTo>
                    <a:pt x="466232" y="860361"/>
                  </a:lnTo>
                  <a:close/>
                </a:path>
                <a:path w="527684" h="1277620">
                  <a:moveTo>
                    <a:pt x="466228" y="706156"/>
                  </a:moveTo>
                  <a:lnTo>
                    <a:pt x="425274" y="706156"/>
                  </a:lnTo>
                  <a:lnTo>
                    <a:pt x="425274" y="813818"/>
                  </a:lnTo>
                  <a:lnTo>
                    <a:pt x="466231" y="813818"/>
                  </a:lnTo>
                  <a:lnTo>
                    <a:pt x="466228" y="706156"/>
                  </a:lnTo>
                  <a:close/>
                </a:path>
                <a:path w="527684" h="1277620">
                  <a:moveTo>
                    <a:pt x="466226" y="640158"/>
                  </a:moveTo>
                  <a:lnTo>
                    <a:pt x="424929" y="640158"/>
                  </a:lnTo>
                  <a:lnTo>
                    <a:pt x="424929" y="659843"/>
                  </a:lnTo>
                  <a:lnTo>
                    <a:pt x="466226" y="659843"/>
                  </a:lnTo>
                  <a:lnTo>
                    <a:pt x="466226" y="640158"/>
                  </a:lnTo>
                  <a:close/>
                </a:path>
                <a:path w="527684" h="1277620">
                  <a:moveTo>
                    <a:pt x="466226" y="486110"/>
                  </a:moveTo>
                  <a:lnTo>
                    <a:pt x="424646" y="486110"/>
                  </a:lnTo>
                  <a:lnTo>
                    <a:pt x="424646" y="593741"/>
                  </a:lnTo>
                  <a:lnTo>
                    <a:pt x="466226" y="593741"/>
                  </a:lnTo>
                  <a:lnTo>
                    <a:pt x="466226" y="486110"/>
                  </a:lnTo>
                  <a:close/>
                </a:path>
                <a:path w="527684" h="1277620">
                  <a:moveTo>
                    <a:pt x="466226" y="419714"/>
                  </a:moveTo>
                  <a:lnTo>
                    <a:pt x="424929" y="419714"/>
                  </a:lnTo>
                  <a:lnTo>
                    <a:pt x="424929" y="439410"/>
                  </a:lnTo>
                  <a:lnTo>
                    <a:pt x="466226" y="439410"/>
                  </a:lnTo>
                  <a:lnTo>
                    <a:pt x="466226" y="419714"/>
                  </a:lnTo>
                  <a:close/>
                </a:path>
                <a:path w="527684" h="1277620">
                  <a:moveTo>
                    <a:pt x="466226" y="265384"/>
                  </a:moveTo>
                  <a:lnTo>
                    <a:pt x="424876" y="265384"/>
                  </a:lnTo>
                  <a:lnTo>
                    <a:pt x="424876" y="372889"/>
                  </a:lnTo>
                  <a:lnTo>
                    <a:pt x="466226" y="372889"/>
                  </a:lnTo>
                  <a:lnTo>
                    <a:pt x="466226" y="265384"/>
                  </a:lnTo>
                  <a:close/>
                </a:path>
                <a:path w="527684" h="1277620">
                  <a:moveTo>
                    <a:pt x="466226" y="199020"/>
                  </a:moveTo>
                  <a:lnTo>
                    <a:pt x="424897" y="199020"/>
                  </a:lnTo>
                  <a:lnTo>
                    <a:pt x="426060" y="218600"/>
                  </a:lnTo>
                  <a:lnTo>
                    <a:pt x="466226" y="218600"/>
                  </a:lnTo>
                  <a:lnTo>
                    <a:pt x="466226" y="199020"/>
                  </a:lnTo>
                  <a:close/>
                </a:path>
                <a:path w="527684" h="1277620">
                  <a:moveTo>
                    <a:pt x="475241" y="0"/>
                  </a:moveTo>
                  <a:lnTo>
                    <a:pt x="439411" y="17081"/>
                  </a:lnTo>
                  <a:lnTo>
                    <a:pt x="426092" y="61516"/>
                  </a:lnTo>
                  <a:lnTo>
                    <a:pt x="425986" y="152948"/>
                  </a:lnTo>
                  <a:lnTo>
                    <a:pt x="466226" y="152948"/>
                  </a:lnTo>
                  <a:lnTo>
                    <a:pt x="466226" y="68113"/>
                  </a:lnTo>
                  <a:lnTo>
                    <a:pt x="465135" y="62050"/>
                  </a:lnTo>
                  <a:lnTo>
                    <a:pt x="465161" y="61516"/>
                  </a:lnTo>
                  <a:lnTo>
                    <a:pt x="468121" y="51788"/>
                  </a:lnTo>
                  <a:lnTo>
                    <a:pt x="472697" y="48291"/>
                  </a:lnTo>
                  <a:lnTo>
                    <a:pt x="475880" y="44281"/>
                  </a:lnTo>
                  <a:lnTo>
                    <a:pt x="524648" y="44281"/>
                  </a:lnTo>
                  <a:lnTo>
                    <a:pt x="523406" y="35885"/>
                  </a:lnTo>
                  <a:lnTo>
                    <a:pt x="512772" y="16367"/>
                  </a:lnTo>
                  <a:lnTo>
                    <a:pt x="496361" y="4044"/>
                  </a:lnTo>
                  <a:lnTo>
                    <a:pt x="475241" y="0"/>
                  </a:lnTo>
                  <a:close/>
                </a:path>
              </a:pathLst>
            </a:custGeom>
            <a:solidFill>
              <a:srgbClr val="EB8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0052050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52050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52050" y="1012177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116897" y="491420"/>
            <a:ext cx="13043253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lang="en-US" spc="-5" dirty="0"/>
              <a:t>I</a:t>
            </a:r>
            <a:r>
              <a:rPr spc="-5" dirty="0"/>
              <a:t>s Fiat Money and Who</a:t>
            </a:r>
            <a:r>
              <a:rPr dirty="0"/>
              <a:t> </a:t>
            </a:r>
            <a:r>
              <a:rPr spc="-5" dirty="0"/>
              <a:t>Controls </a:t>
            </a:r>
            <a:r>
              <a:rPr lang="en-US" spc="-5" dirty="0"/>
              <a:t>I</a:t>
            </a:r>
            <a:r>
              <a:rPr spc="-5" dirty="0"/>
              <a:t>t?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36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#4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2050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2050" y="1012177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1116898" y="2611805"/>
            <a:ext cx="8602980" cy="6234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pc="10" dirty="0"/>
              <a:t>Exchange rate policies, supply shocks, </a:t>
            </a:r>
            <a:r>
              <a:rPr spc="15" dirty="0"/>
              <a:t>and </a:t>
            </a:r>
            <a:r>
              <a:rPr spc="10" dirty="0"/>
              <a:t>price controls serve as additional tools to </a:t>
            </a:r>
            <a:r>
              <a:rPr spc="-430" dirty="0"/>
              <a:t> </a:t>
            </a:r>
            <a:r>
              <a:rPr spc="10" dirty="0"/>
              <a:t>regulate the </a:t>
            </a:r>
            <a:r>
              <a:rPr spc="15" dirty="0"/>
              <a:t>money </a:t>
            </a:r>
            <a:r>
              <a:rPr spc="10" dirty="0"/>
              <a:t>supply </a:t>
            </a:r>
            <a:r>
              <a:rPr spc="15" dirty="0"/>
              <a:t>and impact </a:t>
            </a:r>
            <a:r>
              <a:rPr spc="10" dirty="0"/>
              <a:t>trade </a:t>
            </a:r>
            <a:r>
              <a:rPr spc="15" dirty="0"/>
              <a:t>and </a:t>
            </a:r>
            <a:r>
              <a:rPr spc="10" dirty="0"/>
              <a:t>the economy. </a:t>
            </a:r>
            <a:r>
              <a:rPr spc="15" dirty="0"/>
              <a:t>While </a:t>
            </a:r>
            <a:r>
              <a:rPr spc="10" dirty="0"/>
              <a:t>these policies </a:t>
            </a:r>
            <a:r>
              <a:rPr spc="15" dirty="0"/>
              <a:t> </a:t>
            </a:r>
            <a:r>
              <a:rPr spc="10" dirty="0"/>
              <a:t>aim to </a:t>
            </a:r>
            <a:r>
              <a:rPr spc="5" dirty="0"/>
              <a:t>stabilize </a:t>
            </a:r>
            <a:r>
              <a:rPr spc="10" dirty="0"/>
              <a:t>prices </a:t>
            </a:r>
            <a:r>
              <a:rPr spc="15" dirty="0"/>
              <a:t>and </a:t>
            </a:r>
            <a:r>
              <a:rPr spc="10" dirty="0"/>
              <a:t>control inﬂation, the intervention </a:t>
            </a:r>
            <a:r>
              <a:rPr spc="15" dirty="0"/>
              <a:t>often leads </a:t>
            </a:r>
            <a:r>
              <a:rPr spc="10" dirty="0"/>
              <a:t>to </a:t>
            </a:r>
            <a:r>
              <a:rPr spc="20" dirty="0"/>
              <a:t>boom </a:t>
            </a:r>
            <a:r>
              <a:rPr spc="25" dirty="0"/>
              <a:t> </a:t>
            </a:r>
            <a:r>
              <a:rPr spc="15" dirty="0"/>
              <a:t>and</a:t>
            </a:r>
            <a:r>
              <a:rPr dirty="0"/>
              <a:t> </a:t>
            </a:r>
            <a:r>
              <a:rPr spc="15" dirty="0"/>
              <a:t>bust</a:t>
            </a:r>
            <a:r>
              <a:rPr spc="5" dirty="0"/>
              <a:t> cycles, </a:t>
            </a:r>
            <a:r>
              <a:rPr spc="10" dirty="0"/>
              <a:t>creating</a:t>
            </a:r>
            <a:r>
              <a:rPr spc="5" dirty="0"/>
              <a:t> </a:t>
            </a:r>
            <a:r>
              <a:rPr spc="10" dirty="0"/>
              <a:t>challenges</a:t>
            </a:r>
            <a:r>
              <a:rPr spc="5" dirty="0"/>
              <a:t> </a:t>
            </a:r>
            <a:r>
              <a:rPr spc="10" dirty="0"/>
              <a:t>for</a:t>
            </a:r>
            <a:r>
              <a:rPr spc="5" dirty="0"/>
              <a:t> </a:t>
            </a:r>
            <a:r>
              <a:rPr spc="10" dirty="0"/>
              <a:t>everyone</a:t>
            </a:r>
            <a:r>
              <a:rPr spc="5" dirty="0"/>
              <a:t> </a:t>
            </a:r>
            <a:r>
              <a:rPr spc="15" dirty="0"/>
              <a:t>using</a:t>
            </a:r>
            <a:r>
              <a:rPr spc="5" dirty="0"/>
              <a:t> </a:t>
            </a:r>
            <a:r>
              <a:rPr spc="10" dirty="0"/>
              <a:t>the</a:t>
            </a:r>
            <a:r>
              <a:rPr spc="5" dirty="0"/>
              <a:t> </a:t>
            </a:r>
            <a:r>
              <a:rPr spc="10" dirty="0"/>
              <a:t>controlled</a:t>
            </a:r>
            <a:r>
              <a:rPr spc="5" dirty="0"/>
              <a:t> </a:t>
            </a:r>
            <a:r>
              <a:rPr spc="10" dirty="0"/>
              <a:t>currency.</a:t>
            </a:r>
          </a:p>
          <a:p>
            <a:pPr marL="12700" marR="70485">
              <a:lnSpc>
                <a:spcPct val="101800"/>
              </a:lnSpc>
              <a:spcBef>
                <a:spcPts val="1645"/>
              </a:spcBef>
            </a:pPr>
            <a:r>
              <a:rPr spc="10" dirty="0"/>
              <a:t>Example: ”Too big to fail” refers to </a:t>
            </a:r>
            <a:r>
              <a:rPr spc="15" dirty="0"/>
              <a:t>ﬁnancial </a:t>
            </a:r>
            <a:r>
              <a:rPr spc="10" dirty="0"/>
              <a:t>institutions so large </a:t>
            </a:r>
            <a:r>
              <a:rPr spc="15" dirty="0"/>
              <a:t>and interconnected </a:t>
            </a:r>
            <a:r>
              <a:rPr spc="-430" dirty="0"/>
              <a:t> </a:t>
            </a:r>
            <a:r>
              <a:rPr spc="10" dirty="0"/>
              <a:t>that </a:t>
            </a:r>
            <a:r>
              <a:rPr spc="5" dirty="0"/>
              <a:t>their </a:t>
            </a:r>
            <a:r>
              <a:rPr spc="10" dirty="0"/>
              <a:t>failure </a:t>
            </a:r>
            <a:r>
              <a:rPr spc="15" dirty="0"/>
              <a:t>would have </a:t>
            </a:r>
            <a:r>
              <a:rPr spc="10" dirty="0"/>
              <a:t>catastrophic repercussions </a:t>
            </a:r>
            <a:r>
              <a:rPr lang="en-US" spc="15" dirty="0"/>
              <a:t>for</a:t>
            </a:r>
            <a:r>
              <a:rPr spc="15" dirty="0"/>
              <a:t> </a:t>
            </a:r>
            <a:r>
              <a:rPr spc="10" dirty="0"/>
              <a:t>the entire </a:t>
            </a:r>
            <a:r>
              <a:rPr spc="15" dirty="0"/>
              <a:t>ﬁnancial </a:t>
            </a:r>
            <a:r>
              <a:rPr spc="20" dirty="0"/>
              <a:t> </a:t>
            </a:r>
            <a:r>
              <a:rPr spc="10" dirty="0"/>
              <a:t>system. </a:t>
            </a:r>
            <a:r>
              <a:rPr spc="15" dirty="0"/>
              <a:t>During </a:t>
            </a:r>
            <a:r>
              <a:rPr spc="10" dirty="0"/>
              <a:t>the </a:t>
            </a:r>
            <a:r>
              <a:rPr spc="15" dirty="0"/>
              <a:t>2008 ﬁnancial </a:t>
            </a:r>
            <a:r>
              <a:rPr spc="5" dirty="0"/>
              <a:t>crisis, </a:t>
            </a:r>
            <a:r>
              <a:rPr spc="10" dirty="0"/>
              <a:t>several large </a:t>
            </a:r>
            <a:r>
              <a:rPr spc="15" dirty="0"/>
              <a:t>banks were </a:t>
            </a:r>
            <a:r>
              <a:rPr spc="20" dirty="0"/>
              <a:t>deemed </a:t>
            </a:r>
            <a:r>
              <a:rPr spc="10" dirty="0"/>
              <a:t>“too big </a:t>
            </a:r>
            <a:r>
              <a:rPr spc="15" dirty="0"/>
              <a:t> </a:t>
            </a:r>
            <a:r>
              <a:rPr spc="10" dirty="0"/>
              <a:t>to fail,” </a:t>
            </a:r>
            <a:r>
              <a:rPr spc="15" dirty="0"/>
              <a:t>leading </a:t>
            </a:r>
            <a:r>
              <a:rPr spc="10" dirty="0"/>
              <a:t>the U.S. </a:t>
            </a:r>
            <a:r>
              <a:rPr spc="15" dirty="0"/>
              <a:t>government </a:t>
            </a:r>
            <a:r>
              <a:rPr spc="10" dirty="0"/>
              <a:t>to </a:t>
            </a:r>
            <a:r>
              <a:rPr spc="15" dirty="0"/>
              <a:t>intervene and provide </a:t>
            </a:r>
            <a:r>
              <a:rPr spc="10" dirty="0"/>
              <a:t>bailouts to </a:t>
            </a:r>
            <a:r>
              <a:rPr spc="15" dirty="0"/>
              <a:t>prevent </a:t>
            </a:r>
            <a:r>
              <a:rPr spc="20" dirty="0"/>
              <a:t> </a:t>
            </a:r>
            <a:r>
              <a:rPr spc="5" dirty="0"/>
              <a:t>their</a:t>
            </a:r>
            <a:r>
              <a:rPr dirty="0"/>
              <a:t> </a:t>
            </a:r>
            <a:r>
              <a:rPr spc="5" dirty="0"/>
              <a:t>collapse.</a:t>
            </a:r>
          </a:p>
          <a:p>
            <a:pPr marL="12700" marR="20320">
              <a:lnSpc>
                <a:spcPct val="101800"/>
              </a:lnSpc>
              <a:spcBef>
                <a:spcPts val="1650"/>
              </a:spcBef>
            </a:pPr>
            <a:r>
              <a:rPr spc="20" dirty="0"/>
              <a:t>One </a:t>
            </a:r>
            <a:r>
              <a:rPr spc="10" dirty="0"/>
              <a:t>of the most </a:t>
            </a:r>
            <a:r>
              <a:rPr spc="15" dirty="0"/>
              <a:t>prominent </a:t>
            </a:r>
            <a:r>
              <a:rPr spc="10" dirty="0"/>
              <a:t>examples of </a:t>
            </a:r>
            <a:r>
              <a:rPr spc="15" dirty="0"/>
              <a:t>a </a:t>
            </a:r>
            <a:r>
              <a:rPr spc="10" dirty="0"/>
              <a:t>“too big to fail” institution </a:t>
            </a:r>
            <a:r>
              <a:rPr spc="15" dirty="0"/>
              <a:t>during </a:t>
            </a:r>
            <a:r>
              <a:rPr spc="10" dirty="0"/>
              <a:t>the </a:t>
            </a:r>
            <a:r>
              <a:rPr spc="15" dirty="0"/>
              <a:t> ﬁnancial </a:t>
            </a:r>
            <a:r>
              <a:rPr spc="5" dirty="0"/>
              <a:t>crisis </a:t>
            </a:r>
            <a:r>
              <a:rPr spc="15" dirty="0"/>
              <a:t>was </a:t>
            </a:r>
            <a:r>
              <a:rPr lang="en-US" spc="15" dirty="0"/>
              <a:t>the </a:t>
            </a:r>
            <a:r>
              <a:rPr spc="15" dirty="0"/>
              <a:t>investment bank Lehman Brothers. </a:t>
            </a:r>
            <a:r>
              <a:rPr spc="20" dirty="0"/>
              <a:t>When </a:t>
            </a:r>
            <a:r>
              <a:rPr spc="15" dirty="0"/>
              <a:t>Lehman Brothers ﬁled </a:t>
            </a:r>
            <a:r>
              <a:rPr spc="-430" dirty="0"/>
              <a:t> </a:t>
            </a:r>
            <a:r>
              <a:rPr spc="10" dirty="0"/>
              <a:t>for </a:t>
            </a:r>
            <a:r>
              <a:rPr spc="15" dirty="0"/>
              <a:t>bankruptcy </a:t>
            </a:r>
            <a:r>
              <a:rPr spc="10" dirty="0"/>
              <a:t>in </a:t>
            </a:r>
            <a:r>
              <a:rPr spc="15" dirty="0"/>
              <a:t>September 2008, </a:t>
            </a:r>
            <a:r>
              <a:rPr spc="5" dirty="0"/>
              <a:t>it </a:t>
            </a:r>
            <a:r>
              <a:rPr spc="10" dirty="0"/>
              <a:t>set </a:t>
            </a:r>
            <a:r>
              <a:rPr spc="20" dirty="0"/>
              <a:t>oﬀ </a:t>
            </a:r>
            <a:r>
              <a:rPr spc="15" dirty="0"/>
              <a:t>a domino </a:t>
            </a:r>
            <a:r>
              <a:rPr spc="10" dirty="0"/>
              <a:t>eﬀect of events, including the </a:t>
            </a:r>
            <a:r>
              <a:rPr spc="-430" dirty="0"/>
              <a:t> </a:t>
            </a:r>
            <a:r>
              <a:rPr spc="15" dirty="0"/>
              <a:t>near-collapse</a:t>
            </a:r>
            <a:r>
              <a:rPr spc="5" dirty="0"/>
              <a:t> </a:t>
            </a:r>
            <a:r>
              <a:rPr spc="10" dirty="0"/>
              <a:t>of</a:t>
            </a:r>
            <a:r>
              <a:rPr spc="5" dirty="0"/>
              <a:t> </a:t>
            </a:r>
            <a:r>
              <a:rPr spc="15" dirty="0"/>
              <a:t>insurance</a:t>
            </a:r>
            <a:r>
              <a:rPr spc="5" dirty="0"/>
              <a:t> </a:t>
            </a:r>
            <a:r>
              <a:rPr spc="10" dirty="0"/>
              <a:t>giant </a:t>
            </a:r>
            <a:r>
              <a:rPr spc="15" dirty="0"/>
              <a:t>AIG</a:t>
            </a:r>
            <a:r>
              <a:rPr spc="5" dirty="0"/>
              <a:t> </a:t>
            </a:r>
            <a:r>
              <a:rPr spc="15" dirty="0"/>
              <a:t>and</a:t>
            </a:r>
            <a:r>
              <a:rPr spc="5" dirty="0"/>
              <a:t> </a:t>
            </a:r>
            <a:r>
              <a:rPr spc="15" dirty="0"/>
              <a:t>a</a:t>
            </a:r>
            <a:r>
              <a:rPr spc="5" dirty="0"/>
              <a:t> </a:t>
            </a:r>
            <a:r>
              <a:rPr spc="10" dirty="0"/>
              <a:t>massive </a:t>
            </a:r>
            <a:r>
              <a:rPr spc="15" dirty="0"/>
              <a:t>drop</a:t>
            </a:r>
            <a:r>
              <a:rPr spc="5" dirty="0"/>
              <a:t> </a:t>
            </a:r>
            <a:r>
              <a:rPr spc="10" dirty="0"/>
              <a:t>in</a:t>
            </a:r>
            <a:r>
              <a:rPr spc="5" dirty="0"/>
              <a:t> </a:t>
            </a:r>
            <a:r>
              <a:rPr spc="10" dirty="0"/>
              <a:t>the</a:t>
            </a:r>
            <a:r>
              <a:rPr spc="5" dirty="0"/>
              <a:t> </a:t>
            </a:r>
            <a:r>
              <a:rPr spc="10" dirty="0"/>
              <a:t>stock market.</a:t>
            </a:r>
            <a:r>
              <a:rPr spc="5" dirty="0"/>
              <a:t> </a:t>
            </a:r>
            <a:r>
              <a:rPr spc="10" dirty="0"/>
              <a:t>The</a:t>
            </a:r>
          </a:p>
          <a:p>
            <a:pPr marL="12700" marR="498475">
              <a:lnSpc>
                <a:spcPct val="101800"/>
              </a:lnSpc>
              <a:spcBef>
                <a:spcPts val="5"/>
              </a:spcBef>
            </a:pPr>
            <a:r>
              <a:rPr spc="10" dirty="0"/>
              <a:t>U.S. </a:t>
            </a:r>
            <a:r>
              <a:rPr spc="15" dirty="0"/>
              <a:t>government had </a:t>
            </a:r>
            <a:r>
              <a:rPr spc="10" dirty="0"/>
              <a:t>to </a:t>
            </a:r>
            <a:r>
              <a:rPr spc="15" dirty="0"/>
              <a:t>intervene and provide </a:t>
            </a:r>
            <a:r>
              <a:rPr spc="10" dirty="0"/>
              <a:t>bailouts to </a:t>
            </a:r>
            <a:r>
              <a:rPr spc="15" dirty="0"/>
              <a:t>other </a:t>
            </a:r>
            <a:r>
              <a:rPr spc="10" dirty="0"/>
              <a:t>major </a:t>
            </a:r>
            <a:r>
              <a:rPr spc="15" dirty="0"/>
              <a:t>ﬁnancial </a:t>
            </a:r>
            <a:r>
              <a:rPr spc="-430" dirty="0"/>
              <a:t> </a:t>
            </a:r>
            <a:r>
              <a:rPr spc="10" dirty="0"/>
              <a:t>institutions</a:t>
            </a:r>
            <a:r>
              <a:rPr spc="5" dirty="0"/>
              <a:t> </a:t>
            </a:r>
            <a:r>
              <a:rPr spc="10" dirty="0"/>
              <a:t>to avert</a:t>
            </a:r>
            <a:r>
              <a:rPr spc="5" dirty="0"/>
              <a:t> </a:t>
            </a:r>
            <a:r>
              <a:rPr spc="10" dirty="0"/>
              <a:t>further chaos</a:t>
            </a:r>
            <a:r>
              <a:rPr spc="5" dirty="0"/>
              <a:t> </a:t>
            </a:r>
            <a:r>
              <a:rPr spc="15" dirty="0"/>
              <a:t>and</a:t>
            </a:r>
            <a:r>
              <a:rPr spc="10" dirty="0"/>
              <a:t> safeguard</a:t>
            </a:r>
            <a:r>
              <a:rPr spc="5" dirty="0"/>
              <a:t> </a:t>
            </a:r>
            <a:r>
              <a:rPr spc="10" dirty="0"/>
              <a:t>the </a:t>
            </a:r>
            <a:r>
              <a:rPr spc="15" dirty="0"/>
              <a:t>broader</a:t>
            </a:r>
            <a:r>
              <a:rPr spc="10" dirty="0"/>
              <a:t> economy.</a:t>
            </a:r>
          </a:p>
          <a:p>
            <a:pPr marL="12700" marR="209550">
              <a:lnSpc>
                <a:spcPct val="101800"/>
              </a:lnSpc>
              <a:spcBef>
                <a:spcPts val="1645"/>
              </a:spcBef>
            </a:pPr>
            <a:r>
              <a:rPr spc="15" dirty="0"/>
              <a:t>Knowing </a:t>
            </a:r>
            <a:r>
              <a:rPr spc="20" dirty="0"/>
              <a:t>how </a:t>
            </a:r>
            <a:r>
              <a:rPr spc="10" dirty="0"/>
              <a:t>these policies </a:t>
            </a:r>
            <a:r>
              <a:rPr spc="15" dirty="0"/>
              <a:t>function </a:t>
            </a:r>
            <a:r>
              <a:rPr spc="10" dirty="0"/>
              <a:t>is vital for </a:t>
            </a:r>
            <a:r>
              <a:rPr spc="15" dirty="0"/>
              <a:t>understanding </a:t>
            </a:r>
            <a:r>
              <a:rPr spc="10" dirty="0"/>
              <a:t>the limitations of </a:t>
            </a:r>
            <a:r>
              <a:rPr spc="15" dirty="0"/>
              <a:t> </a:t>
            </a:r>
            <a:r>
              <a:rPr spc="10" dirty="0"/>
              <a:t>centralized </a:t>
            </a:r>
            <a:r>
              <a:rPr spc="15" dirty="0"/>
              <a:t>ﬁat </a:t>
            </a:r>
            <a:r>
              <a:rPr spc="10" dirty="0"/>
              <a:t>monetary systems. </a:t>
            </a:r>
            <a:r>
              <a:rPr spc="5" dirty="0"/>
              <a:t>Until </a:t>
            </a:r>
            <a:r>
              <a:rPr spc="15" dirty="0"/>
              <a:t>you understand </a:t>
            </a:r>
            <a:r>
              <a:rPr spc="10" dirty="0"/>
              <a:t>the </a:t>
            </a:r>
            <a:r>
              <a:rPr spc="15" dirty="0"/>
              <a:t>problem, you won’t </a:t>
            </a:r>
            <a:r>
              <a:rPr spc="20" dirty="0"/>
              <a:t> </a:t>
            </a:r>
            <a:r>
              <a:rPr spc="10" dirty="0"/>
              <a:t>recognize the </a:t>
            </a:r>
            <a:r>
              <a:rPr spc="5" dirty="0"/>
              <a:t>solution. </a:t>
            </a:r>
            <a:r>
              <a:rPr spc="20" dirty="0"/>
              <a:t>Now </a:t>
            </a:r>
            <a:r>
              <a:rPr spc="10" dirty="0"/>
              <a:t>that </a:t>
            </a:r>
            <a:r>
              <a:rPr spc="15" dirty="0"/>
              <a:t>we’ve </a:t>
            </a:r>
            <a:r>
              <a:rPr spc="10" dirty="0"/>
              <a:t>covered </a:t>
            </a:r>
            <a:r>
              <a:rPr spc="20" dirty="0"/>
              <a:t>how </a:t>
            </a:r>
            <a:r>
              <a:rPr spc="10" dirty="0"/>
              <a:t>the </a:t>
            </a:r>
            <a:r>
              <a:rPr spc="15" dirty="0"/>
              <a:t>ﬁat </a:t>
            </a:r>
            <a:r>
              <a:rPr spc="10" dirty="0"/>
              <a:t>system </a:t>
            </a:r>
            <a:r>
              <a:rPr spc="15" dirty="0"/>
              <a:t>has worked </a:t>
            </a:r>
            <a:r>
              <a:rPr spc="10" dirty="0"/>
              <a:t>in </a:t>
            </a:r>
            <a:r>
              <a:rPr spc="-430" dirty="0"/>
              <a:t> </a:t>
            </a:r>
            <a:r>
              <a:rPr spc="10" dirty="0"/>
              <a:t>the </a:t>
            </a:r>
            <a:r>
              <a:rPr spc="15" dirty="0"/>
              <a:t>past and present, </a:t>
            </a:r>
            <a:r>
              <a:rPr spc="10" dirty="0"/>
              <a:t>we’ll </a:t>
            </a:r>
            <a:r>
              <a:rPr spc="15" dirty="0"/>
              <a:t>discuss what </a:t>
            </a:r>
            <a:r>
              <a:rPr spc="10" dirty="0"/>
              <a:t>the </a:t>
            </a:r>
            <a:r>
              <a:rPr spc="15" dirty="0"/>
              <a:t>future </a:t>
            </a:r>
            <a:r>
              <a:rPr spc="10" dirty="0"/>
              <a:t>of </a:t>
            </a:r>
            <a:r>
              <a:rPr spc="15" dirty="0"/>
              <a:t>ﬁat </a:t>
            </a:r>
            <a:r>
              <a:rPr spc="10" dirty="0"/>
              <a:t>currently </a:t>
            </a:r>
            <a:r>
              <a:rPr spc="15" dirty="0"/>
              <a:t>looks </a:t>
            </a:r>
            <a:r>
              <a:rPr spc="10" dirty="0"/>
              <a:t>like: </a:t>
            </a:r>
            <a:r>
              <a:rPr spc="15" dirty="0"/>
              <a:t> Central</a:t>
            </a:r>
            <a:r>
              <a:rPr dirty="0"/>
              <a:t> </a:t>
            </a:r>
            <a:r>
              <a:rPr spc="15" dirty="0"/>
              <a:t>Bank</a:t>
            </a:r>
            <a:r>
              <a:rPr spc="5" dirty="0"/>
              <a:t> </a:t>
            </a:r>
            <a:r>
              <a:rPr spc="10" dirty="0"/>
              <a:t>Digital</a:t>
            </a:r>
            <a:r>
              <a:rPr spc="5" dirty="0"/>
              <a:t> </a:t>
            </a:r>
            <a:r>
              <a:rPr spc="15" dirty="0"/>
              <a:t>Currencies,</a:t>
            </a:r>
            <a:r>
              <a:rPr spc="5" dirty="0"/>
              <a:t> </a:t>
            </a:r>
            <a:r>
              <a:rPr spc="15" dirty="0"/>
              <a:t>or</a:t>
            </a:r>
            <a:r>
              <a:rPr spc="5" dirty="0"/>
              <a:t> </a:t>
            </a:r>
            <a:r>
              <a:rPr spc="15" dirty="0"/>
              <a:t>CBDCs.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xfrm>
            <a:off x="10373804" y="2580434"/>
            <a:ext cx="8571865" cy="7378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86815">
              <a:lnSpc>
                <a:spcPct val="100400"/>
              </a:lnSpc>
              <a:spcBef>
                <a:spcPts val="95"/>
              </a:spcBef>
            </a:pPr>
            <a:r>
              <a:rPr spc="5" dirty="0"/>
              <a:t>4.3 Central </a:t>
            </a:r>
            <a:r>
              <a:rPr dirty="0"/>
              <a:t>Bank </a:t>
            </a:r>
            <a:r>
              <a:rPr spc="5" dirty="0"/>
              <a:t>Digital Currencies: </a:t>
            </a:r>
            <a:r>
              <a:rPr spc="-890" dirty="0"/>
              <a:t> </a:t>
            </a:r>
            <a:r>
              <a:rPr i="1" spc="5" dirty="0"/>
              <a:t>The</a:t>
            </a:r>
            <a:r>
              <a:rPr i="1" dirty="0"/>
              <a:t> </a:t>
            </a:r>
            <a:r>
              <a:rPr i="1" spc="5" dirty="0"/>
              <a:t>Future</a:t>
            </a:r>
            <a:r>
              <a:rPr i="1" dirty="0"/>
              <a:t> </a:t>
            </a:r>
            <a:r>
              <a:rPr i="1" spc="5" dirty="0"/>
              <a:t>of</a:t>
            </a:r>
            <a:r>
              <a:rPr i="1" dirty="0"/>
              <a:t> </a:t>
            </a:r>
            <a:r>
              <a:rPr i="1" spc="5" dirty="0"/>
              <a:t>Fiat</a:t>
            </a:r>
            <a:r>
              <a:rPr i="1" dirty="0"/>
              <a:t> </a:t>
            </a:r>
            <a:r>
              <a:rPr i="1" spc="5" dirty="0"/>
              <a:t>Money</a:t>
            </a:r>
          </a:p>
          <a:p>
            <a:pPr marL="12700" marR="5080">
              <a:lnSpc>
                <a:spcPct val="101800"/>
              </a:lnSpc>
              <a:spcBef>
                <a:spcPts val="2540"/>
              </a:spcBef>
            </a:pP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Central Bank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Digital Currencies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(CBDCs)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are the next step of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currencies. </a:t>
            </a:r>
            <a:r>
              <a:rPr lang="en-US"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Rather than a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 combination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of physical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bills,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coins,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digital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payments,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CBDCs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are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fully digital </a:t>
            </a:r>
            <a:r>
              <a:rPr sz="1700" b="0" i="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forms</a:t>
            </a:r>
            <a:r>
              <a:rPr sz="1700" b="0" i="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ﬁat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currencies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issued</a:t>
            </a:r>
            <a:r>
              <a:rPr sz="1700" b="0" i="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governments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controlled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b="0" i="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central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banks.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215265">
              <a:lnSpc>
                <a:spcPct val="101800"/>
              </a:lnSpc>
            </a:pP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Imagine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the currency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you use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every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day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but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without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any physical presence </a:t>
            </a:r>
            <a:r>
              <a:rPr sz="1700" b="0" i="0" spc="30" dirty="0">
                <a:solidFill>
                  <a:srgbClr val="57585B"/>
                </a:solidFill>
                <a:latin typeface="Open Sans"/>
                <a:cs typeface="Open Sans"/>
              </a:rPr>
              <a:t>—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no </a:t>
            </a:r>
            <a:r>
              <a:rPr sz="1700" b="0" i="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coins to jingle in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your pocket or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bills to fold.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What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sets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CBDCs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apart is the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 heightened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level of control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monitoring they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oﬀer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governments and 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central </a:t>
            </a:r>
            <a:r>
              <a:rPr sz="1700" b="0" i="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banks. With CBDCs, 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authorities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gain unprecedented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visibility into ﬁnancial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transactions,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making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it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easier to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track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 regulate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20" dirty="0">
                <a:solidFill>
                  <a:srgbClr val="57585B"/>
                </a:solidFill>
                <a:latin typeface="Open Sans"/>
                <a:cs typeface="Open Sans"/>
              </a:rPr>
              <a:t>ﬂow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 of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money.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125095">
              <a:lnSpc>
                <a:spcPct val="101800"/>
              </a:lnSpc>
            </a:pP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Governments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central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banks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can 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readily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adjust the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form and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supply of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CBDCs, </a:t>
            </a:r>
            <a:r>
              <a:rPr sz="1700" b="0" i="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manipulate interest 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rates,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and deploy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monetary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ﬁscal policy tools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with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greater </a:t>
            </a:r>
            <a:r>
              <a:rPr sz="1700" b="0" i="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precision. In essence,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CBDCs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provide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a more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eﬃcient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means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for 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authorities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 inﬂuence</a:t>
            </a:r>
            <a:r>
              <a:rPr sz="1700" b="0" i="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manage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their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ﬁat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currency.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106680">
              <a:lnSpc>
                <a:spcPct val="101800"/>
              </a:lnSpc>
              <a:spcBef>
                <a:spcPts val="5"/>
              </a:spcBef>
            </a:pP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While CBDCs seem</a:t>
            </a:r>
            <a:r>
              <a:rPr lang="en-US"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 to be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the future of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money, the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world's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current monetary system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already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operates on a pure ﬁat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standard. 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Fiat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currencies are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no longer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tied to gold, </a:t>
            </a:r>
            <a:r>
              <a:rPr sz="1700" b="0" i="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resulting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signiﬁcant expansion of the monetary supply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without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any 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real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restriction.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432434">
              <a:lnSpc>
                <a:spcPct val="101800"/>
              </a:lnSpc>
            </a:pPr>
            <a:r>
              <a:rPr sz="1700" b="0" i="0" spc="20" dirty="0">
                <a:solidFill>
                  <a:srgbClr val="57585B"/>
                </a:solidFill>
                <a:latin typeface="Open Sans"/>
                <a:cs typeface="Open Sans"/>
              </a:rPr>
              <a:t>Now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that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you have a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clearer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understanding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how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system </a:t>
            </a:r>
            <a:r>
              <a:rPr sz="1700" b="0" i="0" spc="15" dirty="0">
                <a:solidFill>
                  <a:srgbClr val="57585B"/>
                </a:solidFill>
                <a:latin typeface="Open Sans"/>
                <a:cs typeface="Open Sans"/>
              </a:rPr>
              <a:t>operates,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it's </a:t>
            </a:r>
            <a:r>
              <a:rPr sz="1700" b="0" i="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time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explore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its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consequences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Chapter</a:t>
            </a:r>
            <a:r>
              <a:rPr sz="1700" b="0" i="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0" i="0" spc="10" dirty="0">
                <a:solidFill>
                  <a:srgbClr val="57585B"/>
                </a:solidFill>
                <a:latin typeface="Open Sans"/>
                <a:cs typeface="Open Sans"/>
              </a:rPr>
              <a:t>5.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12745152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What </a:t>
            </a:r>
            <a:r>
              <a:rPr lang="en-US" spc="-5"/>
              <a:t>I</a:t>
            </a:r>
            <a:r>
              <a:rPr spc="-5"/>
              <a:t>s </a:t>
            </a:r>
            <a:r>
              <a:rPr spc="-5" dirty="0"/>
              <a:t>Fiat Money and Who</a:t>
            </a:r>
            <a:r>
              <a:rPr dirty="0"/>
              <a:t> </a:t>
            </a:r>
            <a:r>
              <a:rPr spc="-5"/>
              <a:t>Controls </a:t>
            </a:r>
            <a:r>
              <a:rPr lang="en-US" spc="-5"/>
              <a:t>I</a:t>
            </a:r>
            <a:r>
              <a:rPr spc="-5"/>
              <a:t>t</a:t>
            </a:r>
            <a:r>
              <a:rPr spc="-5" dirty="0"/>
              <a:t>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37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#4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9927" y="7491252"/>
            <a:ext cx="3741420" cy="2699385"/>
            <a:chOff x="15239927" y="7491252"/>
            <a:chExt cx="3741420" cy="26993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0122" y="7501457"/>
              <a:ext cx="3720965" cy="26784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50131" y="7501456"/>
              <a:ext cx="3721100" cy="2679065"/>
            </a:xfrm>
            <a:custGeom>
              <a:avLst/>
              <a:gdLst/>
              <a:ahLst/>
              <a:cxnLst/>
              <a:rect l="l" t="t" r="r" b="b"/>
              <a:pathLst>
                <a:path w="3721100" h="2679065">
                  <a:moveTo>
                    <a:pt x="3618936" y="2678473"/>
                  </a:moveTo>
                  <a:lnTo>
                    <a:pt x="102017" y="2678473"/>
                  </a:lnTo>
                  <a:lnTo>
                    <a:pt x="62311" y="2670366"/>
                  </a:lnTo>
                  <a:lnTo>
                    <a:pt x="29883" y="2648259"/>
                  </a:lnTo>
                  <a:lnTo>
                    <a:pt x="8018" y="2615472"/>
                  </a:lnTo>
                  <a:lnTo>
                    <a:pt x="0" y="2575324"/>
                  </a:lnTo>
                  <a:lnTo>
                    <a:pt x="0" y="103148"/>
                  </a:lnTo>
                  <a:lnTo>
                    <a:pt x="8018" y="62992"/>
                  </a:lnTo>
                  <a:lnTo>
                    <a:pt x="29883" y="30205"/>
                  </a:lnTo>
                  <a:lnTo>
                    <a:pt x="62311" y="8103"/>
                  </a:lnTo>
                  <a:lnTo>
                    <a:pt x="102017" y="0"/>
                  </a:lnTo>
                  <a:lnTo>
                    <a:pt x="3618936" y="0"/>
                  </a:lnTo>
                  <a:lnTo>
                    <a:pt x="3658642" y="8103"/>
                  </a:lnTo>
                  <a:lnTo>
                    <a:pt x="3691070" y="30205"/>
                  </a:lnTo>
                  <a:lnTo>
                    <a:pt x="3712936" y="62992"/>
                  </a:lnTo>
                  <a:lnTo>
                    <a:pt x="3720954" y="103148"/>
                  </a:lnTo>
                  <a:lnTo>
                    <a:pt x="3720954" y="2575324"/>
                  </a:lnTo>
                  <a:lnTo>
                    <a:pt x="3712936" y="2615472"/>
                  </a:lnTo>
                  <a:lnTo>
                    <a:pt x="3691070" y="2648259"/>
                  </a:lnTo>
                  <a:lnTo>
                    <a:pt x="3658642" y="2670366"/>
                  </a:lnTo>
                  <a:lnTo>
                    <a:pt x="3618936" y="2678473"/>
                  </a:lnTo>
                  <a:close/>
                </a:path>
              </a:pathLst>
            </a:custGeom>
            <a:ln w="20407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1682" y="3538165"/>
            <a:ext cx="6487153" cy="17107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61828" y="3862586"/>
            <a:ext cx="4031615" cy="1014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0760" marR="5080" indent="-988694">
              <a:lnSpc>
                <a:spcPct val="101800"/>
              </a:lnSpc>
              <a:spcBef>
                <a:spcPts val="95"/>
              </a:spcBef>
            </a:pP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The history of mankind is the history of </a:t>
            </a:r>
            <a:r>
              <a:rPr sz="1700" spc="-4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losing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value.</a:t>
            </a:r>
            <a:endParaRPr sz="1700">
              <a:latin typeface="Open Sans"/>
              <a:cs typeface="Open Sans"/>
            </a:endParaRPr>
          </a:p>
          <a:p>
            <a:pPr marL="774700">
              <a:lnSpc>
                <a:spcPct val="100000"/>
              </a:lnSpc>
              <a:spcBef>
                <a:spcPts val="1590"/>
              </a:spcBef>
            </a:pPr>
            <a:r>
              <a:rPr sz="1700" b="1" spc="15" dirty="0">
                <a:solidFill>
                  <a:srgbClr val="FAAF40"/>
                </a:solidFill>
                <a:latin typeface="Open Sans"/>
                <a:cs typeface="Open Sans"/>
              </a:rPr>
              <a:t>Milton</a:t>
            </a:r>
            <a:r>
              <a:rPr sz="1700" b="1" spc="-25" dirty="0">
                <a:solidFill>
                  <a:srgbClr val="FAAF40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FAAF40"/>
                </a:solidFill>
                <a:latin typeface="Open Sans"/>
                <a:cs typeface="Open Sans"/>
              </a:rPr>
              <a:t>Friedman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19105" y="3409336"/>
            <a:ext cx="5512435" cy="1989455"/>
            <a:chOff x="1619105" y="3409336"/>
            <a:chExt cx="5512435" cy="1989455"/>
          </a:xfrm>
        </p:grpSpPr>
        <p:sp>
          <p:nvSpPr>
            <p:cNvPr id="9" name="object 9"/>
            <p:cNvSpPr/>
            <p:nvPr/>
          </p:nvSpPr>
          <p:spPr>
            <a:xfrm>
              <a:off x="1619097" y="3409346"/>
              <a:ext cx="487045" cy="299720"/>
            </a:xfrm>
            <a:custGeom>
              <a:avLst/>
              <a:gdLst/>
              <a:ahLst/>
              <a:cxnLst/>
              <a:rect l="l" t="t" r="r" b="b"/>
              <a:pathLst>
                <a:path w="487044" h="299720">
                  <a:moveTo>
                    <a:pt x="220649" y="109423"/>
                  </a:moveTo>
                  <a:lnTo>
                    <a:pt x="211632" y="66548"/>
                  </a:lnTo>
                  <a:lnTo>
                    <a:pt x="187693" y="31673"/>
                  </a:lnTo>
                  <a:lnTo>
                    <a:pt x="152438" y="8318"/>
                  </a:lnTo>
                  <a:lnTo>
                    <a:pt x="109423" y="0"/>
                  </a:lnTo>
                  <a:lnTo>
                    <a:pt x="66548" y="9017"/>
                  </a:lnTo>
                  <a:lnTo>
                    <a:pt x="31673" y="32956"/>
                  </a:lnTo>
                  <a:lnTo>
                    <a:pt x="8318" y="68224"/>
                  </a:lnTo>
                  <a:lnTo>
                    <a:pt x="0" y="111239"/>
                  </a:lnTo>
                  <a:lnTo>
                    <a:pt x="368" y="119291"/>
                  </a:lnTo>
                  <a:lnTo>
                    <a:pt x="15646" y="178536"/>
                  </a:lnTo>
                  <a:lnTo>
                    <a:pt x="36449" y="220433"/>
                  </a:lnTo>
                  <a:lnTo>
                    <a:pt x="70332" y="261975"/>
                  </a:lnTo>
                  <a:lnTo>
                    <a:pt x="120472" y="297065"/>
                  </a:lnTo>
                  <a:lnTo>
                    <a:pt x="127469" y="299237"/>
                  </a:lnTo>
                  <a:lnTo>
                    <a:pt x="134632" y="299059"/>
                  </a:lnTo>
                  <a:lnTo>
                    <a:pt x="144462" y="255079"/>
                  </a:lnTo>
                  <a:lnTo>
                    <a:pt x="139217" y="243890"/>
                  </a:lnTo>
                  <a:lnTo>
                    <a:pt x="135013" y="231495"/>
                  </a:lnTo>
                  <a:lnTo>
                    <a:pt x="132664" y="218376"/>
                  </a:lnTo>
                  <a:lnTo>
                    <a:pt x="167817" y="204495"/>
                  </a:lnTo>
                  <a:lnTo>
                    <a:pt x="195783" y="180086"/>
                  </a:lnTo>
                  <a:lnTo>
                    <a:pt x="214198" y="147586"/>
                  </a:lnTo>
                  <a:lnTo>
                    <a:pt x="220649" y="109423"/>
                  </a:lnTo>
                  <a:close/>
                </a:path>
                <a:path w="487044" h="299720">
                  <a:moveTo>
                    <a:pt x="486829" y="110324"/>
                  </a:moveTo>
                  <a:lnTo>
                    <a:pt x="478167" y="67386"/>
                  </a:lnTo>
                  <a:lnTo>
                    <a:pt x="454520" y="32308"/>
                  </a:lnTo>
                  <a:lnTo>
                    <a:pt x="419455" y="8661"/>
                  </a:lnTo>
                  <a:lnTo>
                    <a:pt x="376516" y="0"/>
                  </a:lnTo>
                  <a:lnTo>
                    <a:pt x="333565" y="8661"/>
                  </a:lnTo>
                  <a:lnTo>
                    <a:pt x="298488" y="32308"/>
                  </a:lnTo>
                  <a:lnTo>
                    <a:pt x="274853" y="67386"/>
                  </a:lnTo>
                  <a:lnTo>
                    <a:pt x="266179" y="110324"/>
                  </a:lnTo>
                  <a:lnTo>
                    <a:pt x="266471" y="118376"/>
                  </a:lnTo>
                  <a:lnTo>
                    <a:pt x="281266" y="177749"/>
                  </a:lnTo>
                  <a:lnTo>
                    <a:pt x="301726" y="219811"/>
                  </a:lnTo>
                  <a:lnTo>
                    <a:pt x="335267" y="261632"/>
                  </a:lnTo>
                  <a:lnTo>
                    <a:pt x="385114" y="297141"/>
                  </a:lnTo>
                  <a:lnTo>
                    <a:pt x="392112" y="299364"/>
                  </a:lnTo>
                  <a:lnTo>
                    <a:pt x="399275" y="299250"/>
                  </a:lnTo>
                  <a:lnTo>
                    <a:pt x="409460" y="255346"/>
                  </a:lnTo>
                  <a:lnTo>
                    <a:pt x="404304" y="244119"/>
                  </a:lnTo>
                  <a:lnTo>
                    <a:pt x="400215" y="231698"/>
                  </a:lnTo>
                  <a:lnTo>
                    <a:pt x="397967" y="218567"/>
                  </a:lnTo>
                  <a:lnTo>
                    <a:pt x="433222" y="204965"/>
                  </a:lnTo>
                  <a:lnTo>
                    <a:pt x="461391" y="180797"/>
                  </a:lnTo>
                  <a:lnTo>
                    <a:pt x="480072" y="148437"/>
                  </a:lnTo>
                  <a:lnTo>
                    <a:pt x="486829" y="110324"/>
                  </a:lnTo>
                  <a:close/>
                </a:path>
              </a:pathLst>
            </a:custGeom>
            <a:solidFill>
              <a:srgbClr val="241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4576" y="5099068"/>
              <a:ext cx="487045" cy="299720"/>
            </a:xfrm>
            <a:custGeom>
              <a:avLst/>
              <a:gdLst/>
              <a:ahLst/>
              <a:cxnLst/>
              <a:rect l="l" t="t" r="r" b="b"/>
              <a:pathLst>
                <a:path w="487045" h="299720">
                  <a:moveTo>
                    <a:pt x="220649" y="110337"/>
                  </a:moveTo>
                  <a:lnTo>
                    <a:pt x="211975" y="67398"/>
                  </a:lnTo>
                  <a:lnTo>
                    <a:pt x="188328" y="32321"/>
                  </a:lnTo>
                  <a:lnTo>
                    <a:pt x="153263" y="8674"/>
                  </a:lnTo>
                  <a:lnTo>
                    <a:pt x="110312" y="0"/>
                  </a:lnTo>
                  <a:lnTo>
                    <a:pt x="67373" y="8674"/>
                  </a:lnTo>
                  <a:lnTo>
                    <a:pt x="32308" y="32321"/>
                  </a:lnTo>
                  <a:lnTo>
                    <a:pt x="8661" y="67398"/>
                  </a:lnTo>
                  <a:lnTo>
                    <a:pt x="0" y="110337"/>
                  </a:lnTo>
                  <a:lnTo>
                    <a:pt x="6756" y="148450"/>
                  </a:lnTo>
                  <a:lnTo>
                    <a:pt x="25438" y="180797"/>
                  </a:lnTo>
                  <a:lnTo>
                    <a:pt x="53606" y="204978"/>
                  </a:lnTo>
                  <a:lnTo>
                    <a:pt x="88861" y="218579"/>
                  </a:lnTo>
                  <a:lnTo>
                    <a:pt x="86614" y="231711"/>
                  </a:lnTo>
                  <a:lnTo>
                    <a:pt x="82524" y="244119"/>
                  </a:lnTo>
                  <a:lnTo>
                    <a:pt x="77368" y="255358"/>
                  </a:lnTo>
                  <a:lnTo>
                    <a:pt x="71958" y="264934"/>
                  </a:lnTo>
                  <a:lnTo>
                    <a:pt x="69151" y="271881"/>
                  </a:lnTo>
                  <a:lnTo>
                    <a:pt x="94716" y="299377"/>
                  </a:lnTo>
                  <a:lnTo>
                    <a:pt x="101714" y="297141"/>
                  </a:lnTo>
                  <a:lnTo>
                    <a:pt x="151561" y="261645"/>
                  </a:lnTo>
                  <a:lnTo>
                    <a:pt x="185102" y="219824"/>
                  </a:lnTo>
                  <a:lnTo>
                    <a:pt x="205549" y="177761"/>
                  </a:lnTo>
                  <a:lnTo>
                    <a:pt x="218071" y="133997"/>
                  </a:lnTo>
                  <a:lnTo>
                    <a:pt x="220357" y="118389"/>
                  </a:lnTo>
                  <a:lnTo>
                    <a:pt x="220649" y="110337"/>
                  </a:lnTo>
                  <a:close/>
                </a:path>
                <a:path w="487045" h="299720">
                  <a:moveTo>
                    <a:pt x="486829" y="111239"/>
                  </a:moveTo>
                  <a:lnTo>
                    <a:pt x="478510" y="68224"/>
                  </a:lnTo>
                  <a:lnTo>
                    <a:pt x="455155" y="32969"/>
                  </a:lnTo>
                  <a:lnTo>
                    <a:pt x="420281" y="9029"/>
                  </a:lnTo>
                  <a:lnTo>
                    <a:pt x="377405" y="12"/>
                  </a:lnTo>
                  <a:lnTo>
                    <a:pt x="334391" y="8331"/>
                  </a:lnTo>
                  <a:lnTo>
                    <a:pt x="299135" y="31686"/>
                  </a:lnTo>
                  <a:lnTo>
                    <a:pt x="275196" y="66560"/>
                  </a:lnTo>
                  <a:lnTo>
                    <a:pt x="266179" y="109435"/>
                  </a:lnTo>
                  <a:lnTo>
                    <a:pt x="272630" y="147599"/>
                  </a:lnTo>
                  <a:lnTo>
                    <a:pt x="291045" y="180098"/>
                  </a:lnTo>
                  <a:lnTo>
                    <a:pt x="319011" y="204508"/>
                  </a:lnTo>
                  <a:lnTo>
                    <a:pt x="354164" y="218376"/>
                  </a:lnTo>
                  <a:lnTo>
                    <a:pt x="351815" y="231508"/>
                  </a:lnTo>
                  <a:lnTo>
                    <a:pt x="347611" y="243890"/>
                  </a:lnTo>
                  <a:lnTo>
                    <a:pt x="342366" y="255092"/>
                  </a:lnTo>
                  <a:lnTo>
                    <a:pt x="336867" y="264617"/>
                  </a:lnTo>
                  <a:lnTo>
                    <a:pt x="333997" y="271538"/>
                  </a:lnTo>
                  <a:lnTo>
                    <a:pt x="359359" y="299237"/>
                  </a:lnTo>
                  <a:lnTo>
                    <a:pt x="366356" y="297065"/>
                  </a:lnTo>
                  <a:lnTo>
                    <a:pt x="416496" y="261975"/>
                  </a:lnTo>
                  <a:lnTo>
                    <a:pt x="450380" y="220446"/>
                  </a:lnTo>
                  <a:lnTo>
                    <a:pt x="471182" y="178549"/>
                  </a:lnTo>
                  <a:lnTo>
                    <a:pt x="484060" y="134886"/>
                  </a:lnTo>
                  <a:lnTo>
                    <a:pt x="486460" y="119291"/>
                  </a:lnTo>
                  <a:lnTo>
                    <a:pt x="486829" y="111239"/>
                  </a:lnTo>
                  <a:close/>
                </a:path>
              </a:pathLst>
            </a:custGeom>
            <a:solidFill>
              <a:srgbClr val="673B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12553" y="2580336"/>
            <a:ext cx="63125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4.1</a:t>
            </a:r>
            <a:r>
              <a:rPr sz="34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Brief</a:t>
            </a:r>
            <a:r>
              <a:rPr sz="34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History</a:t>
            </a:r>
            <a:r>
              <a:rPr sz="34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of</a:t>
            </a:r>
            <a:r>
              <a:rPr sz="34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Fiat</a:t>
            </a:r>
            <a:r>
              <a:rPr sz="34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Money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722" y="2580336"/>
            <a:ext cx="33534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4.0</a:t>
            </a:r>
            <a:r>
              <a:rPr sz="3450" b="1" i="1" spc="-7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Introduction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8155" y="5701785"/>
            <a:ext cx="6376035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saw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previous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chapter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how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evolved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over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time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how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monetary system transitioned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sound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unsound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money, shaping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world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live in today.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chapter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dives deeper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these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developments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led to 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today’s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ﬁat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works.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8155" y="7460674"/>
            <a:ext cx="6456680" cy="266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So,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what does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look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how did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come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into existence?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answer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question,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need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begin by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centering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attention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US dollar,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world's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reserve currency,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which plays a dominant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role in today’s world.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Every country, directly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indirectly, feels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impact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decisions made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regarding the US dollar.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truly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understand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how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operates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country,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essential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unravel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historical threads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connect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system's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birthplace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United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States 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America.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70877" y="2649939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70877" y="2801795"/>
            <a:ext cx="0" cy="7237095"/>
          </a:xfrm>
          <a:custGeom>
            <a:avLst/>
            <a:gdLst/>
            <a:ahLst/>
            <a:cxnLst/>
            <a:rect l="l" t="t" r="r" b="b"/>
            <a:pathLst>
              <a:path h="7237095">
                <a:moveTo>
                  <a:pt x="0" y="0"/>
                </a:moveTo>
                <a:lnTo>
                  <a:pt x="0" y="723698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70877" y="10101618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61094" y="7459571"/>
            <a:ext cx="6456678" cy="2721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600" spc="-2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19th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century, civilizations worldwide thrived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on </a:t>
            </a:r>
            <a:r>
              <a:rPr sz="1600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sound </a:t>
            </a:r>
            <a:r>
              <a:rPr sz="1600" spc="-3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600" spc="-40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standard,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using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precious metals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like gold </a:t>
            </a:r>
            <a:r>
              <a:rPr sz="1600" spc="-20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silver </a:t>
            </a:r>
            <a:r>
              <a:rPr sz="1600" spc="-20" dirty="0">
                <a:solidFill>
                  <a:srgbClr val="57585B"/>
                </a:solidFill>
                <a:latin typeface="Open Sans"/>
                <a:cs typeface="Open Sans"/>
              </a:rPr>
              <a:t>due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600" spc="-3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 scarcity, durability, </a:t>
            </a:r>
            <a:r>
              <a:rPr sz="1600" spc="-20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recognizability.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As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global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trade grew, </a:t>
            </a:r>
            <a:r>
              <a:rPr sz="1600" spc="-35" dirty="0">
                <a:solidFill>
                  <a:srgbClr val="57585B"/>
                </a:solidFill>
                <a:latin typeface="Open Sans"/>
                <a:cs typeface="Open Sans"/>
              </a:rPr>
              <a:t>carrying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large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amounts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metal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became challenging, leading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600" spc="-3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 emergence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gold </a:t>
            </a:r>
            <a:r>
              <a:rPr sz="1600" spc="-20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silver warehouses.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These </a:t>
            </a:r>
            <a:r>
              <a:rPr sz="1600" spc="-35" dirty="0">
                <a:solidFill>
                  <a:srgbClr val="57585B"/>
                </a:solidFill>
                <a:latin typeface="Open Sans"/>
                <a:cs typeface="Open Sans"/>
              </a:rPr>
              <a:t>warehouses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 securely stored people's valuable metals </a:t>
            </a:r>
            <a:r>
              <a:rPr sz="1600" spc="-20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provided </a:t>
            </a:r>
            <a:r>
              <a:rPr sz="1600" spc="-35" dirty="0">
                <a:solidFill>
                  <a:srgbClr val="57585B"/>
                </a:solidFill>
                <a:latin typeface="Open Sans"/>
                <a:cs typeface="Open Sans"/>
              </a:rPr>
              <a:t>paper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 certiﬁcates redeemable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for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speciﬁc amounts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gold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or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silver.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600" spc="-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exchange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for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depositing their money, individuals received </a:t>
            </a:r>
            <a:r>
              <a:rPr sz="1600" spc="-35" dirty="0">
                <a:solidFill>
                  <a:srgbClr val="57585B"/>
                </a:solidFill>
                <a:latin typeface="Open Sans"/>
                <a:cs typeface="Open Sans"/>
              </a:rPr>
              <a:t>paper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 certiﬁcates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directly</a:t>
            </a:r>
            <a:r>
              <a:rPr sz="16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tied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6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2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exact</a:t>
            </a:r>
            <a:r>
              <a:rPr sz="16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600" spc="-60" dirty="0">
                <a:solidFill>
                  <a:srgbClr val="57585B"/>
                </a:solidFill>
                <a:latin typeface="Open Sans"/>
                <a:cs typeface="Open Sans"/>
              </a:rPr>
              <a:t>amount of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gold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or</a:t>
            </a:r>
            <a:r>
              <a:rPr sz="16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silver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they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35" dirty="0">
                <a:solidFill>
                  <a:srgbClr val="57585B"/>
                </a:solidFill>
                <a:latin typeface="Open Sans"/>
                <a:cs typeface="Open Sans"/>
              </a:rPr>
              <a:t>stored. </a:t>
            </a:r>
            <a:r>
              <a:rPr sz="1600" spc="-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direct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link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between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paper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certiﬁcates </a:t>
            </a:r>
            <a:r>
              <a:rPr sz="1600" spc="-20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tangible </a:t>
            </a:r>
            <a:r>
              <a:rPr sz="1600" spc="-35" dirty="0">
                <a:solidFill>
                  <a:srgbClr val="57585B"/>
                </a:solidFill>
                <a:latin typeface="Open Sans"/>
                <a:cs typeface="Open Sans"/>
              </a:rPr>
              <a:t>commodity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marked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2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early</a:t>
            </a:r>
            <a:r>
              <a:rPr sz="16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stages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25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6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we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20" dirty="0">
                <a:solidFill>
                  <a:srgbClr val="57585B"/>
                </a:solidFill>
                <a:latin typeface="Open Sans"/>
                <a:cs typeface="Open Sans"/>
              </a:rPr>
              <a:t>now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recognize</a:t>
            </a:r>
            <a:r>
              <a:rPr sz="16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15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6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00" spc="-30" dirty="0">
                <a:solidFill>
                  <a:srgbClr val="57585B"/>
                </a:solidFill>
                <a:latin typeface="Open Sans"/>
                <a:cs typeface="Open Sans"/>
              </a:rPr>
              <a:t>banks.</a:t>
            </a:r>
            <a:endParaRPr sz="1600" dirty="0">
              <a:latin typeface="Open Sans"/>
              <a:cs typeface="Ope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709424" y="3381212"/>
            <a:ext cx="10275570" cy="3449954"/>
            <a:chOff x="8709424" y="3381212"/>
            <a:chExt cx="10275570" cy="3449954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97662" y="3391687"/>
              <a:ext cx="1464887" cy="4349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62539" y="3391676"/>
              <a:ext cx="1611469" cy="43498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7919" y="3391687"/>
              <a:ext cx="1464887" cy="4349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2796" y="3391687"/>
              <a:ext cx="1464866" cy="4349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38175" y="3391687"/>
              <a:ext cx="1464876" cy="4349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3043" y="3391687"/>
              <a:ext cx="1464876" cy="4349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9891" y="3391677"/>
              <a:ext cx="1318284" cy="43498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719895" y="3391683"/>
              <a:ext cx="1318895" cy="434975"/>
            </a:xfrm>
            <a:custGeom>
              <a:avLst/>
              <a:gdLst/>
              <a:ahLst/>
              <a:cxnLst/>
              <a:rect l="l" t="t" r="r" b="b"/>
              <a:pathLst>
                <a:path w="1318895" h="434975">
                  <a:moveTo>
                    <a:pt x="167534" y="0"/>
                  </a:moveTo>
                  <a:lnTo>
                    <a:pt x="1318284" y="0"/>
                  </a:lnTo>
                  <a:lnTo>
                    <a:pt x="1318284" y="434971"/>
                  </a:lnTo>
                  <a:lnTo>
                    <a:pt x="0" y="434971"/>
                  </a:lnTo>
                  <a:lnTo>
                    <a:pt x="0" y="167534"/>
                  </a:lnTo>
                  <a:lnTo>
                    <a:pt x="5984" y="122995"/>
                  </a:lnTo>
                  <a:lnTo>
                    <a:pt x="22872" y="82974"/>
                  </a:lnTo>
                  <a:lnTo>
                    <a:pt x="49067" y="49067"/>
                  </a:lnTo>
                  <a:lnTo>
                    <a:pt x="82974" y="22872"/>
                  </a:lnTo>
                  <a:lnTo>
                    <a:pt x="122995" y="5984"/>
                  </a:lnTo>
                  <a:lnTo>
                    <a:pt x="167534" y="0"/>
                  </a:lnTo>
                  <a:close/>
                </a:path>
              </a:pathLst>
            </a:custGeom>
            <a:ln w="20941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62540" y="3391683"/>
              <a:ext cx="1611630" cy="434975"/>
            </a:xfrm>
            <a:custGeom>
              <a:avLst/>
              <a:gdLst/>
              <a:ahLst/>
              <a:cxnLst/>
              <a:rect l="l" t="t" r="r" b="b"/>
              <a:pathLst>
                <a:path w="1611630" h="434975">
                  <a:moveTo>
                    <a:pt x="0" y="0"/>
                  </a:moveTo>
                  <a:lnTo>
                    <a:pt x="1443935" y="0"/>
                  </a:lnTo>
                  <a:lnTo>
                    <a:pt x="1488470" y="5984"/>
                  </a:lnTo>
                  <a:lnTo>
                    <a:pt x="1528490" y="22872"/>
                  </a:lnTo>
                  <a:lnTo>
                    <a:pt x="1562397" y="49067"/>
                  </a:lnTo>
                  <a:lnTo>
                    <a:pt x="1588594" y="82974"/>
                  </a:lnTo>
                  <a:lnTo>
                    <a:pt x="1605484" y="122995"/>
                  </a:lnTo>
                  <a:lnTo>
                    <a:pt x="1611469" y="167534"/>
                  </a:lnTo>
                  <a:lnTo>
                    <a:pt x="1611469" y="434971"/>
                  </a:lnTo>
                  <a:lnTo>
                    <a:pt x="0" y="434971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19895" y="3826651"/>
              <a:ext cx="1318895" cy="2994025"/>
            </a:xfrm>
            <a:custGeom>
              <a:avLst/>
              <a:gdLst/>
              <a:ahLst/>
              <a:cxnLst/>
              <a:rect l="l" t="t" r="r" b="b"/>
              <a:pathLst>
                <a:path w="1318895" h="2994025">
                  <a:moveTo>
                    <a:pt x="0" y="0"/>
                  </a:moveTo>
                  <a:lnTo>
                    <a:pt x="1318284" y="0"/>
                  </a:lnTo>
                  <a:lnTo>
                    <a:pt x="1318284" y="2993992"/>
                  </a:lnTo>
                  <a:lnTo>
                    <a:pt x="167534" y="2993992"/>
                  </a:lnTo>
                  <a:lnTo>
                    <a:pt x="122995" y="2988008"/>
                  </a:lnTo>
                  <a:lnTo>
                    <a:pt x="82974" y="2971120"/>
                  </a:lnTo>
                  <a:lnTo>
                    <a:pt x="49067" y="2944924"/>
                  </a:lnTo>
                  <a:lnTo>
                    <a:pt x="22872" y="2911018"/>
                  </a:lnTo>
                  <a:lnTo>
                    <a:pt x="5984" y="2870997"/>
                  </a:lnTo>
                  <a:lnTo>
                    <a:pt x="0" y="2826458"/>
                  </a:lnTo>
                  <a:lnTo>
                    <a:pt x="0" y="0"/>
                  </a:lnTo>
                  <a:close/>
                </a:path>
              </a:pathLst>
            </a:custGeom>
            <a:ln w="20407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362540" y="3826651"/>
              <a:ext cx="1611630" cy="2994025"/>
            </a:xfrm>
            <a:custGeom>
              <a:avLst/>
              <a:gdLst/>
              <a:ahLst/>
              <a:cxnLst/>
              <a:rect l="l" t="t" r="r" b="b"/>
              <a:pathLst>
                <a:path w="1611630" h="2994025">
                  <a:moveTo>
                    <a:pt x="0" y="0"/>
                  </a:moveTo>
                  <a:lnTo>
                    <a:pt x="1611469" y="0"/>
                  </a:lnTo>
                  <a:lnTo>
                    <a:pt x="1611469" y="2826458"/>
                  </a:lnTo>
                  <a:lnTo>
                    <a:pt x="1605484" y="2870997"/>
                  </a:lnTo>
                  <a:lnTo>
                    <a:pt x="1588594" y="2911018"/>
                  </a:lnTo>
                  <a:lnTo>
                    <a:pt x="1562397" y="2944924"/>
                  </a:lnTo>
                  <a:lnTo>
                    <a:pt x="1528490" y="2971120"/>
                  </a:lnTo>
                  <a:lnTo>
                    <a:pt x="1488470" y="2988008"/>
                  </a:lnTo>
                  <a:lnTo>
                    <a:pt x="1443935" y="2993992"/>
                  </a:lnTo>
                  <a:lnTo>
                    <a:pt x="0" y="2993992"/>
                  </a:lnTo>
                  <a:lnTo>
                    <a:pt x="0" y="0"/>
                  </a:lnTo>
                  <a:close/>
                </a:path>
              </a:pathLst>
            </a:custGeom>
            <a:ln w="20407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866871" y="3488758"/>
            <a:ext cx="1024890" cy="920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23183"/>
                </a:solidFill>
                <a:latin typeface="Open Sans"/>
                <a:cs typeface="Open Sans"/>
              </a:rPr>
              <a:t>1815-1933</a:t>
            </a:r>
            <a:endParaRPr sz="1600" dirty="0">
              <a:latin typeface="Open Sans"/>
              <a:cs typeface="Open Sans"/>
            </a:endParaRPr>
          </a:p>
          <a:p>
            <a:pPr marL="110489" marR="102870" indent="7620" algn="ctr">
              <a:lnSpc>
                <a:spcPct val="102299"/>
              </a:lnSpc>
              <a:spcBef>
                <a:spcPts val="1545"/>
              </a:spcBef>
            </a:pP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Gold </a:t>
            </a:r>
            <a:r>
              <a:rPr sz="1450" spc="-3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Standard</a:t>
            </a:r>
            <a:endParaRPr sz="1450" dirty="0">
              <a:latin typeface="Open Sans"/>
              <a:cs typeface="Open Sans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69064"/>
              </p:ext>
            </p:extLst>
          </p:nvPr>
        </p:nvGraphicFramePr>
        <p:xfrm>
          <a:off x="10027704" y="3381216"/>
          <a:ext cx="7324724" cy="3428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dirty="0">
                          <a:solidFill>
                            <a:srgbClr val="523183"/>
                          </a:solidFill>
                          <a:latin typeface="Open Sans"/>
                          <a:cs typeface="Open Sans"/>
                        </a:rPr>
                        <a:t>1913</a:t>
                      </a:r>
                      <a:endParaRPr sz="1600">
                        <a:latin typeface="Open Sans"/>
                        <a:cs typeface="Open Sans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T w="28575">
                      <a:solidFill>
                        <a:srgbClr val="603990"/>
                      </a:solidFill>
                      <a:prstDash val="solid"/>
                    </a:lnT>
                    <a:lnB w="28575">
                      <a:solidFill>
                        <a:srgbClr val="60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dirty="0">
                          <a:solidFill>
                            <a:srgbClr val="523183"/>
                          </a:solidFill>
                          <a:latin typeface="Open Sans"/>
                          <a:cs typeface="Open Sans"/>
                        </a:rPr>
                        <a:t>1933</a:t>
                      </a:r>
                      <a:endParaRPr sz="1600">
                        <a:latin typeface="Open Sans"/>
                        <a:cs typeface="Open Sans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T w="28575">
                      <a:solidFill>
                        <a:srgbClr val="603990"/>
                      </a:solidFill>
                      <a:prstDash val="solid"/>
                    </a:lnT>
                    <a:lnB w="28575">
                      <a:solidFill>
                        <a:srgbClr val="60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dirty="0">
                          <a:solidFill>
                            <a:srgbClr val="523183"/>
                          </a:solidFill>
                          <a:latin typeface="Open Sans"/>
                          <a:cs typeface="Open Sans"/>
                        </a:rPr>
                        <a:t>1934</a:t>
                      </a:r>
                      <a:endParaRPr sz="1600">
                        <a:latin typeface="Open Sans"/>
                        <a:cs typeface="Open Sans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T w="28575">
                      <a:solidFill>
                        <a:srgbClr val="603990"/>
                      </a:solidFill>
                      <a:prstDash val="solid"/>
                    </a:lnT>
                    <a:lnB w="28575">
                      <a:solidFill>
                        <a:srgbClr val="60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dirty="0">
                          <a:solidFill>
                            <a:srgbClr val="523183"/>
                          </a:solidFill>
                          <a:latin typeface="Open Sans"/>
                          <a:cs typeface="Open Sans"/>
                        </a:rPr>
                        <a:t>1944</a:t>
                      </a:r>
                      <a:endParaRPr sz="1600">
                        <a:latin typeface="Open Sans"/>
                        <a:cs typeface="Open Sans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T w="28575">
                      <a:solidFill>
                        <a:srgbClr val="603990"/>
                      </a:solidFill>
                      <a:prstDash val="solid"/>
                    </a:lnT>
                    <a:lnB w="28575">
                      <a:solidFill>
                        <a:srgbClr val="60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dirty="0">
                          <a:solidFill>
                            <a:srgbClr val="523183"/>
                          </a:solidFill>
                          <a:latin typeface="Open Sans"/>
                          <a:cs typeface="Open Sans"/>
                        </a:rPr>
                        <a:t>1971</a:t>
                      </a:r>
                      <a:endParaRPr sz="1600">
                        <a:latin typeface="Open Sans"/>
                        <a:cs typeface="Open Sans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T w="28575">
                      <a:solidFill>
                        <a:srgbClr val="603990"/>
                      </a:solidFill>
                      <a:prstDash val="solid"/>
                    </a:lnT>
                    <a:lnB w="28575">
                      <a:solidFill>
                        <a:srgbClr val="6039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51"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950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Creation</a:t>
                      </a:r>
                      <a:r>
                        <a:rPr sz="1450" spc="-3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endParaRPr sz="1450" dirty="0">
                        <a:latin typeface="Open Sans"/>
                        <a:cs typeface="Open Sans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T w="28575">
                      <a:solidFill>
                        <a:srgbClr val="6039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950"/>
                        </a:spcBef>
                      </a:pP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Executive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T w="28575">
                      <a:solidFill>
                        <a:srgbClr val="6039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950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Gold</a:t>
                      </a:r>
                      <a:r>
                        <a:rPr sz="1450" spc="-3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Reserve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T w="28575">
                      <a:solidFill>
                        <a:srgbClr val="6039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950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Bretton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T w="28575">
                      <a:solidFill>
                        <a:srgbClr val="6039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664"/>
                        </a:lnSpc>
                        <a:spcBef>
                          <a:spcPts val="950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Nixon</a:t>
                      </a:r>
                      <a:r>
                        <a:rPr sz="1450" spc="-3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Shock,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T w="28575">
                      <a:solidFill>
                        <a:srgbClr val="60399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171"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-3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Central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Order</a:t>
                      </a:r>
                      <a:r>
                        <a:rPr sz="1450" spc="-3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6102.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Act.</a:t>
                      </a:r>
                      <a:r>
                        <a:rPr sz="1450" spc="-3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Stealing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2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Woods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which</a:t>
                      </a:r>
                      <a:r>
                        <a:rPr sz="1450" spc="-2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gave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71"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Bank</a:t>
                      </a:r>
                      <a:r>
                        <a:rPr sz="1450" spc="-3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called</a:t>
                      </a:r>
                      <a:endParaRPr sz="1450" dirty="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Every</a:t>
                      </a:r>
                      <a:r>
                        <a:rPr sz="1450" spc="-2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citizen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wealth</a:t>
                      </a:r>
                      <a:r>
                        <a:rPr sz="1450" spc="-2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from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Agreement: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birth</a:t>
                      </a:r>
                      <a:r>
                        <a:rPr sz="1450" spc="-2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1450" spc="-2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171"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“</a:t>
                      </a:r>
                      <a:r>
                        <a:rPr lang="en-US"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T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he</a:t>
                      </a:r>
                      <a:r>
                        <a:rPr sz="1450" spc="-3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Federal</a:t>
                      </a:r>
                      <a:endParaRPr sz="1450" dirty="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2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was</a:t>
                      </a:r>
                      <a:r>
                        <a:rPr sz="1450" spc="-3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obliged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-3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people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USD</a:t>
                      </a:r>
                      <a:r>
                        <a:rPr sz="1450" spc="-3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2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became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1664"/>
                        </a:lnSpc>
                        <a:spcBef>
                          <a:spcPts val="15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ﬁat</a:t>
                      </a:r>
                      <a:r>
                        <a:rPr sz="1450" spc="-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system</a:t>
                      </a:r>
                      <a:r>
                        <a:rPr sz="1450" spc="-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Reserve”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295" marR="193040" indent="121920">
                        <a:lnSpc>
                          <a:spcPts val="1780"/>
                        </a:lnSpc>
                      </a:pP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to turn in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their</a:t>
                      </a:r>
                      <a:r>
                        <a:rPr sz="1450" spc="-3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gold</a:t>
                      </a:r>
                      <a:r>
                        <a:rPr sz="1450" spc="-3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at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 marR="167640" indent="-3175">
                        <a:lnSpc>
                          <a:spcPts val="1780"/>
                        </a:lnSpc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r>
                        <a:rPr sz="1450" spc="-6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devaluing </a:t>
                      </a:r>
                      <a:r>
                        <a:rPr sz="1450" spc="-36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1450" spc="-3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dollar</a:t>
                      </a:r>
                      <a:r>
                        <a:rPr sz="1450" spc="-3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by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0175" marR="121920" indent="5715">
                        <a:lnSpc>
                          <a:spcPts val="1780"/>
                        </a:lnSpc>
                      </a:pP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dominant </a:t>
                      </a:r>
                      <a:r>
                        <a:rPr sz="1450" spc="-36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world</a:t>
                      </a:r>
                      <a:r>
                        <a:rPr sz="1450" spc="-6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reserve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0" marR="120650" indent="134620">
                        <a:lnSpc>
                          <a:spcPts val="1780"/>
                        </a:lnSpc>
                      </a:pP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ending the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-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redeemability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8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B w="28575">
                      <a:solidFill>
                        <a:srgbClr val="60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959" marR="170180" indent="-264160">
                        <a:lnSpc>
                          <a:spcPts val="1780"/>
                        </a:lnSpc>
                        <a:spcBef>
                          <a:spcPts val="40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an</a:t>
                      </a:r>
                      <a:r>
                        <a:rPr sz="1450" spc="-5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exchange </a:t>
                      </a:r>
                      <a:r>
                        <a:rPr sz="1450" spc="-36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rate</a:t>
                      </a:r>
                      <a:r>
                        <a:rPr sz="1450" spc="-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endParaRPr sz="1450">
                        <a:latin typeface="Open Sans"/>
                        <a:cs typeface="Open Sans"/>
                      </a:endParaRPr>
                    </a:p>
                    <a:p>
                      <a:pPr marL="461645" marR="255270" indent="-197485">
                        <a:lnSpc>
                          <a:spcPts val="1780"/>
                        </a:lnSpc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$20.67</a:t>
                      </a:r>
                      <a:r>
                        <a:rPr sz="1450" spc="-6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per </a:t>
                      </a:r>
                      <a:r>
                        <a:rPr sz="1450" spc="-36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ounce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508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B w="28575">
                      <a:solidFill>
                        <a:srgbClr val="60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 marR="166370" indent="-1905" algn="ctr">
                        <a:lnSpc>
                          <a:spcPts val="1780"/>
                        </a:lnSpc>
                        <a:spcBef>
                          <a:spcPts val="40"/>
                        </a:spcBef>
                      </a:pPr>
                      <a:r>
                        <a:rPr sz="1450" spc="2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40%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$35 </a:t>
                      </a:r>
                      <a:r>
                        <a:rPr sz="1450" spc="2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per</a:t>
                      </a:r>
                      <a:r>
                        <a:rPr sz="1450" spc="-3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ounce</a:t>
                      </a:r>
                      <a:r>
                        <a:rPr sz="1450" spc="-2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1450" spc="-36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gold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508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B w="28575">
                      <a:solidFill>
                        <a:srgbClr val="60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currency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B w="28575">
                      <a:solidFill>
                        <a:srgbClr val="60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 marR="117475" indent="-264795">
                        <a:lnSpc>
                          <a:spcPts val="1780"/>
                        </a:lnSpc>
                        <a:spcBef>
                          <a:spcPts val="40"/>
                        </a:spcBef>
                      </a:pP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spc="-4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U.S.</a:t>
                      </a:r>
                      <a:r>
                        <a:rPr sz="1450" spc="-3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dollars </a:t>
                      </a:r>
                      <a:r>
                        <a:rPr sz="1450" spc="-36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for</a:t>
                      </a:r>
                      <a:r>
                        <a:rPr sz="1450" spc="-10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spc="15" dirty="0">
                          <a:solidFill>
                            <a:srgbClr val="57585B"/>
                          </a:solidFill>
                          <a:latin typeface="Open Sans"/>
                          <a:cs typeface="Open Sans"/>
                        </a:rPr>
                        <a:t>gold</a:t>
                      </a:r>
                      <a:endParaRPr sz="1450" dirty="0">
                        <a:latin typeface="Open Sans"/>
                        <a:cs typeface="Open Sans"/>
                      </a:endParaRPr>
                    </a:p>
                  </a:txBody>
                  <a:tcPr marL="0" marR="0" marT="5080" marB="0">
                    <a:lnL w="28575">
                      <a:solidFill>
                        <a:srgbClr val="603990"/>
                      </a:solidFill>
                      <a:prstDash val="solid"/>
                    </a:lnL>
                    <a:lnR w="28575">
                      <a:solidFill>
                        <a:srgbClr val="603990"/>
                      </a:solidFill>
                      <a:prstDash val="solid"/>
                    </a:lnR>
                    <a:lnB w="28575">
                      <a:solidFill>
                        <a:srgbClr val="6039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7512997" y="3488758"/>
            <a:ext cx="1310640" cy="3174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23183"/>
                </a:solidFill>
                <a:latin typeface="Open Sans"/>
                <a:cs typeface="Open Sans"/>
              </a:rPr>
              <a:t>1980</a:t>
            </a:r>
            <a:endParaRPr sz="1600" dirty="0">
              <a:latin typeface="Open Sans"/>
              <a:cs typeface="Open Sans"/>
            </a:endParaRPr>
          </a:p>
          <a:p>
            <a:pPr marL="12700" marR="5080" algn="ctr">
              <a:lnSpc>
                <a:spcPct val="102299"/>
              </a:lnSpc>
              <a:spcBef>
                <a:spcPts val="1545"/>
              </a:spcBef>
            </a:pPr>
            <a:r>
              <a:rPr lang="en-US" sz="1450" spc="10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of gold </a:t>
            </a:r>
            <a:r>
              <a:rPr lang="en-US" sz="145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increased </a:t>
            </a:r>
            <a:r>
              <a:rPr lang="en-US" sz="145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from $35 per </a:t>
            </a:r>
            <a:r>
              <a:rPr lang="en-US" sz="145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ounce </a:t>
            </a:r>
            <a:r>
              <a:rPr lang="en-US" sz="145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1970 </a:t>
            </a:r>
            <a:r>
              <a:rPr lang="en-US" sz="1450" spc="-3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45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$870 per </a:t>
            </a:r>
            <a:r>
              <a:rPr lang="en-US" sz="145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ounce</a:t>
            </a:r>
            <a:r>
              <a:rPr lang="en-US" sz="1450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45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lang="en-US" sz="1450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1980, </a:t>
            </a:r>
            <a:r>
              <a:rPr lang="en-US" sz="1450" spc="-3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which</a:t>
            </a:r>
            <a:r>
              <a:rPr lang="en-US" sz="145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450" spc="10" dirty="0">
                <a:solidFill>
                  <a:srgbClr val="57585B"/>
                </a:solidFill>
                <a:latin typeface="Open Sans"/>
                <a:cs typeface="Open Sans"/>
              </a:rPr>
              <a:t>caused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 people’s money to lose 96% of its value </a:t>
            </a:r>
            <a:r>
              <a:rPr lang="en-US" sz="145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lang="en-US" sz="145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450" spc="10" dirty="0">
                <a:solidFill>
                  <a:srgbClr val="57585B"/>
                </a:solidFill>
                <a:latin typeface="Open Sans"/>
                <a:cs typeface="Open Sans"/>
              </a:rPr>
              <a:t>just</a:t>
            </a:r>
            <a:r>
              <a:rPr lang="en-US" sz="1450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10 </a:t>
            </a:r>
            <a:r>
              <a:rPr lang="en-US" sz="1450" spc="-3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years</a:t>
            </a:r>
            <a:endParaRPr lang="en-US" sz="1450" dirty="0">
              <a:latin typeface="Open Sans"/>
              <a:cs typeface="Open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058784" y="7002140"/>
            <a:ext cx="15748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523183"/>
                </a:solidFill>
                <a:latin typeface="Open Sans"/>
                <a:cs typeface="Open Sans"/>
              </a:rPr>
              <a:t>Timeline</a:t>
            </a:r>
            <a:r>
              <a:rPr sz="1600" b="1" spc="-40" dirty="0">
                <a:solidFill>
                  <a:srgbClr val="523183"/>
                </a:solidFill>
                <a:latin typeface="Open Sans"/>
                <a:cs typeface="Open Sans"/>
              </a:rPr>
              <a:t> </a:t>
            </a:r>
            <a:r>
              <a:rPr sz="1600" b="1" dirty="0">
                <a:solidFill>
                  <a:srgbClr val="523183"/>
                </a:solidFill>
                <a:latin typeface="Open Sans"/>
                <a:cs typeface="Open Sans"/>
              </a:rPr>
              <a:t>Visual</a:t>
            </a:r>
            <a:endParaRPr sz="1600">
              <a:latin typeface="Open Sans"/>
              <a:cs typeface="Open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811303" y="7094770"/>
            <a:ext cx="4162425" cy="122555"/>
            <a:chOff x="14811303" y="7094770"/>
            <a:chExt cx="4162425" cy="122555"/>
          </a:xfrm>
        </p:grpSpPr>
        <p:sp>
          <p:nvSpPr>
            <p:cNvPr id="36" name="object 36"/>
            <p:cNvSpPr/>
            <p:nvPr/>
          </p:nvSpPr>
          <p:spPr>
            <a:xfrm>
              <a:off x="14811303" y="7155818"/>
              <a:ext cx="4074160" cy="0"/>
            </a:xfrm>
            <a:custGeom>
              <a:avLst/>
              <a:gdLst/>
              <a:ahLst/>
              <a:cxnLst/>
              <a:rect l="l" t="t" r="r" b="b"/>
              <a:pathLst>
                <a:path w="4074159">
                  <a:moveTo>
                    <a:pt x="0" y="0"/>
                  </a:moveTo>
                  <a:lnTo>
                    <a:pt x="4074085" y="0"/>
                  </a:lnTo>
                </a:path>
              </a:pathLst>
            </a:custGeom>
            <a:ln w="20407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867523" y="7094770"/>
              <a:ext cx="106045" cy="122555"/>
            </a:xfrm>
            <a:custGeom>
              <a:avLst/>
              <a:gdLst/>
              <a:ahLst/>
              <a:cxnLst/>
              <a:rect l="l" t="t" r="r" b="b"/>
              <a:pathLst>
                <a:path w="106044" h="122554">
                  <a:moveTo>
                    <a:pt x="0" y="0"/>
                  </a:moveTo>
                  <a:lnTo>
                    <a:pt x="0" y="122090"/>
                  </a:lnTo>
                  <a:lnTo>
                    <a:pt x="105703" y="61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719129" y="7105241"/>
            <a:ext cx="4162425" cy="122555"/>
            <a:chOff x="8719129" y="7105241"/>
            <a:chExt cx="4162425" cy="122555"/>
          </a:xfrm>
        </p:grpSpPr>
        <p:sp>
          <p:nvSpPr>
            <p:cNvPr id="39" name="object 39"/>
            <p:cNvSpPr/>
            <p:nvPr/>
          </p:nvSpPr>
          <p:spPr>
            <a:xfrm>
              <a:off x="8806970" y="7155819"/>
              <a:ext cx="4074160" cy="0"/>
            </a:xfrm>
            <a:custGeom>
              <a:avLst/>
              <a:gdLst/>
              <a:ahLst/>
              <a:cxnLst/>
              <a:rect l="l" t="t" r="r" b="b"/>
              <a:pathLst>
                <a:path w="4074159">
                  <a:moveTo>
                    <a:pt x="0" y="0"/>
                  </a:moveTo>
                  <a:lnTo>
                    <a:pt x="4074085" y="0"/>
                  </a:lnTo>
                </a:path>
              </a:pathLst>
            </a:custGeom>
            <a:ln w="20407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19129" y="7105241"/>
              <a:ext cx="106045" cy="122555"/>
            </a:xfrm>
            <a:custGeom>
              <a:avLst/>
              <a:gdLst/>
              <a:ahLst/>
              <a:cxnLst/>
              <a:rect l="l" t="t" r="r" b="b"/>
              <a:pathLst>
                <a:path w="106045" h="122554">
                  <a:moveTo>
                    <a:pt x="105703" y="0"/>
                  </a:moveTo>
                  <a:lnTo>
                    <a:pt x="0" y="61045"/>
                  </a:lnTo>
                  <a:lnTo>
                    <a:pt x="105703" y="122090"/>
                  </a:lnTo>
                  <a:lnTo>
                    <a:pt x="105703" y="0"/>
                  </a:lnTo>
                  <a:close/>
                </a:path>
              </a:pathLst>
            </a:custGeom>
            <a:solidFill>
              <a:srgbClr val="60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116897" y="491420"/>
            <a:ext cx="1221174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lang="en-US" spc="-5" dirty="0"/>
              <a:t>I</a:t>
            </a:r>
            <a:r>
              <a:rPr spc="-5" dirty="0"/>
              <a:t>s Fiat Money and Who</a:t>
            </a:r>
            <a:r>
              <a:rPr dirty="0"/>
              <a:t> </a:t>
            </a:r>
            <a:r>
              <a:rPr spc="-5" dirty="0"/>
              <a:t>Controls </a:t>
            </a:r>
            <a:r>
              <a:rPr lang="en-US" spc="-5" dirty="0"/>
              <a:t>I</a:t>
            </a:r>
            <a:r>
              <a:rPr spc="-5" dirty="0"/>
              <a:t>t?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25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#4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20651" y="2639735"/>
            <a:ext cx="3038475" cy="1320800"/>
            <a:chOff x="1120651" y="2639735"/>
            <a:chExt cx="3038475" cy="13208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855" y="2649939"/>
              <a:ext cx="3018044" cy="130023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6935" y="2649940"/>
              <a:ext cx="2746375" cy="0"/>
            </a:xfrm>
            <a:custGeom>
              <a:avLst/>
              <a:gdLst/>
              <a:ahLst/>
              <a:cxnLst/>
              <a:rect l="l" t="t" r="r" b="b"/>
              <a:pathLst>
                <a:path w="2746375">
                  <a:moveTo>
                    <a:pt x="2745884" y="0"/>
                  </a:moveTo>
                  <a:lnTo>
                    <a:pt x="0" y="0"/>
                  </a:lnTo>
                </a:path>
              </a:pathLst>
            </a:custGeom>
            <a:ln w="20407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0855" y="2649939"/>
              <a:ext cx="3018155" cy="1300480"/>
            </a:xfrm>
            <a:custGeom>
              <a:avLst/>
              <a:gdLst/>
              <a:ahLst/>
              <a:cxnLst/>
              <a:rect l="l" t="t" r="r" b="b"/>
              <a:pathLst>
                <a:path w="3018154" h="1300479">
                  <a:moveTo>
                    <a:pt x="136079" y="0"/>
                  </a:moveTo>
                  <a:lnTo>
                    <a:pt x="93061" y="6938"/>
                  </a:lnTo>
                  <a:lnTo>
                    <a:pt x="55705" y="26259"/>
                  </a:lnTo>
                  <a:lnTo>
                    <a:pt x="26250" y="55719"/>
                  </a:lnTo>
                  <a:lnTo>
                    <a:pt x="6935" y="93073"/>
                  </a:lnTo>
                  <a:lnTo>
                    <a:pt x="0" y="136079"/>
                  </a:lnTo>
                  <a:lnTo>
                    <a:pt x="0" y="1164153"/>
                  </a:lnTo>
                  <a:lnTo>
                    <a:pt x="6935" y="1207166"/>
                  </a:lnTo>
                  <a:lnTo>
                    <a:pt x="26250" y="1244522"/>
                  </a:lnTo>
                  <a:lnTo>
                    <a:pt x="55705" y="1273978"/>
                  </a:lnTo>
                  <a:lnTo>
                    <a:pt x="93061" y="1293295"/>
                  </a:lnTo>
                  <a:lnTo>
                    <a:pt x="136079" y="1300232"/>
                  </a:lnTo>
                  <a:lnTo>
                    <a:pt x="2881964" y="1300232"/>
                  </a:lnTo>
                  <a:lnTo>
                    <a:pt x="2924982" y="1293295"/>
                  </a:lnTo>
                  <a:lnTo>
                    <a:pt x="2962338" y="1273978"/>
                  </a:lnTo>
                  <a:lnTo>
                    <a:pt x="2991793" y="1244522"/>
                  </a:lnTo>
                  <a:lnTo>
                    <a:pt x="3011108" y="1207166"/>
                  </a:lnTo>
                  <a:lnTo>
                    <a:pt x="3018044" y="1164153"/>
                  </a:lnTo>
                  <a:lnTo>
                    <a:pt x="3018044" y="136079"/>
                  </a:lnTo>
                  <a:lnTo>
                    <a:pt x="3011108" y="93073"/>
                  </a:lnTo>
                  <a:lnTo>
                    <a:pt x="2991793" y="55719"/>
                  </a:lnTo>
                  <a:lnTo>
                    <a:pt x="2962338" y="26259"/>
                  </a:lnTo>
                  <a:lnTo>
                    <a:pt x="2924982" y="6938"/>
                  </a:lnTo>
                  <a:lnTo>
                    <a:pt x="2881964" y="0"/>
                  </a:lnTo>
                  <a:lnTo>
                    <a:pt x="136079" y="0"/>
                  </a:lnTo>
                  <a:close/>
                </a:path>
              </a:pathLst>
            </a:custGeom>
            <a:ln w="20407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0854" y="2649939"/>
              <a:ext cx="3018155" cy="1300480"/>
            </a:xfrm>
            <a:custGeom>
              <a:avLst/>
              <a:gdLst/>
              <a:ahLst/>
              <a:cxnLst/>
              <a:rect l="l" t="t" r="r" b="b"/>
              <a:pathLst>
                <a:path w="3018154" h="1300479">
                  <a:moveTo>
                    <a:pt x="2881975" y="1300232"/>
                  </a:moveTo>
                  <a:lnTo>
                    <a:pt x="136079" y="1300232"/>
                  </a:lnTo>
                  <a:lnTo>
                    <a:pt x="93065" y="1293295"/>
                  </a:lnTo>
                  <a:lnTo>
                    <a:pt x="55710" y="1273978"/>
                  </a:lnTo>
                  <a:lnTo>
                    <a:pt x="26253" y="1244522"/>
                  </a:lnTo>
                  <a:lnTo>
                    <a:pt x="6936" y="1207166"/>
                  </a:lnTo>
                  <a:lnTo>
                    <a:pt x="0" y="1164153"/>
                  </a:lnTo>
                  <a:lnTo>
                    <a:pt x="0" y="136079"/>
                  </a:lnTo>
                  <a:lnTo>
                    <a:pt x="6936" y="93065"/>
                  </a:lnTo>
                  <a:lnTo>
                    <a:pt x="26253" y="55710"/>
                  </a:lnTo>
                  <a:lnTo>
                    <a:pt x="55710" y="26253"/>
                  </a:lnTo>
                  <a:lnTo>
                    <a:pt x="93065" y="6936"/>
                  </a:lnTo>
                  <a:lnTo>
                    <a:pt x="136079" y="0"/>
                  </a:lnTo>
                  <a:lnTo>
                    <a:pt x="2881975" y="0"/>
                  </a:lnTo>
                  <a:lnTo>
                    <a:pt x="2924984" y="6936"/>
                  </a:lnTo>
                  <a:lnTo>
                    <a:pt x="2962339" y="26253"/>
                  </a:lnTo>
                  <a:lnTo>
                    <a:pt x="2991797" y="55710"/>
                  </a:lnTo>
                  <a:lnTo>
                    <a:pt x="3011116" y="93065"/>
                  </a:lnTo>
                  <a:lnTo>
                    <a:pt x="3018054" y="136079"/>
                  </a:lnTo>
                  <a:lnTo>
                    <a:pt x="3018054" y="1164153"/>
                  </a:lnTo>
                  <a:lnTo>
                    <a:pt x="3011116" y="1207166"/>
                  </a:lnTo>
                  <a:lnTo>
                    <a:pt x="2991797" y="1244522"/>
                  </a:lnTo>
                  <a:lnTo>
                    <a:pt x="2962339" y="1273978"/>
                  </a:lnTo>
                  <a:lnTo>
                    <a:pt x="2924984" y="1293295"/>
                  </a:lnTo>
                  <a:lnTo>
                    <a:pt x="2881975" y="1300232"/>
                  </a:lnTo>
                  <a:close/>
                </a:path>
              </a:pathLst>
            </a:custGeom>
            <a:ln w="13612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20651" y="4097662"/>
            <a:ext cx="3038475" cy="1320800"/>
            <a:chOff x="1120651" y="4097662"/>
            <a:chExt cx="3038475" cy="1320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855" y="4107866"/>
              <a:ext cx="3018044" cy="13002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30855" y="4107866"/>
              <a:ext cx="3018155" cy="1300480"/>
            </a:xfrm>
            <a:custGeom>
              <a:avLst/>
              <a:gdLst/>
              <a:ahLst/>
              <a:cxnLst/>
              <a:rect l="l" t="t" r="r" b="b"/>
              <a:pathLst>
                <a:path w="3018154" h="1300479">
                  <a:moveTo>
                    <a:pt x="136079" y="0"/>
                  </a:moveTo>
                  <a:lnTo>
                    <a:pt x="93061" y="6936"/>
                  </a:lnTo>
                  <a:lnTo>
                    <a:pt x="55705" y="26253"/>
                  </a:lnTo>
                  <a:lnTo>
                    <a:pt x="26250" y="55710"/>
                  </a:lnTo>
                  <a:lnTo>
                    <a:pt x="6935" y="93065"/>
                  </a:lnTo>
                  <a:lnTo>
                    <a:pt x="0" y="136079"/>
                  </a:lnTo>
                  <a:lnTo>
                    <a:pt x="0" y="1164153"/>
                  </a:lnTo>
                  <a:lnTo>
                    <a:pt x="6935" y="1207158"/>
                  </a:lnTo>
                  <a:lnTo>
                    <a:pt x="26250" y="1244513"/>
                  </a:lnTo>
                  <a:lnTo>
                    <a:pt x="55705" y="1273972"/>
                  </a:lnTo>
                  <a:lnTo>
                    <a:pt x="93061" y="1293293"/>
                  </a:lnTo>
                  <a:lnTo>
                    <a:pt x="136079" y="1300232"/>
                  </a:lnTo>
                  <a:lnTo>
                    <a:pt x="2881964" y="1300232"/>
                  </a:lnTo>
                  <a:lnTo>
                    <a:pt x="2924982" y="1293293"/>
                  </a:lnTo>
                  <a:lnTo>
                    <a:pt x="2962338" y="1273972"/>
                  </a:lnTo>
                  <a:lnTo>
                    <a:pt x="2991793" y="1244513"/>
                  </a:lnTo>
                  <a:lnTo>
                    <a:pt x="3011108" y="1207158"/>
                  </a:lnTo>
                  <a:lnTo>
                    <a:pt x="3018044" y="1164153"/>
                  </a:lnTo>
                  <a:lnTo>
                    <a:pt x="3018044" y="136079"/>
                  </a:lnTo>
                  <a:lnTo>
                    <a:pt x="3011108" y="93065"/>
                  </a:lnTo>
                  <a:lnTo>
                    <a:pt x="2991793" y="55710"/>
                  </a:lnTo>
                  <a:lnTo>
                    <a:pt x="2962338" y="26253"/>
                  </a:lnTo>
                  <a:lnTo>
                    <a:pt x="2924982" y="6936"/>
                  </a:lnTo>
                  <a:lnTo>
                    <a:pt x="2881964" y="0"/>
                  </a:lnTo>
                  <a:lnTo>
                    <a:pt x="136079" y="0"/>
                  </a:lnTo>
                  <a:close/>
                </a:path>
              </a:pathLst>
            </a:custGeom>
            <a:ln w="20407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0854" y="4107859"/>
              <a:ext cx="3018155" cy="1300480"/>
            </a:xfrm>
            <a:custGeom>
              <a:avLst/>
              <a:gdLst/>
              <a:ahLst/>
              <a:cxnLst/>
              <a:rect l="l" t="t" r="r" b="b"/>
              <a:pathLst>
                <a:path w="3018154" h="1300479">
                  <a:moveTo>
                    <a:pt x="2881975" y="1300232"/>
                  </a:moveTo>
                  <a:lnTo>
                    <a:pt x="136079" y="1300232"/>
                  </a:lnTo>
                  <a:lnTo>
                    <a:pt x="93065" y="1293295"/>
                  </a:lnTo>
                  <a:lnTo>
                    <a:pt x="55710" y="1273978"/>
                  </a:lnTo>
                  <a:lnTo>
                    <a:pt x="26253" y="1244522"/>
                  </a:lnTo>
                  <a:lnTo>
                    <a:pt x="6936" y="1207166"/>
                  </a:lnTo>
                  <a:lnTo>
                    <a:pt x="0" y="1164153"/>
                  </a:lnTo>
                  <a:lnTo>
                    <a:pt x="0" y="136079"/>
                  </a:lnTo>
                  <a:lnTo>
                    <a:pt x="6936" y="93065"/>
                  </a:lnTo>
                  <a:lnTo>
                    <a:pt x="26253" y="55710"/>
                  </a:lnTo>
                  <a:lnTo>
                    <a:pt x="55710" y="26253"/>
                  </a:lnTo>
                  <a:lnTo>
                    <a:pt x="93065" y="6936"/>
                  </a:lnTo>
                  <a:lnTo>
                    <a:pt x="136079" y="0"/>
                  </a:lnTo>
                  <a:lnTo>
                    <a:pt x="2881975" y="0"/>
                  </a:lnTo>
                  <a:lnTo>
                    <a:pt x="2924984" y="6936"/>
                  </a:lnTo>
                  <a:lnTo>
                    <a:pt x="2962339" y="26253"/>
                  </a:lnTo>
                  <a:lnTo>
                    <a:pt x="2991797" y="55710"/>
                  </a:lnTo>
                  <a:lnTo>
                    <a:pt x="3011116" y="93065"/>
                  </a:lnTo>
                  <a:lnTo>
                    <a:pt x="3018054" y="136079"/>
                  </a:lnTo>
                  <a:lnTo>
                    <a:pt x="3018054" y="1164153"/>
                  </a:lnTo>
                  <a:lnTo>
                    <a:pt x="3011116" y="1207166"/>
                  </a:lnTo>
                  <a:lnTo>
                    <a:pt x="2991797" y="1244522"/>
                  </a:lnTo>
                  <a:lnTo>
                    <a:pt x="2962339" y="1273978"/>
                  </a:lnTo>
                  <a:lnTo>
                    <a:pt x="2924984" y="1293295"/>
                  </a:lnTo>
                  <a:lnTo>
                    <a:pt x="2881975" y="1300232"/>
                  </a:lnTo>
                  <a:close/>
                </a:path>
              </a:pathLst>
            </a:custGeom>
            <a:ln w="13612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296419" y="2639757"/>
            <a:ext cx="5233670" cy="2778760"/>
            <a:chOff x="4296419" y="2639757"/>
            <a:chExt cx="5233670" cy="2778760"/>
          </a:xfrm>
        </p:grpSpPr>
        <p:sp>
          <p:nvSpPr>
            <p:cNvPr id="13" name="object 13"/>
            <p:cNvSpPr/>
            <p:nvPr/>
          </p:nvSpPr>
          <p:spPr>
            <a:xfrm>
              <a:off x="4306602" y="2649943"/>
              <a:ext cx="5173980" cy="2665095"/>
            </a:xfrm>
            <a:custGeom>
              <a:avLst/>
              <a:gdLst/>
              <a:ahLst/>
              <a:cxnLst/>
              <a:rect l="l" t="t" r="r" b="b"/>
              <a:pathLst>
                <a:path w="5173980" h="2665095">
                  <a:moveTo>
                    <a:pt x="5077185" y="0"/>
                  </a:moveTo>
                  <a:lnTo>
                    <a:pt x="135566" y="0"/>
                  </a:lnTo>
                  <a:lnTo>
                    <a:pt x="92714" y="6936"/>
                  </a:lnTo>
                  <a:lnTo>
                    <a:pt x="55500" y="26253"/>
                  </a:lnTo>
                  <a:lnTo>
                    <a:pt x="36419" y="45406"/>
                  </a:lnTo>
                </a:path>
                <a:path w="5173980" h="2665095">
                  <a:moveTo>
                    <a:pt x="26154" y="55711"/>
                  </a:moveTo>
                  <a:lnTo>
                    <a:pt x="6910" y="93065"/>
                  </a:lnTo>
                  <a:lnTo>
                    <a:pt x="0" y="136079"/>
                  </a:lnTo>
                  <a:lnTo>
                    <a:pt x="0" y="2622066"/>
                  </a:lnTo>
                  <a:lnTo>
                    <a:pt x="6910" y="2665072"/>
                  </a:lnTo>
                </a:path>
                <a:path w="5173980" h="2665095">
                  <a:moveTo>
                    <a:pt x="5173688" y="42756"/>
                  </a:moveTo>
                  <a:lnTo>
                    <a:pt x="5157247" y="26253"/>
                  </a:lnTo>
                  <a:lnTo>
                    <a:pt x="5120033" y="6936"/>
                  </a:lnTo>
                  <a:lnTo>
                    <a:pt x="5077185" y="0"/>
                  </a:lnTo>
                </a:path>
              </a:pathLst>
            </a:custGeom>
            <a:ln w="20365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6601" y="2649940"/>
              <a:ext cx="5212741" cy="275813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06604" y="2649940"/>
              <a:ext cx="5213350" cy="2682240"/>
            </a:xfrm>
            <a:custGeom>
              <a:avLst/>
              <a:gdLst/>
              <a:ahLst/>
              <a:cxnLst/>
              <a:rect l="l" t="t" r="r" b="b"/>
              <a:pathLst>
                <a:path w="5213350" h="2682240">
                  <a:moveTo>
                    <a:pt x="75575" y="15833"/>
                  </a:moveTo>
                  <a:lnTo>
                    <a:pt x="55495" y="26258"/>
                  </a:lnTo>
                  <a:lnTo>
                    <a:pt x="26151" y="55718"/>
                  </a:lnTo>
                  <a:lnTo>
                    <a:pt x="6909" y="93072"/>
                  </a:lnTo>
                  <a:lnTo>
                    <a:pt x="0" y="136078"/>
                  </a:lnTo>
                  <a:lnTo>
                    <a:pt x="0" y="2622075"/>
                  </a:lnTo>
                  <a:lnTo>
                    <a:pt x="6909" y="2665079"/>
                  </a:lnTo>
                </a:path>
                <a:path w="5213350" h="2682240">
                  <a:moveTo>
                    <a:pt x="5197021" y="2682185"/>
                  </a:moveTo>
                  <a:lnTo>
                    <a:pt x="5205832" y="2665081"/>
                  </a:lnTo>
                  <a:lnTo>
                    <a:pt x="5212741" y="2622075"/>
                  </a:lnTo>
                  <a:lnTo>
                    <a:pt x="5212741" y="136078"/>
                  </a:lnTo>
                  <a:lnTo>
                    <a:pt x="5205832" y="93072"/>
                  </a:lnTo>
                  <a:lnTo>
                    <a:pt x="5186590" y="55718"/>
                  </a:lnTo>
                  <a:lnTo>
                    <a:pt x="5157246" y="26258"/>
                  </a:lnTo>
                  <a:lnTo>
                    <a:pt x="5120031" y="6937"/>
                  </a:lnTo>
                  <a:lnTo>
                    <a:pt x="5077184" y="0"/>
                  </a:lnTo>
                </a:path>
              </a:pathLst>
            </a:custGeom>
            <a:ln w="20365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6602" y="2649943"/>
              <a:ext cx="5213350" cy="2758440"/>
            </a:xfrm>
            <a:custGeom>
              <a:avLst/>
              <a:gdLst/>
              <a:ahLst/>
              <a:cxnLst/>
              <a:rect l="l" t="t" r="r" b="b"/>
              <a:pathLst>
                <a:path w="5213350" h="2758440">
                  <a:moveTo>
                    <a:pt x="5077185" y="0"/>
                  </a:moveTo>
                  <a:lnTo>
                    <a:pt x="135566" y="0"/>
                  </a:lnTo>
                  <a:lnTo>
                    <a:pt x="92714" y="6936"/>
                  </a:lnTo>
                  <a:lnTo>
                    <a:pt x="55500" y="26253"/>
                  </a:lnTo>
                  <a:lnTo>
                    <a:pt x="26154" y="55710"/>
                  </a:lnTo>
                  <a:lnTo>
                    <a:pt x="6910" y="93065"/>
                  </a:lnTo>
                  <a:lnTo>
                    <a:pt x="0" y="136079"/>
                  </a:lnTo>
                  <a:lnTo>
                    <a:pt x="0" y="2622066"/>
                  </a:lnTo>
                  <a:lnTo>
                    <a:pt x="6910" y="2665075"/>
                  </a:lnTo>
                  <a:lnTo>
                    <a:pt x="26154" y="2702427"/>
                  </a:lnTo>
                  <a:lnTo>
                    <a:pt x="55500" y="2731882"/>
                  </a:lnTo>
                  <a:lnTo>
                    <a:pt x="92714" y="2751199"/>
                  </a:lnTo>
                  <a:lnTo>
                    <a:pt x="135566" y="2758135"/>
                  </a:lnTo>
                  <a:lnTo>
                    <a:pt x="5077185" y="2758135"/>
                  </a:lnTo>
                  <a:lnTo>
                    <a:pt x="5120033" y="2751199"/>
                  </a:lnTo>
                  <a:lnTo>
                    <a:pt x="5157247" y="2731882"/>
                  </a:lnTo>
                  <a:lnTo>
                    <a:pt x="5186594" y="2702427"/>
                  </a:lnTo>
                  <a:lnTo>
                    <a:pt x="5205840" y="2665075"/>
                  </a:lnTo>
                  <a:lnTo>
                    <a:pt x="5212752" y="2622066"/>
                  </a:lnTo>
                  <a:lnTo>
                    <a:pt x="5212752" y="136079"/>
                  </a:lnTo>
                  <a:lnTo>
                    <a:pt x="5205840" y="93065"/>
                  </a:lnTo>
                  <a:lnTo>
                    <a:pt x="5186594" y="55710"/>
                  </a:lnTo>
                  <a:lnTo>
                    <a:pt x="5157247" y="26253"/>
                  </a:lnTo>
                  <a:lnTo>
                    <a:pt x="5120033" y="6936"/>
                  </a:lnTo>
                  <a:lnTo>
                    <a:pt x="5077185" y="0"/>
                  </a:lnTo>
                  <a:close/>
                </a:path>
              </a:pathLst>
            </a:custGeom>
            <a:ln w="20365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897052" y="6128253"/>
            <a:ext cx="5087620" cy="4060825"/>
            <a:chOff x="13897052" y="6128253"/>
            <a:chExt cx="5087620" cy="4060825"/>
          </a:xfrm>
        </p:grpSpPr>
        <p:sp>
          <p:nvSpPr>
            <p:cNvPr id="18" name="object 18"/>
            <p:cNvSpPr/>
            <p:nvPr/>
          </p:nvSpPr>
          <p:spPr>
            <a:xfrm>
              <a:off x="13908414" y="6139587"/>
              <a:ext cx="5065395" cy="4038600"/>
            </a:xfrm>
            <a:custGeom>
              <a:avLst/>
              <a:gdLst/>
              <a:ahLst/>
              <a:cxnLst/>
              <a:rect l="l" t="t" r="r" b="b"/>
              <a:pathLst>
                <a:path w="5065394" h="4038600">
                  <a:moveTo>
                    <a:pt x="4963074" y="0"/>
                  </a:moveTo>
                  <a:lnTo>
                    <a:pt x="101735" y="0"/>
                  </a:lnTo>
                  <a:lnTo>
                    <a:pt x="62135" y="9931"/>
                  </a:lnTo>
                  <a:lnTo>
                    <a:pt x="29797" y="37013"/>
                  </a:lnTo>
                  <a:lnTo>
                    <a:pt x="7994" y="77176"/>
                  </a:lnTo>
                  <a:lnTo>
                    <a:pt x="0" y="126352"/>
                  </a:lnTo>
                  <a:lnTo>
                    <a:pt x="0" y="3911765"/>
                  </a:lnTo>
                  <a:lnTo>
                    <a:pt x="7994" y="3960942"/>
                  </a:lnTo>
                  <a:lnTo>
                    <a:pt x="29797" y="4001098"/>
                  </a:lnTo>
                  <a:lnTo>
                    <a:pt x="62135" y="4028170"/>
                  </a:lnTo>
                  <a:lnTo>
                    <a:pt x="101735" y="4038096"/>
                  </a:lnTo>
                  <a:lnTo>
                    <a:pt x="4963074" y="4038096"/>
                  </a:lnTo>
                  <a:lnTo>
                    <a:pt x="5002677" y="4028170"/>
                  </a:lnTo>
                  <a:lnTo>
                    <a:pt x="5035022" y="4001098"/>
                  </a:lnTo>
                  <a:lnTo>
                    <a:pt x="5056831" y="3960942"/>
                  </a:lnTo>
                  <a:lnTo>
                    <a:pt x="5064830" y="3911765"/>
                  </a:lnTo>
                  <a:lnTo>
                    <a:pt x="5064830" y="126352"/>
                  </a:lnTo>
                  <a:lnTo>
                    <a:pt x="5056831" y="77176"/>
                  </a:lnTo>
                  <a:lnTo>
                    <a:pt x="5035022" y="37013"/>
                  </a:lnTo>
                  <a:lnTo>
                    <a:pt x="5002677" y="9931"/>
                  </a:lnTo>
                  <a:lnTo>
                    <a:pt x="4963074" y="0"/>
                  </a:lnTo>
                  <a:close/>
                </a:path>
              </a:pathLst>
            </a:custGeom>
            <a:solidFill>
              <a:srgbClr val="EFF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908414" y="9549415"/>
              <a:ext cx="5065395" cy="235585"/>
            </a:xfrm>
            <a:custGeom>
              <a:avLst/>
              <a:gdLst/>
              <a:ahLst/>
              <a:cxnLst/>
              <a:rect l="l" t="t" r="r" b="b"/>
              <a:pathLst>
                <a:path w="5065394" h="235584">
                  <a:moveTo>
                    <a:pt x="5064830" y="0"/>
                  </a:moveTo>
                  <a:lnTo>
                    <a:pt x="0" y="0"/>
                  </a:lnTo>
                  <a:lnTo>
                    <a:pt x="0" y="133451"/>
                  </a:lnTo>
                  <a:lnTo>
                    <a:pt x="7993" y="173055"/>
                  </a:lnTo>
                  <a:lnTo>
                    <a:pt x="29793" y="205392"/>
                  </a:lnTo>
                  <a:lnTo>
                    <a:pt x="62130" y="227193"/>
                  </a:lnTo>
                  <a:lnTo>
                    <a:pt x="101735" y="235186"/>
                  </a:lnTo>
                  <a:lnTo>
                    <a:pt x="4963063" y="235186"/>
                  </a:lnTo>
                  <a:lnTo>
                    <a:pt x="5002672" y="227193"/>
                  </a:lnTo>
                  <a:lnTo>
                    <a:pt x="5035020" y="205392"/>
                  </a:lnTo>
                  <a:lnTo>
                    <a:pt x="5056831" y="173055"/>
                  </a:lnTo>
                  <a:lnTo>
                    <a:pt x="5064830" y="133451"/>
                  </a:lnTo>
                  <a:lnTo>
                    <a:pt x="5064830" y="0"/>
                  </a:lnTo>
                  <a:close/>
                </a:path>
              </a:pathLst>
            </a:custGeom>
            <a:solidFill>
              <a:srgbClr val="EFF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08414" y="6532670"/>
              <a:ext cx="5064830" cy="30167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077427" y="6823636"/>
              <a:ext cx="4719955" cy="2814955"/>
            </a:xfrm>
            <a:custGeom>
              <a:avLst/>
              <a:gdLst/>
              <a:ahLst/>
              <a:cxnLst/>
              <a:rect l="l" t="t" r="r" b="b"/>
              <a:pathLst>
                <a:path w="4719955" h="2814954">
                  <a:moveTo>
                    <a:pt x="4719406" y="88730"/>
                  </a:moveTo>
                  <a:lnTo>
                    <a:pt x="4719406" y="0"/>
                  </a:lnTo>
                  <a:lnTo>
                    <a:pt x="0" y="0"/>
                  </a:lnTo>
                  <a:lnTo>
                    <a:pt x="0" y="88730"/>
                  </a:lnTo>
                  <a:lnTo>
                    <a:pt x="0" y="2725780"/>
                  </a:lnTo>
                  <a:lnTo>
                    <a:pt x="0" y="2814511"/>
                  </a:lnTo>
                  <a:lnTo>
                    <a:pt x="4719406" y="2814511"/>
                  </a:lnTo>
                  <a:lnTo>
                    <a:pt x="4719406" y="2725780"/>
                  </a:lnTo>
                  <a:lnTo>
                    <a:pt x="4719406" y="8873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28531" y="6698762"/>
              <a:ext cx="1252602" cy="557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1600" y="6698762"/>
              <a:ext cx="1203295" cy="5553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737470" y="6727551"/>
              <a:ext cx="78105" cy="27305"/>
            </a:xfrm>
            <a:custGeom>
              <a:avLst/>
              <a:gdLst/>
              <a:ahLst/>
              <a:cxnLst/>
              <a:rect l="l" t="t" r="r" b="b"/>
              <a:pathLst>
                <a:path w="78105" h="27304">
                  <a:moveTo>
                    <a:pt x="17132" y="17627"/>
                  </a:moveTo>
                  <a:lnTo>
                    <a:pt x="16421" y="15887"/>
                  </a:lnTo>
                  <a:lnTo>
                    <a:pt x="13512" y="13411"/>
                  </a:lnTo>
                  <a:lnTo>
                    <a:pt x="11442" y="12788"/>
                  </a:lnTo>
                  <a:lnTo>
                    <a:pt x="5880" y="12788"/>
                  </a:lnTo>
                  <a:lnTo>
                    <a:pt x="3721" y="13411"/>
                  </a:lnTo>
                  <a:lnTo>
                    <a:pt x="749" y="15887"/>
                  </a:lnTo>
                  <a:lnTo>
                    <a:pt x="0" y="17627"/>
                  </a:lnTo>
                  <a:lnTo>
                    <a:pt x="0" y="19888"/>
                  </a:lnTo>
                  <a:lnTo>
                    <a:pt x="0" y="22123"/>
                  </a:lnTo>
                  <a:lnTo>
                    <a:pt x="774" y="23876"/>
                  </a:lnTo>
                  <a:lnTo>
                    <a:pt x="3898" y="26314"/>
                  </a:lnTo>
                  <a:lnTo>
                    <a:pt x="6019" y="26924"/>
                  </a:lnTo>
                  <a:lnTo>
                    <a:pt x="11353" y="26924"/>
                  </a:lnTo>
                  <a:lnTo>
                    <a:pt x="13411" y="26314"/>
                  </a:lnTo>
                  <a:lnTo>
                    <a:pt x="16395" y="23825"/>
                  </a:lnTo>
                  <a:lnTo>
                    <a:pt x="17132" y="22098"/>
                  </a:lnTo>
                  <a:lnTo>
                    <a:pt x="17132" y="17627"/>
                  </a:lnTo>
                  <a:close/>
                </a:path>
                <a:path w="78105" h="27304">
                  <a:moveTo>
                    <a:pt x="77546" y="0"/>
                  </a:moveTo>
                  <a:lnTo>
                    <a:pt x="54381" y="0"/>
                  </a:lnTo>
                  <a:lnTo>
                    <a:pt x="54381" y="11506"/>
                  </a:lnTo>
                  <a:lnTo>
                    <a:pt x="77546" y="11506"/>
                  </a:lnTo>
                  <a:lnTo>
                    <a:pt x="775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42036" y="6698848"/>
              <a:ext cx="290185" cy="7164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166870" y="6699408"/>
              <a:ext cx="461645" cy="55244"/>
            </a:xfrm>
            <a:custGeom>
              <a:avLst/>
              <a:gdLst/>
              <a:ahLst/>
              <a:cxnLst/>
              <a:rect l="l" t="t" r="r" b="b"/>
              <a:pathLst>
                <a:path w="461644" h="55245">
                  <a:moveTo>
                    <a:pt x="60960" y="54152"/>
                  </a:moveTo>
                  <a:lnTo>
                    <a:pt x="57264" y="44043"/>
                  </a:lnTo>
                  <a:lnTo>
                    <a:pt x="52895" y="32092"/>
                  </a:lnTo>
                  <a:lnTo>
                    <a:pt x="44411" y="8877"/>
                  </a:lnTo>
                  <a:lnTo>
                    <a:pt x="41160" y="0"/>
                  </a:lnTo>
                  <a:lnTo>
                    <a:pt x="36957" y="0"/>
                  </a:lnTo>
                  <a:lnTo>
                    <a:pt x="36957" y="32092"/>
                  </a:lnTo>
                  <a:lnTo>
                    <a:pt x="24193" y="32092"/>
                  </a:lnTo>
                  <a:lnTo>
                    <a:pt x="30467" y="8877"/>
                  </a:lnTo>
                  <a:lnTo>
                    <a:pt x="30734" y="10236"/>
                  </a:lnTo>
                  <a:lnTo>
                    <a:pt x="31305" y="12484"/>
                  </a:lnTo>
                  <a:lnTo>
                    <a:pt x="33743" y="21272"/>
                  </a:lnTo>
                  <a:lnTo>
                    <a:pt x="34480" y="23622"/>
                  </a:lnTo>
                  <a:lnTo>
                    <a:pt x="36957" y="32092"/>
                  </a:lnTo>
                  <a:lnTo>
                    <a:pt x="36957" y="0"/>
                  </a:lnTo>
                  <a:lnTo>
                    <a:pt x="19558" y="0"/>
                  </a:lnTo>
                  <a:lnTo>
                    <a:pt x="0" y="54152"/>
                  </a:lnTo>
                  <a:lnTo>
                    <a:pt x="17792" y="54152"/>
                  </a:lnTo>
                  <a:lnTo>
                    <a:pt x="20840" y="44043"/>
                  </a:lnTo>
                  <a:lnTo>
                    <a:pt x="40309" y="44043"/>
                  </a:lnTo>
                  <a:lnTo>
                    <a:pt x="43256" y="54152"/>
                  </a:lnTo>
                  <a:lnTo>
                    <a:pt x="60960" y="54152"/>
                  </a:lnTo>
                  <a:close/>
                </a:path>
                <a:path w="461644" h="55245">
                  <a:moveTo>
                    <a:pt x="86664" y="45770"/>
                  </a:moveTo>
                  <a:lnTo>
                    <a:pt x="85940" y="44030"/>
                  </a:lnTo>
                  <a:lnTo>
                    <a:pt x="83045" y="41554"/>
                  </a:lnTo>
                  <a:lnTo>
                    <a:pt x="80975" y="40932"/>
                  </a:lnTo>
                  <a:lnTo>
                    <a:pt x="75412" y="40932"/>
                  </a:lnTo>
                  <a:lnTo>
                    <a:pt x="73240" y="41554"/>
                  </a:lnTo>
                  <a:lnTo>
                    <a:pt x="70281" y="44030"/>
                  </a:lnTo>
                  <a:lnTo>
                    <a:pt x="69532" y="45770"/>
                  </a:lnTo>
                  <a:lnTo>
                    <a:pt x="69532" y="48031"/>
                  </a:lnTo>
                  <a:lnTo>
                    <a:pt x="69532" y="50266"/>
                  </a:lnTo>
                  <a:lnTo>
                    <a:pt x="70307" y="52019"/>
                  </a:lnTo>
                  <a:lnTo>
                    <a:pt x="73418" y="54457"/>
                  </a:lnTo>
                  <a:lnTo>
                    <a:pt x="75552" y="55067"/>
                  </a:lnTo>
                  <a:lnTo>
                    <a:pt x="80873" y="55067"/>
                  </a:lnTo>
                  <a:lnTo>
                    <a:pt x="82943" y="54457"/>
                  </a:lnTo>
                  <a:lnTo>
                    <a:pt x="85928" y="51968"/>
                  </a:lnTo>
                  <a:lnTo>
                    <a:pt x="86664" y="50241"/>
                  </a:lnTo>
                  <a:lnTo>
                    <a:pt x="86664" y="45770"/>
                  </a:lnTo>
                  <a:close/>
                </a:path>
                <a:path w="461644" h="55245">
                  <a:moveTo>
                    <a:pt x="164045" y="215"/>
                  </a:moveTo>
                  <a:lnTo>
                    <a:pt x="128638" y="215"/>
                  </a:lnTo>
                  <a:lnTo>
                    <a:pt x="128638" y="54152"/>
                  </a:lnTo>
                  <a:lnTo>
                    <a:pt x="144576" y="54152"/>
                  </a:lnTo>
                  <a:lnTo>
                    <a:pt x="144576" y="33909"/>
                  </a:lnTo>
                  <a:lnTo>
                    <a:pt x="162521" y="33909"/>
                  </a:lnTo>
                  <a:lnTo>
                    <a:pt x="162521" y="22199"/>
                  </a:lnTo>
                  <a:lnTo>
                    <a:pt x="144576" y="22199"/>
                  </a:lnTo>
                  <a:lnTo>
                    <a:pt x="144576" y="11925"/>
                  </a:lnTo>
                  <a:lnTo>
                    <a:pt x="164045" y="11925"/>
                  </a:lnTo>
                  <a:lnTo>
                    <a:pt x="164045" y="215"/>
                  </a:lnTo>
                  <a:close/>
                </a:path>
                <a:path w="461644" h="55245">
                  <a:moveTo>
                    <a:pt x="233387" y="54152"/>
                  </a:moveTo>
                  <a:lnTo>
                    <a:pt x="229692" y="44043"/>
                  </a:lnTo>
                  <a:lnTo>
                    <a:pt x="225323" y="32092"/>
                  </a:lnTo>
                  <a:lnTo>
                    <a:pt x="216839" y="8877"/>
                  </a:lnTo>
                  <a:lnTo>
                    <a:pt x="213588" y="0"/>
                  </a:lnTo>
                  <a:lnTo>
                    <a:pt x="209384" y="0"/>
                  </a:lnTo>
                  <a:lnTo>
                    <a:pt x="209384" y="32092"/>
                  </a:lnTo>
                  <a:lnTo>
                    <a:pt x="196621" y="32092"/>
                  </a:lnTo>
                  <a:lnTo>
                    <a:pt x="202907" y="8877"/>
                  </a:lnTo>
                  <a:lnTo>
                    <a:pt x="203161" y="10236"/>
                  </a:lnTo>
                  <a:lnTo>
                    <a:pt x="203746" y="12484"/>
                  </a:lnTo>
                  <a:lnTo>
                    <a:pt x="206184" y="21272"/>
                  </a:lnTo>
                  <a:lnTo>
                    <a:pt x="206908" y="23622"/>
                  </a:lnTo>
                  <a:lnTo>
                    <a:pt x="209384" y="32092"/>
                  </a:lnTo>
                  <a:lnTo>
                    <a:pt x="209384" y="0"/>
                  </a:lnTo>
                  <a:lnTo>
                    <a:pt x="191985" y="0"/>
                  </a:lnTo>
                  <a:lnTo>
                    <a:pt x="172440" y="54152"/>
                  </a:lnTo>
                  <a:lnTo>
                    <a:pt x="190220" y="54152"/>
                  </a:lnTo>
                  <a:lnTo>
                    <a:pt x="193268" y="44043"/>
                  </a:lnTo>
                  <a:lnTo>
                    <a:pt x="212750" y="44043"/>
                  </a:lnTo>
                  <a:lnTo>
                    <a:pt x="215684" y="54152"/>
                  </a:lnTo>
                  <a:lnTo>
                    <a:pt x="233387" y="54152"/>
                  </a:lnTo>
                  <a:close/>
                </a:path>
                <a:path w="461644" h="55245">
                  <a:moveTo>
                    <a:pt x="296265" y="54152"/>
                  </a:moveTo>
                  <a:lnTo>
                    <a:pt x="281673" y="34518"/>
                  </a:lnTo>
                  <a:lnTo>
                    <a:pt x="278803" y="30670"/>
                  </a:lnTo>
                  <a:lnTo>
                    <a:pt x="285572" y="27241"/>
                  </a:lnTo>
                  <a:lnTo>
                    <a:pt x="288163" y="23571"/>
                  </a:lnTo>
                  <a:lnTo>
                    <a:pt x="288975" y="22402"/>
                  </a:lnTo>
                  <a:lnTo>
                    <a:pt x="288975" y="16154"/>
                  </a:lnTo>
                  <a:lnTo>
                    <a:pt x="272630" y="977"/>
                  </a:lnTo>
                  <a:lnTo>
                    <a:pt x="272630" y="13119"/>
                  </a:lnTo>
                  <a:lnTo>
                    <a:pt x="272630" y="21323"/>
                  </a:lnTo>
                  <a:lnTo>
                    <a:pt x="269798" y="23571"/>
                  </a:lnTo>
                  <a:lnTo>
                    <a:pt x="261099" y="23571"/>
                  </a:lnTo>
                  <a:lnTo>
                    <a:pt x="261099" y="11239"/>
                  </a:lnTo>
                  <a:lnTo>
                    <a:pt x="269836" y="11239"/>
                  </a:lnTo>
                  <a:lnTo>
                    <a:pt x="272630" y="13119"/>
                  </a:lnTo>
                  <a:lnTo>
                    <a:pt x="272630" y="977"/>
                  </a:lnTo>
                  <a:lnTo>
                    <a:pt x="264553" y="215"/>
                  </a:lnTo>
                  <a:lnTo>
                    <a:pt x="244919" y="215"/>
                  </a:lnTo>
                  <a:lnTo>
                    <a:pt x="244919" y="54152"/>
                  </a:lnTo>
                  <a:lnTo>
                    <a:pt x="261099" y="54152"/>
                  </a:lnTo>
                  <a:lnTo>
                    <a:pt x="261099" y="34518"/>
                  </a:lnTo>
                  <a:lnTo>
                    <a:pt x="265214" y="34518"/>
                  </a:lnTo>
                  <a:lnTo>
                    <a:pt x="277914" y="54152"/>
                  </a:lnTo>
                  <a:lnTo>
                    <a:pt x="296265" y="54152"/>
                  </a:lnTo>
                  <a:close/>
                </a:path>
                <a:path w="461644" h="55245">
                  <a:moveTo>
                    <a:pt x="346049" y="42392"/>
                  </a:moveTo>
                  <a:lnTo>
                    <a:pt x="322948" y="42392"/>
                  </a:lnTo>
                  <a:lnTo>
                    <a:pt x="322948" y="215"/>
                  </a:lnTo>
                  <a:lnTo>
                    <a:pt x="306768" y="215"/>
                  </a:lnTo>
                  <a:lnTo>
                    <a:pt x="306768" y="54152"/>
                  </a:lnTo>
                  <a:lnTo>
                    <a:pt x="346049" y="54152"/>
                  </a:lnTo>
                  <a:lnTo>
                    <a:pt x="346049" y="42392"/>
                  </a:lnTo>
                  <a:close/>
                </a:path>
                <a:path w="461644" h="55245">
                  <a:moveTo>
                    <a:pt x="396240" y="215"/>
                  </a:moveTo>
                  <a:lnTo>
                    <a:pt x="360667" y="215"/>
                  </a:lnTo>
                  <a:lnTo>
                    <a:pt x="360667" y="54152"/>
                  </a:lnTo>
                  <a:lnTo>
                    <a:pt x="396240" y="54152"/>
                  </a:lnTo>
                  <a:lnTo>
                    <a:pt x="396240" y="42265"/>
                  </a:lnTo>
                  <a:lnTo>
                    <a:pt x="376847" y="42265"/>
                  </a:lnTo>
                  <a:lnTo>
                    <a:pt x="376847" y="32092"/>
                  </a:lnTo>
                  <a:lnTo>
                    <a:pt x="394804" y="32092"/>
                  </a:lnTo>
                  <a:lnTo>
                    <a:pt x="394804" y="20408"/>
                  </a:lnTo>
                  <a:lnTo>
                    <a:pt x="376847" y="20408"/>
                  </a:lnTo>
                  <a:lnTo>
                    <a:pt x="376847" y="11925"/>
                  </a:lnTo>
                  <a:lnTo>
                    <a:pt x="396240" y="11925"/>
                  </a:lnTo>
                  <a:lnTo>
                    <a:pt x="396240" y="215"/>
                  </a:lnTo>
                  <a:close/>
                </a:path>
                <a:path w="461644" h="55245">
                  <a:moveTo>
                    <a:pt x="461035" y="215"/>
                  </a:moveTo>
                  <a:lnTo>
                    <a:pt x="443484" y="215"/>
                  </a:lnTo>
                  <a:lnTo>
                    <a:pt x="433171" y="20205"/>
                  </a:lnTo>
                  <a:lnTo>
                    <a:pt x="422922" y="215"/>
                  </a:lnTo>
                  <a:lnTo>
                    <a:pt x="405282" y="215"/>
                  </a:lnTo>
                  <a:lnTo>
                    <a:pt x="425005" y="33528"/>
                  </a:lnTo>
                  <a:lnTo>
                    <a:pt x="425005" y="54152"/>
                  </a:lnTo>
                  <a:lnTo>
                    <a:pt x="441312" y="54152"/>
                  </a:lnTo>
                  <a:lnTo>
                    <a:pt x="441312" y="33096"/>
                  </a:lnTo>
                  <a:lnTo>
                    <a:pt x="461035" y="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635285" y="6698848"/>
              <a:ext cx="967225" cy="6521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8618448" y="6696162"/>
              <a:ext cx="16510" cy="57785"/>
            </a:xfrm>
            <a:custGeom>
              <a:avLst/>
              <a:gdLst/>
              <a:ahLst/>
              <a:cxnLst/>
              <a:rect l="l" t="t" r="r" b="b"/>
              <a:pathLst>
                <a:path w="16509" h="57784">
                  <a:moveTo>
                    <a:pt x="16020" y="0"/>
                  </a:moveTo>
                  <a:lnTo>
                    <a:pt x="0" y="0"/>
                  </a:lnTo>
                  <a:lnTo>
                    <a:pt x="0" y="57401"/>
                  </a:lnTo>
                  <a:lnTo>
                    <a:pt x="16020" y="57401"/>
                  </a:lnTo>
                  <a:lnTo>
                    <a:pt x="160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17006" y="6940358"/>
              <a:ext cx="149178" cy="15905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17438" y="6940361"/>
              <a:ext cx="165994" cy="15690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935759" y="6940358"/>
              <a:ext cx="147985" cy="15690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129650" y="6939793"/>
              <a:ext cx="103505" cy="157480"/>
            </a:xfrm>
            <a:custGeom>
              <a:avLst/>
              <a:gdLst/>
              <a:ahLst/>
              <a:cxnLst/>
              <a:rect l="l" t="t" r="r" b="b"/>
              <a:pathLst>
                <a:path w="103505" h="157479">
                  <a:moveTo>
                    <a:pt x="10350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59690"/>
                  </a:lnTo>
                  <a:lnTo>
                    <a:pt x="0" y="92710"/>
                  </a:lnTo>
                  <a:lnTo>
                    <a:pt x="0" y="123190"/>
                  </a:lnTo>
                  <a:lnTo>
                    <a:pt x="0" y="157480"/>
                  </a:lnTo>
                  <a:lnTo>
                    <a:pt x="103505" y="157480"/>
                  </a:lnTo>
                  <a:lnTo>
                    <a:pt x="103505" y="123190"/>
                  </a:lnTo>
                  <a:lnTo>
                    <a:pt x="47104" y="123190"/>
                  </a:lnTo>
                  <a:lnTo>
                    <a:pt x="47104" y="92710"/>
                  </a:lnTo>
                  <a:lnTo>
                    <a:pt x="99326" y="92710"/>
                  </a:lnTo>
                  <a:lnTo>
                    <a:pt x="99326" y="59690"/>
                  </a:lnTo>
                  <a:lnTo>
                    <a:pt x="47104" y="59690"/>
                  </a:lnTo>
                  <a:lnTo>
                    <a:pt x="47104" y="34290"/>
                  </a:lnTo>
                  <a:lnTo>
                    <a:pt x="103505" y="34290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78341" y="6940353"/>
              <a:ext cx="149409" cy="15691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536342" y="6939793"/>
              <a:ext cx="103505" cy="157480"/>
            </a:xfrm>
            <a:custGeom>
              <a:avLst/>
              <a:gdLst/>
              <a:ahLst/>
              <a:cxnLst/>
              <a:rect l="l" t="t" r="r" b="b"/>
              <a:pathLst>
                <a:path w="103505" h="157479">
                  <a:moveTo>
                    <a:pt x="10350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59690"/>
                  </a:lnTo>
                  <a:lnTo>
                    <a:pt x="0" y="92710"/>
                  </a:lnTo>
                  <a:lnTo>
                    <a:pt x="0" y="123190"/>
                  </a:lnTo>
                  <a:lnTo>
                    <a:pt x="0" y="157480"/>
                  </a:lnTo>
                  <a:lnTo>
                    <a:pt x="103505" y="157480"/>
                  </a:lnTo>
                  <a:lnTo>
                    <a:pt x="103505" y="123190"/>
                  </a:lnTo>
                  <a:lnTo>
                    <a:pt x="47091" y="123190"/>
                  </a:lnTo>
                  <a:lnTo>
                    <a:pt x="47091" y="92710"/>
                  </a:lnTo>
                  <a:lnTo>
                    <a:pt x="99326" y="92710"/>
                  </a:lnTo>
                  <a:lnTo>
                    <a:pt x="99326" y="59690"/>
                  </a:lnTo>
                  <a:lnTo>
                    <a:pt x="47091" y="59690"/>
                  </a:lnTo>
                  <a:lnTo>
                    <a:pt x="47091" y="34290"/>
                  </a:lnTo>
                  <a:lnTo>
                    <a:pt x="103505" y="34290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66686" y="6940361"/>
              <a:ext cx="175408" cy="15690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5876054" y="6939793"/>
              <a:ext cx="103505" cy="157480"/>
            </a:xfrm>
            <a:custGeom>
              <a:avLst/>
              <a:gdLst/>
              <a:ahLst/>
              <a:cxnLst/>
              <a:rect l="l" t="t" r="r" b="b"/>
              <a:pathLst>
                <a:path w="103505" h="157479">
                  <a:moveTo>
                    <a:pt x="10350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59690"/>
                  </a:lnTo>
                  <a:lnTo>
                    <a:pt x="0" y="92710"/>
                  </a:lnTo>
                  <a:lnTo>
                    <a:pt x="0" y="123190"/>
                  </a:lnTo>
                  <a:lnTo>
                    <a:pt x="0" y="157480"/>
                  </a:lnTo>
                  <a:lnTo>
                    <a:pt x="103505" y="157480"/>
                  </a:lnTo>
                  <a:lnTo>
                    <a:pt x="103505" y="123190"/>
                  </a:lnTo>
                  <a:lnTo>
                    <a:pt x="47104" y="123190"/>
                  </a:lnTo>
                  <a:lnTo>
                    <a:pt x="47104" y="92710"/>
                  </a:lnTo>
                  <a:lnTo>
                    <a:pt x="99326" y="92710"/>
                  </a:lnTo>
                  <a:lnTo>
                    <a:pt x="99326" y="59690"/>
                  </a:lnTo>
                  <a:lnTo>
                    <a:pt x="47104" y="59690"/>
                  </a:lnTo>
                  <a:lnTo>
                    <a:pt x="47104" y="34290"/>
                  </a:lnTo>
                  <a:lnTo>
                    <a:pt x="103505" y="34290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018298" y="6938110"/>
              <a:ext cx="138561" cy="1613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196911" y="6940358"/>
              <a:ext cx="149178" cy="15905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384601" y="6939793"/>
              <a:ext cx="219075" cy="157480"/>
            </a:xfrm>
            <a:custGeom>
              <a:avLst/>
              <a:gdLst/>
              <a:ahLst/>
              <a:cxnLst/>
              <a:rect l="l" t="t" r="r" b="b"/>
              <a:pathLst>
                <a:path w="219075" h="157479">
                  <a:moveTo>
                    <a:pt x="132118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42570" y="35560"/>
                  </a:lnTo>
                  <a:lnTo>
                    <a:pt x="42570" y="157480"/>
                  </a:lnTo>
                  <a:lnTo>
                    <a:pt x="89674" y="157480"/>
                  </a:lnTo>
                  <a:lnTo>
                    <a:pt x="89674" y="35560"/>
                  </a:lnTo>
                  <a:lnTo>
                    <a:pt x="132118" y="35560"/>
                  </a:lnTo>
                  <a:lnTo>
                    <a:pt x="132118" y="0"/>
                  </a:lnTo>
                  <a:close/>
                </a:path>
                <a:path w="219075" h="157479">
                  <a:moveTo>
                    <a:pt x="219036" y="571"/>
                  </a:moveTo>
                  <a:lnTo>
                    <a:pt x="171691" y="571"/>
                  </a:lnTo>
                  <a:lnTo>
                    <a:pt x="171691" y="157467"/>
                  </a:lnTo>
                  <a:lnTo>
                    <a:pt x="219036" y="157467"/>
                  </a:lnTo>
                  <a:lnTo>
                    <a:pt x="219036" y="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636894" y="6940358"/>
              <a:ext cx="169450" cy="15690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6839819" y="6939793"/>
              <a:ext cx="103505" cy="157480"/>
            </a:xfrm>
            <a:custGeom>
              <a:avLst/>
              <a:gdLst/>
              <a:ahLst/>
              <a:cxnLst/>
              <a:rect l="l" t="t" r="r" b="b"/>
              <a:pathLst>
                <a:path w="103505" h="157479">
                  <a:moveTo>
                    <a:pt x="10350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59690"/>
                  </a:lnTo>
                  <a:lnTo>
                    <a:pt x="0" y="92710"/>
                  </a:lnTo>
                  <a:lnTo>
                    <a:pt x="0" y="123190"/>
                  </a:lnTo>
                  <a:lnTo>
                    <a:pt x="0" y="157480"/>
                  </a:lnTo>
                  <a:lnTo>
                    <a:pt x="103505" y="157480"/>
                  </a:lnTo>
                  <a:lnTo>
                    <a:pt x="103505" y="123190"/>
                  </a:lnTo>
                  <a:lnTo>
                    <a:pt x="47104" y="123190"/>
                  </a:lnTo>
                  <a:lnTo>
                    <a:pt x="47104" y="92710"/>
                  </a:lnTo>
                  <a:lnTo>
                    <a:pt x="99326" y="92710"/>
                  </a:lnTo>
                  <a:lnTo>
                    <a:pt x="99326" y="59690"/>
                  </a:lnTo>
                  <a:lnTo>
                    <a:pt x="47104" y="59690"/>
                  </a:lnTo>
                  <a:lnTo>
                    <a:pt x="47104" y="34290"/>
                  </a:lnTo>
                  <a:lnTo>
                    <a:pt x="103505" y="34290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060173" y="6937894"/>
              <a:ext cx="169575" cy="1615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275879" y="6940353"/>
              <a:ext cx="149409" cy="15691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455794" y="6940358"/>
              <a:ext cx="147985" cy="15690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7649686" y="6939793"/>
              <a:ext cx="103505" cy="157480"/>
            </a:xfrm>
            <a:custGeom>
              <a:avLst/>
              <a:gdLst/>
              <a:ahLst/>
              <a:cxnLst/>
              <a:rect l="l" t="t" r="r" b="b"/>
              <a:pathLst>
                <a:path w="103505" h="157479">
                  <a:moveTo>
                    <a:pt x="10350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59690"/>
                  </a:lnTo>
                  <a:lnTo>
                    <a:pt x="0" y="92710"/>
                  </a:lnTo>
                  <a:lnTo>
                    <a:pt x="0" y="123190"/>
                  </a:lnTo>
                  <a:lnTo>
                    <a:pt x="0" y="157480"/>
                  </a:lnTo>
                  <a:lnTo>
                    <a:pt x="103505" y="157480"/>
                  </a:lnTo>
                  <a:lnTo>
                    <a:pt x="103505" y="123190"/>
                  </a:lnTo>
                  <a:lnTo>
                    <a:pt x="47104" y="123190"/>
                  </a:lnTo>
                  <a:lnTo>
                    <a:pt x="47104" y="92710"/>
                  </a:lnTo>
                  <a:lnTo>
                    <a:pt x="99326" y="92710"/>
                  </a:lnTo>
                  <a:lnTo>
                    <a:pt x="99326" y="59690"/>
                  </a:lnTo>
                  <a:lnTo>
                    <a:pt x="47104" y="59690"/>
                  </a:lnTo>
                  <a:lnTo>
                    <a:pt x="47104" y="34290"/>
                  </a:lnTo>
                  <a:lnTo>
                    <a:pt x="103505" y="34290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798376" y="6940353"/>
              <a:ext cx="149409" cy="15691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049938" y="6937894"/>
              <a:ext cx="169575" cy="16152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5422461" y="6939793"/>
              <a:ext cx="2946400" cy="434340"/>
            </a:xfrm>
            <a:custGeom>
              <a:avLst/>
              <a:gdLst/>
              <a:ahLst/>
              <a:cxnLst/>
              <a:rect l="l" t="t" r="r" b="b"/>
              <a:pathLst>
                <a:path w="2946400" h="434340">
                  <a:moveTo>
                    <a:pt x="132118" y="276733"/>
                  </a:moveTo>
                  <a:lnTo>
                    <a:pt x="0" y="276733"/>
                  </a:lnTo>
                  <a:lnTo>
                    <a:pt x="0" y="312293"/>
                  </a:lnTo>
                  <a:lnTo>
                    <a:pt x="42570" y="312293"/>
                  </a:lnTo>
                  <a:lnTo>
                    <a:pt x="42570" y="434213"/>
                  </a:lnTo>
                  <a:lnTo>
                    <a:pt x="89674" y="434213"/>
                  </a:lnTo>
                  <a:lnTo>
                    <a:pt x="89674" y="312293"/>
                  </a:lnTo>
                  <a:lnTo>
                    <a:pt x="132118" y="312293"/>
                  </a:lnTo>
                  <a:lnTo>
                    <a:pt x="132118" y="276733"/>
                  </a:lnTo>
                  <a:close/>
                </a:path>
                <a:path w="2946400" h="434340">
                  <a:moveTo>
                    <a:pt x="321132" y="276733"/>
                  </a:moveTo>
                  <a:lnTo>
                    <a:pt x="273786" y="276733"/>
                  </a:lnTo>
                  <a:lnTo>
                    <a:pt x="273786" y="335153"/>
                  </a:lnTo>
                  <a:lnTo>
                    <a:pt x="219049" y="335153"/>
                  </a:lnTo>
                  <a:lnTo>
                    <a:pt x="219049" y="276733"/>
                  </a:lnTo>
                  <a:lnTo>
                    <a:pt x="171716" y="276733"/>
                  </a:lnTo>
                  <a:lnTo>
                    <a:pt x="171716" y="335153"/>
                  </a:lnTo>
                  <a:lnTo>
                    <a:pt x="171716" y="370713"/>
                  </a:lnTo>
                  <a:lnTo>
                    <a:pt x="171716" y="434213"/>
                  </a:lnTo>
                  <a:lnTo>
                    <a:pt x="219049" y="434213"/>
                  </a:lnTo>
                  <a:lnTo>
                    <a:pt x="219049" y="370713"/>
                  </a:lnTo>
                  <a:lnTo>
                    <a:pt x="273786" y="370713"/>
                  </a:lnTo>
                  <a:lnTo>
                    <a:pt x="273786" y="434213"/>
                  </a:lnTo>
                  <a:lnTo>
                    <a:pt x="321132" y="434213"/>
                  </a:lnTo>
                  <a:lnTo>
                    <a:pt x="321132" y="370713"/>
                  </a:lnTo>
                  <a:lnTo>
                    <a:pt x="321132" y="335153"/>
                  </a:lnTo>
                  <a:lnTo>
                    <a:pt x="321132" y="276733"/>
                  </a:lnTo>
                  <a:close/>
                </a:path>
                <a:path w="2946400" h="434340">
                  <a:moveTo>
                    <a:pt x="476719" y="276733"/>
                  </a:moveTo>
                  <a:lnTo>
                    <a:pt x="373227" y="276733"/>
                  </a:lnTo>
                  <a:lnTo>
                    <a:pt x="373227" y="311023"/>
                  </a:lnTo>
                  <a:lnTo>
                    <a:pt x="373227" y="336423"/>
                  </a:lnTo>
                  <a:lnTo>
                    <a:pt x="373227" y="369443"/>
                  </a:lnTo>
                  <a:lnTo>
                    <a:pt x="373227" y="399923"/>
                  </a:lnTo>
                  <a:lnTo>
                    <a:pt x="373227" y="434213"/>
                  </a:lnTo>
                  <a:lnTo>
                    <a:pt x="476719" y="434213"/>
                  </a:lnTo>
                  <a:lnTo>
                    <a:pt x="476719" y="399923"/>
                  </a:lnTo>
                  <a:lnTo>
                    <a:pt x="420319" y="399923"/>
                  </a:lnTo>
                  <a:lnTo>
                    <a:pt x="420319" y="369443"/>
                  </a:lnTo>
                  <a:lnTo>
                    <a:pt x="472554" y="369443"/>
                  </a:lnTo>
                  <a:lnTo>
                    <a:pt x="472554" y="336423"/>
                  </a:lnTo>
                  <a:lnTo>
                    <a:pt x="420319" y="336423"/>
                  </a:lnTo>
                  <a:lnTo>
                    <a:pt x="420319" y="311023"/>
                  </a:lnTo>
                  <a:lnTo>
                    <a:pt x="476719" y="311023"/>
                  </a:lnTo>
                  <a:lnTo>
                    <a:pt x="476719" y="276733"/>
                  </a:lnTo>
                  <a:close/>
                </a:path>
                <a:path w="2946400" h="434340">
                  <a:moveTo>
                    <a:pt x="2946222" y="0"/>
                  </a:moveTo>
                  <a:lnTo>
                    <a:pt x="2843187" y="0"/>
                  </a:lnTo>
                  <a:lnTo>
                    <a:pt x="2843187" y="34290"/>
                  </a:lnTo>
                  <a:lnTo>
                    <a:pt x="2843187" y="64770"/>
                  </a:lnTo>
                  <a:lnTo>
                    <a:pt x="2843187" y="99060"/>
                  </a:lnTo>
                  <a:lnTo>
                    <a:pt x="2843187" y="157480"/>
                  </a:lnTo>
                  <a:lnTo>
                    <a:pt x="2889580" y="157480"/>
                  </a:lnTo>
                  <a:lnTo>
                    <a:pt x="2889580" y="99060"/>
                  </a:lnTo>
                  <a:lnTo>
                    <a:pt x="2941802" y="99060"/>
                  </a:lnTo>
                  <a:lnTo>
                    <a:pt x="2941802" y="64770"/>
                  </a:lnTo>
                  <a:lnTo>
                    <a:pt x="2889580" y="64770"/>
                  </a:lnTo>
                  <a:lnTo>
                    <a:pt x="2889580" y="34290"/>
                  </a:lnTo>
                  <a:lnTo>
                    <a:pt x="2946222" y="34290"/>
                  </a:lnTo>
                  <a:lnTo>
                    <a:pt x="2946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22459" y="7217094"/>
              <a:ext cx="126519" cy="15690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191410" y="7217085"/>
              <a:ext cx="149409" cy="15691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6371342" y="7216526"/>
              <a:ext cx="103505" cy="157480"/>
            </a:xfrm>
            <a:custGeom>
              <a:avLst/>
              <a:gdLst/>
              <a:ahLst/>
              <a:cxnLst/>
              <a:rect l="l" t="t" r="r" b="b"/>
              <a:pathLst>
                <a:path w="103505" h="157479">
                  <a:moveTo>
                    <a:pt x="10350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59690"/>
                  </a:lnTo>
                  <a:lnTo>
                    <a:pt x="0" y="92710"/>
                  </a:lnTo>
                  <a:lnTo>
                    <a:pt x="0" y="123190"/>
                  </a:lnTo>
                  <a:lnTo>
                    <a:pt x="0" y="157480"/>
                  </a:lnTo>
                  <a:lnTo>
                    <a:pt x="103505" y="157480"/>
                  </a:lnTo>
                  <a:lnTo>
                    <a:pt x="103505" y="123190"/>
                  </a:lnTo>
                  <a:lnTo>
                    <a:pt x="47104" y="123190"/>
                  </a:lnTo>
                  <a:lnTo>
                    <a:pt x="47104" y="92710"/>
                  </a:lnTo>
                  <a:lnTo>
                    <a:pt x="99326" y="92710"/>
                  </a:lnTo>
                  <a:lnTo>
                    <a:pt x="99326" y="59690"/>
                  </a:lnTo>
                  <a:lnTo>
                    <a:pt x="47104" y="59690"/>
                  </a:lnTo>
                  <a:lnTo>
                    <a:pt x="47104" y="34290"/>
                  </a:lnTo>
                  <a:lnTo>
                    <a:pt x="103505" y="34290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511919" y="7214845"/>
              <a:ext cx="122111" cy="16130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6675387" y="7217089"/>
              <a:ext cx="47625" cy="157480"/>
            </a:xfrm>
            <a:custGeom>
              <a:avLst/>
              <a:gdLst/>
              <a:ahLst/>
              <a:cxnLst/>
              <a:rect l="l" t="t" r="r" b="b"/>
              <a:pathLst>
                <a:path w="47625" h="157479">
                  <a:moveTo>
                    <a:pt x="47338" y="0"/>
                  </a:moveTo>
                  <a:lnTo>
                    <a:pt x="0" y="0"/>
                  </a:lnTo>
                  <a:lnTo>
                    <a:pt x="0" y="156906"/>
                  </a:lnTo>
                  <a:lnTo>
                    <a:pt x="47338" y="156906"/>
                  </a:lnTo>
                  <a:lnTo>
                    <a:pt x="473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774817" y="7217089"/>
              <a:ext cx="147985" cy="15690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6968686" y="7216526"/>
              <a:ext cx="103505" cy="157480"/>
            </a:xfrm>
            <a:custGeom>
              <a:avLst/>
              <a:gdLst/>
              <a:ahLst/>
              <a:cxnLst/>
              <a:rect l="l" t="t" r="r" b="b"/>
              <a:pathLst>
                <a:path w="103505" h="157479">
                  <a:moveTo>
                    <a:pt x="10350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59690"/>
                  </a:lnTo>
                  <a:lnTo>
                    <a:pt x="0" y="92710"/>
                  </a:lnTo>
                  <a:lnTo>
                    <a:pt x="0" y="123190"/>
                  </a:lnTo>
                  <a:lnTo>
                    <a:pt x="0" y="157480"/>
                  </a:lnTo>
                  <a:lnTo>
                    <a:pt x="103505" y="157480"/>
                  </a:lnTo>
                  <a:lnTo>
                    <a:pt x="103505" y="123190"/>
                  </a:lnTo>
                  <a:lnTo>
                    <a:pt x="47104" y="123190"/>
                  </a:lnTo>
                  <a:lnTo>
                    <a:pt x="47104" y="92710"/>
                  </a:lnTo>
                  <a:lnTo>
                    <a:pt x="99326" y="92710"/>
                  </a:lnTo>
                  <a:lnTo>
                    <a:pt x="99326" y="59690"/>
                  </a:lnTo>
                  <a:lnTo>
                    <a:pt x="47104" y="59690"/>
                  </a:lnTo>
                  <a:lnTo>
                    <a:pt x="47104" y="34290"/>
                  </a:lnTo>
                  <a:lnTo>
                    <a:pt x="103505" y="34290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117372" y="7217092"/>
              <a:ext cx="165994" cy="15690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7322953" y="7216526"/>
              <a:ext cx="132715" cy="157480"/>
            </a:xfrm>
            <a:custGeom>
              <a:avLst/>
              <a:gdLst/>
              <a:ahLst/>
              <a:cxnLst/>
              <a:rect l="l" t="t" r="r" b="b"/>
              <a:pathLst>
                <a:path w="132715" h="157479">
                  <a:moveTo>
                    <a:pt x="132118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42570" y="35560"/>
                  </a:lnTo>
                  <a:lnTo>
                    <a:pt x="42570" y="157480"/>
                  </a:lnTo>
                  <a:lnTo>
                    <a:pt x="89674" y="157480"/>
                  </a:lnTo>
                  <a:lnTo>
                    <a:pt x="89674" y="35560"/>
                  </a:lnTo>
                  <a:lnTo>
                    <a:pt x="132118" y="35560"/>
                  </a:lnTo>
                  <a:lnTo>
                    <a:pt x="132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960404" y="7488756"/>
              <a:ext cx="319598" cy="6474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320655" y="7488756"/>
              <a:ext cx="243259" cy="8374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608812" y="7493859"/>
              <a:ext cx="130691" cy="7031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6758793" y="7493031"/>
              <a:ext cx="165735" cy="60960"/>
            </a:xfrm>
            <a:custGeom>
              <a:avLst/>
              <a:gdLst/>
              <a:ahLst/>
              <a:cxnLst/>
              <a:rect l="l" t="t" r="r" b="b"/>
              <a:pathLst>
                <a:path w="165734" h="60959">
                  <a:moveTo>
                    <a:pt x="48298" y="18961"/>
                  </a:moveTo>
                  <a:lnTo>
                    <a:pt x="46367" y="12954"/>
                  </a:lnTo>
                  <a:lnTo>
                    <a:pt x="46113" y="12179"/>
                  </a:lnTo>
                  <a:lnTo>
                    <a:pt x="41719" y="7404"/>
                  </a:lnTo>
                  <a:lnTo>
                    <a:pt x="37350" y="2628"/>
                  </a:lnTo>
                  <a:lnTo>
                    <a:pt x="31153" y="241"/>
                  </a:lnTo>
                  <a:lnTo>
                    <a:pt x="30683" y="241"/>
                  </a:lnTo>
                  <a:lnTo>
                    <a:pt x="30683" y="23444"/>
                  </a:lnTo>
                  <a:lnTo>
                    <a:pt x="29972" y="24980"/>
                  </a:lnTo>
                  <a:lnTo>
                    <a:pt x="27101" y="27508"/>
                  </a:lnTo>
                  <a:lnTo>
                    <a:pt x="25425" y="28117"/>
                  </a:lnTo>
                  <a:lnTo>
                    <a:pt x="21323" y="28117"/>
                  </a:lnTo>
                  <a:lnTo>
                    <a:pt x="19735" y="27482"/>
                  </a:lnTo>
                  <a:lnTo>
                    <a:pt x="17653" y="24879"/>
                  </a:lnTo>
                  <a:lnTo>
                    <a:pt x="17221" y="23444"/>
                  </a:lnTo>
                  <a:lnTo>
                    <a:pt x="17132" y="18135"/>
                  </a:lnTo>
                  <a:lnTo>
                    <a:pt x="17729" y="16116"/>
                  </a:lnTo>
                  <a:lnTo>
                    <a:pt x="20154" y="13601"/>
                  </a:lnTo>
                  <a:lnTo>
                    <a:pt x="21729" y="12954"/>
                  </a:lnTo>
                  <a:lnTo>
                    <a:pt x="25679" y="12954"/>
                  </a:lnTo>
                  <a:lnTo>
                    <a:pt x="27368" y="13817"/>
                  </a:lnTo>
                  <a:lnTo>
                    <a:pt x="28676" y="15544"/>
                  </a:lnTo>
                  <a:lnTo>
                    <a:pt x="30010" y="17246"/>
                  </a:lnTo>
                  <a:lnTo>
                    <a:pt x="30581" y="18961"/>
                  </a:lnTo>
                  <a:lnTo>
                    <a:pt x="30683" y="23444"/>
                  </a:lnTo>
                  <a:lnTo>
                    <a:pt x="30683" y="241"/>
                  </a:lnTo>
                  <a:lnTo>
                    <a:pt x="15976" y="241"/>
                  </a:lnTo>
                  <a:lnTo>
                    <a:pt x="10312" y="2095"/>
                  </a:lnTo>
                  <a:lnTo>
                    <a:pt x="2070" y="9499"/>
                  </a:lnTo>
                  <a:lnTo>
                    <a:pt x="0" y="14617"/>
                  </a:lnTo>
                  <a:lnTo>
                    <a:pt x="0" y="27101"/>
                  </a:lnTo>
                  <a:lnTo>
                    <a:pt x="1587" y="31800"/>
                  </a:lnTo>
                  <a:lnTo>
                    <a:pt x="7962" y="38608"/>
                  </a:lnTo>
                  <a:lnTo>
                    <a:pt x="12407" y="40335"/>
                  </a:lnTo>
                  <a:lnTo>
                    <a:pt x="20510" y="40335"/>
                  </a:lnTo>
                  <a:lnTo>
                    <a:pt x="31800" y="33489"/>
                  </a:lnTo>
                  <a:lnTo>
                    <a:pt x="32334" y="33489"/>
                  </a:lnTo>
                  <a:lnTo>
                    <a:pt x="32042" y="38544"/>
                  </a:lnTo>
                  <a:lnTo>
                    <a:pt x="30175" y="42278"/>
                  </a:lnTo>
                  <a:lnTo>
                    <a:pt x="23317" y="46964"/>
                  </a:lnTo>
                  <a:lnTo>
                    <a:pt x="18453" y="48145"/>
                  </a:lnTo>
                  <a:lnTo>
                    <a:pt x="9563" y="48145"/>
                  </a:lnTo>
                  <a:lnTo>
                    <a:pt x="6997" y="47917"/>
                  </a:lnTo>
                  <a:lnTo>
                    <a:pt x="4432" y="47485"/>
                  </a:lnTo>
                  <a:lnTo>
                    <a:pt x="4432" y="60083"/>
                  </a:lnTo>
                  <a:lnTo>
                    <a:pt x="6527" y="60363"/>
                  </a:lnTo>
                  <a:lnTo>
                    <a:pt x="9563" y="60477"/>
                  </a:lnTo>
                  <a:lnTo>
                    <a:pt x="13563" y="60477"/>
                  </a:lnTo>
                  <a:lnTo>
                    <a:pt x="43713" y="48145"/>
                  </a:lnTo>
                  <a:lnTo>
                    <a:pt x="46228" y="42646"/>
                  </a:lnTo>
                  <a:lnTo>
                    <a:pt x="47777" y="35801"/>
                  </a:lnTo>
                  <a:lnTo>
                    <a:pt x="47929" y="33489"/>
                  </a:lnTo>
                  <a:lnTo>
                    <a:pt x="48272" y="28117"/>
                  </a:lnTo>
                  <a:lnTo>
                    <a:pt x="48298" y="18961"/>
                  </a:lnTo>
                  <a:close/>
                </a:path>
                <a:path w="165734" h="60959">
                  <a:moveTo>
                    <a:pt x="106603" y="34823"/>
                  </a:moveTo>
                  <a:lnTo>
                    <a:pt x="101142" y="30175"/>
                  </a:lnTo>
                  <a:lnTo>
                    <a:pt x="90233" y="28930"/>
                  </a:lnTo>
                  <a:lnTo>
                    <a:pt x="90233" y="28702"/>
                  </a:lnTo>
                  <a:lnTo>
                    <a:pt x="94919" y="27508"/>
                  </a:lnTo>
                  <a:lnTo>
                    <a:pt x="98501" y="25615"/>
                  </a:lnTo>
                  <a:lnTo>
                    <a:pt x="103441" y="20396"/>
                  </a:lnTo>
                  <a:lnTo>
                    <a:pt x="104686" y="17246"/>
                  </a:lnTo>
                  <a:lnTo>
                    <a:pt x="104686" y="13589"/>
                  </a:lnTo>
                  <a:lnTo>
                    <a:pt x="104686" y="9359"/>
                  </a:lnTo>
                  <a:lnTo>
                    <a:pt x="102755" y="6045"/>
                  </a:lnTo>
                  <a:lnTo>
                    <a:pt x="95059" y="1219"/>
                  </a:lnTo>
                  <a:lnTo>
                    <a:pt x="89763" y="0"/>
                  </a:lnTo>
                  <a:lnTo>
                    <a:pt x="78308" y="0"/>
                  </a:lnTo>
                  <a:lnTo>
                    <a:pt x="74155" y="457"/>
                  </a:lnTo>
                  <a:lnTo>
                    <a:pt x="66929" y="2286"/>
                  </a:lnTo>
                  <a:lnTo>
                    <a:pt x="63385" y="3810"/>
                  </a:lnTo>
                  <a:lnTo>
                    <a:pt x="59931" y="5956"/>
                  </a:lnTo>
                  <a:lnTo>
                    <a:pt x="67259" y="16573"/>
                  </a:lnTo>
                  <a:lnTo>
                    <a:pt x="71729" y="14058"/>
                  </a:lnTo>
                  <a:lnTo>
                    <a:pt x="76047" y="12801"/>
                  </a:lnTo>
                  <a:lnTo>
                    <a:pt x="82461" y="12801"/>
                  </a:lnTo>
                  <a:lnTo>
                    <a:pt x="84226" y="13182"/>
                  </a:lnTo>
                  <a:lnTo>
                    <a:pt x="86893" y="14668"/>
                  </a:lnTo>
                  <a:lnTo>
                    <a:pt x="87553" y="15824"/>
                  </a:lnTo>
                  <a:lnTo>
                    <a:pt x="87553" y="21526"/>
                  </a:lnTo>
                  <a:lnTo>
                    <a:pt x="83058" y="23596"/>
                  </a:lnTo>
                  <a:lnTo>
                    <a:pt x="69977" y="23596"/>
                  </a:lnTo>
                  <a:lnTo>
                    <a:pt x="69977" y="35534"/>
                  </a:lnTo>
                  <a:lnTo>
                    <a:pt x="77304" y="35534"/>
                  </a:lnTo>
                  <a:lnTo>
                    <a:pt x="79997" y="35750"/>
                  </a:lnTo>
                  <a:lnTo>
                    <a:pt x="84112" y="36652"/>
                  </a:lnTo>
                  <a:lnTo>
                    <a:pt x="85598" y="37299"/>
                  </a:lnTo>
                  <a:lnTo>
                    <a:pt x="87452" y="39052"/>
                  </a:lnTo>
                  <a:lnTo>
                    <a:pt x="87909" y="40284"/>
                  </a:lnTo>
                  <a:lnTo>
                    <a:pt x="87909" y="43980"/>
                  </a:lnTo>
                  <a:lnTo>
                    <a:pt x="87033" y="45529"/>
                  </a:lnTo>
                  <a:lnTo>
                    <a:pt x="83477" y="47485"/>
                  </a:lnTo>
                  <a:lnTo>
                    <a:pt x="80645" y="47980"/>
                  </a:lnTo>
                  <a:lnTo>
                    <a:pt x="74269" y="47980"/>
                  </a:lnTo>
                  <a:lnTo>
                    <a:pt x="71526" y="47663"/>
                  </a:lnTo>
                  <a:lnTo>
                    <a:pt x="65608" y="46393"/>
                  </a:lnTo>
                  <a:lnTo>
                    <a:pt x="62687" y="45415"/>
                  </a:lnTo>
                  <a:lnTo>
                    <a:pt x="59829" y="44107"/>
                  </a:lnTo>
                  <a:lnTo>
                    <a:pt x="59829" y="57327"/>
                  </a:lnTo>
                  <a:lnTo>
                    <a:pt x="63322" y="58521"/>
                  </a:lnTo>
                  <a:lnTo>
                    <a:pt x="66560" y="59347"/>
                  </a:lnTo>
                  <a:lnTo>
                    <a:pt x="72542" y="60261"/>
                  </a:lnTo>
                  <a:lnTo>
                    <a:pt x="75806" y="60490"/>
                  </a:lnTo>
                  <a:lnTo>
                    <a:pt x="87884" y="60490"/>
                  </a:lnTo>
                  <a:lnTo>
                    <a:pt x="94564" y="58928"/>
                  </a:lnTo>
                  <a:lnTo>
                    <a:pt x="104203" y="52654"/>
                  </a:lnTo>
                  <a:lnTo>
                    <a:pt x="106603" y="48336"/>
                  </a:lnTo>
                  <a:lnTo>
                    <a:pt x="106603" y="34823"/>
                  </a:lnTo>
                  <a:close/>
                </a:path>
                <a:path w="165734" h="60959">
                  <a:moveTo>
                    <a:pt x="165671" y="34823"/>
                  </a:moveTo>
                  <a:lnTo>
                    <a:pt x="160210" y="30175"/>
                  </a:lnTo>
                  <a:lnTo>
                    <a:pt x="149301" y="28930"/>
                  </a:lnTo>
                  <a:lnTo>
                    <a:pt x="149301" y="28702"/>
                  </a:lnTo>
                  <a:lnTo>
                    <a:pt x="153987" y="27508"/>
                  </a:lnTo>
                  <a:lnTo>
                    <a:pt x="157568" y="25615"/>
                  </a:lnTo>
                  <a:lnTo>
                    <a:pt x="162509" y="20396"/>
                  </a:lnTo>
                  <a:lnTo>
                    <a:pt x="163753" y="17246"/>
                  </a:lnTo>
                  <a:lnTo>
                    <a:pt x="163753" y="13589"/>
                  </a:lnTo>
                  <a:lnTo>
                    <a:pt x="163753" y="9359"/>
                  </a:lnTo>
                  <a:lnTo>
                    <a:pt x="161823" y="6045"/>
                  </a:lnTo>
                  <a:lnTo>
                    <a:pt x="154127" y="1219"/>
                  </a:lnTo>
                  <a:lnTo>
                    <a:pt x="148818" y="0"/>
                  </a:lnTo>
                  <a:lnTo>
                    <a:pt x="137375" y="0"/>
                  </a:lnTo>
                  <a:lnTo>
                    <a:pt x="133223" y="457"/>
                  </a:lnTo>
                  <a:lnTo>
                    <a:pt x="125984" y="2286"/>
                  </a:lnTo>
                  <a:lnTo>
                    <a:pt x="122453" y="3810"/>
                  </a:lnTo>
                  <a:lnTo>
                    <a:pt x="118986" y="5956"/>
                  </a:lnTo>
                  <a:lnTo>
                    <a:pt x="126326" y="16573"/>
                  </a:lnTo>
                  <a:lnTo>
                    <a:pt x="130797" y="14058"/>
                  </a:lnTo>
                  <a:lnTo>
                    <a:pt x="135115" y="12801"/>
                  </a:lnTo>
                  <a:lnTo>
                    <a:pt x="141528" y="12801"/>
                  </a:lnTo>
                  <a:lnTo>
                    <a:pt x="143294" y="13182"/>
                  </a:lnTo>
                  <a:lnTo>
                    <a:pt x="145961" y="14668"/>
                  </a:lnTo>
                  <a:lnTo>
                    <a:pt x="146621" y="15824"/>
                  </a:lnTo>
                  <a:lnTo>
                    <a:pt x="146621" y="21526"/>
                  </a:lnTo>
                  <a:lnTo>
                    <a:pt x="142125" y="23596"/>
                  </a:lnTo>
                  <a:lnTo>
                    <a:pt x="129044" y="23596"/>
                  </a:lnTo>
                  <a:lnTo>
                    <a:pt x="129044" y="35534"/>
                  </a:lnTo>
                  <a:lnTo>
                    <a:pt x="136372" y="35534"/>
                  </a:lnTo>
                  <a:lnTo>
                    <a:pt x="139065" y="35750"/>
                  </a:lnTo>
                  <a:lnTo>
                    <a:pt x="143179" y="36652"/>
                  </a:lnTo>
                  <a:lnTo>
                    <a:pt x="144665" y="37299"/>
                  </a:lnTo>
                  <a:lnTo>
                    <a:pt x="146507" y="39052"/>
                  </a:lnTo>
                  <a:lnTo>
                    <a:pt x="146977" y="40284"/>
                  </a:lnTo>
                  <a:lnTo>
                    <a:pt x="146977" y="43980"/>
                  </a:lnTo>
                  <a:lnTo>
                    <a:pt x="146088" y="45529"/>
                  </a:lnTo>
                  <a:lnTo>
                    <a:pt x="142544" y="47485"/>
                  </a:lnTo>
                  <a:lnTo>
                    <a:pt x="139712" y="47980"/>
                  </a:lnTo>
                  <a:lnTo>
                    <a:pt x="133337" y="47980"/>
                  </a:lnTo>
                  <a:lnTo>
                    <a:pt x="130594" y="47663"/>
                  </a:lnTo>
                  <a:lnTo>
                    <a:pt x="124675" y="46393"/>
                  </a:lnTo>
                  <a:lnTo>
                    <a:pt x="121754" y="45415"/>
                  </a:lnTo>
                  <a:lnTo>
                    <a:pt x="118884" y="44107"/>
                  </a:lnTo>
                  <a:lnTo>
                    <a:pt x="118884" y="57327"/>
                  </a:lnTo>
                  <a:lnTo>
                    <a:pt x="122389" y="58521"/>
                  </a:lnTo>
                  <a:lnTo>
                    <a:pt x="125628" y="59347"/>
                  </a:lnTo>
                  <a:lnTo>
                    <a:pt x="131610" y="60261"/>
                  </a:lnTo>
                  <a:lnTo>
                    <a:pt x="134874" y="60490"/>
                  </a:lnTo>
                  <a:lnTo>
                    <a:pt x="146951" y="60490"/>
                  </a:lnTo>
                  <a:lnTo>
                    <a:pt x="153631" y="58928"/>
                  </a:lnTo>
                  <a:lnTo>
                    <a:pt x="163271" y="52654"/>
                  </a:lnTo>
                  <a:lnTo>
                    <a:pt x="165671" y="48336"/>
                  </a:lnTo>
                  <a:lnTo>
                    <a:pt x="165671" y="34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102861" y="7681895"/>
              <a:ext cx="71830" cy="7080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5200643" y="7657572"/>
              <a:ext cx="78740" cy="93980"/>
            </a:xfrm>
            <a:custGeom>
              <a:avLst/>
              <a:gdLst/>
              <a:ahLst/>
              <a:cxnLst/>
              <a:rect l="l" t="t" r="r" b="b"/>
              <a:pathLst>
                <a:path w="78740" h="93979">
                  <a:moveTo>
                    <a:pt x="26212" y="0"/>
                  </a:moveTo>
                  <a:lnTo>
                    <a:pt x="0" y="0"/>
                  </a:lnTo>
                  <a:lnTo>
                    <a:pt x="0" y="93929"/>
                  </a:lnTo>
                  <a:lnTo>
                    <a:pt x="26212" y="93929"/>
                  </a:lnTo>
                  <a:lnTo>
                    <a:pt x="26212" y="0"/>
                  </a:lnTo>
                  <a:close/>
                </a:path>
                <a:path w="78740" h="93979">
                  <a:moveTo>
                    <a:pt x="78714" y="0"/>
                  </a:moveTo>
                  <a:lnTo>
                    <a:pt x="52501" y="0"/>
                  </a:lnTo>
                  <a:lnTo>
                    <a:pt x="52501" y="93929"/>
                  </a:lnTo>
                  <a:lnTo>
                    <a:pt x="78714" y="93929"/>
                  </a:lnTo>
                  <a:lnTo>
                    <a:pt x="78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349588" y="7681892"/>
              <a:ext cx="73379" cy="9929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442737" y="7681888"/>
              <a:ext cx="73400" cy="7081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539046" y="7681889"/>
              <a:ext cx="131274" cy="7081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689681" y="7681894"/>
              <a:ext cx="75872" cy="7081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788613" y="7681892"/>
              <a:ext cx="74186" cy="6959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5887809" y="7681889"/>
              <a:ext cx="60325" cy="71120"/>
            </a:xfrm>
            <a:custGeom>
              <a:avLst/>
              <a:gdLst/>
              <a:ahLst/>
              <a:cxnLst/>
              <a:rect l="l" t="t" r="r" b="b"/>
              <a:pathLst>
                <a:path w="60325" h="71120">
                  <a:moveTo>
                    <a:pt x="36323" y="0"/>
                  </a:moveTo>
                  <a:lnTo>
                    <a:pt x="21360" y="0"/>
                  </a:lnTo>
                  <a:lnTo>
                    <a:pt x="13654" y="1769"/>
                  </a:lnTo>
                  <a:lnTo>
                    <a:pt x="2743" y="8847"/>
                  </a:lnTo>
                  <a:lnTo>
                    <a:pt x="0" y="13800"/>
                  </a:lnTo>
                  <a:lnTo>
                    <a:pt x="0" y="25182"/>
                  </a:lnTo>
                  <a:lnTo>
                    <a:pt x="1382" y="29360"/>
                  </a:lnTo>
                  <a:lnTo>
                    <a:pt x="6931" y="35915"/>
                  </a:lnTo>
                  <a:lnTo>
                    <a:pt x="11800" y="38836"/>
                  </a:lnTo>
                  <a:lnTo>
                    <a:pt x="26428" y="44145"/>
                  </a:lnTo>
                  <a:lnTo>
                    <a:pt x="31035" y="45988"/>
                  </a:lnTo>
                  <a:lnTo>
                    <a:pt x="34218" y="47883"/>
                  </a:lnTo>
                  <a:lnTo>
                    <a:pt x="35014" y="48951"/>
                  </a:lnTo>
                  <a:lnTo>
                    <a:pt x="35014" y="52490"/>
                  </a:lnTo>
                  <a:lnTo>
                    <a:pt x="32177" y="53663"/>
                  </a:lnTo>
                  <a:lnTo>
                    <a:pt x="22690" y="53663"/>
                  </a:lnTo>
                  <a:lnTo>
                    <a:pt x="18376" y="53150"/>
                  </a:lnTo>
                  <a:lnTo>
                    <a:pt x="8659" y="51035"/>
                  </a:lnTo>
                  <a:lnTo>
                    <a:pt x="4209" y="49726"/>
                  </a:lnTo>
                  <a:lnTo>
                    <a:pt x="136" y="48113"/>
                  </a:lnTo>
                  <a:lnTo>
                    <a:pt x="136" y="67003"/>
                  </a:lnTo>
                  <a:lnTo>
                    <a:pt x="4471" y="68448"/>
                  </a:lnTo>
                  <a:lnTo>
                    <a:pt x="8722" y="69442"/>
                  </a:lnTo>
                  <a:lnTo>
                    <a:pt x="17046" y="70531"/>
                  </a:lnTo>
                  <a:lnTo>
                    <a:pt x="21936" y="70814"/>
                  </a:lnTo>
                  <a:lnTo>
                    <a:pt x="37936" y="70814"/>
                  </a:lnTo>
                  <a:lnTo>
                    <a:pt x="45904" y="68950"/>
                  </a:lnTo>
                  <a:lnTo>
                    <a:pt x="56993" y="61453"/>
                  </a:lnTo>
                  <a:lnTo>
                    <a:pt x="59778" y="55924"/>
                  </a:lnTo>
                  <a:lnTo>
                    <a:pt x="59778" y="48595"/>
                  </a:lnTo>
                  <a:lnTo>
                    <a:pt x="59778" y="44941"/>
                  </a:lnTo>
                  <a:lnTo>
                    <a:pt x="33087" y="24271"/>
                  </a:lnTo>
                  <a:lnTo>
                    <a:pt x="28773" y="22575"/>
                  </a:lnTo>
                  <a:lnTo>
                    <a:pt x="25768" y="20931"/>
                  </a:lnTo>
                  <a:lnTo>
                    <a:pt x="25014" y="19936"/>
                  </a:lnTo>
                  <a:lnTo>
                    <a:pt x="25014" y="16879"/>
                  </a:lnTo>
                  <a:lnTo>
                    <a:pt x="27161" y="15947"/>
                  </a:lnTo>
                  <a:lnTo>
                    <a:pt x="33925" y="15947"/>
                  </a:lnTo>
                  <a:lnTo>
                    <a:pt x="37098" y="16418"/>
                  </a:lnTo>
                  <a:lnTo>
                    <a:pt x="44867" y="18407"/>
                  </a:lnTo>
                  <a:lnTo>
                    <a:pt x="48563" y="19601"/>
                  </a:lnTo>
                  <a:lnTo>
                    <a:pt x="52050" y="21015"/>
                  </a:lnTo>
                  <a:lnTo>
                    <a:pt x="59160" y="5790"/>
                  </a:lnTo>
                  <a:lnTo>
                    <a:pt x="54427" y="3895"/>
                  </a:lnTo>
                  <a:lnTo>
                    <a:pt x="49862" y="2471"/>
                  </a:lnTo>
                  <a:lnTo>
                    <a:pt x="41035" y="502"/>
                  </a:lnTo>
                  <a:lnTo>
                    <a:pt x="363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010068" y="7681895"/>
              <a:ext cx="71851" cy="7080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6107853" y="7681888"/>
              <a:ext cx="142662" cy="7081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6317368" y="7681888"/>
              <a:ext cx="142663" cy="7081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6579273" y="7683107"/>
              <a:ext cx="74060" cy="6959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6479661" y="7681889"/>
              <a:ext cx="73516" cy="9929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6679125" y="7655557"/>
              <a:ext cx="27940" cy="96520"/>
            </a:xfrm>
            <a:custGeom>
              <a:avLst/>
              <a:gdLst/>
              <a:ahLst/>
              <a:cxnLst/>
              <a:rect l="l" t="t" r="r" b="b"/>
              <a:pathLst>
                <a:path w="27940" h="96520">
                  <a:moveTo>
                    <a:pt x="26910" y="27548"/>
                  </a:moveTo>
                  <a:lnTo>
                    <a:pt x="680" y="27548"/>
                  </a:lnTo>
                  <a:lnTo>
                    <a:pt x="680" y="95934"/>
                  </a:lnTo>
                  <a:lnTo>
                    <a:pt x="26910" y="95934"/>
                  </a:lnTo>
                  <a:lnTo>
                    <a:pt x="26910" y="27548"/>
                  </a:lnTo>
                  <a:close/>
                </a:path>
                <a:path w="27940" h="96520">
                  <a:moveTo>
                    <a:pt x="18763" y="0"/>
                  </a:moveTo>
                  <a:lnTo>
                    <a:pt x="9025" y="0"/>
                  </a:lnTo>
                  <a:lnTo>
                    <a:pt x="5486" y="879"/>
                  </a:lnTo>
                  <a:lnTo>
                    <a:pt x="1088" y="4334"/>
                  </a:lnTo>
                  <a:lnTo>
                    <a:pt x="0" y="6973"/>
                  </a:lnTo>
                  <a:lnTo>
                    <a:pt x="0" y="17434"/>
                  </a:lnTo>
                  <a:lnTo>
                    <a:pt x="4628" y="20889"/>
                  </a:lnTo>
                  <a:lnTo>
                    <a:pt x="23234" y="20889"/>
                  </a:lnTo>
                  <a:lnTo>
                    <a:pt x="27904" y="17434"/>
                  </a:lnTo>
                  <a:lnTo>
                    <a:pt x="27869" y="6973"/>
                  </a:lnTo>
                  <a:lnTo>
                    <a:pt x="26794" y="4429"/>
                  </a:lnTo>
                  <a:lnTo>
                    <a:pt x="22313" y="900"/>
                  </a:lnTo>
                  <a:lnTo>
                    <a:pt x="18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732444" y="7681888"/>
              <a:ext cx="142663" cy="7081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894741" y="7657563"/>
              <a:ext cx="73516" cy="9513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7032907" y="7669395"/>
              <a:ext cx="149512" cy="8331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7342551" y="7681888"/>
              <a:ext cx="73400" cy="7081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7246122" y="7657563"/>
              <a:ext cx="73516" cy="95138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7438872" y="7657567"/>
              <a:ext cx="26670" cy="93980"/>
            </a:xfrm>
            <a:custGeom>
              <a:avLst/>
              <a:gdLst/>
              <a:ahLst/>
              <a:cxnLst/>
              <a:rect l="l" t="t" r="r" b="b"/>
              <a:pathLst>
                <a:path w="26669" h="93979">
                  <a:moveTo>
                    <a:pt x="26229" y="0"/>
                  </a:moveTo>
                  <a:lnTo>
                    <a:pt x="0" y="0"/>
                  </a:lnTo>
                  <a:lnTo>
                    <a:pt x="0" y="93923"/>
                  </a:lnTo>
                  <a:lnTo>
                    <a:pt x="26229" y="93923"/>
                  </a:lnTo>
                  <a:lnTo>
                    <a:pt x="26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490839" y="7655557"/>
              <a:ext cx="215577" cy="97145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7729325" y="7681892"/>
              <a:ext cx="53975" cy="69850"/>
            </a:xfrm>
            <a:custGeom>
              <a:avLst/>
              <a:gdLst/>
              <a:ahLst/>
              <a:cxnLst/>
              <a:rect l="l" t="t" r="r" b="b"/>
              <a:pathLst>
                <a:path w="53975" h="69850">
                  <a:moveTo>
                    <a:pt x="48176" y="0"/>
                  </a:moveTo>
                  <a:lnTo>
                    <a:pt x="45893" y="0"/>
                  </a:lnTo>
                  <a:lnTo>
                    <a:pt x="41914" y="0"/>
                  </a:lnTo>
                  <a:lnTo>
                    <a:pt x="37967" y="1109"/>
                  </a:lnTo>
                  <a:lnTo>
                    <a:pt x="30135" y="5580"/>
                  </a:lnTo>
                  <a:lnTo>
                    <a:pt x="27088" y="8502"/>
                  </a:lnTo>
                  <a:lnTo>
                    <a:pt x="24910" y="12125"/>
                  </a:lnTo>
                  <a:lnTo>
                    <a:pt x="23611" y="12125"/>
                  </a:lnTo>
                  <a:lnTo>
                    <a:pt x="19538" y="1214"/>
                  </a:lnTo>
                  <a:lnTo>
                    <a:pt x="0" y="1214"/>
                  </a:lnTo>
                  <a:lnTo>
                    <a:pt x="0" y="69599"/>
                  </a:lnTo>
                  <a:lnTo>
                    <a:pt x="26240" y="69599"/>
                  </a:lnTo>
                  <a:lnTo>
                    <a:pt x="26240" y="31538"/>
                  </a:lnTo>
                  <a:lnTo>
                    <a:pt x="27527" y="28166"/>
                  </a:lnTo>
                  <a:lnTo>
                    <a:pt x="32721" y="23454"/>
                  </a:lnTo>
                  <a:lnTo>
                    <a:pt x="36867" y="22282"/>
                  </a:lnTo>
                  <a:lnTo>
                    <a:pt x="46406" y="22282"/>
                  </a:lnTo>
                  <a:lnTo>
                    <a:pt x="49370" y="22522"/>
                  </a:lnTo>
                  <a:lnTo>
                    <a:pt x="51516" y="22994"/>
                  </a:lnTo>
                  <a:lnTo>
                    <a:pt x="53883" y="712"/>
                  </a:lnTo>
                  <a:lnTo>
                    <a:pt x="50344" y="157"/>
                  </a:lnTo>
                  <a:lnTo>
                    <a:pt x="48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601669" y="7881690"/>
              <a:ext cx="169575" cy="16152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817366" y="7884156"/>
              <a:ext cx="165994" cy="15690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323059" y="7884150"/>
              <a:ext cx="149409" cy="15691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107353" y="7881690"/>
              <a:ext cx="169575" cy="16152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581068" y="7884155"/>
              <a:ext cx="134268" cy="156906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15760281" y="7883594"/>
              <a:ext cx="252095" cy="157480"/>
            </a:xfrm>
            <a:custGeom>
              <a:avLst/>
              <a:gdLst/>
              <a:ahLst/>
              <a:cxnLst/>
              <a:rect l="l" t="t" r="r" b="b"/>
              <a:pathLst>
                <a:path w="252094" h="157479">
                  <a:moveTo>
                    <a:pt x="10350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59690"/>
                  </a:lnTo>
                  <a:lnTo>
                    <a:pt x="0" y="92710"/>
                  </a:lnTo>
                  <a:lnTo>
                    <a:pt x="0" y="123190"/>
                  </a:lnTo>
                  <a:lnTo>
                    <a:pt x="0" y="157480"/>
                  </a:lnTo>
                  <a:lnTo>
                    <a:pt x="103505" y="157480"/>
                  </a:lnTo>
                  <a:lnTo>
                    <a:pt x="103505" y="123190"/>
                  </a:lnTo>
                  <a:lnTo>
                    <a:pt x="47104" y="123190"/>
                  </a:lnTo>
                  <a:lnTo>
                    <a:pt x="47104" y="92710"/>
                  </a:lnTo>
                  <a:lnTo>
                    <a:pt x="99326" y="92710"/>
                  </a:lnTo>
                  <a:lnTo>
                    <a:pt x="99326" y="59690"/>
                  </a:lnTo>
                  <a:lnTo>
                    <a:pt x="47104" y="59690"/>
                  </a:lnTo>
                  <a:lnTo>
                    <a:pt x="47104" y="34290"/>
                  </a:lnTo>
                  <a:lnTo>
                    <a:pt x="103505" y="34290"/>
                  </a:lnTo>
                  <a:lnTo>
                    <a:pt x="103505" y="0"/>
                  </a:lnTo>
                  <a:close/>
                </a:path>
                <a:path w="252094" h="157479">
                  <a:moveTo>
                    <a:pt x="251714" y="0"/>
                  </a:moveTo>
                  <a:lnTo>
                    <a:pt x="148691" y="0"/>
                  </a:lnTo>
                  <a:lnTo>
                    <a:pt x="148691" y="34290"/>
                  </a:lnTo>
                  <a:lnTo>
                    <a:pt x="148691" y="64770"/>
                  </a:lnTo>
                  <a:lnTo>
                    <a:pt x="148691" y="99060"/>
                  </a:lnTo>
                  <a:lnTo>
                    <a:pt x="148691" y="157480"/>
                  </a:lnTo>
                  <a:lnTo>
                    <a:pt x="195072" y="157480"/>
                  </a:lnTo>
                  <a:lnTo>
                    <a:pt x="195072" y="99060"/>
                  </a:lnTo>
                  <a:lnTo>
                    <a:pt x="247307" y="99060"/>
                  </a:lnTo>
                  <a:lnTo>
                    <a:pt x="247307" y="64770"/>
                  </a:lnTo>
                  <a:lnTo>
                    <a:pt x="195072" y="64770"/>
                  </a:lnTo>
                  <a:lnTo>
                    <a:pt x="195072" y="34290"/>
                  </a:lnTo>
                  <a:lnTo>
                    <a:pt x="251714" y="34290"/>
                  </a:lnTo>
                  <a:lnTo>
                    <a:pt x="251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6048585" y="7881690"/>
              <a:ext cx="169575" cy="16152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64290" y="7884150"/>
              <a:ext cx="149409" cy="15691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6444227" y="7883594"/>
              <a:ext cx="103505" cy="157480"/>
            </a:xfrm>
            <a:custGeom>
              <a:avLst/>
              <a:gdLst/>
              <a:ahLst/>
              <a:cxnLst/>
              <a:rect l="l" t="t" r="r" b="b"/>
              <a:pathLst>
                <a:path w="103505" h="157479">
                  <a:moveTo>
                    <a:pt x="10350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59690"/>
                  </a:lnTo>
                  <a:lnTo>
                    <a:pt x="0" y="92710"/>
                  </a:lnTo>
                  <a:lnTo>
                    <a:pt x="0" y="123190"/>
                  </a:lnTo>
                  <a:lnTo>
                    <a:pt x="0" y="157480"/>
                  </a:lnTo>
                  <a:lnTo>
                    <a:pt x="103505" y="157480"/>
                  </a:lnTo>
                  <a:lnTo>
                    <a:pt x="103505" y="123190"/>
                  </a:lnTo>
                  <a:lnTo>
                    <a:pt x="47091" y="123190"/>
                  </a:lnTo>
                  <a:lnTo>
                    <a:pt x="47091" y="92710"/>
                  </a:lnTo>
                  <a:lnTo>
                    <a:pt x="99326" y="92710"/>
                  </a:lnTo>
                  <a:lnTo>
                    <a:pt x="99326" y="59690"/>
                  </a:lnTo>
                  <a:lnTo>
                    <a:pt x="47091" y="59690"/>
                  </a:lnTo>
                  <a:lnTo>
                    <a:pt x="47091" y="34290"/>
                  </a:lnTo>
                  <a:lnTo>
                    <a:pt x="103505" y="34290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6671001" y="7884156"/>
              <a:ext cx="198538" cy="15690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902910" y="7883518"/>
              <a:ext cx="353903" cy="15754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7359349" y="7884156"/>
              <a:ext cx="102311" cy="156906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7513873" y="8008965"/>
              <a:ext cx="54610" cy="62865"/>
            </a:xfrm>
            <a:custGeom>
              <a:avLst/>
              <a:gdLst/>
              <a:ahLst/>
              <a:cxnLst/>
              <a:rect l="l" t="t" r="r" b="b"/>
              <a:pathLst>
                <a:path w="54609" h="62865">
                  <a:moveTo>
                    <a:pt x="52584" y="0"/>
                  </a:moveTo>
                  <a:lnTo>
                    <a:pt x="11800" y="0"/>
                  </a:lnTo>
                  <a:lnTo>
                    <a:pt x="11009" y="5988"/>
                  </a:lnTo>
                  <a:lnTo>
                    <a:pt x="9940" y="12896"/>
                  </a:lnTo>
                  <a:lnTo>
                    <a:pt x="6973" y="29475"/>
                  </a:lnTo>
                  <a:lnTo>
                    <a:pt x="3471" y="46973"/>
                  </a:lnTo>
                  <a:lnTo>
                    <a:pt x="0" y="62689"/>
                  </a:lnTo>
                  <a:lnTo>
                    <a:pt x="33266" y="62689"/>
                  </a:lnTo>
                  <a:lnTo>
                    <a:pt x="38111" y="51681"/>
                  </a:lnTo>
                  <a:lnTo>
                    <a:pt x="43223" y="37976"/>
                  </a:lnTo>
                  <a:lnTo>
                    <a:pt x="48603" y="21576"/>
                  </a:lnTo>
                  <a:lnTo>
                    <a:pt x="54249" y="2481"/>
                  </a:lnTo>
                  <a:lnTo>
                    <a:pt x="52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7685071" y="7884156"/>
              <a:ext cx="102311" cy="15690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7839120" y="7882544"/>
              <a:ext cx="128730" cy="160665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7998901" y="7881908"/>
              <a:ext cx="124739" cy="16130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8156644" y="7881908"/>
              <a:ext cx="124739" cy="16130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4349880" y="8183128"/>
              <a:ext cx="71851" cy="70804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14447673" y="8158803"/>
              <a:ext cx="78740" cy="93980"/>
            </a:xfrm>
            <a:custGeom>
              <a:avLst/>
              <a:gdLst/>
              <a:ahLst/>
              <a:cxnLst/>
              <a:rect l="l" t="t" r="r" b="b"/>
              <a:pathLst>
                <a:path w="78740" h="93979">
                  <a:moveTo>
                    <a:pt x="26225" y="0"/>
                  </a:moveTo>
                  <a:lnTo>
                    <a:pt x="0" y="0"/>
                  </a:lnTo>
                  <a:lnTo>
                    <a:pt x="0" y="93929"/>
                  </a:lnTo>
                  <a:lnTo>
                    <a:pt x="26225" y="93929"/>
                  </a:lnTo>
                  <a:lnTo>
                    <a:pt x="26225" y="0"/>
                  </a:lnTo>
                  <a:close/>
                </a:path>
                <a:path w="78740" h="93979">
                  <a:moveTo>
                    <a:pt x="78727" y="0"/>
                  </a:moveTo>
                  <a:lnTo>
                    <a:pt x="52501" y="0"/>
                  </a:lnTo>
                  <a:lnTo>
                    <a:pt x="52501" y="93929"/>
                  </a:lnTo>
                  <a:lnTo>
                    <a:pt x="78727" y="93929"/>
                  </a:lnTo>
                  <a:lnTo>
                    <a:pt x="78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598831" y="8113466"/>
              <a:ext cx="132718" cy="14112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4769616" y="8113263"/>
              <a:ext cx="148382" cy="141325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4958352" y="8115572"/>
              <a:ext cx="100330" cy="137160"/>
            </a:xfrm>
            <a:custGeom>
              <a:avLst/>
              <a:gdLst/>
              <a:ahLst/>
              <a:cxnLst/>
              <a:rect l="l" t="t" r="r" b="b"/>
              <a:pathLst>
                <a:path w="100330" h="137159">
                  <a:moveTo>
                    <a:pt x="99949" y="106680"/>
                  </a:moveTo>
                  <a:lnTo>
                    <a:pt x="41198" y="106680"/>
                  </a:lnTo>
                  <a:lnTo>
                    <a:pt x="41198" y="0"/>
                  </a:lnTo>
                  <a:lnTo>
                    <a:pt x="0" y="0"/>
                  </a:lnTo>
                  <a:lnTo>
                    <a:pt x="0" y="106680"/>
                  </a:lnTo>
                  <a:lnTo>
                    <a:pt x="0" y="137160"/>
                  </a:lnTo>
                  <a:lnTo>
                    <a:pt x="99949" y="137160"/>
                  </a:lnTo>
                  <a:lnTo>
                    <a:pt x="99949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5095335" y="8115433"/>
              <a:ext cx="129503" cy="13729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5327683" y="8113464"/>
              <a:ext cx="121231" cy="141126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5479171" y="8113263"/>
              <a:ext cx="148361" cy="14132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6087305" y="8113466"/>
              <a:ext cx="132718" cy="14112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6258089" y="8113263"/>
              <a:ext cx="148361" cy="141325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16446831" y="8115572"/>
              <a:ext cx="100330" cy="137160"/>
            </a:xfrm>
            <a:custGeom>
              <a:avLst/>
              <a:gdLst/>
              <a:ahLst/>
              <a:cxnLst/>
              <a:rect l="l" t="t" r="r" b="b"/>
              <a:pathLst>
                <a:path w="100330" h="137159">
                  <a:moveTo>
                    <a:pt x="99936" y="106680"/>
                  </a:moveTo>
                  <a:lnTo>
                    <a:pt x="41198" y="106680"/>
                  </a:lnTo>
                  <a:lnTo>
                    <a:pt x="41198" y="0"/>
                  </a:lnTo>
                  <a:lnTo>
                    <a:pt x="0" y="0"/>
                  </a:lnTo>
                  <a:lnTo>
                    <a:pt x="0" y="106680"/>
                  </a:lnTo>
                  <a:lnTo>
                    <a:pt x="0" y="137160"/>
                  </a:lnTo>
                  <a:lnTo>
                    <a:pt x="99936" y="137160"/>
                  </a:lnTo>
                  <a:lnTo>
                    <a:pt x="99936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6583811" y="8115433"/>
              <a:ext cx="129482" cy="137294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6821781" y="8115429"/>
              <a:ext cx="117483" cy="137294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6977762" y="8115433"/>
              <a:ext cx="130530" cy="139158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17153141" y="8115432"/>
              <a:ext cx="315595" cy="137795"/>
            </a:xfrm>
            <a:custGeom>
              <a:avLst/>
              <a:gdLst/>
              <a:ahLst/>
              <a:cxnLst/>
              <a:rect l="l" t="t" r="r" b="b"/>
              <a:pathLst>
                <a:path w="315594" h="137795">
                  <a:moveTo>
                    <a:pt x="99949" y="106819"/>
                  </a:moveTo>
                  <a:lnTo>
                    <a:pt x="41211" y="106819"/>
                  </a:lnTo>
                  <a:lnTo>
                    <a:pt x="41211" y="139"/>
                  </a:lnTo>
                  <a:lnTo>
                    <a:pt x="0" y="139"/>
                  </a:lnTo>
                  <a:lnTo>
                    <a:pt x="0" y="106819"/>
                  </a:lnTo>
                  <a:lnTo>
                    <a:pt x="0" y="137299"/>
                  </a:lnTo>
                  <a:lnTo>
                    <a:pt x="99949" y="137299"/>
                  </a:lnTo>
                  <a:lnTo>
                    <a:pt x="99949" y="106819"/>
                  </a:lnTo>
                  <a:close/>
                </a:path>
                <a:path w="315594" h="137795">
                  <a:moveTo>
                    <a:pt x="236943" y="106819"/>
                  </a:moveTo>
                  <a:lnTo>
                    <a:pt x="178206" y="106819"/>
                  </a:lnTo>
                  <a:lnTo>
                    <a:pt x="178206" y="139"/>
                  </a:lnTo>
                  <a:lnTo>
                    <a:pt x="136982" y="139"/>
                  </a:lnTo>
                  <a:lnTo>
                    <a:pt x="136982" y="106819"/>
                  </a:lnTo>
                  <a:lnTo>
                    <a:pt x="136982" y="137299"/>
                  </a:lnTo>
                  <a:lnTo>
                    <a:pt x="236943" y="137299"/>
                  </a:lnTo>
                  <a:lnTo>
                    <a:pt x="236943" y="106819"/>
                  </a:lnTo>
                  <a:close/>
                </a:path>
                <a:path w="315594" h="137795">
                  <a:moveTo>
                    <a:pt x="315391" y="0"/>
                  </a:moveTo>
                  <a:lnTo>
                    <a:pt x="273951" y="0"/>
                  </a:lnTo>
                  <a:lnTo>
                    <a:pt x="273951" y="137299"/>
                  </a:lnTo>
                  <a:lnTo>
                    <a:pt x="315391" y="137299"/>
                  </a:lnTo>
                  <a:lnTo>
                    <a:pt x="315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7508488" y="8113263"/>
              <a:ext cx="148361" cy="141325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7697212" y="8115431"/>
              <a:ext cx="145241" cy="137294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17877710" y="8224642"/>
              <a:ext cx="47625" cy="55244"/>
            </a:xfrm>
            <a:custGeom>
              <a:avLst/>
              <a:gdLst/>
              <a:ahLst/>
              <a:cxnLst/>
              <a:rect l="l" t="t" r="r" b="b"/>
              <a:pathLst>
                <a:path w="47625" h="55245">
                  <a:moveTo>
                    <a:pt x="46009" y="0"/>
                  </a:moveTo>
                  <a:lnTo>
                    <a:pt x="10334" y="0"/>
                  </a:lnTo>
                  <a:lnTo>
                    <a:pt x="9634" y="5244"/>
                  </a:lnTo>
                  <a:lnTo>
                    <a:pt x="8694" y="11287"/>
                  </a:lnTo>
                  <a:lnTo>
                    <a:pt x="6104" y="25779"/>
                  </a:lnTo>
                  <a:lnTo>
                    <a:pt x="3036" y="41099"/>
                  </a:lnTo>
                  <a:lnTo>
                    <a:pt x="0" y="54856"/>
                  </a:lnTo>
                  <a:lnTo>
                    <a:pt x="29119" y="54856"/>
                  </a:lnTo>
                  <a:lnTo>
                    <a:pt x="33352" y="45220"/>
                  </a:lnTo>
                  <a:lnTo>
                    <a:pt x="37823" y="33228"/>
                  </a:lnTo>
                  <a:lnTo>
                    <a:pt x="42533" y="18877"/>
                  </a:lnTo>
                  <a:lnTo>
                    <a:pt x="47485" y="2167"/>
                  </a:lnTo>
                  <a:lnTo>
                    <a:pt x="46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8018737" y="8114876"/>
              <a:ext cx="155157" cy="137849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8202996" y="8115431"/>
              <a:ext cx="145241" cy="137294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8394031" y="8115433"/>
              <a:ext cx="129493" cy="137294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5100100" y="8325008"/>
              <a:ext cx="121231" cy="141126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15533599" y="8326977"/>
              <a:ext cx="327660" cy="137795"/>
            </a:xfrm>
            <a:custGeom>
              <a:avLst/>
              <a:gdLst/>
              <a:ahLst/>
              <a:cxnLst/>
              <a:rect l="l" t="t" r="r" b="b"/>
              <a:pathLst>
                <a:path w="327659" h="137795">
                  <a:moveTo>
                    <a:pt x="115608" y="139"/>
                  </a:moveTo>
                  <a:lnTo>
                    <a:pt x="0" y="139"/>
                  </a:lnTo>
                  <a:lnTo>
                    <a:pt x="0" y="30619"/>
                  </a:lnTo>
                  <a:lnTo>
                    <a:pt x="37236" y="30619"/>
                  </a:lnTo>
                  <a:lnTo>
                    <a:pt x="37236" y="137299"/>
                  </a:lnTo>
                  <a:lnTo>
                    <a:pt x="78460" y="137299"/>
                  </a:lnTo>
                  <a:lnTo>
                    <a:pt x="78460" y="30619"/>
                  </a:lnTo>
                  <a:lnTo>
                    <a:pt x="115608" y="30619"/>
                  </a:lnTo>
                  <a:lnTo>
                    <a:pt x="115608" y="139"/>
                  </a:lnTo>
                  <a:close/>
                </a:path>
                <a:path w="327659" h="137795">
                  <a:moveTo>
                    <a:pt x="191655" y="0"/>
                  </a:moveTo>
                  <a:lnTo>
                    <a:pt x="150228" y="0"/>
                  </a:lnTo>
                  <a:lnTo>
                    <a:pt x="150228" y="137299"/>
                  </a:lnTo>
                  <a:lnTo>
                    <a:pt x="191655" y="137299"/>
                  </a:lnTo>
                  <a:lnTo>
                    <a:pt x="191655" y="0"/>
                  </a:lnTo>
                  <a:close/>
                </a:path>
                <a:path w="327659" h="137795">
                  <a:moveTo>
                    <a:pt x="327367" y="139"/>
                  </a:moveTo>
                  <a:lnTo>
                    <a:pt x="237223" y="139"/>
                  </a:lnTo>
                  <a:lnTo>
                    <a:pt x="237223" y="29349"/>
                  </a:lnTo>
                  <a:lnTo>
                    <a:pt x="237223" y="56019"/>
                  </a:lnTo>
                  <a:lnTo>
                    <a:pt x="237223" y="85229"/>
                  </a:lnTo>
                  <a:lnTo>
                    <a:pt x="237223" y="137299"/>
                  </a:lnTo>
                  <a:lnTo>
                    <a:pt x="277825" y="137299"/>
                  </a:lnTo>
                  <a:lnTo>
                    <a:pt x="277825" y="85229"/>
                  </a:lnTo>
                  <a:lnTo>
                    <a:pt x="323519" y="85229"/>
                  </a:lnTo>
                  <a:lnTo>
                    <a:pt x="323519" y="56019"/>
                  </a:lnTo>
                  <a:lnTo>
                    <a:pt x="277825" y="56019"/>
                  </a:lnTo>
                  <a:lnTo>
                    <a:pt x="277825" y="29349"/>
                  </a:lnTo>
                  <a:lnTo>
                    <a:pt x="327367" y="29349"/>
                  </a:lnTo>
                  <a:lnTo>
                    <a:pt x="327367" y="1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8364513" y="8382271"/>
              <a:ext cx="149491" cy="83312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577402" y="8545359"/>
              <a:ext cx="71830" cy="70804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4371249" y="8115428"/>
              <a:ext cx="4003102" cy="679809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6085206" y="8776063"/>
              <a:ext cx="660513" cy="130731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3897052" y="6128253"/>
              <a:ext cx="5087530" cy="4060787"/>
            </a:xfrm>
            <a:prstGeom prst="rect">
              <a:avLst/>
            </a:prstGeom>
          </p:spPr>
        </p:pic>
      </p:grpSp>
      <p:sp>
        <p:nvSpPr>
          <p:cNvPr id="129" name="object 129"/>
          <p:cNvSpPr txBox="1"/>
          <p:nvPr/>
        </p:nvSpPr>
        <p:spPr>
          <a:xfrm>
            <a:off x="1118155" y="5559559"/>
            <a:ext cx="8395970" cy="4606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Initially, banks aimed to safeguard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clients'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but later engaged in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risky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lending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practices,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issuing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certiﬁcates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gold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didn't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have.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practice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posed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threat of bank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runs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if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too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many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clients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claimed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their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simultaneously.</a:t>
            </a:r>
            <a:endParaRPr sz="1700" dirty="0">
              <a:latin typeface="Open Sans"/>
              <a:cs typeface="Open Sans"/>
            </a:endParaRPr>
          </a:p>
          <a:p>
            <a:pPr marL="12700" marR="254635">
              <a:lnSpc>
                <a:spcPct val="113100"/>
              </a:lnSpc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address 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risk,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collaborated with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establish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legalizing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re-lending.</a:t>
            </a:r>
            <a:endParaRPr sz="1700" dirty="0">
              <a:latin typeface="Open Sans"/>
              <a:cs typeface="Open Sans"/>
            </a:endParaRPr>
          </a:p>
          <a:p>
            <a:pPr marL="12700" marR="4001135">
              <a:lnSpc>
                <a:spcPct val="113100"/>
              </a:lnSpc>
              <a:spcBef>
                <a:spcPts val="1445"/>
              </a:spcBef>
            </a:pP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1913,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they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created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Federal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Reserve,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central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bank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responsible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generating 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paper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certiﬁcates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bailing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out 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troubled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banks.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Globally,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governments 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recognized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value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gold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silver, 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leading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conﬂicts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wars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control.</a:t>
            </a:r>
            <a:endParaRPr sz="1700" dirty="0">
              <a:latin typeface="Open Sans"/>
              <a:cs typeface="Open Sans"/>
            </a:endParaRPr>
          </a:p>
          <a:p>
            <a:pPr marL="12700" marR="4377055">
              <a:lnSpc>
                <a:spcPct val="113100"/>
              </a:lnSpc>
            </a:pP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years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leading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World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War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II,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 leaders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like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Lenin,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Stalin,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Churchill, 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Roosevelt,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Mussolini,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Hitler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seized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gold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strategic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purposes.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0036177" y="2636140"/>
            <a:ext cx="8895080" cy="178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early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1930s,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signiﬁcant change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occurred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way money was backed by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assets in the United States.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 time,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lot of people’s wealth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stored 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form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gold.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However,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1933,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President Roosevelt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issued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Executive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Order 6102, which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demanded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 every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citizen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give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up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gold. This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wasn't a voluntary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exchange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people were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required to surrender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gold,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if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refused, they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faced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severe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penalties.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0036177" y="4688140"/>
            <a:ext cx="8914130" cy="226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set the exchange rate at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$20.67 per ounce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gold. This meant that for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every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ounce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gold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person had,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received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paper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certiﬁcates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equivalent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endParaRPr sz="1700">
              <a:latin typeface="Open Sans"/>
              <a:cs typeface="Open Sans"/>
            </a:endParaRPr>
          </a:p>
          <a:p>
            <a:pPr marL="12700" marR="180975">
              <a:lnSpc>
                <a:spcPct val="113100"/>
              </a:lnSpc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$20.67.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People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had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accept these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paper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dollars,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hoping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one day,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would be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able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exchange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them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back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gold.</a:t>
            </a:r>
            <a:endParaRPr sz="1700">
              <a:latin typeface="Open Sans"/>
              <a:cs typeface="Open Sans"/>
            </a:endParaRPr>
          </a:p>
          <a:p>
            <a:pPr marL="12700" marR="5493385">
              <a:lnSpc>
                <a:spcPct val="113100"/>
              </a:lnSpc>
              <a:spcBef>
                <a:spcPts val="144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1934,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Gold Reserve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Act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allowed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people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exchange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paper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dollars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gold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again.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0036177" y="6923308"/>
            <a:ext cx="3576954" cy="324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However,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was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catch: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government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deliberately devalued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paper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dollars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increasing the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exchange rate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$35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per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ounce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gold.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devaluation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hit</a:t>
            </a:r>
            <a:endParaRPr sz="1700">
              <a:latin typeface="Open Sans"/>
              <a:cs typeface="Open Sans"/>
            </a:endParaRPr>
          </a:p>
          <a:p>
            <a:pPr marL="12700" marR="8890">
              <a:lnSpc>
                <a:spcPct val="113100"/>
              </a:lnSpc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hard-working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individuals 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lower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middle classes as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meant that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savings,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once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worth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more,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were now worth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less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due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decrease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paper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dollars.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5975041" y="7295136"/>
            <a:ext cx="3554729" cy="2886075"/>
            <a:chOff x="5975041" y="7295136"/>
            <a:chExt cx="3554729" cy="2886075"/>
          </a:xfrm>
        </p:grpSpPr>
        <p:pic>
          <p:nvPicPr>
            <p:cNvPr id="134" name="object 13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985252" y="7305340"/>
              <a:ext cx="3534101" cy="2845142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5985244" y="7305339"/>
              <a:ext cx="3534410" cy="2865755"/>
            </a:xfrm>
            <a:custGeom>
              <a:avLst/>
              <a:gdLst/>
              <a:ahLst/>
              <a:cxnLst/>
              <a:rect l="l" t="t" r="r" b="b"/>
              <a:pathLst>
                <a:path w="3534409" h="2865754">
                  <a:moveTo>
                    <a:pt x="123504" y="0"/>
                  </a:moveTo>
                  <a:lnTo>
                    <a:pt x="84464" y="7824"/>
                  </a:lnTo>
                  <a:lnTo>
                    <a:pt x="50560" y="29612"/>
                  </a:lnTo>
                  <a:lnTo>
                    <a:pt x="23826" y="62832"/>
                  </a:lnTo>
                  <a:lnTo>
                    <a:pt x="6295" y="104955"/>
                  </a:lnTo>
                  <a:lnTo>
                    <a:pt x="0" y="153450"/>
                  </a:lnTo>
                  <a:lnTo>
                    <a:pt x="0" y="2711938"/>
                  </a:lnTo>
                  <a:lnTo>
                    <a:pt x="6295" y="2760435"/>
                  </a:lnTo>
                  <a:lnTo>
                    <a:pt x="23826" y="2802553"/>
                  </a:lnTo>
                  <a:lnTo>
                    <a:pt x="50560" y="2835766"/>
                  </a:lnTo>
                  <a:lnTo>
                    <a:pt x="84464" y="2857546"/>
                  </a:lnTo>
                  <a:lnTo>
                    <a:pt x="123504" y="2865368"/>
                  </a:lnTo>
                  <a:lnTo>
                    <a:pt x="3410608" y="2865368"/>
                  </a:lnTo>
                  <a:lnTo>
                    <a:pt x="3449640" y="2857546"/>
                  </a:lnTo>
                  <a:lnTo>
                    <a:pt x="3483542" y="2835766"/>
                  </a:lnTo>
                  <a:lnTo>
                    <a:pt x="3510279" y="2802553"/>
                  </a:lnTo>
                  <a:lnTo>
                    <a:pt x="3527814" y="2760435"/>
                  </a:lnTo>
                  <a:lnTo>
                    <a:pt x="3534112" y="2711938"/>
                  </a:lnTo>
                  <a:lnTo>
                    <a:pt x="3534112" y="153450"/>
                  </a:lnTo>
                  <a:lnTo>
                    <a:pt x="3527814" y="104955"/>
                  </a:lnTo>
                  <a:lnTo>
                    <a:pt x="3510279" y="62832"/>
                  </a:lnTo>
                  <a:lnTo>
                    <a:pt x="3483542" y="29612"/>
                  </a:lnTo>
                  <a:lnTo>
                    <a:pt x="3449640" y="7824"/>
                  </a:lnTo>
                  <a:lnTo>
                    <a:pt x="3410608" y="0"/>
                  </a:lnTo>
                  <a:lnTo>
                    <a:pt x="123504" y="0"/>
                  </a:lnTo>
                  <a:close/>
                </a:path>
              </a:pathLst>
            </a:custGeom>
            <a:ln w="20407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/>
          <p:nvPr/>
        </p:nvSpPr>
        <p:spPr>
          <a:xfrm>
            <a:off x="9812130" y="2649939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812130" y="2801795"/>
            <a:ext cx="0" cy="7237095"/>
          </a:xfrm>
          <a:custGeom>
            <a:avLst/>
            <a:gdLst/>
            <a:ahLst/>
            <a:cxnLst/>
            <a:rect l="l" t="t" r="r" b="b"/>
            <a:pathLst>
              <a:path h="7237095">
                <a:moveTo>
                  <a:pt x="0" y="0"/>
                </a:moveTo>
                <a:lnTo>
                  <a:pt x="0" y="723698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812130" y="10101618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12135552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lang="en-US" spc="-5" dirty="0"/>
              <a:t>I</a:t>
            </a:r>
            <a:r>
              <a:rPr spc="-5" dirty="0"/>
              <a:t>s Fiat Money and Who</a:t>
            </a:r>
            <a:r>
              <a:rPr dirty="0"/>
              <a:t> </a:t>
            </a:r>
            <a:r>
              <a:rPr spc="-5" dirty="0"/>
              <a:t>Controls </a:t>
            </a:r>
            <a:r>
              <a:rPr lang="en-US" spc="-5" dirty="0"/>
              <a:t>I</a:t>
            </a:r>
            <a:r>
              <a:rPr spc="-5" dirty="0"/>
              <a:t>t?</a:t>
            </a:r>
          </a:p>
        </p:txBody>
      </p:sp>
      <p:sp>
        <p:nvSpPr>
          <p:cNvPr id="141" name="object 1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26</a:t>
            </a:r>
          </a:p>
        </p:txBody>
      </p:sp>
      <p:sp>
        <p:nvSpPr>
          <p:cNvPr id="140" name="object 140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#4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1087" y="10603510"/>
            <a:ext cx="2381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683B93"/>
                </a:solidFill>
                <a:latin typeface="Open Sans"/>
                <a:cs typeface="Open Sans"/>
              </a:rPr>
              <a:t>27</a:t>
            </a:r>
            <a:endParaRPr sz="1450">
              <a:latin typeface="Open Sans"/>
              <a:cs typeface="Open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43856" y="10656764"/>
            <a:ext cx="143513" cy="1435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2282" y="2555509"/>
            <a:ext cx="10089515" cy="207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After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World War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II,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Bretton Woods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agreement 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1944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established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 that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 US dollar 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would be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world's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reserve currency,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could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exchanged for gold.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However,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link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between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U.S. dollar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and gold was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severed 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1971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when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President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Nixon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ended the redeemability of the U.S. dollar for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gold. This marked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signiﬁcant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shift,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leading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the adoption 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ﬁat 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where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the currency is not backed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physical commodity like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gold but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rather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trust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conﬁdence 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people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who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use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As governments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central banks retained most 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people's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gold,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gold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surged,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reaching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$870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per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ounce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1980.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7867" y="6040225"/>
            <a:ext cx="8760193" cy="342945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47702" y="5584994"/>
            <a:ext cx="210439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0" spc="-30" dirty="0">
                <a:latin typeface="Open Sans Medium"/>
                <a:cs typeface="Open Sans Medium"/>
              </a:rPr>
              <a:t>Val</a:t>
            </a:r>
            <a:r>
              <a:rPr sz="1300" b="0" spc="-35" dirty="0">
                <a:latin typeface="Open Sans Medium"/>
                <a:cs typeface="Open Sans Medium"/>
              </a:rPr>
              <a:t>u</a:t>
            </a:r>
            <a:r>
              <a:rPr sz="1300" b="0" dirty="0">
                <a:latin typeface="Open Sans Medium"/>
                <a:cs typeface="Open Sans Medium"/>
              </a:rPr>
              <a:t>e</a:t>
            </a:r>
            <a:r>
              <a:rPr sz="1300" b="0" spc="-60" dirty="0">
                <a:latin typeface="Open Sans Medium"/>
                <a:cs typeface="Open Sans Medium"/>
              </a:rPr>
              <a:t> </a:t>
            </a:r>
            <a:r>
              <a:rPr sz="1300" b="0" spc="-30" dirty="0">
                <a:latin typeface="Open Sans Medium"/>
                <a:cs typeface="Open Sans Medium"/>
              </a:rPr>
              <a:t>i</a:t>
            </a:r>
            <a:r>
              <a:rPr sz="1300" b="0" dirty="0">
                <a:latin typeface="Open Sans Medium"/>
                <a:cs typeface="Open Sans Medium"/>
              </a:rPr>
              <a:t>n</a:t>
            </a:r>
            <a:r>
              <a:rPr sz="1300" b="0" spc="-65" dirty="0">
                <a:latin typeface="Open Sans Medium"/>
                <a:cs typeface="Open Sans Medium"/>
              </a:rPr>
              <a:t> </a:t>
            </a:r>
            <a:r>
              <a:rPr sz="1300" b="0" spc="-30" dirty="0">
                <a:latin typeface="Open Sans Medium"/>
                <a:cs typeface="Open Sans Medium"/>
              </a:rPr>
              <a:t>o</a:t>
            </a:r>
            <a:r>
              <a:rPr sz="1300" b="0" spc="-35" dirty="0">
                <a:latin typeface="Open Sans Medium"/>
                <a:cs typeface="Open Sans Medium"/>
              </a:rPr>
              <a:t>un</a:t>
            </a:r>
            <a:r>
              <a:rPr sz="1300" b="0" spc="-30" dirty="0">
                <a:latin typeface="Open Sans Medium"/>
                <a:cs typeface="Open Sans Medium"/>
              </a:rPr>
              <a:t>ce</a:t>
            </a:r>
            <a:r>
              <a:rPr sz="1300" b="0" dirty="0">
                <a:latin typeface="Open Sans Medium"/>
                <a:cs typeface="Open Sans Medium"/>
              </a:rPr>
              <a:t>s</a:t>
            </a:r>
            <a:r>
              <a:rPr sz="1300" b="0" spc="-60" dirty="0">
                <a:latin typeface="Open Sans Medium"/>
                <a:cs typeface="Open Sans Medium"/>
              </a:rPr>
              <a:t> </a:t>
            </a:r>
            <a:r>
              <a:rPr sz="1300" b="0" spc="-30" dirty="0">
                <a:latin typeface="Open Sans Medium"/>
                <a:cs typeface="Open Sans Medium"/>
              </a:rPr>
              <a:t>o</a:t>
            </a:r>
            <a:r>
              <a:rPr sz="1300" b="0" dirty="0">
                <a:latin typeface="Open Sans Medium"/>
                <a:cs typeface="Open Sans Medium"/>
              </a:rPr>
              <a:t>f</a:t>
            </a:r>
            <a:r>
              <a:rPr sz="1300" b="0" spc="-65" dirty="0">
                <a:latin typeface="Open Sans Medium"/>
                <a:cs typeface="Open Sans Medium"/>
              </a:rPr>
              <a:t> </a:t>
            </a:r>
            <a:r>
              <a:rPr sz="1300" b="0" spc="-30" dirty="0">
                <a:latin typeface="Open Sans Medium"/>
                <a:cs typeface="Open Sans Medium"/>
              </a:rPr>
              <a:t>US$</a:t>
            </a:r>
            <a:r>
              <a:rPr sz="1300" b="0" spc="-35" dirty="0">
                <a:latin typeface="Open Sans Medium"/>
                <a:cs typeface="Open Sans Medium"/>
              </a:rPr>
              <a:t>/g</a:t>
            </a:r>
            <a:r>
              <a:rPr sz="1300" b="0" spc="-30" dirty="0">
                <a:latin typeface="Open Sans Medium"/>
                <a:cs typeface="Open Sans Medium"/>
              </a:rPr>
              <a:t>o</a:t>
            </a:r>
            <a:r>
              <a:rPr sz="1300" b="0" spc="-35" dirty="0">
                <a:latin typeface="Open Sans Medium"/>
                <a:cs typeface="Open Sans Medium"/>
              </a:rPr>
              <a:t>l</a:t>
            </a:r>
            <a:r>
              <a:rPr sz="1300" b="0" dirty="0">
                <a:latin typeface="Open Sans Medium"/>
                <a:cs typeface="Open Sans Medium"/>
              </a:rPr>
              <a:t>d</a:t>
            </a:r>
            <a:endParaRPr sz="1300">
              <a:latin typeface="Open Sans Medium"/>
              <a:cs typeface="Open Sans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0979" y="6376013"/>
            <a:ext cx="1123950" cy="23253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4604" marR="139065" indent="-2540">
              <a:lnSpc>
                <a:spcPct val="138900"/>
              </a:lnSpc>
              <a:spcBef>
                <a:spcPts val="15"/>
              </a:spcBef>
            </a:pPr>
            <a:r>
              <a:rPr sz="1100" b="0" spc="5" dirty="0">
                <a:latin typeface="Open Sans Medium"/>
                <a:cs typeface="Open Sans Medium"/>
              </a:rPr>
              <a:t>US </a:t>
            </a:r>
            <a:r>
              <a:rPr sz="1100" b="0" spc="-10" dirty="0">
                <a:latin typeface="Open Sans Medium"/>
                <a:cs typeface="Open Sans Medium"/>
              </a:rPr>
              <a:t>Dollar </a:t>
            </a:r>
            <a:r>
              <a:rPr sz="1100" b="0" spc="-5" dirty="0">
                <a:latin typeface="Open Sans Medium"/>
                <a:cs typeface="Open Sans Medium"/>
              </a:rPr>
              <a:t> </a:t>
            </a:r>
            <a:r>
              <a:rPr sz="1100" b="0" spc="-10" dirty="0">
                <a:latin typeface="Open Sans Medium"/>
                <a:cs typeface="Open Sans Medium"/>
              </a:rPr>
              <a:t>Poun</a:t>
            </a:r>
            <a:r>
              <a:rPr sz="1100" b="0" spc="20" dirty="0">
                <a:latin typeface="Open Sans Medium"/>
                <a:cs typeface="Open Sans Medium"/>
              </a:rPr>
              <a:t>d</a:t>
            </a:r>
            <a:r>
              <a:rPr sz="1100" b="0" spc="-45" dirty="0">
                <a:latin typeface="Open Sans Medium"/>
                <a:cs typeface="Open Sans Medium"/>
              </a:rPr>
              <a:t> </a:t>
            </a:r>
            <a:r>
              <a:rPr sz="1100" b="0" spc="-15" dirty="0">
                <a:latin typeface="Open Sans Medium"/>
                <a:cs typeface="Open Sans Medium"/>
              </a:rPr>
              <a:t>Sterlin</a:t>
            </a:r>
            <a:r>
              <a:rPr sz="1100" b="0" spc="10" dirty="0">
                <a:latin typeface="Open Sans Medium"/>
                <a:cs typeface="Open Sans Medium"/>
              </a:rPr>
              <a:t>g  </a:t>
            </a:r>
            <a:r>
              <a:rPr sz="1100" b="0" spc="-5" dirty="0">
                <a:latin typeface="Open Sans Medium"/>
                <a:cs typeface="Open Sans Medium"/>
              </a:rPr>
              <a:t>Swiss Franc </a:t>
            </a:r>
            <a:r>
              <a:rPr sz="1100" b="0" dirty="0">
                <a:latin typeface="Open Sans Medium"/>
                <a:cs typeface="Open Sans Medium"/>
              </a:rPr>
              <a:t> </a:t>
            </a:r>
            <a:r>
              <a:rPr sz="1100" b="0" spc="-5" dirty="0">
                <a:latin typeface="Open Sans Medium"/>
                <a:cs typeface="Open Sans Medium"/>
              </a:rPr>
              <a:t>Gold</a:t>
            </a:r>
            <a:endParaRPr sz="1100">
              <a:latin typeface="Open Sans Medium"/>
              <a:cs typeface="Open Sans Medium"/>
            </a:endParaRPr>
          </a:p>
          <a:p>
            <a:pPr marL="14604">
              <a:lnSpc>
                <a:spcPct val="100000"/>
              </a:lnSpc>
              <a:spcBef>
                <a:spcPts val="455"/>
              </a:spcBef>
            </a:pPr>
            <a:r>
              <a:rPr sz="1100" b="0" spc="-5" dirty="0">
                <a:latin typeface="Open Sans Medium"/>
                <a:cs typeface="Open Sans Medium"/>
              </a:rPr>
              <a:t>Euro</a:t>
            </a:r>
            <a:endParaRPr sz="1100">
              <a:latin typeface="Open Sans Medium"/>
              <a:cs typeface="Open Sans Medium"/>
            </a:endParaRPr>
          </a:p>
          <a:p>
            <a:pPr marL="13970" marR="5080" algn="just">
              <a:lnSpc>
                <a:spcPct val="134900"/>
              </a:lnSpc>
              <a:spcBef>
                <a:spcPts val="110"/>
              </a:spcBef>
            </a:pPr>
            <a:r>
              <a:rPr sz="1100" b="0" spc="-15" dirty="0">
                <a:latin typeface="Open Sans Medium"/>
                <a:cs typeface="Open Sans Medium"/>
              </a:rPr>
              <a:t>Australia</a:t>
            </a:r>
            <a:r>
              <a:rPr sz="1100" b="0" spc="20" dirty="0">
                <a:latin typeface="Open Sans Medium"/>
                <a:cs typeface="Open Sans Medium"/>
              </a:rPr>
              <a:t>n</a:t>
            </a:r>
            <a:r>
              <a:rPr sz="1100" b="0" spc="-45" dirty="0">
                <a:latin typeface="Open Sans Medium"/>
                <a:cs typeface="Open Sans Medium"/>
              </a:rPr>
              <a:t> </a:t>
            </a:r>
            <a:r>
              <a:rPr sz="1100" b="0" spc="-15" dirty="0">
                <a:latin typeface="Open Sans Medium"/>
                <a:cs typeface="Open Sans Medium"/>
              </a:rPr>
              <a:t>Dolla</a:t>
            </a:r>
            <a:r>
              <a:rPr sz="1100" b="0" spc="10" dirty="0">
                <a:latin typeface="Open Sans Medium"/>
                <a:cs typeface="Open Sans Medium"/>
              </a:rPr>
              <a:t>r  </a:t>
            </a:r>
            <a:r>
              <a:rPr sz="1100" b="0" spc="-10" dirty="0">
                <a:latin typeface="Open Sans Medium"/>
                <a:cs typeface="Open Sans Medium"/>
              </a:rPr>
              <a:t>Singapor</a:t>
            </a:r>
            <a:r>
              <a:rPr sz="1100" b="0" spc="20" dirty="0">
                <a:latin typeface="Open Sans Medium"/>
                <a:cs typeface="Open Sans Medium"/>
              </a:rPr>
              <a:t>e</a:t>
            </a:r>
            <a:r>
              <a:rPr sz="1100" b="0" spc="-45" dirty="0">
                <a:latin typeface="Open Sans Medium"/>
                <a:cs typeface="Open Sans Medium"/>
              </a:rPr>
              <a:t> </a:t>
            </a:r>
            <a:r>
              <a:rPr sz="1100" b="0" spc="-15" dirty="0">
                <a:latin typeface="Open Sans Medium"/>
                <a:cs typeface="Open Sans Medium"/>
              </a:rPr>
              <a:t>Dolla</a:t>
            </a:r>
            <a:r>
              <a:rPr sz="1100" b="0" spc="10" dirty="0">
                <a:latin typeface="Open Sans Medium"/>
                <a:cs typeface="Open Sans Medium"/>
              </a:rPr>
              <a:t>r  </a:t>
            </a:r>
            <a:r>
              <a:rPr sz="1100" b="0" dirty="0">
                <a:latin typeface="Open Sans Medium"/>
                <a:cs typeface="Open Sans Medium"/>
              </a:rPr>
              <a:t>Yen</a:t>
            </a:r>
            <a:endParaRPr sz="1100">
              <a:latin typeface="Open Sans Medium"/>
              <a:cs typeface="Open Sans Medium"/>
            </a:endParaRPr>
          </a:p>
          <a:p>
            <a:pPr marL="13970" marR="182245">
              <a:lnSpc>
                <a:spcPct val="134400"/>
              </a:lnSpc>
              <a:spcBef>
                <a:spcPts val="75"/>
              </a:spcBef>
            </a:pPr>
            <a:r>
              <a:rPr sz="1100" b="0" spc="-15" dirty="0">
                <a:latin typeface="Open Sans Medium"/>
                <a:cs typeface="Open Sans Medium"/>
              </a:rPr>
              <a:t>Russia</a:t>
            </a:r>
            <a:r>
              <a:rPr sz="1100" b="0" spc="20" dirty="0">
                <a:latin typeface="Open Sans Medium"/>
                <a:cs typeface="Open Sans Medium"/>
              </a:rPr>
              <a:t>n</a:t>
            </a:r>
            <a:r>
              <a:rPr sz="1100" b="0" spc="-45" dirty="0">
                <a:latin typeface="Open Sans Medium"/>
                <a:cs typeface="Open Sans Medium"/>
              </a:rPr>
              <a:t> </a:t>
            </a:r>
            <a:r>
              <a:rPr sz="1100" b="0" spc="-10" dirty="0">
                <a:latin typeface="Open Sans Medium"/>
                <a:cs typeface="Open Sans Medium"/>
              </a:rPr>
              <a:t>Rubl</a:t>
            </a:r>
            <a:r>
              <a:rPr sz="1100" b="0" spc="10" dirty="0">
                <a:latin typeface="Open Sans Medium"/>
                <a:cs typeface="Open Sans Medium"/>
              </a:rPr>
              <a:t>e  </a:t>
            </a:r>
            <a:r>
              <a:rPr sz="1100" b="0" spc="-10" dirty="0">
                <a:latin typeface="Open Sans Medium"/>
                <a:cs typeface="Open Sans Medium"/>
              </a:rPr>
              <a:t>Commodities</a:t>
            </a:r>
            <a:endParaRPr sz="1100">
              <a:latin typeface="Open Sans Medium"/>
              <a:cs typeface="Open Sans Medi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4982" y="5019637"/>
            <a:ext cx="10172700" cy="5158105"/>
          </a:xfrm>
          <a:custGeom>
            <a:avLst/>
            <a:gdLst/>
            <a:ahLst/>
            <a:cxnLst/>
            <a:rect l="l" t="t" r="r" b="b"/>
            <a:pathLst>
              <a:path w="10172700" h="5158105">
                <a:moveTo>
                  <a:pt x="10070447" y="5158062"/>
                </a:moveTo>
                <a:lnTo>
                  <a:pt x="102248" y="5158062"/>
                </a:lnTo>
                <a:lnTo>
                  <a:pt x="62444" y="5150026"/>
                </a:lnTo>
                <a:lnTo>
                  <a:pt x="29944" y="5128110"/>
                </a:lnTo>
                <a:lnTo>
                  <a:pt x="8033" y="5095609"/>
                </a:lnTo>
                <a:lnTo>
                  <a:pt x="0" y="5055814"/>
                </a:lnTo>
                <a:lnTo>
                  <a:pt x="0" y="102237"/>
                </a:lnTo>
                <a:lnTo>
                  <a:pt x="8033" y="62444"/>
                </a:lnTo>
                <a:lnTo>
                  <a:pt x="29944" y="29946"/>
                </a:lnTo>
                <a:lnTo>
                  <a:pt x="62444" y="8035"/>
                </a:lnTo>
                <a:lnTo>
                  <a:pt x="102248" y="0"/>
                </a:lnTo>
                <a:lnTo>
                  <a:pt x="10070447" y="0"/>
                </a:lnTo>
                <a:lnTo>
                  <a:pt x="10110242" y="8035"/>
                </a:lnTo>
                <a:lnTo>
                  <a:pt x="10142743" y="29946"/>
                </a:lnTo>
                <a:lnTo>
                  <a:pt x="10164658" y="62444"/>
                </a:lnTo>
                <a:lnTo>
                  <a:pt x="10172695" y="102237"/>
                </a:lnTo>
                <a:lnTo>
                  <a:pt x="10172695" y="5055814"/>
                </a:lnTo>
                <a:lnTo>
                  <a:pt x="10164658" y="5095609"/>
                </a:lnTo>
                <a:lnTo>
                  <a:pt x="10142743" y="5128110"/>
                </a:lnTo>
                <a:lnTo>
                  <a:pt x="10110242" y="5150026"/>
                </a:lnTo>
                <a:lnTo>
                  <a:pt x="10070447" y="5158062"/>
                </a:lnTo>
                <a:close/>
              </a:path>
            </a:pathLst>
          </a:custGeom>
          <a:ln w="22679">
            <a:solidFill>
              <a:srgbClr val="60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86633" y="2555519"/>
            <a:ext cx="7189470" cy="178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conclusion, the story 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 human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msociety transitioned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 a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sound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standard into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 unsound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(ﬁat) standard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tells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governments and banks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captured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precious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metals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citizens.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While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ended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up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pockets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governments and banks,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people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were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left with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pieces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paper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whose only 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comes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from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mandating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its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use.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54813" y="5577878"/>
            <a:ext cx="6826006" cy="394962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615821" y="5550576"/>
            <a:ext cx="4015104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30" dirty="0">
                <a:latin typeface="Open Sans"/>
                <a:cs typeface="Open Sans"/>
              </a:rPr>
              <a:t>Gol</a:t>
            </a:r>
            <a:r>
              <a:rPr sz="1150" b="1" dirty="0">
                <a:latin typeface="Open Sans"/>
                <a:cs typeface="Open Sans"/>
              </a:rPr>
              <a:t>d</a:t>
            </a:r>
            <a:r>
              <a:rPr sz="1150" b="1" spc="-55" dirty="0">
                <a:latin typeface="Open Sans"/>
                <a:cs typeface="Open Sans"/>
              </a:rPr>
              <a:t> </a:t>
            </a:r>
            <a:r>
              <a:rPr sz="1150" b="1" spc="-30" dirty="0">
                <a:latin typeface="Open Sans"/>
                <a:cs typeface="Open Sans"/>
              </a:rPr>
              <a:t>an</a:t>
            </a:r>
            <a:r>
              <a:rPr sz="1150" b="1" dirty="0">
                <a:latin typeface="Open Sans"/>
                <a:cs typeface="Open Sans"/>
              </a:rPr>
              <a:t>d</a:t>
            </a:r>
            <a:r>
              <a:rPr sz="1150" b="1" spc="-55" dirty="0">
                <a:latin typeface="Open Sans"/>
                <a:cs typeface="Open Sans"/>
              </a:rPr>
              <a:t> </a:t>
            </a:r>
            <a:r>
              <a:rPr sz="1150" b="1" spc="-30" dirty="0">
                <a:latin typeface="Open Sans"/>
                <a:cs typeface="Open Sans"/>
              </a:rPr>
              <a:t>Variou</a:t>
            </a:r>
            <a:r>
              <a:rPr sz="1150" b="1" dirty="0">
                <a:latin typeface="Open Sans"/>
                <a:cs typeface="Open Sans"/>
              </a:rPr>
              <a:t>s</a:t>
            </a:r>
            <a:r>
              <a:rPr sz="1150" b="1" spc="-55" dirty="0">
                <a:latin typeface="Open Sans"/>
                <a:cs typeface="Open Sans"/>
              </a:rPr>
              <a:t> </a:t>
            </a:r>
            <a:r>
              <a:rPr sz="1150" b="1" spc="-30" dirty="0">
                <a:latin typeface="Open Sans"/>
                <a:cs typeface="Open Sans"/>
              </a:rPr>
              <a:t>Currencie</a:t>
            </a:r>
            <a:r>
              <a:rPr sz="1150" b="1" dirty="0">
                <a:latin typeface="Open Sans"/>
                <a:cs typeface="Open Sans"/>
              </a:rPr>
              <a:t>s</a:t>
            </a:r>
            <a:r>
              <a:rPr sz="1150" b="1" spc="-55" dirty="0">
                <a:latin typeface="Open Sans"/>
                <a:cs typeface="Open Sans"/>
              </a:rPr>
              <a:t> </a:t>
            </a:r>
            <a:r>
              <a:rPr sz="1150" b="1" spc="-30" dirty="0">
                <a:latin typeface="Open Sans"/>
                <a:cs typeface="Open Sans"/>
              </a:rPr>
              <a:t>Measure</a:t>
            </a:r>
            <a:r>
              <a:rPr sz="1150" b="1" dirty="0">
                <a:latin typeface="Open Sans"/>
                <a:cs typeface="Open Sans"/>
              </a:rPr>
              <a:t>d</a:t>
            </a:r>
            <a:r>
              <a:rPr sz="1150" b="1" spc="-55" dirty="0">
                <a:latin typeface="Open Sans"/>
                <a:cs typeface="Open Sans"/>
              </a:rPr>
              <a:t> </a:t>
            </a:r>
            <a:r>
              <a:rPr sz="1150" b="1" spc="-30" dirty="0">
                <a:latin typeface="Open Sans"/>
                <a:cs typeface="Open Sans"/>
              </a:rPr>
              <a:t>i</a:t>
            </a:r>
            <a:r>
              <a:rPr sz="1150" b="1" dirty="0">
                <a:latin typeface="Open Sans"/>
                <a:cs typeface="Open Sans"/>
              </a:rPr>
              <a:t>n</a:t>
            </a:r>
            <a:r>
              <a:rPr sz="1150" b="1" spc="-55" dirty="0">
                <a:latin typeface="Open Sans"/>
                <a:cs typeface="Open Sans"/>
              </a:rPr>
              <a:t> </a:t>
            </a:r>
            <a:r>
              <a:rPr sz="1150" b="1" spc="-30" dirty="0">
                <a:latin typeface="Open Sans"/>
                <a:cs typeface="Open Sans"/>
              </a:rPr>
              <a:t>Gold</a:t>
            </a:r>
            <a:r>
              <a:rPr sz="1150" b="1" dirty="0">
                <a:latin typeface="Open Sans"/>
                <a:cs typeface="Open Sans"/>
              </a:rPr>
              <a:t>,</a:t>
            </a:r>
            <a:r>
              <a:rPr sz="1150" b="1" spc="-55" dirty="0">
                <a:latin typeface="Open Sans"/>
                <a:cs typeface="Open Sans"/>
              </a:rPr>
              <a:t> </a:t>
            </a:r>
            <a:r>
              <a:rPr sz="1150" b="1" spc="-30" dirty="0">
                <a:latin typeface="Open Sans"/>
                <a:cs typeface="Open Sans"/>
              </a:rPr>
              <a:t>1900-2023</a:t>
            </a:r>
            <a:endParaRPr sz="115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78626" y="9438071"/>
            <a:ext cx="343852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b="0" spc="-5" dirty="0">
                <a:latin typeface="Open Sans Medium"/>
                <a:cs typeface="Open Sans Medium"/>
              </a:rPr>
              <a:t>Source:</a:t>
            </a:r>
            <a:r>
              <a:rPr sz="950" b="0" spc="-40" dirty="0">
                <a:latin typeface="Open Sans Medium"/>
                <a:cs typeface="Open Sans Medium"/>
              </a:rPr>
              <a:t> </a:t>
            </a:r>
            <a:r>
              <a:rPr sz="950" b="0" dirty="0">
                <a:latin typeface="Open Sans Medium"/>
                <a:cs typeface="Open Sans Medium"/>
              </a:rPr>
              <a:t>World</a:t>
            </a:r>
            <a:r>
              <a:rPr sz="950" b="0" spc="-40" dirty="0">
                <a:latin typeface="Open Sans Medium"/>
                <a:cs typeface="Open Sans Medium"/>
              </a:rPr>
              <a:t> </a:t>
            </a:r>
            <a:r>
              <a:rPr sz="950" b="0" dirty="0">
                <a:latin typeface="Open Sans Medium"/>
                <a:cs typeface="Open Sans Medium"/>
              </a:rPr>
              <a:t>Gold</a:t>
            </a:r>
            <a:r>
              <a:rPr sz="950" b="0" spc="-35" dirty="0">
                <a:latin typeface="Open Sans Medium"/>
                <a:cs typeface="Open Sans Medium"/>
              </a:rPr>
              <a:t> </a:t>
            </a:r>
            <a:r>
              <a:rPr sz="950" b="0" spc="-5" dirty="0">
                <a:latin typeface="Open Sans Medium"/>
                <a:cs typeface="Open Sans Medium"/>
              </a:rPr>
              <a:t>Council,</a:t>
            </a:r>
            <a:r>
              <a:rPr sz="950" b="0" spc="-40" dirty="0">
                <a:latin typeface="Open Sans Medium"/>
                <a:cs typeface="Open Sans Medium"/>
              </a:rPr>
              <a:t> </a:t>
            </a:r>
            <a:r>
              <a:rPr sz="950" b="0" spc="-5" dirty="0">
                <a:latin typeface="Open Sans Medium"/>
                <a:cs typeface="Open Sans Medium"/>
              </a:rPr>
              <a:t>Reuters</a:t>
            </a:r>
            <a:r>
              <a:rPr sz="950" b="0" spc="-35" dirty="0">
                <a:latin typeface="Open Sans Medium"/>
                <a:cs typeface="Open Sans Medium"/>
              </a:rPr>
              <a:t> </a:t>
            </a:r>
            <a:r>
              <a:rPr sz="950" b="0" spc="-5" dirty="0">
                <a:latin typeface="Open Sans Medium"/>
                <a:cs typeface="Open Sans Medium"/>
              </a:rPr>
              <a:t>Elkon,</a:t>
            </a:r>
            <a:r>
              <a:rPr sz="950" b="0" spc="-40" dirty="0">
                <a:latin typeface="Open Sans Medium"/>
                <a:cs typeface="Open Sans Medium"/>
              </a:rPr>
              <a:t> </a:t>
            </a:r>
            <a:r>
              <a:rPr sz="950" b="0" dirty="0">
                <a:latin typeface="Open Sans Medium"/>
                <a:cs typeface="Open Sans Medium"/>
              </a:rPr>
              <a:t>incrementum</a:t>
            </a:r>
            <a:r>
              <a:rPr sz="950" b="0" spc="-40" dirty="0">
                <a:latin typeface="Open Sans Medium"/>
                <a:cs typeface="Open Sans Medium"/>
              </a:rPr>
              <a:t> </a:t>
            </a:r>
            <a:r>
              <a:rPr sz="950" b="0" dirty="0">
                <a:latin typeface="Open Sans Medium"/>
                <a:cs typeface="Open Sans Medium"/>
              </a:rPr>
              <a:t>AG</a:t>
            </a:r>
            <a:endParaRPr sz="950">
              <a:latin typeface="Open Sans Medium"/>
              <a:cs typeface="Open Sans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79129" y="8838969"/>
            <a:ext cx="292100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9300"/>
              </a:lnSpc>
              <a:spcBef>
                <a:spcPts val="90"/>
              </a:spcBef>
            </a:pPr>
            <a:r>
              <a:rPr sz="950" b="0" spc="-10" dirty="0">
                <a:latin typeface="Open Sans Medium"/>
                <a:cs typeface="Open Sans Medium"/>
              </a:rPr>
              <a:t>Gold  </a:t>
            </a:r>
            <a:r>
              <a:rPr sz="950" b="0" dirty="0">
                <a:latin typeface="Open Sans Medium"/>
                <a:cs typeface="Open Sans Medium"/>
              </a:rPr>
              <a:t>ECU </a:t>
            </a:r>
            <a:r>
              <a:rPr sz="950" b="0" spc="-235" dirty="0">
                <a:latin typeface="Open Sans Medium"/>
                <a:cs typeface="Open Sans Medium"/>
              </a:rPr>
              <a:t> </a:t>
            </a:r>
            <a:r>
              <a:rPr sz="950" b="0" spc="-10" dirty="0">
                <a:latin typeface="Open Sans Medium"/>
                <a:cs typeface="Open Sans Medium"/>
              </a:rPr>
              <a:t>JPY</a:t>
            </a:r>
            <a:endParaRPr sz="950">
              <a:latin typeface="Open Sans Medium"/>
              <a:cs typeface="Open Sans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10809" y="8837713"/>
            <a:ext cx="328295" cy="545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62865" indent="-7620">
              <a:lnSpc>
                <a:spcPct val="120200"/>
              </a:lnSpc>
              <a:spcBef>
                <a:spcPts val="90"/>
              </a:spcBef>
            </a:pPr>
            <a:r>
              <a:rPr sz="950" b="0" spc="-5" dirty="0">
                <a:latin typeface="Open Sans Medium"/>
                <a:cs typeface="Open Sans Medium"/>
              </a:rPr>
              <a:t>USD  EUR</a:t>
            </a:r>
            <a:endParaRPr sz="950">
              <a:latin typeface="Open Sans Medium"/>
              <a:cs typeface="Open Sans Medium"/>
            </a:endParaRPr>
          </a:p>
          <a:p>
            <a:pPr marL="19685">
              <a:lnSpc>
                <a:spcPct val="100000"/>
              </a:lnSpc>
              <a:spcBef>
                <a:spcPts val="210"/>
              </a:spcBef>
            </a:pPr>
            <a:r>
              <a:rPr sz="950" b="0" spc="-5" dirty="0">
                <a:latin typeface="Open Sans Medium"/>
                <a:cs typeface="Open Sans Medium"/>
              </a:rPr>
              <a:t>Mark</a:t>
            </a:r>
            <a:endParaRPr sz="950">
              <a:latin typeface="Open Sans Medium"/>
              <a:cs typeface="Open Sans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96502" y="8841608"/>
            <a:ext cx="887094" cy="542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5080" indent="-7620">
              <a:lnSpc>
                <a:spcPct val="118500"/>
              </a:lnSpc>
              <a:spcBef>
                <a:spcPts val="90"/>
              </a:spcBef>
            </a:pPr>
            <a:r>
              <a:rPr sz="950" b="0" spc="-5" dirty="0">
                <a:latin typeface="Open Sans Medium"/>
                <a:cs typeface="Open Sans Medium"/>
              </a:rPr>
              <a:t>Deutsch</a:t>
            </a:r>
            <a:r>
              <a:rPr sz="950" b="0" spc="20" dirty="0">
                <a:latin typeface="Open Sans Medium"/>
                <a:cs typeface="Open Sans Medium"/>
              </a:rPr>
              <a:t>e</a:t>
            </a:r>
            <a:r>
              <a:rPr sz="950" b="0" spc="-40" dirty="0">
                <a:latin typeface="Open Sans Medium"/>
                <a:cs typeface="Open Sans Medium"/>
              </a:rPr>
              <a:t> </a:t>
            </a:r>
            <a:r>
              <a:rPr sz="950" b="0" spc="-10" dirty="0">
                <a:latin typeface="Open Sans Medium"/>
                <a:cs typeface="Open Sans Medium"/>
              </a:rPr>
              <a:t>Mark  </a:t>
            </a:r>
            <a:r>
              <a:rPr sz="950" b="0" dirty="0">
                <a:latin typeface="Open Sans Medium"/>
                <a:cs typeface="Open Sans Medium"/>
              </a:rPr>
              <a:t>GBP</a:t>
            </a:r>
            <a:endParaRPr sz="950">
              <a:latin typeface="Open Sans Medium"/>
              <a:cs typeface="Open Sans Medium"/>
            </a:endParaRPr>
          </a:p>
          <a:p>
            <a:pPr marL="26670">
              <a:lnSpc>
                <a:spcPct val="100000"/>
              </a:lnSpc>
              <a:spcBef>
                <a:spcPts val="229"/>
              </a:spcBef>
            </a:pPr>
            <a:r>
              <a:rPr sz="950" b="0" spc="-5" dirty="0">
                <a:latin typeface="Open Sans Medium"/>
                <a:cs typeface="Open Sans Medium"/>
              </a:rPr>
              <a:t>Reichsmark</a:t>
            </a:r>
            <a:endParaRPr sz="950">
              <a:latin typeface="Open Sans Medium"/>
              <a:cs typeface="Open Sans 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099340" y="5019634"/>
            <a:ext cx="7188834" cy="5155565"/>
          </a:xfrm>
          <a:custGeom>
            <a:avLst/>
            <a:gdLst/>
            <a:ahLst/>
            <a:cxnLst/>
            <a:rect l="l" t="t" r="r" b="b"/>
            <a:pathLst>
              <a:path w="7188834" h="5155565">
                <a:moveTo>
                  <a:pt x="7061041" y="0"/>
                </a:moveTo>
                <a:lnTo>
                  <a:pt x="127744" y="0"/>
                </a:lnTo>
                <a:lnTo>
                  <a:pt x="78024" y="10040"/>
                </a:lnTo>
                <a:lnTo>
                  <a:pt x="37419" y="37420"/>
                </a:lnTo>
                <a:lnTo>
                  <a:pt x="10040" y="78029"/>
                </a:lnTo>
                <a:lnTo>
                  <a:pt x="0" y="127755"/>
                </a:lnTo>
                <a:lnTo>
                  <a:pt x="0" y="5027700"/>
                </a:lnTo>
                <a:lnTo>
                  <a:pt x="10040" y="5077420"/>
                </a:lnTo>
                <a:lnTo>
                  <a:pt x="37419" y="5118026"/>
                </a:lnTo>
                <a:lnTo>
                  <a:pt x="78024" y="5145405"/>
                </a:lnTo>
                <a:lnTo>
                  <a:pt x="127744" y="5155445"/>
                </a:lnTo>
                <a:lnTo>
                  <a:pt x="7061041" y="5155445"/>
                </a:lnTo>
                <a:lnTo>
                  <a:pt x="7110763" y="5145405"/>
                </a:lnTo>
                <a:lnTo>
                  <a:pt x="7151372" y="5118026"/>
                </a:lnTo>
                <a:lnTo>
                  <a:pt x="7178755" y="5077420"/>
                </a:lnTo>
                <a:lnTo>
                  <a:pt x="7188796" y="5027700"/>
                </a:lnTo>
                <a:lnTo>
                  <a:pt x="7188796" y="127755"/>
                </a:lnTo>
                <a:lnTo>
                  <a:pt x="7178755" y="78029"/>
                </a:lnTo>
                <a:lnTo>
                  <a:pt x="7151372" y="37420"/>
                </a:lnTo>
                <a:lnTo>
                  <a:pt x="7110763" y="10040"/>
                </a:lnTo>
                <a:lnTo>
                  <a:pt x="7061041" y="0"/>
                </a:lnTo>
                <a:close/>
              </a:path>
            </a:pathLst>
          </a:custGeom>
          <a:ln w="22679">
            <a:solidFill>
              <a:srgbClr val="60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58504" y="2649939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58504" y="2801795"/>
            <a:ext cx="0" cy="7237095"/>
          </a:xfrm>
          <a:custGeom>
            <a:avLst/>
            <a:gdLst/>
            <a:ahLst/>
            <a:cxnLst/>
            <a:rect l="l" t="t" r="r" b="b"/>
            <a:pathLst>
              <a:path h="7237095">
                <a:moveTo>
                  <a:pt x="0" y="0"/>
                </a:moveTo>
                <a:lnTo>
                  <a:pt x="0" y="723698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58504" y="10101618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16897" y="491420"/>
            <a:ext cx="12262227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lang="en-US" spc="-5" dirty="0"/>
              <a:t>I</a:t>
            </a:r>
            <a:r>
              <a:rPr spc="-5" dirty="0"/>
              <a:t>s Fiat Money and Who</a:t>
            </a:r>
            <a:r>
              <a:rPr dirty="0"/>
              <a:t> </a:t>
            </a:r>
            <a:r>
              <a:rPr spc="-5" dirty="0"/>
              <a:t>Controls </a:t>
            </a:r>
            <a:r>
              <a:rPr lang="en-US" spc="-5" dirty="0"/>
              <a:t>I</a:t>
            </a:r>
            <a:r>
              <a:rPr spc="-5" dirty="0"/>
              <a:t>t?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#4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9935" y="3538165"/>
            <a:ext cx="8396822" cy="18700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3198" y="3831111"/>
            <a:ext cx="7649209" cy="123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1800"/>
              </a:lnSpc>
              <a:spcBef>
                <a:spcPts val="95"/>
              </a:spcBef>
            </a:pP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The root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problem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with conventional currency is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all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the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trust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that’s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required </a:t>
            </a:r>
            <a:r>
              <a:rPr sz="1700" spc="-4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make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it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work.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The central bank must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be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trusted not to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debase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currency,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but the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history of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ﬁat currencies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is full of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breaches of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that trust.</a:t>
            </a:r>
            <a:endParaRPr sz="1700">
              <a:latin typeface="Open Sans"/>
              <a:cs typeface="Open Sans"/>
            </a:endParaRPr>
          </a:p>
          <a:p>
            <a:pPr marL="1270" algn="ctr">
              <a:lnSpc>
                <a:spcPct val="100000"/>
              </a:lnSpc>
              <a:spcBef>
                <a:spcPts val="1265"/>
              </a:spcBef>
            </a:pPr>
            <a:r>
              <a:rPr sz="1700" b="1" spc="15" dirty="0">
                <a:solidFill>
                  <a:srgbClr val="FAAF40"/>
                </a:solidFill>
                <a:latin typeface="Open Sans"/>
                <a:cs typeface="Open Sans"/>
              </a:rPr>
              <a:t>Satoshi</a:t>
            </a:r>
            <a:r>
              <a:rPr sz="1700" b="1" spc="-30" dirty="0">
                <a:solidFill>
                  <a:srgbClr val="FAAF40"/>
                </a:solidFill>
                <a:latin typeface="Open Sans"/>
                <a:cs typeface="Open Sans"/>
              </a:rPr>
              <a:t> </a:t>
            </a:r>
            <a:r>
              <a:rPr sz="1700" b="1" spc="20" dirty="0">
                <a:solidFill>
                  <a:srgbClr val="FAAF40"/>
                </a:solidFill>
                <a:latin typeface="Open Sans"/>
                <a:cs typeface="Open Sans"/>
              </a:rPr>
              <a:t>Nakamoto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47358" y="3409336"/>
            <a:ext cx="7422515" cy="2148840"/>
            <a:chOff x="2247358" y="3409336"/>
            <a:chExt cx="7422515" cy="2148840"/>
          </a:xfrm>
        </p:grpSpPr>
        <p:sp>
          <p:nvSpPr>
            <p:cNvPr id="5" name="object 5"/>
            <p:cNvSpPr/>
            <p:nvPr/>
          </p:nvSpPr>
          <p:spPr>
            <a:xfrm>
              <a:off x="2247353" y="3409346"/>
              <a:ext cx="487045" cy="299720"/>
            </a:xfrm>
            <a:custGeom>
              <a:avLst/>
              <a:gdLst/>
              <a:ahLst/>
              <a:cxnLst/>
              <a:rect l="l" t="t" r="r" b="b"/>
              <a:pathLst>
                <a:path w="487044" h="299720">
                  <a:moveTo>
                    <a:pt x="220649" y="109423"/>
                  </a:moveTo>
                  <a:lnTo>
                    <a:pt x="211620" y="66548"/>
                  </a:lnTo>
                  <a:lnTo>
                    <a:pt x="187693" y="31673"/>
                  </a:lnTo>
                  <a:lnTo>
                    <a:pt x="152438" y="8318"/>
                  </a:lnTo>
                  <a:lnTo>
                    <a:pt x="109423" y="0"/>
                  </a:lnTo>
                  <a:lnTo>
                    <a:pt x="66548" y="9017"/>
                  </a:lnTo>
                  <a:lnTo>
                    <a:pt x="31673" y="32956"/>
                  </a:lnTo>
                  <a:lnTo>
                    <a:pt x="8318" y="68224"/>
                  </a:lnTo>
                  <a:lnTo>
                    <a:pt x="0" y="111239"/>
                  </a:lnTo>
                  <a:lnTo>
                    <a:pt x="355" y="119291"/>
                  </a:lnTo>
                  <a:lnTo>
                    <a:pt x="15646" y="178536"/>
                  </a:lnTo>
                  <a:lnTo>
                    <a:pt x="36449" y="220433"/>
                  </a:lnTo>
                  <a:lnTo>
                    <a:pt x="70332" y="261975"/>
                  </a:lnTo>
                  <a:lnTo>
                    <a:pt x="120472" y="297065"/>
                  </a:lnTo>
                  <a:lnTo>
                    <a:pt x="127469" y="299237"/>
                  </a:lnTo>
                  <a:lnTo>
                    <a:pt x="134632" y="299059"/>
                  </a:lnTo>
                  <a:lnTo>
                    <a:pt x="144462" y="255079"/>
                  </a:lnTo>
                  <a:lnTo>
                    <a:pt x="139217" y="243890"/>
                  </a:lnTo>
                  <a:lnTo>
                    <a:pt x="135013" y="231495"/>
                  </a:lnTo>
                  <a:lnTo>
                    <a:pt x="132664" y="218376"/>
                  </a:lnTo>
                  <a:lnTo>
                    <a:pt x="167805" y="204495"/>
                  </a:lnTo>
                  <a:lnTo>
                    <a:pt x="195783" y="180086"/>
                  </a:lnTo>
                  <a:lnTo>
                    <a:pt x="214198" y="147586"/>
                  </a:lnTo>
                  <a:lnTo>
                    <a:pt x="220649" y="109423"/>
                  </a:lnTo>
                  <a:close/>
                </a:path>
                <a:path w="487044" h="299720">
                  <a:moveTo>
                    <a:pt x="486829" y="110324"/>
                  </a:moveTo>
                  <a:lnTo>
                    <a:pt x="478155" y="67386"/>
                  </a:lnTo>
                  <a:lnTo>
                    <a:pt x="454520" y="32308"/>
                  </a:lnTo>
                  <a:lnTo>
                    <a:pt x="419455" y="8661"/>
                  </a:lnTo>
                  <a:lnTo>
                    <a:pt x="376504" y="0"/>
                  </a:lnTo>
                  <a:lnTo>
                    <a:pt x="333565" y="8661"/>
                  </a:lnTo>
                  <a:lnTo>
                    <a:pt x="298488" y="32308"/>
                  </a:lnTo>
                  <a:lnTo>
                    <a:pt x="274840" y="67386"/>
                  </a:lnTo>
                  <a:lnTo>
                    <a:pt x="266179" y="110324"/>
                  </a:lnTo>
                  <a:lnTo>
                    <a:pt x="266471" y="118376"/>
                  </a:lnTo>
                  <a:lnTo>
                    <a:pt x="281266" y="177749"/>
                  </a:lnTo>
                  <a:lnTo>
                    <a:pt x="301726" y="219811"/>
                  </a:lnTo>
                  <a:lnTo>
                    <a:pt x="335267" y="261632"/>
                  </a:lnTo>
                  <a:lnTo>
                    <a:pt x="385114" y="297141"/>
                  </a:lnTo>
                  <a:lnTo>
                    <a:pt x="392099" y="299364"/>
                  </a:lnTo>
                  <a:lnTo>
                    <a:pt x="399275" y="299250"/>
                  </a:lnTo>
                  <a:lnTo>
                    <a:pt x="409460" y="255346"/>
                  </a:lnTo>
                  <a:lnTo>
                    <a:pt x="404304" y="244119"/>
                  </a:lnTo>
                  <a:lnTo>
                    <a:pt x="400202" y="231698"/>
                  </a:lnTo>
                  <a:lnTo>
                    <a:pt x="397967" y="218567"/>
                  </a:lnTo>
                  <a:lnTo>
                    <a:pt x="433209" y="204965"/>
                  </a:lnTo>
                  <a:lnTo>
                    <a:pt x="461391" y="180797"/>
                  </a:lnTo>
                  <a:lnTo>
                    <a:pt x="480072" y="148437"/>
                  </a:lnTo>
                  <a:lnTo>
                    <a:pt x="486829" y="110324"/>
                  </a:lnTo>
                  <a:close/>
                </a:path>
              </a:pathLst>
            </a:custGeom>
            <a:solidFill>
              <a:srgbClr val="241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494" y="5216556"/>
              <a:ext cx="487045" cy="341630"/>
            </a:xfrm>
            <a:custGeom>
              <a:avLst/>
              <a:gdLst/>
              <a:ahLst/>
              <a:cxnLst/>
              <a:rect l="l" t="t" r="r" b="b"/>
              <a:pathLst>
                <a:path w="487045" h="341629">
                  <a:moveTo>
                    <a:pt x="220649" y="152209"/>
                  </a:moveTo>
                  <a:lnTo>
                    <a:pt x="211975" y="109270"/>
                  </a:lnTo>
                  <a:lnTo>
                    <a:pt x="188328" y="74193"/>
                  </a:lnTo>
                  <a:lnTo>
                    <a:pt x="153263" y="50546"/>
                  </a:lnTo>
                  <a:lnTo>
                    <a:pt x="110312" y="41871"/>
                  </a:lnTo>
                  <a:lnTo>
                    <a:pt x="67373" y="50546"/>
                  </a:lnTo>
                  <a:lnTo>
                    <a:pt x="32308" y="74193"/>
                  </a:lnTo>
                  <a:lnTo>
                    <a:pt x="8661" y="109270"/>
                  </a:lnTo>
                  <a:lnTo>
                    <a:pt x="0" y="152209"/>
                  </a:lnTo>
                  <a:lnTo>
                    <a:pt x="6756" y="190322"/>
                  </a:lnTo>
                  <a:lnTo>
                    <a:pt x="25438" y="222669"/>
                  </a:lnTo>
                  <a:lnTo>
                    <a:pt x="53606" y="246849"/>
                  </a:lnTo>
                  <a:lnTo>
                    <a:pt x="88861" y="260451"/>
                  </a:lnTo>
                  <a:lnTo>
                    <a:pt x="86614" y="273583"/>
                  </a:lnTo>
                  <a:lnTo>
                    <a:pt x="82524" y="285991"/>
                  </a:lnTo>
                  <a:lnTo>
                    <a:pt x="77368" y="297230"/>
                  </a:lnTo>
                  <a:lnTo>
                    <a:pt x="71958" y="306806"/>
                  </a:lnTo>
                  <a:lnTo>
                    <a:pt x="69151" y="313753"/>
                  </a:lnTo>
                  <a:lnTo>
                    <a:pt x="94716" y="341249"/>
                  </a:lnTo>
                  <a:lnTo>
                    <a:pt x="101714" y="339026"/>
                  </a:lnTo>
                  <a:lnTo>
                    <a:pt x="151561" y="303517"/>
                  </a:lnTo>
                  <a:lnTo>
                    <a:pt x="185102" y="261696"/>
                  </a:lnTo>
                  <a:lnTo>
                    <a:pt x="205549" y="219633"/>
                  </a:lnTo>
                  <a:lnTo>
                    <a:pt x="218071" y="175869"/>
                  </a:lnTo>
                  <a:lnTo>
                    <a:pt x="220357" y="160261"/>
                  </a:lnTo>
                  <a:lnTo>
                    <a:pt x="220649" y="152209"/>
                  </a:lnTo>
                  <a:close/>
                </a:path>
                <a:path w="487045" h="341629">
                  <a:moveTo>
                    <a:pt x="486829" y="111239"/>
                  </a:moveTo>
                  <a:lnTo>
                    <a:pt x="478510" y="68224"/>
                  </a:lnTo>
                  <a:lnTo>
                    <a:pt x="455155" y="32956"/>
                  </a:lnTo>
                  <a:lnTo>
                    <a:pt x="420281" y="9017"/>
                  </a:lnTo>
                  <a:lnTo>
                    <a:pt x="377405" y="0"/>
                  </a:lnTo>
                  <a:lnTo>
                    <a:pt x="334391" y="8318"/>
                  </a:lnTo>
                  <a:lnTo>
                    <a:pt x="299135" y="31673"/>
                  </a:lnTo>
                  <a:lnTo>
                    <a:pt x="275209" y="66548"/>
                  </a:lnTo>
                  <a:lnTo>
                    <a:pt x="266179" y="109423"/>
                  </a:lnTo>
                  <a:lnTo>
                    <a:pt x="272630" y="147586"/>
                  </a:lnTo>
                  <a:lnTo>
                    <a:pt x="291045" y="180086"/>
                  </a:lnTo>
                  <a:lnTo>
                    <a:pt x="319011" y="204495"/>
                  </a:lnTo>
                  <a:lnTo>
                    <a:pt x="354164" y="218376"/>
                  </a:lnTo>
                  <a:lnTo>
                    <a:pt x="351802" y="231495"/>
                  </a:lnTo>
                  <a:lnTo>
                    <a:pt x="347611" y="243890"/>
                  </a:lnTo>
                  <a:lnTo>
                    <a:pt x="342366" y="255079"/>
                  </a:lnTo>
                  <a:lnTo>
                    <a:pt x="336880" y="264604"/>
                  </a:lnTo>
                  <a:lnTo>
                    <a:pt x="334010" y="271526"/>
                  </a:lnTo>
                  <a:lnTo>
                    <a:pt x="359359" y="299237"/>
                  </a:lnTo>
                  <a:lnTo>
                    <a:pt x="366356" y="297065"/>
                  </a:lnTo>
                  <a:lnTo>
                    <a:pt x="416496" y="261975"/>
                  </a:lnTo>
                  <a:lnTo>
                    <a:pt x="450380" y="220433"/>
                  </a:lnTo>
                  <a:lnTo>
                    <a:pt x="471182" y="178536"/>
                  </a:lnTo>
                  <a:lnTo>
                    <a:pt x="484060" y="134874"/>
                  </a:lnTo>
                  <a:lnTo>
                    <a:pt x="486460" y="119291"/>
                  </a:lnTo>
                  <a:lnTo>
                    <a:pt x="486829" y="111239"/>
                  </a:lnTo>
                  <a:close/>
                </a:path>
              </a:pathLst>
            </a:custGeom>
            <a:solidFill>
              <a:srgbClr val="673B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5151" y="2580342"/>
            <a:ext cx="40233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4.2</a:t>
            </a:r>
            <a:r>
              <a:rPr sz="3450" b="1" i="1" spc="-2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The</a:t>
            </a:r>
            <a:r>
              <a:rPr sz="3450" b="1" i="1" spc="-2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Fiat</a:t>
            </a:r>
            <a:r>
              <a:rPr sz="3450" b="1" i="1" spc="-2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System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5151" y="5783047"/>
            <a:ext cx="8194040" cy="3839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183515">
              <a:lnSpc>
                <a:spcPct val="1131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Humanity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transitioned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sound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controlled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many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unsound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controlled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few.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does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work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exactly?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4.2.1</a:t>
            </a:r>
            <a:r>
              <a:rPr sz="34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A</a:t>
            </a:r>
            <a:r>
              <a:rPr sz="34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Monetary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System</a:t>
            </a:r>
            <a:r>
              <a:rPr sz="34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by</a:t>
            </a:r>
            <a:r>
              <a:rPr sz="34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Decree</a:t>
            </a:r>
            <a:endParaRPr sz="3450" dirty="0">
              <a:latin typeface="Open Sans"/>
              <a:cs typeface="Open Sans"/>
            </a:endParaRPr>
          </a:p>
          <a:p>
            <a:pPr marL="13335" marR="5080">
              <a:lnSpc>
                <a:spcPct val="113100"/>
              </a:lnSpc>
              <a:spcBef>
                <a:spcPts val="1260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lang="en-US" sz="1700" spc="5" dirty="0">
                <a:solidFill>
                  <a:srgbClr val="57585B"/>
                </a:solidFill>
                <a:latin typeface="Open Sans"/>
                <a:cs typeface="Open Sans"/>
              </a:rPr>
              <a:t>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iat </a:t>
            </a:r>
            <a:r>
              <a:rPr lang="en-US" sz="1700" spc="15" dirty="0">
                <a:solidFill>
                  <a:srgbClr val="57585B"/>
                </a:solidFill>
                <a:latin typeface="Open Sans"/>
                <a:cs typeface="Open Sans"/>
              </a:rPr>
              <a:t>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ystem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marked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its mandatory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nature, imposed on people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through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legal tender laws.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term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"ﬁat," originating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from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Latin,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means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“by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decree,”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representing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directive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issued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authorities.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50" dirty="0">
              <a:latin typeface="Open Sans"/>
              <a:cs typeface="Open Sans"/>
            </a:endParaRPr>
          </a:p>
          <a:p>
            <a:pPr marL="13335" marR="196215">
              <a:lnSpc>
                <a:spcPct val="1131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Unlike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backed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tangible assets such as gold,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lacks such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support. Instead, its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use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mandated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law. Everyday currencies like dollars,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euros,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pounds,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yuans,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pesos,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others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fall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under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category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money.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690774" y="2440009"/>
            <a:ext cx="9173845" cy="1186180"/>
            <a:chOff x="10690774" y="2440009"/>
            <a:chExt cx="9173845" cy="1186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0774" y="2633804"/>
              <a:ext cx="8919226" cy="9918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920985" y="2633759"/>
              <a:ext cx="689610" cy="749935"/>
            </a:xfrm>
            <a:custGeom>
              <a:avLst/>
              <a:gdLst/>
              <a:ahLst/>
              <a:cxnLst/>
              <a:rect l="l" t="t" r="r" b="b"/>
              <a:pathLst>
                <a:path w="689609" h="749935">
                  <a:moveTo>
                    <a:pt x="529407" y="0"/>
                  </a:moveTo>
                  <a:lnTo>
                    <a:pt x="59369" y="0"/>
                  </a:lnTo>
                  <a:lnTo>
                    <a:pt x="38640" y="43939"/>
                  </a:lnTo>
                  <a:lnTo>
                    <a:pt x="22096" y="90034"/>
                  </a:lnTo>
                  <a:lnTo>
                    <a:pt x="9981" y="138054"/>
                  </a:lnTo>
                  <a:lnTo>
                    <a:pt x="2535" y="187768"/>
                  </a:lnTo>
                  <a:lnTo>
                    <a:pt x="0" y="238945"/>
                  </a:lnTo>
                  <a:lnTo>
                    <a:pt x="2337" y="288116"/>
                  </a:lnTo>
                  <a:lnTo>
                    <a:pt x="9205" y="335965"/>
                  </a:lnTo>
                  <a:lnTo>
                    <a:pt x="20392" y="382277"/>
                  </a:lnTo>
                  <a:lnTo>
                    <a:pt x="35682" y="426839"/>
                  </a:lnTo>
                  <a:lnTo>
                    <a:pt x="54862" y="469436"/>
                  </a:lnTo>
                  <a:lnTo>
                    <a:pt x="77718" y="509855"/>
                  </a:lnTo>
                  <a:lnTo>
                    <a:pt x="104037" y="547882"/>
                  </a:lnTo>
                  <a:lnTo>
                    <a:pt x="133603" y="583302"/>
                  </a:lnTo>
                  <a:lnTo>
                    <a:pt x="166203" y="615902"/>
                  </a:lnTo>
                  <a:lnTo>
                    <a:pt x="201623" y="645468"/>
                  </a:lnTo>
                  <a:lnTo>
                    <a:pt x="239650" y="671786"/>
                  </a:lnTo>
                  <a:lnTo>
                    <a:pt x="280069" y="694643"/>
                  </a:lnTo>
                  <a:lnTo>
                    <a:pt x="322666" y="713823"/>
                  </a:lnTo>
                  <a:lnTo>
                    <a:pt x="367228" y="729113"/>
                  </a:lnTo>
                  <a:lnTo>
                    <a:pt x="413540" y="740300"/>
                  </a:lnTo>
                  <a:lnTo>
                    <a:pt x="461389" y="747168"/>
                  </a:lnTo>
                  <a:lnTo>
                    <a:pt x="510560" y="749505"/>
                  </a:lnTo>
                  <a:lnTo>
                    <a:pt x="557080" y="747415"/>
                  </a:lnTo>
                  <a:lnTo>
                    <a:pt x="602442" y="741260"/>
                  </a:lnTo>
                  <a:lnTo>
                    <a:pt x="646469" y="731217"/>
                  </a:lnTo>
                  <a:lnTo>
                    <a:pt x="688984" y="717465"/>
                  </a:lnTo>
                  <a:lnTo>
                    <a:pt x="688984" y="190360"/>
                  </a:lnTo>
                  <a:lnTo>
                    <a:pt x="683286" y="139757"/>
                  </a:lnTo>
                  <a:lnTo>
                    <a:pt x="667204" y="94284"/>
                  </a:lnTo>
                  <a:lnTo>
                    <a:pt x="642257" y="55757"/>
                  </a:lnTo>
                  <a:lnTo>
                    <a:pt x="609963" y="25991"/>
                  </a:lnTo>
                  <a:lnTo>
                    <a:pt x="571841" y="6800"/>
                  </a:lnTo>
                  <a:lnTo>
                    <a:pt x="529407" y="0"/>
                  </a:lnTo>
                  <a:close/>
                </a:path>
              </a:pathLst>
            </a:custGeom>
            <a:solidFill>
              <a:srgbClr val="5C3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98878" y="2440009"/>
              <a:ext cx="865324" cy="86534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194705" y="2615393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5">
                  <a:moveTo>
                    <a:pt x="61506" y="210870"/>
                  </a:moveTo>
                  <a:lnTo>
                    <a:pt x="54533" y="203911"/>
                  </a:lnTo>
                  <a:lnTo>
                    <a:pt x="15532" y="203911"/>
                  </a:lnTo>
                  <a:lnTo>
                    <a:pt x="6934" y="203911"/>
                  </a:lnTo>
                  <a:lnTo>
                    <a:pt x="0" y="210870"/>
                  </a:lnTo>
                  <a:lnTo>
                    <a:pt x="0" y="228028"/>
                  </a:lnTo>
                  <a:lnTo>
                    <a:pt x="6946" y="234988"/>
                  </a:lnTo>
                  <a:lnTo>
                    <a:pt x="54533" y="234988"/>
                  </a:lnTo>
                  <a:lnTo>
                    <a:pt x="61506" y="228028"/>
                  </a:lnTo>
                  <a:lnTo>
                    <a:pt x="61506" y="210870"/>
                  </a:lnTo>
                  <a:close/>
                </a:path>
                <a:path w="473709" h="514985">
                  <a:moveTo>
                    <a:pt x="131203" y="91846"/>
                  </a:moveTo>
                  <a:lnTo>
                    <a:pt x="103619" y="64262"/>
                  </a:lnTo>
                  <a:lnTo>
                    <a:pt x="97561" y="58204"/>
                  </a:lnTo>
                  <a:lnTo>
                    <a:pt x="87693" y="58204"/>
                  </a:lnTo>
                  <a:lnTo>
                    <a:pt x="75539" y="70319"/>
                  </a:lnTo>
                  <a:lnTo>
                    <a:pt x="75539" y="80162"/>
                  </a:lnTo>
                  <a:lnTo>
                    <a:pt x="106172" y="110782"/>
                  </a:lnTo>
                  <a:lnTo>
                    <a:pt x="110147" y="112306"/>
                  </a:lnTo>
                  <a:lnTo>
                    <a:pt x="118122" y="112306"/>
                  </a:lnTo>
                  <a:lnTo>
                    <a:pt x="122097" y="110782"/>
                  </a:lnTo>
                  <a:lnTo>
                    <a:pt x="131203" y="101688"/>
                  </a:lnTo>
                  <a:lnTo>
                    <a:pt x="131203" y="91846"/>
                  </a:lnTo>
                  <a:close/>
                </a:path>
                <a:path w="473709" h="514985">
                  <a:moveTo>
                    <a:pt x="252361" y="6946"/>
                  </a:moveTo>
                  <a:lnTo>
                    <a:pt x="245414" y="0"/>
                  </a:lnTo>
                  <a:lnTo>
                    <a:pt x="228231" y="0"/>
                  </a:lnTo>
                  <a:lnTo>
                    <a:pt x="221284" y="6946"/>
                  </a:lnTo>
                  <a:lnTo>
                    <a:pt x="221284" y="54533"/>
                  </a:lnTo>
                  <a:lnTo>
                    <a:pt x="228231" y="61506"/>
                  </a:lnTo>
                  <a:lnTo>
                    <a:pt x="236816" y="61506"/>
                  </a:lnTo>
                  <a:lnTo>
                    <a:pt x="245414" y="61506"/>
                  </a:lnTo>
                  <a:lnTo>
                    <a:pt x="252361" y="54533"/>
                  </a:lnTo>
                  <a:lnTo>
                    <a:pt x="252361" y="6946"/>
                  </a:lnTo>
                  <a:close/>
                </a:path>
                <a:path w="473709" h="514985">
                  <a:moveTo>
                    <a:pt x="294767" y="490461"/>
                  </a:moveTo>
                  <a:lnTo>
                    <a:pt x="287794" y="483501"/>
                  </a:lnTo>
                  <a:lnTo>
                    <a:pt x="194424" y="483501"/>
                  </a:lnTo>
                  <a:lnTo>
                    <a:pt x="185839" y="483501"/>
                  </a:lnTo>
                  <a:lnTo>
                    <a:pt x="178892" y="490461"/>
                  </a:lnTo>
                  <a:lnTo>
                    <a:pt x="178892" y="507619"/>
                  </a:lnTo>
                  <a:lnTo>
                    <a:pt x="185839" y="514578"/>
                  </a:lnTo>
                  <a:lnTo>
                    <a:pt x="287794" y="514578"/>
                  </a:lnTo>
                  <a:lnTo>
                    <a:pt x="294767" y="507619"/>
                  </a:lnTo>
                  <a:lnTo>
                    <a:pt x="294767" y="490461"/>
                  </a:lnTo>
                  <a:close/>
                </a:path>
                <a:path w="473709" h="514985">
                  <a:moveTo>
                    <a:pt x="394068" y="251193"/>
                  </a:moveTo>
                  <a:lnTo>
                    <a:pt x="391045" y="220256"/>
                  </a:lnTo>
                  <a:lnTo>
                    <a:pt x="382143" y="190931"/>
                  </a:lnTo>
                  <a:lnTo>
                    <a:pt x="367665" y="163906"/>
                  </a:lnTo>
                  <a:lnTo>
                    <a:pt x="363004" y="158254"/>
                  </a:lnTo>
                  <a:lnTo>
                    <a:pt x="363004" y="251218"/>
                  </a:lnTo>
                  <a:lnTo>
                    <a:pt x="360730" y="275094"/>
                  </a:lnTo>
                  <a:lnTo>
                    <a:pt x="354063" y="297827"/>
                  </a:lnTo>
                  <a:lnTo>
                    <a:pt x="343204" y="318871"/>
                  </a:lnTo>
                  <a:lnTo>
                    <a:pt x="328371" y="337705"/>
                  </a:lnTo>
                  <a:lnTo>
                    <a:pt x="315379" y="353961"/>
                  </a:lnTo>
                  <a:lnTo>
                    <a:pt x="305866" y="371741"/>
                  </a:lnTo>
                  <a:lnTo>
                    <a:pt x="300037" y="390613"/>
                  </a:lnTo>
                  <a:lnTo>
                    <a:pt x="298043" y="410133"/>
                  </a:lnTo>
                  <a:lnTo>
                    <a:pt x="298043" y="424345"/>
                  </a:lnTo>
                  <a:lnTo>
                    <a:pt x="297256" y="425132"/>
                  </a:lnTo>
                  <a:lnTo>
                    <a:pt x="176403" y="425132"/>
                  </a:lnTo>
                  <a:lnTo>
                    <a:pt x="175628" y="424345"/>
                  </a:lnTo>
                  <a:lnTo>
                    <a:pt x="175628" y="410133"/>
                  </a:lnTo>
                  <a:lnTo>
                    <a:pt x="173634" y="390613"/>
                  </a:lnTo>
                  <a:lnTo>
                    <a:pt x="167792" y="371741"/>
                  </a:lnTo>
                  <a:lnTo>
                    <a:pt x="158280" y="353949"/>
                  </a:lnTo>
                  <a:lnTo>
                    <a:pt x="145300" y="337705"/>
                  </a:lnTo>
                  <a:lnTo>
                    <a:pt x="130467" y="318871"/>
                  </a:lnTo>
                  <a:lnTo>
                    <a:pt x="119608" y="297827"/>
                  </a:lnTo>
                  <a:lnTo>
                    <a:pt x="112953" y="275082"/>
                  </a:lnTo>
                  <a:lnTo>
                    <a:pt x="110693" y="251193"/>
                  </a:lnTo>
                  <a:lnTo>
                    <a:pt x="113131" y="226352"/>
                  </a:lnTo>
                  <a:lnTo>
                    <a:pt x="131889" y="181140"/>
                  </a:lnTo>
                  <a:lnTo>
                    <a:pt x="166954" y="146088"/>
                  </a:lnTo>
                  <a:lnTo>
                    <a:pt x="211937" y="127444"/>
                  </a:lnTo>
                  <a:lnTo>
                    <a:pt x="236626" y="125031"/>
                  </a:lnTo>
                  <a:lnTo>
                    <a:pt x="236867" y="125044"/>
                  </a:lnTo>
                  <a:lnTo>
                    <a:pt x="237032" y="125031"/>
                  </a:lnTo>
                  <a:lnTo>
                    <a:pt x="285153" y="134543"/>
                  </a:lnTo>
                  <a:lnTo>
                    <a:pt x="325945" y="161861"/>
                  </a:lnTo>
                  <a:lnTo>
                    <a:pt x="353441" y="202819"/>
                  </a:lnTo>
                  <a:lnTo>
                    <a:pt x="363004" y="251218"/>
                  </a:lnTo>
                  <a:lnTo>
                    <a:pt x="363004" y="158254"/>
                  </a:lnTo>
                  <a:lnTo>
                    <a:pt x="347878" y="139877"/>
                  </a:lnTo>
                  <a:lnTo>
                    <a:pt x="329793" y="125031"/>
                  </a:lnTo>
                  <a:lnTo>
                    <a:pt x="323926" y="120205"/>
                  </a:lnTo>
                  <a:lnTo>
                    <a:pt x="297014" y="105816"/>
                  </a:lnTo>
                  <a:lnTo>
                    <a:pt x="267830" y="96964"/>
                  </a:lnTo>
                  <a:lnTo>
                    <a:pt x="237045" y="93954"/>
                  </a:lnTo>
                  <a:lnTo>
                    <a:pt x="236524" y="93954"/>
                  </a:lnTo>
                  <a:lnTo>
                    <a:pt x="176606" y="105816"/>
                  </a:lnTo>
                  <a:lnTo>
                    <a:pt x="125755" y="139877"/>
                  </a:lnTo>
                  <a:lnTo>
                    <a:pt x="91490" y="190931"/>
                  </a:lnTo>
                  <a:lnTo>
                    <a:pt x="79565" y="251218"/>
                  </a:lnTo>
                  <a:lnTo>
                    <a:pt x="82410" y="281038"/>
                  </a:lnTo>
                  <a:lnTo>
                    <a:pt x="90741" y="309422"/>
                  </a:lnTo>
                  <a:lnTo>
                    <a:pt x="104317" y="335699"/>
                  </a:lnTo>
                  <a:lnTo>
                    <a:pt x="122847" y="359194"/>
                  </a:lnTo>
                  <a:lnTo>
                    <a:pt x="132130" y="370776"/>
                  </a:lnTo>
                  <a:lnTo>
                    <a:pt x="138938" y="383336"/>
                  </a:lnTo>
                  <a:lnTo>
                    <a:pt x="143103" y="396570"/>
                  </a:lnTo>
                  <a:lnTo>
                    <a:pt x="144526" y="410133"/>
                  </a:lnTo>
                  <a:lnTo>
                    <a:pt x="144526" y="423418"/>
                  </a:lnTo>
                  <a:lnTo>
                    <a:pt x="147116" y="436181"/>
                  </a:lnTo>
                  <a:lnTo>
                    <a:pt x="154152" y="446608"/>
                  </a:lnTo>
                  <a:lnTo>
                    <a:pt x="164579" y="453656"/>
                  </a:lnTo>
                  <a:lnTo>
                    <a:pt x="177330" y="456234"/>
                  </a:lnTo>
                  <a:lnTo>
                    <a:pt x="296291" y="456234"/>
                  </a:lnTo>
                  <a:lnTo>
                    <a:pt x="328752" y="425132"/>
                  </a:lnTo>
                  <a:lnTo>
                    <a:pt x="329107" y="410133"/>
                  </a:lnTo>
                  <a:lnTo>
                    <a:pt x="330530" y="396557"/>
                  </a:lnTo>
                  <a:lnTo>
                    <a:pt x="334708" y="383324"/>
                  </a:lnTo>
                  <a:lnTo>
                    <a:pt x="341515" y="370763"/>
                  </a:lnTo>
                  <a:lnTo>
                    <a:pt x="350799" y="359194"/>
                  </a:lnTo>
                  <a:lnTo>
                    <a:pt x="369341" y="335686"/>
                  </a:lnTo>
                  <a:lnTo>
                    <a:pt x="382905" y="309410"/>
                  </a:lnTo>
                  <a:lnTo>
                    <a:pt x="391236" y="281025"/>
                  </a:lnTo>
                  <a:lnTo>
                    <a:pt x="394068" y="251193"/>
                  </a:lnTo>
                  <a:close/>
                </a:path>
                <a:path w="473709" h="514985">
                  <a:moveTo>
                    <a:pt x="398081" y="70332"/>
                  </a:moveTo>
                  <a:lnTo>
                    <a:pt x="385953" y="58178"/>
                  </a:lnTo>
                  <a:lnTo>
                    <a:pt x="376110" y="58178"/>
                  </a:lnTo>
                  <a:lnTo>
                    <a:pt x="342417" y="91859"/>
                  </a:lnTo>
                  <a:lnTo>
                    <a:pt x="342417" y="101701"/>
                  </a:lnTo>
                  <a:lnTo>
                    <a:pt x="351536" y="110794"/>
                  </a:lnTo>
                  <a:lnTo>
                    <a:pt x="355511" y="112318"/>
                  </a:lnTo>
                  <a:lnTo>
                    <a:pt x="363486" y="112318"/>
                  </a:lnTo>
                  <a:lnTo>
                    <a:pt x="367461" y="110794"/>
                  </a:lnTo>
                  <a:lnTo>
                    <a:pt x="370497" y="107759"/>
                  </a:lnTo>
                  <a:lnTo>
                    <a:pt x="398081" y="80175"/>
                  </a:lnTo>
                  <a:lnTo>
                    <a:pt x="398081" y="70332"/>
                  </a:lnTo>
                  <a:close/>
                </a:path>
                <a:path w="473709" h="514985">
                  <a:moveTo>
                    <a:pt x="473646" y="210870"/>
                  </a:moveTo>
                  <a:lnTo>
                    <a:pt x="466699" y="203911"/>
                  </a:lnTo>
                  <a:lnTo>
                    <a:pt x="427697" y="203911"/>
                  </a:lnTo>
                  <a:lnTo>
                    <a:pt x="419112" y="203911"/>
                  </a:lnTo>
                  <a:lnTo>
                    <a:pt x="412140" y="210870"/>
                  </a:lnTo>
                  <a:lnTo>
                    <a:pt x="412140" y="228028"/>
                  </a:lnTo>
                  <a:lnTo>
                    <a:pt x="419112" y="234988"/>
                  </a:lnTo>
                  <a:lnTo>
                    <a:pt x="466699" y="234988"/>
                  </a:lnTo>
                  <a:lnTo>
                    <a:pt x="473646" y="228028"/>
                  </a:lnTo>
                  <a:lnTo>
                    <a:pt x="473646" y="2108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0418530" y="2649939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18530" y="2802375"/>
            <a:ext cx="0" cy="6734175"/>
          </a:xfrm>
          <a:custGeom>
            <a:avLst/>
            <a:gdLst/>
            <a:ahLst/>
            <a:cxnLst/>
            <a:rect l="l" t="t" r="r" b="b"/>
            <a:pathLst>
              <a:path h="6734175">
                <a:moveTo>
                  <a:pt x="0" y="0"/>
                </a:moveTo>
                <a:lnTo>
                  <a:pt x="0" y="6733784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18530" y="9599290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1223" y="5958739"/>
            <a:ext cx="224826" cy="2252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1225" y="6327074"/>
            <a:ext cx="224829" cy="22527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1225" y="7439899"/>
            <a:ext cx="224824" cy="22527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1225" y="8740917"/>
            <a:ext cx="224824" cy="22527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91218" y="9109240"/>
            <a:ext cx="224825" cy="22526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711726" y="2818949"/>
            <a:ext cx="8872220" cy="6804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marR="1451610">
              <a:lnSpc>
                <a:spcPct val="101800"/>
              </a:lnSpc>
              <a:spcBef>
                <a:spcPts val="95"/>
              </a:spcBef>
            </a:pPr>
            <a:r>
              <a:rPr sz="1700" b="1" spc="15" dirty="0">
                <a:solidFill>
                  <a:srgbClr val="FFFFFF"/>
                </a:solidFill>
                <a:latin typeface="Open Sans"/>
                <a:cs typeface="Open Sans"/>
              </a:rPr>
              <a:t>Legal</a:t>
            </a:r>
            <a:r>
              <a:rPr sz="1700" b="1" spc="10" dirty="0">
                <a:solidFill>
                  <a:srgbClr val="FFFFFF"/>
                </a:solidFill>
                <a:latin typeface="Open Sans"/>
                <a:cs typeface="Open Sans"/>
              </a:rPr>
              <a:t> tender law:</a:t>
            </a:r>
            <a:r>
              <a:rPr sz="1700" b="1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law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making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it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obligatory for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all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citizens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to accept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a </a:t>
            </a:r>
            <a:r>
              <a:rPr sz="1700" spc="-4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speciﬁc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kind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currency.</a:t>
            </a:r>
            <a:endParaRPr sz="17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00">
              <a:latin typeface="Open Sans"/>
              <a:cs typeface="Open Sans"/>
            </a:endParaRPr>
          </a:p>
          <a:p>
            <a:pPr marL="19685" marR="5080">
              <a:lnSpc>
                <a:spcPct val="113100"/>
              </a:lnSpc>
              <a:spcBef>
                <a:spcPts val="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based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belief that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exchanged for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goods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services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illusion that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will retain its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over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time.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Fiat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comparable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concert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ticket;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its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lies not 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paper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ticket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itself but in the assurance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(the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its central bank) will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deliver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great show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(provide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economic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stability).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2300" b="1" spc="-15" dirty="0">
                <a:solidFill>
                  <a:srgbClr val="683B93"/>
                </a:solidFill>
                <a:latin typeface="Open Sans"/>
                <a:cs typeface="Open Sans"/>
              </a:rPr>
              <a:t>Pros</a:t>
            </a:r>
            <a:r>
              <a:rPr sz="2300" b="1" spc="-45" dirty="0">
                <a:solidFill>
                  <a:srgbClr val="683B93"/>
                </a:solidFill>
                <a:latin typeface="Open Sans"/>
                <a:cs typeface="Open Sans"/>
              </a:rPr>
              <a:t> </a:t>
            </a:r>
            <a:r>
              <a:rPr sz="2300" b="1" spc="-10" dirty="0">
                <a:solidFill>
                  <a:srgbClr val="683B93"/>
                </a:solidFill>
                <a:latin typeface="Open Sans"/>
                <a:cs typeface="Open Sans"/>
              </a:rPr>
              <a:t>of</a:t>
            </a:r>
            <a:r>
              <a:rPr sz="2300" b="1" spc="-45" dirty="0">
                <a:solidFill>
                  <a:srgbClr val="683B93"/>
                </a:solidFill>
                <a:latin typeface="Open Sans"/>
                <a:cs typeface="Open Sans"/>
              </a:rPr>
              <a:t> </a:t>
            </a:r>
            <a:r>
              <a:rPr sz="2300" b="1" spc="-15" dirty="0">
                <a:solidFill>
                  <a:srgbClr val="683B93"/>
                </a:solidFill>
                <a:latin typeface="Open Sans"/>
                <a:cs typeface="Open Sans"/>
              </a:rPr>
              <a:t>Fiat</a:t>
            </a:r>
            <a:r>
              <a:rPr sz="2300" b="1" spc="-45" dirty="0">
                <a:solidFill>
                  <a:srgbClr val="683B93"/>
                </a:solidFill>
                <a:latin typeface="Open Sans"/>
                <a:cs typeface="Open Sans"/>
              </a:rPr>
              <a:t> </a:t>
            </a:r>
            <a:r>
              <a:rPr sz="2300" b="1" spc="-15" dirty="0">
                <a:solidFill>
                  <a:srgbClr val="683B93"/>
                </a:solidFill>
                <a:latin typeface="Open Sans"/>
                <a:cs typeface="Open Sans"/>
              </a:rPr>
              <a:t>Money</a:t>
            </a:r>
            <a:endParaRPr sz="2300">
              <a:latin typeface="Open Sans"/>
              <a:cs typeface="Open Sans"/>
            </a:endParaRPr>
          </a:p>
          <a:p>
            <a:pPr marL="396240">
              <a:lnSpc>
                <a:spcPct val="100000"/>
              </a:lnSpc>
              <a:spcBef>
                <a:spcPts val="990"/>
              </a:spcBef>
            </a:pP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Ease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use: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Fiat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convenient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everyday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transactions</a:t>
            </a:r>
            <a:endParaRPr sz="1700">
              <a:latin typeface="Open Sans"/>
              <a:cs typeface="Open Sans"/>
            </a:endParaRPr>
          </a:p>
          <a:p>
            <a:pPr marL="396240" marR="773430">
              <a:lnSpc>
                <a:spcPct val="101800"/>
              </a:lnSpc>
              <a:spcBef>
                <a:spcPts val="825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Lower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costs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 and 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risks: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Fiat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doesn’t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require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heavy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security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gold,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making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cheaper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safer.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300" b="1" spc="-10" dirty="0">
                <a:solidFill>
                  <a:srgbClr val="683B93"/>
                </a:solidFill>
                <a:latin typeface="Open Sans"/>
                <a:cs typeface="Open Sans"/>
              </a:rPr>
              <a:t>Cons</a:t>
            </a:r>
            <a:r>
              <a:rPr sz="2300" b="1" spc="-55" dirty="0">
                <a:solidFill>
                  <a:srgbClr val="683B93"/>
                </a:solidFill>
                <a:latin typeface="Open Sans"/>
                <a:cs typeface="Open Sans"/>
              </a:rPr>
              <a:t> </a:t>
            </a:r>
            <a:r>
              <a:rPr sz="2300" b="1" spc="-10" dirty="0">
                <a:solidFill>
                  <a:srgbClr val="683B93"/>
                </a:solidFill>
                <a:latin typeface="Open Sans"/>
                <a:cs typeface="Open Sans"/>
              </a:rPr>
              <a:t>of</a:t>
            </a:r>
            <a:r>
              <a:rPr sz="2300" b="1" spc="-50" dirty="0">
                <a:solidFill>
                  <a:srgbClr val="683B93"/>
                </a:solidFill>
                <a:latin typeface="Open Sans"/>
                <a:cs typeface="Open Sans"/>
              </a:rPr>
              <a:t> </a:t>
            </a:r>
            <a:r>
              <a:rPr sz="2300" b="1" spc="-15" dirty="0">
                <a:solidFill>
                  <a:srgbClr val="683B93"/>
                </a:solidFill>
                <a:latin typeface="Open Sans"/>
                <a:cs typeface="Open Sans"/>
              </a:rPr>
              <a:t>Fiat</a:t>
            </a:r>
            <a:r>
              <a:rPr sz="2300" b="1" spc="-45" dirty="0">
                <a:solidFill>
                  <a:srgbClr val="683B93"/>
                </a:solidFill>
                <a:latin typeface="Open Sans"/>
                <a:cs typeface="Open Sans"/>
              </a:rPr>
              <a:t> </a:t>
            </a:r>
            <a:r>
              <a:rPr sz="2300" b="1" spc="-15" dirty="0">
                <a:solidFill>
                  <a:srgbClr val="683B93"/>
                </a:solidFill>
                <a:latin typeface="Open Sans"/>
                <a:cs typeface="Open Sans"/>
              </a:rPr>
              <a:t>Money</a:t>
            </a:r>
            <a:endParaRPr sz="2300">
              <a:latin typeface="Open Sans"/>
              <a:cs typeface="Open Sans"/>
            </a:endParaRPr>
          </a:p>
          <a:p>
            <a:pPr marL="396240" marR="761365">
              <a:lnSpc>
                <a:spcPct val="101800"/>
              </a:lnSpc>
              <a:spcBef>
                <a:spcPts val="930"/>
              </a:spcBef>
            </a:pP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Inﬂation 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risks: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Prices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 continuously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rise,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causing inﬂation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historical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instances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hyperinﬂation.</a:t>
            </a:r>
            <a:endParaRPr sz="1700">
              <a:latin typeface="Open Sans"/>
              <a:cs typeface="Open Sans"/>
            </a:endParaRPr>
          </a:p>
          <a:p>
            <a:pPr marL="396240" marR="1026160">
              <a:lnSpc>
                <a:spcPct val="101800"/>
              </a:lnSpc>
              <a:spcBef>
                <a:spcPts val="819"/>
              </a:spcBef>
            </a:pP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Centralized control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and manipulation: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Small groups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 inﬂuence and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manipulate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leading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censorship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conﬁscation.</a:t>
            </a:r>
            <a:endParaRPr sz="1700">
              <a:latin typeface="Open Sans"/>
              <a:cs typeface="Open Sans"/>
            </a:endParaRPr>
          </a:p>
          <a:p>
            <a:pPr marL="396240">
              <a:lnSpc>
                <a:spcPct val="100000"/>
              </a:lnSpc>
              <a:spcBef>
                <a:spcPts val="1150"/>
              </a:spcBef>
            </a:pPr>
            <a:r>
              <a:rPr sz="1700" b="1" spc="-20" dirty="0">
                <a:solidFill>
                  <a:srgbClr val="57585B"/>
                </a:solidFill>
                <a:latin typeface="Open Sans"/>
                <a:cs typeface="Open Sans"/>
              </a:rPr>
              <a:t>Counterparty</a:t>
            </a:r>
            <a:r>
              <a:rPr sz="1700" b="1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5" dirty="0">
                <a:solidFill>
                  <a:srgbClr val="57585B"/>
                </a:solidFill>
                <a:latin typeface="Open Sans"/>
                <a:cs typeface="Open Sans"/>
              </a:rPr>
              <a:t>risk:</a:t>
            </a:r>
            <a:r>
              <a:rPr sz="1700" b="1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If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5" dirty="0">
                <a:solidFill>
                  <a:srgbClr val="57585B"/>
                </a:solidFill>
                <a:latin typeface="Open Sans"/>
                <a:cs typeface="Open Sans"/>
              </a:rPr>
              <a:t>government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5" dirty="0">
                <a:solidFill>
                  <a:srgbClr val="57585B"/>
                </a:solidFill>
                <a:latin typeface="Open Sans"/>
                <a:cs typeface="Open Sans"/>
              </a:rPr>
              <a:t>faces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challenges,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5" dirty="0">
                <a:solidFill>
                  <a:srgbClr val="57585B"/>
                </a:solidFill>
                <a:latin typeface="Open Sans"/>
                <a:cs typeface="Open Sans"/>
              </a:rPr>
              <a:t>currency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5" dirty="0">
                <a:solidFill>
                  <a:srgbClr val="57585B"/>
                </a:solidFill>
                <a:latin typeface="Open Sans"/>
                <a:cs typeface="Open Sans"/>
              </a:rPr>
              <a:t>lose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value.</a:t>
            </a:r>
            <a:endParaRPr sz="1700">
              <a:latin typeface="Open Sans"/>
              <a:cs typeface="Open Sans"/>
            </a:endParaRPr>
          </a:p>
          <a:p>
            <a:pPr marL="396240" marR="128270">
              <a:lnSpc>
                <a:spcPct val="101800"/>
              </a:lnSpc>
              <a:spcBef>
                <a:spcPts val="825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Potential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for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abuse: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system 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misused,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resulting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corruption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loss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trust.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91214" y="8072005"/>
            <a:ext cx="224835" cy="22529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116897" y="491420"/>
            <a:ext cx="1228795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lang="en-US" spc="-5" dirty="0"/>
              <a:t>I</a:t>
            </a:r>
            <a:r>
              <a:rPr spc="-5" dirty="0"/>
              <a:t>s Fiat Money and Who</a:t>
            </a:r>
            <a:r>
              <a:rPr dirty="0"/>
              <a:t> </a:t>
            </a:r>
            <a:r>
              <a:rPr spc="-5" dirty="0"/>
              <a:t>Controls </a:t>
            </a:r>
            <a:r>
              <a:rPr lang="en-US" spc="-5" dirty="0"/>
              <a:t>I</a:t>
            </a:r>
            <a:r>
              <a:rPr spc="-5" dirty="0"/>
              <a:t>t?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28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#4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468" y="2655950"/>
            <a:ext cx="6754202" cy="64555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14461" y="2655949"/>
            <a:ext cx="6754495" cy="6456045"/>
          </a:xfrm>
          <a:custGeom>
            <a:avLst/>
            <a:gdLst/>
            <a:ahLst/>
            <a:cxnLst/>
            <a:rect l="l" t="t" r="r" b="b"/>
            <a:pathLst>
              <a:path w="6754495" h="6456045">
                <a:moveTo>
                  <a:pt x="6528408" y="6455541"/>
                </a:moveTo>
                <a:lnTo>
                  <a:pt x="209417" y="6455541"/>
                </a:lnTo>
                <a:lnTo>
                  <a:pt x="161402" y="6450010"/>
                </a:lnTo>
                <a:lnTo>
                  <a:pt x="117324" y="6434256"/>
                </a:lnTo>
                <a:lnTo>
                  <a:pt x="78440" y="6409535"/>
                </a:lnTo>
                <a:lnTo>
                  <a:pt x="46009" y="6377105"/>
                </a:lnTo>
                <a:lnTo>
                  <a:pt x="21286" y="6338221"/>
                </a:lnTo>
                <a:lnTo>
                  <a:pt x="5531" y="6294142"/>
                </a:lnTo>
                <a:lnTo>
                  <a:pt x="0" y="6246123"/>
                </a:lnTo>
                <a:lnTo>
                  <a:pt x="16397" y="209417"/>
                </a:lnTo>
                <a:lnTo>
                  <a:pt x="21928" y="161402"/>
                </a:lnTo>
                <a:lnTo>
                  <a:pt x="37682" y="117324"/>
                </a:lnTo>
                <a:lnTo>
                  <a:pt x="62403" y="78440"/>
                </a:lnTo>
                <a:lnTo>
                  <a:pt x="94833" y="46009"/>
                </a:lnTo>
                <a:lnTo>
                  <a:pt x="133717" y="21286"/>
                </a:lnTo>
                <a:lnTo>
                  <a:pt x="177796" y="5531"/>
                </a:lnTo>
                <a:lnTo>
                  <a:pt x="225815" y="0"/>
                </a:lnTo>
                <a:lnTo>
                  <a:pt x="6544795" y="0"/>
                </a:lnTo>
                <a:lnTo>
                  <a:pt x="6592814" y="5531"/>
                </a:lnTo>
                <a:lnTo>
                  <a:pt x="6636893" y="21286"/>
                </a:lnTo>
                <a:lnTo>
                  <a:pt x="6675776" y="46009"/>
                </a:lnTo>
                <a:lnTo>
                  <a:pt x="6708207" y="78440"/>
                </a:lnTo>
                <a:lnTo>
                  <a:pt x="6732928" y="117324"/>
                </a:lnTo>
                <a:lnTo>
                  <a:pt x="6748682" y="161402"/>
                </a:lnTo>
                <a:lnTo>
                  <a:pt x="6754213" y="209417"/>
                </a:lnTo>
                <a:lnTo>
                  <a:pt x="6737826" y="6246123"/>
                </a:lnTo>
                <a:lnTo>
                  <a:pt x="6732295" y="6294142"/>
                </a:lnTo>
                <a:lnTo>
                  <a:pt x="6716541" y="6338221"/>
                </a:lnTo>
                <a:lnTo>
                  <a:pt x="6691820" y="6377105"/>
                </a:lnTo>
                <a:lnTo>
                  <a:pt x="6659389" y="6409535"/>
                </a:lnTo>
                <a:lnTo>
                  <a:pt x="6620506" y="6434256"/>
                </a:lnTo>
                <a:lnTo>
                  <a:pt x="6576427" y="6450010"/>
                </a:lnTo>
                <a:lnTo>
                  <a:pt x="6528408" y="6455541"/>
                </a:lnTo>
                <a:close/>
              </a:path>
            </a:pathLst>
          </a:custGeom>
          <a:ln w="20941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3940" y="2737182"/>
            <a:ext cx="5998845" cy="591883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950" b="1" spc="5" dirty="0">
                <a:solidFill>
                  <a:srgbClr val="683B93"/>
                </a:solidFill>
                <a:latin typeface="Open Sans"/>
                <a:cs typeface="Open Sans"/>
              </a:rPr>
              <a:t>Commodity</a:t>
            </a:r>
            <a:r>
              <a:rPr sz="1950" b="1" spc="-35" dirty="0">
                <a:solidFill>
                  <a:srgbClr val="683B93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683B93"/>
                </a:solidFill>
                <a:latin typeface="Open Sans"/>
                <a:cs typeface="Open Sans"/>
              </a:rPr>
              <a:t>vs.</a:t>
            </a:r>
            <a:r>
              <a:rPr sz="1950" b="1" spc="-30" dirty="0">
                <a:solidFill>
                  <a:srgbClr val="683B93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683B93"/>
                </a:solidFill>
                <a:latin typeface="Open Sans"/>
                <a:cs typeface="Open Sans"/>
              </a:rPr>
              <a:t>Fiat:</a:t>
            </a:r>
            <a:r>
              <a:rPr sz="1950" b="1" spc="-30" dirty="0">
                <a:solidFill>
                  <a:srgbClr val="683B93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683B93"/>
                </a:solidFill>
                <a:latin typeface="Open Sans"/>
                <a:cs typeface="Open Sans"/>
              </a:rPr>
              <a:t>Picture</a:t>
            </a:r>
            <a:r>
              <a:rPr sz="1950" b="1" spc="-30" dirty="0">
                <a:solidFill>
                  <a:srgbClr val="683B93"/>
                </a:solidFill>
                <a:latin typeface="Open Sans"/>
                <a:cs typeface="Open Sans"/>
              </a:rPr>
              <a:t> </a:t>
            </a:r>
            <a:r>
              <a:rPr sz="1950" b="1" spc="5" dirty="0">
                <a:solidFill>
                  <a:srgbClr val="683B93"/>
                </a:solidFill>
                <a:latin typeface="Open Sans"/>
                <a:cs typeface="Open Sans"/>
              </a:rPr>
              <a:t>the</a:t>
            </a:r>
            <a:r>
              <a:rPr sz="1950" b="1" spc="-30" dirty="0">
                <a:solidFill>
                  <a:srgbClr val="683B93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683B93"/>
                </a:solidFill>
                <a:latin typeface="Open Sans"/>
                <a:cs typeface="Open Sans"/>
              </a:rPr>
              <a:t>Diﬀerence</a:t>
            </a:r>
            <a:endParaRPr sz="1950" dirty="0">
              <a:latin typeface="Open Sans"/>
              <a:cs typeface="Open Sans"/>
            </a:endParaRPr>
          </a:p>
          <a:p>
            <a:pPr marL="12700" marR="87630">
              <a:lnSpc>
                <a:spcPct val="101800"/>
              </a:lnSpc>
              <a:spcBef>
                <a:spcPts val="1160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Remember: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Before 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came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about,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governments would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mint coins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valuable,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scarce,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diﬃcult-to-get physical commodity such 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gold or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silver,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would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print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paper 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 could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redeemed for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amount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physical commodity.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commodity-backed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179070">
              <a:lnSpc>
                <a:spcPct val="101800"/>
              </a:lnSpc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Now,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system, it's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more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 having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Monopoly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money.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 consists of pieces 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paper printed 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central bank,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government's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policies directly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inﬂuence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its value.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government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and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central banks are basically the 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"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bankers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Monopoly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game”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who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in control 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game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works,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who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gets what, and how much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worth.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other words,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 promises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do a good job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at managing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monetary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</a:pP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In conclusion,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currencies only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have value because </a:t>
            </a:r>
            <a:r>
              <a:rPr sz="1700" b="1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government mandates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their use; there is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no 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utility </a:t>
            </a:r>
            <a:r>
              <a:rPr sz="1700" b="1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ﬁat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2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 itself.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95140" y="2649939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95140" y="2802822"/>
            <a:ext cx="0" cy="6219190"/>
          </a:xfrm>
          <a:custGeom>
            <a:avLst/>
            <a:gdLst/>
            <a:ahLst/>
            <a:cxnLst/>
            <a:rect l="l" t="t" r="r" b="b"/>
            <a:pathLst>
              <a:path h="6219190">
                <a:moveTo>
                  <a:pt x="0" y="0"/>
                </a:moveTo>
                <a:lnTo>
                  <a:pt x="0" y="6219140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95140" y="9085313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25755" y="2827221"/>
            <a:ext cx="10335895" cy="2202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summary,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 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trust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game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where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our money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relies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promises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those in charge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people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only hope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government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acts for the beneﬁt of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all.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Next,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we'll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banks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make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money,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who's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involved,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aﬀects 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economy.</a:t>
            </a:r>
            <a:endParaRPr sz="1700">
              <a:latin typeface="Open Sans"/>
              <a:cs typeface="Open Sans"/>
            </a:endParaRPr>
          </a:p>
          <a:p>
            <a:pPr marL="29209" marR="3425825">
              <a:lnSpc>
                <a:spcPct val="100400"/>
              </a:lnSpc>
              <a:spcBef>
                <a:spcPts val="1900"/>
              </a:spcBef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4.2.2 Fractional Reserve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Banking: </a:t>
            </a:r>
            <a:r>
              <a:rPr sz="3450" b="1" i="1" spc="-88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A</a:t>
            </a:r>
            <a:r>
              <a:rPr sz="34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System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Fueled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by</a:t>
            </a:r>
            <a:r>
              <a:rPr sz="34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Debt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6300" y="7497654"/>
            <a:ext cx="10544810" cy="1344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Fractional </a:t>
            </a:r>
            <a:r>
              <a:rPr lang="en-US" sz="1700" spc="5" dirty="0">
                <a:solidFill>
                  <a:srgbClr val="57585B"/>
                </a:solidFill>
                <a:latin typeface="Open Sans"/>
                <a:cs typeface="Open Sans"/>
              </a:rPr>
              <a:t>r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eserve </a:t>
            </a:r>
            <a:r>
              <a:rPr lang="en-US" sz="1700" spc="15" dirty="0">
                <a:solidFill>
                  <a:srgbClr val="57585B"/>
                </a:solidFill>
                <a:latin typeface="Open Sans"/>
                <a:cs typeface="Open Sans"/>
              </a:rPr>
              <a:t>b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anking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the main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parts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system, allowing banks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lend out a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signiﬁcant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portion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clients'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deposits.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Have you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ever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wondered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banks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oﬀer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so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many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services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customers?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While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may seem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 they are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being generous,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it’s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important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remember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businesses and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primary goal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make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proﬁt.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But how do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make a proﬁt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if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let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people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borrow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money?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29091" y="5411364"/>
            <a:ext cx="10548861" cy="183635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801689" y="5735683"/>
            <a:ext cx="8006080" cy="1220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1800"/>
              </a:lnSpc>
              <a:spcBef>
                <a:spcPts val="95"/>
              </a:spcBef>
            </a:pP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is well enough that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people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of the nation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do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not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understand our banking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and </a:t>
            </a:r>
            <a:r>
              <a:rPr sz="1700" spc="-4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monetary system, for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if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they did,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I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believe there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would be a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revolution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before </a:t>
            </a:r>
            <a:r>
              <a:rPr sz="1700" spc="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tomorrow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morning.</a:t>
            </a:r>
            <a:endParaRPr sz="1700">
              <a:latin typeface="Open Sans"/>
              <a:cs typeface="Open Sans"/>
            </a:endParaRPr>
          </a:p>
          <a:p>
            <a:pPr marL="7620" algn="ctr">
              <a:lnSpc>
                <a:spcPct val="100000"/>
              </a:lnSpc>
              <a:spcBef>
                <a:spcPts val="1130"/>
              </a:spcBef>
            </a:pPr>
            <a:r>
              <a:rPr sz="1700" b="1" spc="15" dirty="0">
                <a:solidFill>
                  <a:srgbClr val="FAAF40"/>
                </a:solidFill>
                <a:latin typeface="Open Sans"/>
                <a:cs typeface="Open Sans"/>
              </a:rPr>
              <a:t>Milton</a:t>
            </a:r>
            <a:r>
              <a:rPr sz="1700" b="1" spc="-25" dirty="0">
                <a:solidFill>
                  <a:srgbClr val="FAAF40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FAAF40"/>
                </a:solidFill>
                <a:latin typeface="Open Sans"/>
                <a:cs typeface="Open Sans"/>
              </a:rPr>
              <a:t>Friedman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16519" y="5282540"/>
            <a:ext cx="9479280" cy="2125345"/>
            <a:chOff x="9016519" y="5282540"/>
            <a:chExt cx="9479280" cy="2125345"/>
          </a:xfrm>
        </p:grpSpPr>
        <p:sp>
          <p:nvSpPr>
            <p:cNvPr id="14" name="object 14"/>
            <p:cNvSpPr/>
            <p:nvPr/>
          </p:nvSpPr>
          <p:spPr>
            <a:xfrm>
              <a:off x="9016518" y="5282545"/>
              <a:ext cx="487045" cy="299720"/>
            </a:xfrm>
            <a:custGeom>
              <a:avLst/>
              <a:gdLst/>
              <a:ahLst/>
              <a:cxnLst/>
              <a:rect l="l" t="t" r="r" b="b"/>
              <a:pathLst>
                <a:path w="487045" h="299720">
                  <a:moveTo>
                    <a:pt x="220649" y="109423"/>
                  </a:moveTo>
                  <a:lnTo>
                    <a:pt x="211620" y="66560"/>
                  </a:lnTo>
                  <a:lnTo>
                    <a:pt x="187693" y="31686"/>
                  </a:lnTo>
                  <a:lnTo>
                    <a:pt x="152425" y="8331"/>
                  </a:lnTo>
                  <a:lnTo>
                    <a:pt x="109410" y="12"/>
                  </a:lnTo>
                  <a:lnTo>
                    <a:pt x="66548" y="9029"/>
                  </a:lnTo>
                  <a:lnTo>
                    <a:pt x="31673" y="32956"/>
                  </a:lnTo>
                  <a:lnTo>
                    <a:pt x="8318" y="68224"/>
                  </a:lnTo>
                  <a:lnTo>
                    <a:pt x="0" y="111239"/>
                  </a:lnTo>
                  <a:lnTo>
                    <a:pt x="355" y="119291"/>
                  </a:lnTo>
                  <a:lnTo>
                    <a:pt x="15646" y="178536"/>
                  </a:lnTo>
                  <a:lnTo>
                    <a:pt x="36436" y="220433"/>
                  </a:lnTo>
                  <a:lnTo>
                    <a:pt x="70319" y="261975"/>
                  </a:lnTo>
                  <a:lnTo>
                    <a:pt x="120459" y="297065"/>
                  </a:lnTo>
                  <a:lnTo>
                    <a:pt x="127469" y="299237"/>
                  </a:lnTo>
                  <a:lnTo>
                    <a:pt x="134632" y="299059"/>
                  </a:lnTo>
                  <a:lnTo>
                    <a:pt x="144462" y="255079"/>
                  </a:lnTo>
                  <a:lnTo>
                    <a:pt x="139217" y="243890"/>
                  </a:lnTo>
                  <a:lnTo>
                    <a:pt x="135013" y="231495"/>
                  </a:lnTo>
                  <a:lnTo>
                    <a:pt x="132664" y="218376"/>
                  </a:lnTo>
                  <a:lnTo>
                    <a:pt x="167805" y="204508"/>
                  </a:lnTo>
                  <a:lnTo>
                    <a:pt x="195783" y="180098"/>
                  </a:lnTo>
                  <a:lnTo>
                    <a:pt x="214198" y="147599"/>
                  </a:lnTo>
                  <a:lnTo>
                    <a:pt x="220649" y="109423"/>
                  </a:lnTo>
                  <a:close/>
                </a:path>
                <a:path w="487045" h="299720">
                  <a:moveTo>
                    <a:pt x="486829" y="110337"/>
                  </a:moveTo>
                  <a:lnTo>
                    <a:pt x="478155" y="67386"/>
                  </a:lnTo>
                  <a:lnTo>
                    <a:pt x="454520" y="32321"/>
                  </a:lnTo>
                  <a:lnTo>
                    <a:pt x="419442" y="8674"/>
                  </a:lnTo>
                  <a:lnTo>
                    <a:pt x="376504" y="0"/>
                  </a:lnTo>
                  <a:lnTo>
                    <a:pt x="333552" y="8674"/>
                  </a:lnTo>
                  <a:lnTo>
                    <a:pt x="298488" y="32321"/>
                  </a:lnTo>
                  <a:lnTo>
                    <a:pt x="274840" y="67386"/>
                  </a:lnTo>
                  <a:lnTo>
                    <a:pt x="266179" y="110337"/>
                  </a:lnTo>
                  <a:lnTo>
                    <a:pt x="266471" y="118389"/>
                  </a:lnTo>
                  <a:lnTo>
                    <a:pt x="281266" y="177749"/>
                  </a:lnTo>
                  <a:lnTo>
                    <a:pt x="301713" y="219811"/>
                  </a:lnTo>
                  <a:lnTo>
                    <a:pt x="335267" y="261632"/>
                  </a:lnTo>
                  <a:lnTo>
                    <a:pt x="385114" y="297141"/>
                  </a:lnTo>
                  <a:lnTo>
                    <a:pt x="392099" y="299377"/>
                  </a:lnTo>
                  <a:lnTo>
                    <a:pt x="399262" y="299262"/>
                  </a:lnTo>
                  <a:lnTo>
                    <a:pt x="409448" y="255346"/>
                  </a:lnTo>
                  <a:lnTo>
                    <a:pt x="404304" y="244119"/>
                  </a:lnTo>
                  <a:lnTo>
                    <a:pt x="400202" y="231698"/>
                  </a:lnTo>
                  <a:lnTo>
                    <a:pt x="397954" y="218567"/>
                  </a:lnTo>
                  <a:lnTo>
                    <a:pt x="433209" y="204978"/>
                  </a:lnTo>
                  <a:lnTo>
                    <a:pt x="461391" y="180797"/>
                  </a:lnTo>
                  <a:lnTo>
                    <a:pt x="480060" y="148450"/>
                  </a:lnTo>
                  <a:lnTo>
                    <a:pt x="486829" y="110337"/>
                  </a:lnTo>
                  <a:close/>
                </a:path>
              </a:pathLst>
            </a:custGeom>
            <a:solidFill>
              <a:srgbClr val="241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08334" y="7108399"/>
              <a:ext cx="487045" cy="299720"/>
            </a:xfrm>
            <a:custGeom>
              <a:avLst/>
              <a:gdLst/>
              <a:ahLst/>
              <a:cxnLst/>
              <a:rect l="l" t="t" r="r" b="b"/>
              <a:pathLst>
                <a:path w="487044" h="299720">
                  <a:moveTo>
                    <a:pt x="220662" y="110337"/>
                  </a:moveTo>
                  <a:lnTo>
                    <a:pt x="211988" y="67386"/>
                  </a:lnTo>
                  <a:lnTo>
                    <a:pt x="188341" y="32321"/>
                  </a:lnTo>
                  <a:lnTo>
                    <a:pt x="153263" y="8674"/>
                  </a:lnTo>
                  <a:lnTo>
                    <a:pt x="110324" y="0"/>
                  </a:lnTo>
                  <a:lnTo>
                    <a:pt x="67386" y="8674"/>
                  </a:lnTo>
                  <a:lnTo>
                    <a:pt x="32308" y="32321"/>
                  </a:lnTo>
                  <a:lnTo>
                    <a:pt x="8674" y="67386"/>
                  </a:lnTo>
                  <a:lnTo>
                    <a:pt x="0" y="110337"/>
                  </a:lnTo>
                  <a:lnTo>
                    <a:pt x="6769" y="148450"/>
                  </a:lnTo>
                  <a:lnTo>
                    <a:pt x="25438" y="180797"/>
                  </a:lnTo>
                  <a:lnTo>
                    <a:pt x="53619" y="204978"/>
                  </a:lnTo>
                  <a:lnTo>
                    <a:pt x="88874" y="218567"/>
                  </a:lnTo>
                  <a:lnTo>
                    <a:pt x="86626" y="231698"/>
                  </a:lnTo>
                  <a:lnTo>
                    <a:pt x="82524" y="244119"/>
                  </a:lnTo>
                  <a:lnTo>
                    <a:pt x="77381" y="255346"/>
                  </a:lnTo>
                  <a:lnTo>
                    <a:pt x="71970" y="264922"/>
                  </a:lnTo>
                  <a:lnTo>
                    <a:pt x="69164" y="271868"/>
                  </a:lnTo>
                  <a:lnTo>
                    <a:pt x="94729" y="299377"/>
                  </a:lnTo>
                  <a:lnTo>
                    <a:pt x="101714" y="297141"/>
                  </a:lnTo>
                  <a:lnTo>
                    <a:pt x="151574" y="261632"/>
                  </a:lnTo>
                  <a:lnTo>
                    <a:pt x="185115" y="219811"/>
                  </a:lnTo>
                  <a:lnTo>
                    <a:pt x="205574" y="177749"/>
                  </a:lnTo>
                  <a:lnTo>
                    <a:pt x="218084" y="133997"/>
                  </a:lnTo>
                  <a:lnTo>
                    <a:pt x="220357" y="118389"/>
                  </a:lnTo>
                  <a:lnTo>
                    <a:pt x="220662" y="110337"/>
                  </a:lnTo>
                  <a:close/>
                </a:path>
                <a:path w="487044" h="299720">
                  <a:moveTo>
                    <a:pt x="486841" y="111239"/>
                  </a:moveTo>
                  <a:lnTo>
                    <a:pt x="478510" y="68224"/>
                  </a:lnTo>
                  <a:lnTo>
                    <a:pt x="455155" y="32956"/>
                  </a:lnTo>
                  <a:lnTo>
                    <a:pt x="420281" y="9029"/>
                  </a:lnTo>
                  <a:lnTo>
                    <a:pt x="377418" y="12"/>
                  </a:lnTo>
                  <a:lnTo>
                    <a:pt x="334403" y="8331"/>
                  </a:lnTo>
                  <a:lnTo>
                    <a:pt x="299148" y="31686"/>
                  </a:lnTo>
                  <a:lnTo>
                    <a:pt x="275209" y="66560"/>
                  </a:lnTo>
                  <a:lnTo>
                    <a:pt x="266179" y="109423"/>
                  </a:lnTo>
                  <a:lnTo>
                    <a:pt x="272643" y="147586"/>
                  </a:lnTo>
                  <a:lnTo>
                    <a:pt x="291045" y="180098"/>
                  </a:lnTo>
                  <a:lnTo>
                    <a:pt x="319024" y="204508"/>
                  </a:lnTo>
                  <a:lnTo>
                    <a:pt x="354164" y="218376"/>
                  </a:lnTo>
                  <a:lnTo>
                    <a:pt x="351815" y="231495"/>
                  </a:lnTo>
                  <a:lnTo>
                    <a:pt x="347611" y="243890"/>
                  </a:lnTo>
                  <a:lnTo>
                    <a:pt x="342366" y="255079"/>
                  </a:lnTo>
                  <a:lnTo>
                    <a:pt x="336880" y="264604"/>
                  </a:lnTo>
                  <a:lnTo>
                    <a:pt x="334010" y="271538"/>
                  </a:lnTo>
                  <a:lnTo>
                    <a:pt x="359359" y="299237"/>
                  </a:lnTo>
                  <a:lnTo>
                    <a:pt x="366369" y="297065"/>
                  </a:lnTo>
                  <a:lnTo>
                    <a:pt x="416509" y="261975"/>
                  </a:lnTo>
                  <a:lnTo>
                    <a:pt x="450392" y="220433"/>
                  </a:lnTo>
                  <a:lnTo>
                    <a:pt x="471195" y="178536"/>
                  </a:lnTo>
                  <a:lnTo>
                    <a:pt x="484073" y="134886"/>
                  </a:lnTo>
                  <a:lnTo>
                    <a:pt x="486473" y="119291"/>
                  </a:lnTo>
                  <a:lnTo>
                    <a:pt x="486841" y="111239"/>
                  </a:lnTo>
                  <a:close/>
                </a:path>
              </a:pathLst>
            </a:custGeom>
            <a:solidFill>
              <a:srgbClr val="673B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16897" y="491420"/>
            <a:ext cx="1221175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lang="en-US" spc="-5" dirty="0"/>
              <a:t>I</a:t>
            </a:r>
            <a:r>
              <a:rPr spc="-5" dirty="0"/>
              <a:t>s Fiat Money and Who</a:t>
            </a:r>
            <a:r>
              <a:rPr dirty="0"/>
              <a:t> </a:t>
            </a:r>
            <a:r>
              <a:rPr spc="-5" dirty="0"/>
              <a:t>Controls </a:t>
            </a:r>
            <a:r>
              <a:rPr lang="en-US" spc="-5" dirty="0"/>
              <a:t>I</a:t>
            </a:r>
            <a:r>
              <a:rPr spc="-5" dirty="0"/>
              <a:t>t?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29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#4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6001" y="4041109"/>
            <a:ext cx="2639060" cy="1079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7940" indent="173355" algn="r">
              <a:lnSpc>
                <a:spcPct val="101800"/>
              </a:lnSpc>
              <a:spcBef>
                <a:spcPts val="90"/>
              </a:spcBef>
            </a:pPr>
            <a:r>
              <a:rPr sz="1650" b="1" spc="15" dirty="0">
                <a:solidFill>
                  <a:srgbClr val="57585B"/>
                </a:solidFill>
                <a:latin typeface="Open Sans"/>
                <a:cs typeface="Open Sans"/>
              </a:rPr>
              <a:t>Banks</a:t>
            </a:r>
            <a:r>
              <a:rPr sz="1650" b="1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10" dirty="0">
                <a:solidFill>
                  <a:srgbClr val="57585B"/>
                </a:solidFill>
                <a:latin typeface="Open Sans"/>
                <a:cs typeface="Open Sans"/>
              </a:rPr>
              <a:t>lend</a:t>
            </a:r>
            <a:r>
              <a:rPr sz="1650" b="1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1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650" b="1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20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650" b="1" spc="-409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650" b="1" spc="-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15" dirty="0">
                <a:solidFill>
                  <a:srgbClr val="57585B"/>
                </a:solidFill>
                <a:latin typeface="Open Sans"/>
                <a:cs typeface="Open Sans"/>
              </a:rPr>
              <a:t>borrowers</a:t>
            </a:r>
            <a:r>
              <a:rPr sz="1650" b="1" spc="-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15" dirty="0">
                <a:solidFill>
                  <a:srgbClr val="57585B"/>
                </a:solidFill>
                <a:latin typeface="Open Sans"/>
                <a:cs typeface="Open Sans"/>
              </a:rPr>
              <a:t>at</a:t>
            </a:r>
            <a:r>
              <a:rPr sz="1650" b="1" spc="-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650" b="1" spc="-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10" dirty="0">
                <a:solidFill>
                  <a:srgbClr val="57585B"/>
                </a:solidFill>
                <a:latin typeface="Open Sans"/>
                <a:cs typeface="Open Sans"/>
              </a:rPr>
              <a:t>higher</a:t>
            </a:r>
            <a:endParaRPr sz="1650">
              <a:latin typeface="Open Sans"/>
              <a:cs typeface="Open Sans"/>
            </a:endParaRPr>
          </a:p>
          <a:p>
            <a:pPr marR="29209" algn="r">
              <a:lnSpc>
                <a:spcPct val="100000"/>
              </a:lnSpc>
              <a:spcBef>
                <a:spcPts val="40"/>
              </a:spcBef>
            </a:pPr>
            <a:r>
              <a:rPr sz="1650" b="1" spc="10" dirty="0">
                <a:solidFill>
                  <a:srgbClr val="57585B"/>
                </a:solidFill>
                <a:latin typeface="Open Sans"/>
                <a:cs typeface="Open Sans"/>
              </a:rPr>
              <a:t>interest</a:t>
            </a:r>
            <a:r>
              <a:rPr sz="1650" b="1" spc="-9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10" dirty="0">
                <a:solidFill>
                  <a:srgbClr val="57585B"/>
                </a:solidFill>
                <a:latin typeface="Open Sans"/>
                <a:cs typeface="Open Sans"/>
              </a:rPr>
              <a:t>rate</a:t>
            </a:r>
            <a:endParaRPr sz="1650">
              <a:latin typeface="Open Sans"/>
              <a:cs typeface="Open Sans"/>
            </a:endParaRPr>
          </a:p>
          <a:p>
            <a:pPr marL="1456055">
              <a:lnSpc>
                <a:spcPct val="100000"/>
              </a:lnSpc>
              <a:spcBef>
                <a:spcPts val="204"/>
              </a:spcBef>
            </a:pPr>
            <a:r>
              <a:rPr sz="1700" b="1" spc="-125" dirty="0">
                <a:solidFill>
                  <a:srgbClr val="57585B"/>
                </a:solidFill>
                <a:latin typeface="Trebuchet MS"/>
                <a:cs typeface="Trebuchet MS"/>
              </a:rPr>
              <a:t>(let’s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-70" dirty="0">
                <a:solidFill>
                  <a:srgbClr val="57585B"/>
                </a:solidFill>
                <a:latin typeface="Trebuchet MS"/>
                <a:cs typeface="Trebuchet MS"/>
              </a:rPr>
              <a:t>say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57585B"/>
                </a:solidFill>
                <a:latin typeface="Trebuchet MS"/>
                <a:cs typeface="Trebuchet MS"/>
              </a:rPr>
              <a:t>9%)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8748" y="5517060"/>
            <a:ext cx="2990850" cy="1099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650" b="1" spc="15" dirty="0">
                <a:solidFill>
                  <a:srgbClr val="57585B"/>
                </a:solidFill>
                <a:latin typeface="Open Sans"/>
                <a:cs typeface="Open Sans"/>
              </a:rPr>
              <a:t>Banks pay </a:t>
            </a:r>
            <a:r>
              <a:rPr sz="1650" b="1" spc="10" dirty="0">
                <a:solidFill>
                  <a:srgbClr val="57585B"/>
                </a:solidFill>
                <a:latin typeface="Open Sans"/>
                <a:cs typeface="Open Sans"/>
              </a:rPr>
              <a:t>interest from </a:t>
            </a:r>
            <a:r>
              <a:rPr sz="1650" b="1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10" dirty="0">
                <a:solidFill>
                  <a:srgbClr val="57585B"/>
                </a:solidFill>
                <a:latin typeface="Open Sans"/>
                <a:cs typeface="Open Sans"/>
              </a:rPr>
              <a:t>interest</a:t>
            </a:r>
            <a:r>
              <a:rPr sz="1650" b="1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10" dirty="0">
                <a:solidFill>
                  <a:srgbClr val="57585B"/>
                </a:solidFill>
                <a:latin typeface="Open Sans"/>
                <a:cs typeface="Open Sans"/>
              </a:rPr>
              <a:t>received</a:t>
            </a:r>
            <a:r>
              <a:rPr sz="1650" b="1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15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650" b="1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650" b="1" spc="10" dirty="0">
                <a:solidFill>
                  <a:srgbClr val="57585B"/>
                </a:solidFill>
                <a:latin typeface="Open Sans"/>
                <a:cs typeface="Open Sans"/>
              </a:rPr>
              <a:t>lending</a:t>
            </a:r>
            <a:endParaRPr sz="1650">
              <a:latin typeface="Open Sans"/>
              <a:cs typeface="Open Sans"/>
            </a:endParaRPr>
          </a:p>
          <a:p>
            <a:pPr marL="22225" marR="344805">
              <a:lnSpc>
                <a:spcPct val="101800"/>
              </a:lnSpc>
              <a:spcBef>
                <a:spcPts val="270"/>
              </a:spcBef>
            </a:pPr>
            <a:r>
              <a:rPr sz="1700" b="1" spc="-15" dirty="0">
                <a:solidFill>
                  <a:srgbClr val="57585B"/>
                </a:solidFill>
                <a:latin typeface="Trebuchet MS"/>
                <a:cs typeface="Trebuchet MS"/>
              </a:rPr>
              <a:t>(9%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-95" dirty="0">
                <a:solidFill>
                  <a:srgbClr val="57585B"/>
                </a:solidFill>
                <a:latin typeface="Trebuchet MS"/>
                <a:cs typeface="Trebuchet MS"/>
              </a:rPr>
              <a:t>-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50" dirty="0">
                <a:solidFill>
                  <a:srgbClr val="57585B"/>
                </a:solidFill>
                <a:latin typeface="Trebuchet MS"/>
                <a:cs typeface="Trebuchet MS"/>
              </a:rPr>
              <a:t>5%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35" dirty="0">
                <a:solidFill>
                  <a:srgbClr val="57585B"/>
                </a:solidFill>
                <a:latin typeface="Trebuchet MS"/>
                <a:cs typeface="Trebuchet MS"/>
              </a:rPr>
              <a:t>=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57585B"/>
                </a:solidFill>
                <a:latin typeface="Trebuchet MS"/>
                <a:cs typeface="Trebuchet MS"/>
              </a:rPr>
              <a:t>4%)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57585B"/>
                </a:solidFill>
                <a:latin typeface="Trebuchet MS"/>
                <a:cs typeface="Trebuchet MS"/>
              </a:rPr>
              <a:t>and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-90" dirty="0">
                <a:solidFill>
                  <a:srgbClr val="57585B"/>
                </a:solidFill>
                <a:latin typeface="Trebuchet MS"/>
                <a:cs typeface="Trebuchet MS"/>
              </a:rPr>
              <a:t>keep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-75" dirty="0">
                <a:solidFill>
                  <a:srgbClr val="57585B"/>
                </a:solidFill>
                <a:latin typeface="Trebuchet MS"/>
                <a:cs typeface="Trebuchet MS"/>
              </a:rPr>
              <a:t>the  </a:t>
            </a:r>
            <a:r>
              <a:rPr sz="1700" b="1" spc="-105" dirty="0">
                <a:solidFill>
                  <a:srgbClr val="57585B"/>
                </a:solidFill>
                <a:latin typeface="Trebuchet MS"/>
                <a:cs typeface="Trebuchet MS"/>
              </a:rPr>
              <a:t>rest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-60" dirty="0">
                <a:solidFill>
                  <a:srgbClr val="57585B"/>
                </a:solidFill>
                <a:latin typeface="Trebuchet MS"/>
                <a:cs typeface="Trebuchet MS"/>
              </a:rPr>
              <a:t>as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-105" dirty="0">
                <a:solidFill>
                  <a:srgbClr val="57585B"/>
                </a:solidFill>
                <a:latin typeface="Trebuchet MS"/>
                <a:cs typeface="Trebuchet MS"/>
              </a:rPr>
              <a:t>their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-85" dirty="0">
                <a:solidFill>
                  <a:srgbClr val="57585B"/>
                </a:solidFill>
                <a:latin typeface="Trebuchet MS"/>
                <a:cs typeface="Trebuchet MS"/>
              </a:rPr>
              <a:t>profit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97684" y="3775119"/>
            <a:ext cx="263525" cy="250825"/>
          </a:xfrm>
          <a:custGeom>
            <a:avLst/>
            <a:gdLst/>
            <a:ahLst/>
            <a:cxnLst/>
            <a:rect l="l" t="t" r="r" b="b"/>
            <a:pathLst>
              <a:path w="263525" h="250825">
                <a:moveTo>
                  <a:pt x="263007" y="0"/>
                </a:moveTo>
                <a:lnTo>
                  <a:pt x="0" y="0"/>
                </a:lnTo>
                <a:lnTo>
                  <a:pt x="131524" y="250254"/>
                </a:lnTo>
                <a:lnTo>
                  <a:pt x="263007" y="0"/>
                </a:lnTo>
                <a:close/>
              </a:path>
            </a:pathLst>
          </a:custGeom>
          <a:solidFill>
            <a:srgbClr val="F9A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9185" y="5190812"/>
            <a:ext cx="263525" cy="250825"/>
          </a:xfrm>
          <a:custGeom>
            <a:avLst/>
            <a:gdLst/>
            <a:ahLst/>
            <a:cxnLst/>
            <a:rect l="l" t="t" r="r" b="b"/>
            <a:pathLst>
              <a:path w="263525" h="250825">
                <a:moveTo>
                  <a:pt x="263007" y="0"/>
                </a:moveTo>
                <a:lnTo>
                  <a:pt x="0" y="0"/>
                </a:lnTo>
                <a:lnTo>
                  <a:pt x="131524" y="250254"/>
                </a:lnTo>
                <a:lnTo>
                  <a:pt x="263007" y="0"/>
                </a:lnTo>
                <a:close/>
              </a:path>
            </a:pathLst>
          </a:custGeom>
          <a:solidFill>
            <a:srgbClr val="F9A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753228" y="5455750"/>
            <a:ext cx="898525" cy="1226185"/>
            <a:chOff x="6753228" y="5455750"/>
            <a:chExt cx="898525" cy="12261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1677" y="5455750"/>
              <a:ext cx="530127" cy="3443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3228" y="5829854"/>
              <a:ext cx="898201" cy="85199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1926" y="3989470"/>
            <a:ext cx="1147964" cy="90486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59598" y="3742037"/>
            <a:ext cx="332960" cy="1802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18714" y="3294936"/>
            <a:ext cx="712745" cy="5892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14346" y="2765287"/>
            <a:ext cx="227532" cy="3694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13258" y="2693278"/>
            <a:ext cx="663917" cy="55439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750167" y="2803574"/>
            <a:ext cx="3338675" cy="92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Banks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borrow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2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from </a:t>
            </a:r>
            <a:r>
              <a:rPr sz="1700" b="1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depositors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at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an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interest</a:t>
            </a:r>
            <a:r>
              <a:rPr lang="en-US" sz="1700" b="1" spc="10" dirty="0">
                <a:solidFill>
                  <a:srgbClr val="57585B"/>
                </a:solidFill>
                <a:latin typeface="Open Sans"/>
                <a:cs typeface="Open Sans"/>
              </a:rPr>
              <a:t> rate</a:t>
            </a:r>
            <a:endParaRPr sz="1700" dirty="0">
              <a:latin typeface="Open Sans"/>
              <a:cs typeface="Open Sans"/>
            </a:endParaRPr>
          </a:p>
          <a:p>
            <a:pPr marL="21590">
              <a:lnSpc>
                <a:spcPct val="100000"/>
              </a:lnSpc>
              <a:spcBef>
                <a:spcPts val="855"/>
              </a:spcBef>
            </a:pPr>
            <a:r>
              <a:rPr sz="1700" b="1" spc="-125" dirty="0">
                <a:solidFill>
                  <a:srgbClr val="57585B"/>
                </a:solidFill>
                <a:latin typeface="Trebuchet MS"/>
                <a:cs typeface="Trebuchet MS"/>
              </a:rPr>
              <a:t>(let’s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-70" dirty="0">
                <a:solidFill>
                  <a:srgbClr val="57585B"/>
                </a:solidFill>
                <a:latin typeface="Trebuchet MS"/>
                <a:cs typeface="Trebuchet MS"/>
              </a:rPr>
              <a:t>say</a:t>
            </a:r>
            <a:r>
              <a:rPr sz="1700" b="1" spc="-150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57585B"/>
                </a:solidFill>
                <a:latin typeface="Trebuchet MS"/>
                <a:cs typeface="Trebuchet MS"/>
              </a:rPr>
              <a:t>5%)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3773" y="3361211"/>
            <a:ext cx="4690745" cy="33242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Charging</a:t>
            </a:r>
            <a:r>
              <a:rPr sz="1700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interest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loans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give</a:t>
            </a:r>
            <a:r>
              <a:rPr sz="1700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out</a:t>
            </a:r>
            <a:endParaRPr sz="1700">
              <a:latin typeface="Open Sans"/>
              <a:cs typeface="Open Sans"/>
            </a:endParaRPr>
          </a:p>
          <a:p>
            <a:pPr marL="12700" marR="5080">
              <a:lnSpc>
                <a:spcPct val="113100"/>
              </a:lnSpc>
              <a:spcBef>
                <a:spcPts val="57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Charging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fees for services like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ATM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usage and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account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maintenance</a:t>
            </a:r>
            <a:endParaRPr sz="1700">
              <a:latin typeface="Open Sans"/>
              <a:cs typeface="Open Sans"/>
            </a:endParaRPr>
          </a:p>
          <a:p>
            <a:pPr marL="12700" marR="287020">
              <a:lnSpc>
                <a:spcPct val="113100"/>
              </a:lnSpc>
              <a:spcBef>
                <a:spcPts val="580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Earning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through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investments,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buying and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selling securities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investing in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real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estate</a:t>
            </a:r>
            <a:endParaRPr sz="1700">
              <a:latin typeface="Open Sans"/>
              <a:cs typeface="Open Sans"/>
            </a:endParaRPr>
          </a:p>
          <a:p>
            <a:pPr marL="12700" marR="60960">
              <a:lnSpc>
                <a:spcPct val="113100"/>
              </a:lnSpc>
              <a:spcBef>
                <a:spcPts val="580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Keeping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percentage of loans in reserve and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investing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lending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rest</a:t>
            </a:r>
            <a:endParaRPr sz="1700">
              <a:latin typeface="Open Sans"/>
              <a:cs typeface="Open Sans"/>
            </a:endParaRPr>
          </a:p>
          <a:p>
            <a:pPr marL="12700" marR="25400">
              <a:lnSpc>
                <a:spcPct val="113100"/>
              </a:lnSpc>
              <a:spcBef>
                <a:spcPts val="580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Paying interest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 deposits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charging fees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checking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savings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accounts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31301" y="3500709"/>
            <a:ext cx="224824" cy="22527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1300" y="4538185"/>
            <a:ext cx="224825" cy="22528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1300" y="3884153"/>
            <a:ext cx="224825" cy="22527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1300" y="5495539"/>
            <a:ext cx="224824" cy="2252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1300" y="6168534"/>
            <a:ext cx="224825" cy="22527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118155" y="2582550"/>
            <a:ext cx="5052060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addition to earning interest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deposits,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generate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revenue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other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ways,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including: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8155" y="7017703"/>
            <a:ext cx="10617835" cy="185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When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bank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receives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deposit, it's required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keep only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fraction (reserve requirement)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lend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out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remaining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portion.</a:t>
            </a:r>
            <a:endParaRPr sz="17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instance,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if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deposit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$100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10%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reserve requirement,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lend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$90,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keeping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only</a:t>
            </a:r>
            <a:endParaRPr sz="1700" dirty="0">
              <a:latin typeface="Open Sans"/>
              <a:cs typeface="Open Sans"/>
            </a:endParaRPr>
          </a:p>
          <a:p>
            <a:pPr marL="12700" marR="207645">
              <a:lnSpc>
                <a:spcPct val="113100"/>
              </a:lnSpc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$10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 reserves.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borrower deposits $90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into another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allowing the cycle to continue.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Despite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initial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$100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deposit, 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total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economy grows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$271,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seemingly appearing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nowhere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phenomenon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known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multiplier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eﬀect.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68634" y="2561001"/>
            <a:ext cx="6378575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process leads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debt-driven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monetary system 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create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new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each loan, increasing the overall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supply.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fractional reserve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continues,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total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debt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economy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rises,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contributing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inﬂation.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68634" y="4173224"/>
            <a:ext cx="6299200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system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relies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continuous cycle of currency creation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through lending, akin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steady supply 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drugs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 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addict.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However,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lend more 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than they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have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reserves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depositors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rush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withdraw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simultaneously,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banks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could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face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failure.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68634" y="6078559"/>
            <a:ext cx="6195695" cy="237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Here,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central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 intervenes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lender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last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resort,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providing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new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currency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prevent bank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failures. 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central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achieves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repurchasing assets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injecting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currency directly into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banks'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accounts. In essence,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saved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failure through the constant injection of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new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central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debt-fueled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systematically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rescued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 central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results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in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boom </a:t>
            </a:r>
            <a:r>
              <a:rPr sz="1700" spc="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bust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cycles.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204379" y="2649939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204379" y="2802822"/>
            <a:ext cx="0" cy="6219190"/>
          </a:xfrm>
          <a:custGeom>
            <a:avLst/>
            <a:gdLst/>
            <a:ahLst/>
            <a:cxnLst/>
            <a:rect l="l" t="t" r="r" b="b"/>
            <a:pathLst>
              <a:path h="6219190">
                <a:moveTo>
                  <a:pt x="0" y="0"/>
                </a:moveTo>
                <a:lnTo>
                  <a:pt x="0" y="6219140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04379" y="9085313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116897" y="491420"/>
            <a:ext cx="12211751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lang="en-US" spc="-5" dirty="0"/>
              <a:t>I</a:t>
            </a:r>
            <a:r>
              <a:rPr spc="-5" dirty="0"/>
              <a:t>s Fiat Money and Who</a:t>
            </a:r>
            <a:r>
              <a:rPr dirty="0"/>
              <a:t> </a:t>
            </a:r>
            <a:r>
              <a:rPr spc="-5" dirty="0"/>
              <a:t>Controls </a:t>
            </a:r>
            <a:r>
              <a:rPr lang="en-US" spc="-5" dirty="0"/>
              <a:t>I</a:t>
            </a:r>
            <a:r>
              <a:rPr spc="-5" dirty="0"/>
              <a:t>t?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30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#4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0142" y="2645022"/>
            <a:ext cx="17884140" cy="7065645"/>
            <a:chOff x="1110142" y="2645022"/>
            <a:chExt cx="17884140" cy="7065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086" y="2655950"/>
              <a:ext cx="17861927" cy="70437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21079" y="2655958"/>
              <a:ext cx="17862550" cy="7044055"/>
            </a:xfrm>
            <a:custGeom>
              <a:avLst/>
              <a:gdLst/>
              <a:ahLst/>
              <a:cxnLst/>
              <a:rect l="l" t="t" r="r" b="b"/>
              <a:pathLst>
                <a:path w="17862550" h="7044055">
                  <a:moveTo>
                    <a:pt x="17636133" y="7043722"/>
                  </a:moveTo>
                  <a:lnTo>
                    <a:pt x="209417" y="7043722"/>
                  </a:lnTo>
                  <a:lnTo>
                    <a:pt x="161402" y="7037687"/>
                  </a:lnTo>
                  <a:lnTo>
                    <a:pt x="117324" y="7020498"/>
                  </a:lnTo>
                  <a:lnTo>
                    <a:pt x="78440" y="6993524"/>
                  </a:lnTo>
                  <a:lnTo>
                    <a:pt x="46009" y="6958139"/>
                  </a:lnTo>
                  <a:lnTo>
                    <a:pt x="21286" y="6915713"/>
                  </a:lnTo>
                  <a:lnTo>
                    <a:pt x="5531" y="6867619"/>
                  </a:lnTo>
                  <a:lnTo>
                    <a:pt x="0" y="6815227"/>
                  </a:lnTo>
                  <a:lnTo>
                    <a:pt x="16386" y="228495"/>
                  </a:lnTo>
                  <a:lnTo>
                    <a:pt x="21918" y="176103"/>
                  </a:lnTo>
                  <a:lnTo>
                    <a:pt x="37673" y="128008"/>
                  </a:lnTo>
                  <a:lnTo>
                    <a:pt x="62395" y="85583"/>
                  </a:lnTo>
                  <a:lnTo>
                    <a:pt x="94827" y="50197"/>
                  </a:lnTo>
                  <a:lnTo>
                    <a:pt x="133711" y="23224"/>
                  </a:lnTo>
                  <a:lnTo>
                    <a:pt x="177789" y="6034"/>
                  </a:lnTo>
                  <a:lnTo>
                    <a:pt x="225804" y="0"/>
                  </a:lnTo>
                  <a:lnTo>
                    <a:pt x="17652520" y="0"/>
                  </a:lnTo>
                  <a:lnTo>
                    <a:pt x="17700538" y="6034"/>
                  </a:lnTo>
                  <a:lnTo>
                    <a:pt x="17744618" y="23224"/>
                  </a:lnTo>
                  <a:lnTo>
                    <a:pt x="17783501" y="50197"/>
                  </a:lnTo>
                  <a:lnTo>
                    <a:pt x="17815932" y="85583"/>
                  </a:lnTo>
                  <a:lnTo>
                    <a:pt x="17840652" y="128008"/>
                  </a:lnTo>
                  <a:lnTo>
                    <a:pt x="17856407" y="176103"/>
                  </a:lnTo>
                  <a:lnTo>
                    <a:pt x="17861937" y="228495"/>
                  </a:lnTo>
                  <a:lnTo>
                    <a:pt x="17845550" y="6815227"/>
                  </a:lnTo>
                  <a:lnTo>
                    <a:pt x="17840020" y="6867619"/>
                  </a:lnTo>
                  <a:lnTo>
                    <a:pt x="17824265" y="6915713"/>
                  </a:lnTo>
                  <a:lnTo>
                    <a:pt x="17799545" y="6958139"/>
                  </a:lnTo>
                  <a:lnTo>
                    <a:pt x="17767114" y="6993524"/>
                  </a:lnTo>
                  <a:lnTo>
                    <a:pt x="17728231" y="7020498"/>
                  </a:lnTo>
                  <a:lnTo>
                    <a:pt x="17684151" y="7037687"/>
                  </a:lnTo>
                  <a:lnTo>
                    <a:pt x="17636133" y="7043722"/>
                  </a:lnTo>
                  <a:close/>
                </a:path>
              </a:pathLst>
            </a:custGeom>
            <a:ln w="21873">
              <a:solidFill>
                <a:srgbClr val="683B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60550" y="2830367"/>
            <a:ext cx="17154525" cy="6766339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950" b="1" dirty="0">
                <a:solidFill>
                  <a:srgbClr val="57585B"/>
                </a:solidFill>
                <a:latin typeface="Open Sans"/>
                <a:cs typeface="Open Sans"/>
              </a:rPr>
              <a:t>Imagine</a:t>
            </a:r>
            <a:r>
              <a:rPr sz="1950" b="1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spc="5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950" b="1" spc="-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spc="5" dirty="0">
                <a:solidFill>
                  <a:srgbClr val="57585B"/>
                </a:solidFill>
                <a:latin typeface="Open Sans"/>
                <a:cs typeface="Open Sans"/>
              </a:rPr>
              <a:t>have</a:t>
            </a:r>
            <a:r>
              <a:rPr sz="1950" b="1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950" b="1" spc="-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57585B"/>
                </a:solidFill>
                <a:latin typeface="Open Sans"/>
                <a:cs typeface="Open Sans"/>
              </a:rPr>
              <a:t>friend</a:t>
            </a:r>
            <a:r>
              <a:rPr sz="1950" b="1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spc="10" dirty="0">
                <a:solidFill>
                  <a:srgbClr val="57585B"/>
                </a:solidFill>
                <a:latin typeface="Open Sans"/>
                <a:cs typeface="Open Sans"/>
              </a:rPr>
              <a:t>who</a:t>
            </a:r>
            <a:r>
              <a:rPr sz="1950" b="1" spc="-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57585B"/>
                </a:solidFill>
                <a:latin typeface="Open Sans"/>
                <a:cs typeface="Open Sans"/>
              </a:rPr>
              <a:t>happens</a:t>
            </a:r>
            <a:r>
              <a:rPr sz="1950" b="1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spc="5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950" b="1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spc="10" dirty="0">
                <a:solidFill>
                  <a:srgbClr val="57585B"/>
                </a:solidFill>
                <a:latin typeface="Open Sans"/>
                <a:cs typeface="Open Sans"/>
              </a:rPr>
              <a:t>be</a:t>
            </a:r>
            <a:r>
              <a:rPr sz="1950" b="1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950" b="1" spc="-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57585B"/>
                </a:solidFill>
                <a:latin typeface="Open Sans"/>
                <a:cs typeface="Open Sans"/>
              </a:rPr>
              <a:t>banker</a:t>
            </a:r>
            <a:r>
              <a:rPr lang="en-US" sz="1950" b="1" dirty="0">
                <a:solidFill>
                  <a:srgbClr val="57585B"/>
                </a:solidFill>
                <a:latin typeface="Open Sans"/>
                <a:cs typeface="Open Sans"/>
              </a:rPr>
              <a:t>;</a:t>
            </a:r>
            <a:r>
              <a:rPr sz="1950" b="1" spc="-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57585B"/>
                </a:solidFill>
                <a:latin typeface="Open Sans"/>
                <a:cs typeface="Open Sans"/>
              </a:rPr>
              <a:t>let's</a:t>
            </a:r>
            <a:r>
              <a:rPr sz="1950" b="1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57585B"/>
                </a:solidFill>
                <a:latin typeface="Open Sans"/>
                <a:cs typeface="Open Sans"/>
              </a:rPr>
              <a:t>call</a:t>
            </a:r>
            <a:r>
              <a:rPr sz="1950" b="1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spc="5" dirty="0">
                <a:solidFill>
                  <a:srgbClr val="57585B"/>
                </a:solidFill>
                <a:latin typeface="Open Sans"/>
                <a:cs typeface="Open Sans"/>
              </a:rPr>
              <a:t>him</a:t>
            </a:r>
            <a:r>
              <a:rPr sz="1950" b="1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57585B"/>
                </a:solidFill>
                <a:latin typeface="Open Sans"/>
                <a:cs typeface="Open Sans"/>
              </a:rPr>
              <a:t>Dax.</a:t>
            </a:r>
            <a:endParaRPr sz="1950" dirty="0">
              <a:latin typeface="Open Sans"/>
              <a:cs typeface="Open Sans"/>
            </a:endParaRPr>
          </a:p>
          <a:p>
            <a:pPr marL="12700" marR="5080">
              <a:lnSpc>
                <a:spcPct val="113100"/>
              </a:lnSpc>
              <a:spcBef>
                <a:spcPts val="92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Dax loves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bikes,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he wants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borrow your bike because he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lot of places to go.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give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him your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bike,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twist,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Dax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starts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promise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same bike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lots 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other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friends at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same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time.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 your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real bike that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you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lend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him,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Dax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manages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create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more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imaginary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bikes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starts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lend them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friends.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Each of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his friends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think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 enjoy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nice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ride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whenever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like.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But, here's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twist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there's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only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real bike!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All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others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are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imaginary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just promises.</a:t>
            </a:r>
            <a:endParaRPr lang="en-US" sz="1700" spc="10" dirty="0">
              <a:solidFill>
                <a:srgbClr val="57585B"/>
              </a:solidFill>
              <a:latin typeface="Open Sans"/>
              <a:cs typeface="Open Sans"/>
            </a:endParaRPr>
          </a:p>
          <a:p>
            <a:pPr marL="12700" marR="5080">
              <a:lnSpc>
                <a:spcPct val="113100"/>
              </a:lnSpc>
              <a:spcBef>
                <a:spcPts val="925"/>
              </a:spcBef>
            </a:pPr>
            <a:endParaRPr sz="1700" dirty="0">
              <a:latin typeface="Open Sans"/>
              <a:cs typeface="Open Sans"/>
            </a:endParaRPr>
          </a:p>
          <a:p>
            <a:pPr marL="12700" marR="165735">
              <a:lnSpc>
                <a:spcPct val="113100"/>
              </a:lnSpc>
              <a:spcBef>
                <a:spcPts val="580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So,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happens?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As more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imaginary bikes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circulate,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everyone is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very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happy,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at least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initially, because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beginning,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no one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uses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bike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at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same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moment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looks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like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there is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no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problem;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feels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 there's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abundance of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bikes for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everyone. So,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all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friends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start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making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more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plans,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thinking about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all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places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they'll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go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bikes.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500" dirty="0">
              <a:latin typeface="Open Sans"/>
              <a:cs typeface="Open Sans"/>
            </a:endParaRPr>
          </a:p>
          <a:p>
            <a:pPr marL="12700" marR="67945">
              <a:lnSpc>
                <a:spcPct val="113100"/>
              </a:lnSpc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However,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here's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where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magic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starts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lose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its charm.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One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sunny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day, everyone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decides it's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perfect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day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bike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ride.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all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show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up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Dax’s doorstep,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excited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take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imaginary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bikes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spin. But,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reality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hits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there's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only one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real bike.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Disappointment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ensues,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suddenly,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the promised rides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diminishes.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500" dirty="0">
              <a:latin typeface="Open Sans"/>
              <a:cs typeface="Open Sans"/>
            </a:endParaRPr>
          </a:p>
          <a:p>
            <a:pPr marL="12700" marR="288290">
              <a:lnSpc>
                <a:spcPct val="1131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world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fractional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reserve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lending,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it's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similar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story.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Banks lend out more 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actually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have,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for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while,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everyone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enjoys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beneﬁts. More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circulates,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it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seems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 there's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plenty 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around.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But,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if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many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people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try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withdraw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same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time,</a:t>
            </a:r>
            <a:endParaRPr sz="17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true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becomes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apparent: there's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not enough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fulﬁll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all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promises.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500" dirty="0">
              <a:latin typeface="Open Sans"/>
              <a:cs typeface="Open Sans"/>
            </a:endParaRPr>
          </a:p>
          <a:p>
            <a:pPr marL="12700" marR="81280">
              <a:lnSpc>
                <a:spcPct val="1131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This scenario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aﬀects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common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good 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everyone involved.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promise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abundance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turns into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scam.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Just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imaginary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bikes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lose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perceived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when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everyone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wants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real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ride,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economy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diminish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when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everyone rushes to claim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real share.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When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 happens,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people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ﬁgure out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have at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bank isn’t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really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there,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which leads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panic,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runs,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even the collapse of entire economies.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ones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who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paying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these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collapses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have,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until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now,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always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been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same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group: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lower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middle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class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world.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12287952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lang="en-US" spc="-5" dirty="0"/>
              <a:t>I</a:t>
            </a:r>
            <a:r>
              <a:rPr spc="-5" dirty="0"/>
              <a:t>s Fiat Money and Who</a:t>
            </a:r>
            <a:r>
              <a:rPr dirty="0"/>
              <a:t> </a:t>
            </a:r>
            <a:r>
              <a:rPr spc="-5" dirty="0"/>
              <a:t>Controls </a:t>
            </a:r>
            <a:r>
              <a:rPr lang="en-US" spc="-5" dirty="0"/>
              <a:t>I</a:t>
            </a:r>
            <a:r>
              <a:rPr spc="-5" dirty="0"/>
              <a:t>t?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31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9588" y="2405465"/>
            <a:ext cx="9384665" cy="7673975"/>
            <a:chOff x="1129588" y="2405465"/>
            <a:chExt cx="9384665" cy="7673975"/>
          </a:xfrm>
        </p:grpSpPr>
        <p:sp>
          <p:nvSpPr>
            <p:cNvPr id="3" name="object 3"/>
            <p:cNvSpPr/>
            <p:nvPr/>
          </p:nvSpPr>
          <p:spPr>
            <a:xfrm>
              <a:off x="1712248" y="2530771"/>
              <a:ext cx="8622030" cy="7533005"/>
            </a:xfrm>
            <a:custGeom>
              <a:avLst/>
              <a:gdLst/>
              <a:ahLst/>
              <a:cxnLst/>
              <a:rect l="l" t="t" r="r" b="b"/>
              <a:pathLst>
                <a:path w="8622030" h="7533005">
                  <a:moveTo>
                    <a:pt x="0" y="2547608"/>
                  </a:moveTo>
                  <a:lnTo>
                    <a:pt x="0" y="7427794"/>
                  </a:lnTo>
                  <a:lnTo>
                    <a:pt x="8228" y="7468552"/>
                  </a:lnTo>
                  <a:lnTo>
                    <a:pt x="30667" y="7501835"/>
                  </a:lnTo>
                  <a:lnTo>
                    <a:pt x="63950" y="7524275"/>
                  </a:lnTo>
                  <a:lnTo>
                    <a:pt x="104708" y="7532503"/>
                  </a:lnTo>
                  <a:lnTo>
                    <a:pt x="8235089" y="7532503"/>
                  </a:lnTo>
                  <a:lnTo>
                    <a:pt x="8275847" y="7524275"/>
                  </a:lnTo>
                  <a:lnTo>
                    <a:pt x="8309130" y="7501835"/>
                  </a:lnTo>
                  <a:lnTo>
                    <a:pt x="8331570" y="7468552"/>
                  </a:lnTo>
                  <a:lnTo>
                    <a:pt x="8339798" y="7427794"/>
                  </a:lnTo>
                  <a:lnTo>
                    <a:pt x="8339798" y="104708"/>
                  </a:lnTo>
                  <a:lnTo>
                    <a:pt x="8348026" y="63950"/>
                  </a:lnTo>
                  <a:lnTo>
                    <a:pt x="8370466" y="30667"/>
                  </a:lnTo>
                  <a:lnTo>
                    <a:pt x="8403749" y="8228"/>
                  </a:lnTo>
                  <a:lnTo>
                    <a:pt x="8444507" y="0"/>
                  </a:lnTo>
                  <a:lnTo>
                    <a:pt x="8621549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7141" y="2405465"/>
              <a:ext cx="216998" cy="2506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588" y="2670075"/>
              <a:ext cx="8604240" cy="24083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29599" y="2670075"/>
            <a:ext cx="8604250" cy="2408555"/>
          </a:xfrm>
          <a:prstGeom prst="rect">
            <a:avLst/>
          </a:prstGeom>
          <a:ln w="18983">
            <a:solidFill>
              <a:srgbClr val="60399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294640" marR="6161405">
              <a:lnSpc>
                <a:spcPct val="101800"/>
              </a:lnSpc>
            </a:pP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Credit expansion via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fractional reserve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 banking</a:t>
            </a:r>
            <a:r>
              <a:rPr sz="1700" spc="-6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(commercial </a:t>
            </a:r>
            <a:r>
              <a:rPr sz="1700" spc="-42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banks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create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ﬁat </a:t>
            </a:r>
            <a:r>
              <a:rPr sz="1700" spc="2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currency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and lend </a:t>
            </a:r>
            <a:r>
              <a:rPr sz="1700" spc="5" dirty="0">
                <a:solidFill>
                  <a:srgbClr val="241B54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 to</a:t>
            </a:r>
            <a:r>
              <a:rPr sz="1700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customers)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31518" y="2654200"/>
            <a:ext cx="14998065" cy="7425690"/>
            <a:chOff x="4131518" y="2654200"/>
            <a:chExt cx="14998065" cy="7425690"/>
          </a:xfrm>
        </p:grpSpPr>
        <p:sp>
          <p:nvSpPr>
            <p:cNvPr id="8" name="object 8"/>
            <p:cNvSpPr/>
            <p:nvPr/>
          </p:nvSpPr>
          <p:spPr>
            <a:xfrm>
              <a:off x="7804804" y="3553085"/>
              <a:ext cx="1327785" cy="984885"/>
            </a:xfrm>
            <a:custGeom>
              <a:avLst/>
              <a:gdLst/>
              <a:ahLst/>
              <a:cxnLst/>
              <a:rect l="l" t="t" r="r" b="b"/>
              <a:pathLst>
                <a:path w="1327784" h="984885">
                  <a:moveTo>
                    <a:pt x="0" y="984813"/>
                  </a:moveTo>
                  <a:lnTo>
                    <a:pt x="1327163" y="984813"/>
                  </a:lnTo>
                  <a:lnTo>
                    <a:pt x="1327163" y="0"/>
                  </a:lnTo>
                  <a:lnTo>
                    <a:pt x="0" y="0"/>
                  </a:lnTo>
                  <a:lnTo>
                    <a:pt x="0" y="984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04804" y="3439367"/>
              <a:ext cx="1327785" cy="1098550"/>
            </a:xfrm>
            <a:custGeom>
              <a:avLst/>
              <a:gdLst/>
              <a:ahLst/>
              <a:cxnLst/>
              <a:rect l="l" t="t" r="r" b="b"/>
              <a:pathLst>
                <a:path w="1327784" h="1098550">
                  <a:moveTo>
                    <a:pt x="1327163" y="1098531"/>
                  </a:moveTo>
                  <a:lnTo>
                    <a:pt x="0" y="1098500"/>
                  </a:lnTo>
                  <a:lnTo>
                    <a:pt x="0" y="0"/>
                  </a:lnTo>
                  <a:lnTo>
                    <a:pt x="1327163" y="31"/>
                  </a:lnTo>
                  <a:lnTo>
                    <a:pt x="1327163" y="1098531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07761" y="4518398"/>
              <a:ext cx="1521460" cy="35560"/>
            </a:xfrm>
            <a:custGeom>
              <a:avLst/>
              <a:gdLst/>
              <a:ahLst/>
              <a:cxnLst/>
              <a:rect l="l" t="t" r="r" b="b"/>
              <a:pathLst>
                <a:path w="1521459" h="35560">
                  <a:moveTo>
                    <a:pt x="0" y="35242"/>
                  </a:moveTo>
                  <a:lnTo>
                    <a:pt x="1521252" y="35242"/>
                  </a:lnTo>
                  <a:lnTo>
                    <a:pt x="1521252" y="0"/>
                  </a:lnTo>
                  <a:lnTo>
                    <a:pt x="0" y="0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07761" y="4518398"/>
              <a:ext cx="1521460" cy="38735"/>
            </a:xfrm>
            <a:custGeom>
              <a:avLst/>
              <a:gdLst/>
              <a:ahLst/>
              <a:cxnLst/>
              <a:rect l="l" t="t" r="r" b="b"/>
              <a:pathLst>
                <a:path w="1521459" h="38735">
                  <a:moveTo>
                    <a:pt x="1521252" y="38114"/>
                  </a:moveTo>
                  <a:lnTo>
                    <a:pt x="0" y="38114"/>
                  </a:lnTo>
                  <a:lnTo>
                    <a:pt x="0" y="0"/>
                  </a:lnTo>
                  <a:lnTo>
                    <a:pt x="1521252" y="0"/>
                  </a:lnTo>
                  <a:lnTo>
                    <a:pt x="1521252" y="38114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89968" y="4553641"/>
              <a:ext cx="1757045" cy="71755"/>
            </a:xfrm>
            <a:custGeom>
              <a:avLst/>
              <a:gdLst/>
              <a:ahLst/>
              <a:cxnLst/>
              <a:rect l="l" t="t" r="r" b="b"/>
              <a:pathLst>
                <a:path w="1757045" h="71754">
                  <a:moveTo>
                    <a:pt x="1756847" y="0"/>
                  </a:moveTo>
                  <a:lnTo>
                    <a:pt x="0" y="0"/>
                  </a:lnTo>
                  <a:lnTo>
                    <a:pt x="0" y="71641"/>
                  </a:lnTo>
                  <a:lnTo>
                    <a:pt x="1756847" y="71641"/>
                  </a:lnTo>
                  <a:lnTo>
                    <a:pt x="1756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89968" y="4553641"/>
              <a:ext cx="1757045" cy="71755"/>
            </a:xfrm>
            <a:custGeom>
              <a:avLst/>
              <a:gdLst/>
              <a:ahLst/>
              <a:cxnLst/>
              <a:rect l="l" t="t" r="r" b="b"/>
              <a:pathLst>
                <a:path w="1757045" h="71754">
                  <a:moveTo>
                    <a:pt x="1756847" y="71641"/>
                  </a:moveTo>
                  <a:lnTo>
                    <a:pt x="0" y="71641"/>
                  </a:lnTo>
                  <a:lnTo>
                    <a:pt x="0" y="0"/>
                  </a:lnTo>
                  <a:lnTo>
                    <a:pt x="1756847" y="0"/>
                  </a:lnTo>
                  <a:lnTo>
                    <a:pt x="1756847" y="71641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83499" y="3724661"/>
              <a:ext cx="970280" cy="552450"/>
            </a:xfrm>
            <a:custGeom>
              <a:avLst/>
              <a:gdLst/>
              <a:ahLst/>
              <a:cxnLst/>
              <a:rect l="l" t="t" r="r" b="b"/>
              <a:pathLst>
                <a:path w="970279" h="552450">
                  <a:moveTo>
                    <a:pt x="101447" y="343496"/>
                  </a:moveTo>
                  <a:lnTo>
                    <a:pt x="0" y="343496"/>
                  </a:lnTo>
                  <a:lnTo>
                    <a:pt x="0" y="552107"/>
                  </a:lnTo>
                  <a:lnTo>
                    <a:pt x="101447" y="552107"/>
                  </a:lnTo>
                  <a:lnTo>
                    <a:pt x="101447" y="343496"/>
                  </a:lnTo>
                  <a:close/>
                </a:path>
                <a:path w="970279" h="552450">
                  <a:moveTo>
                    <a:pt x="101447" y="0"/>
                  </a:moveTo>
                  <a:lnTo>
                    <a:pt x="0" y="0"/>
                  </a:lnTo>
                  <a:lnTo>
                    <a:pt x="0" y="208572"/>
                  </a:lnTo>
                  <a:lnTo>
                    <a:pt x="101447" y="208572"/>
                  </a:lnTo>
                  <a:lnTo>
                    <a:pt x="101447" y="0"/>
                  </a:lnTo>
                  <a:close/>
                </a:path>
                <a:path w="970279" h="552450">
                  <a:moveTo>
                    <a:pt x="531723" y="0"/>
                  </a:moveTo>
                  <a:lnTo>
                    <a:pt x="430276" y="0"/>
                  </a:lnTo>
                  <a:lnTo>
                    <a:pt x="430276" y="208572"/>
                  </a:lnTo>
                  <a:lnTo>
                    <a:pt x="531723" y="208572"/>
                  </a:lnTo>
                  <a:lnTo>
                    <a:pt x="531723" y="0"/>
                  </a:lnTo>
                  <a:close/>
                </a:path>
                <a:path w="970279" h="552450">
                  <a:moveTo>
                    <a:pt x="969746" y="343496"/>
                  </a:moveTo>
                  <a:lnTo>
                    <a:pt x="868311" y="343496"/>
                  </a:lnTo>
                  <a:lnTo>
                    <a:pt x="868311" y="552107"/>
                  </a:lnTo>
                  <a:lnTo>
                    <a:pt x="969746" y="552107"/>
                  </a:lnTo>
                  <a:lnTo>
                    <a:pt x="969746" y="343496"/>
                  </a:lnTo>
                  <a:close/>
                </a:path>
                <a:path w="970279" h="552450">
                  <a:moveTo>
                    <a:pt x="969746" y="0"/>
                  </a:moveTo>
                  <a:lnTo>
                    <a:pt x="868311" y="0"/>
                  </a:lnTo>
                  <a:lnTo>
                    <a:pt x="868311" y="208572"/>
                  </a:lnTo>
                  <a:lnTo>
                    <a:pt x="969746" y="208572"/>
                  </a:lnTo>
                  <a:lnTo>
                    <a:pt x="969746" y="0"/>
                  </a:lnTo>
                  <a:close/>
                </a:path>
              </a:pathLst>
            </a:custGeom>
            <a:solidFill>
              <a:srgbClr val="241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70865" y="4159663"/>
              <a:ext cx="191135" cy="358775"/>
            </a:xfrm>
            <a:custGeom>
              <a:avLst/>
              <a:gdLst/>
              <a:ahLst/>
              <a:cxnLst/>
              <a:rect l="l" t="t" r="r" b="b"/>
              <a:pathLst>
                <a:path w="191134" h="358775">
                  <a:moveTo>
                    <a:pt x="190852" y="0"/>
                  </a:moveTo>
                  <a:lnTo>
                    <a:pt x="0" y="0"/>
                  </a:lnTo>
                  <a:lnTo>
                    <a:pt x="0" y="358743"/>
                  </a:lnTo>
                  <a:lnTo>
                    <a:pt x="190852" y="358743"/>
                  </a:lnTo>
                  <a:lnTo>
                    <a:pt x="190852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70865" y="4159663"/>
              <a:ext cx="191135" cy="358775"/>
            </a:xfrm>
            <a:custGeom>
              <a:avLst/>
              <a:gdLst/>
              <a:ahLst/>
              <a:cxnLst/>
              <a:rect l="l" t="t" r="r" b="b"/>
              <a:pathLst>
                <a:path w="191134" h="358775">
                  <a:moveTo>
                    <a:pt x="190852" y="358743"/>
                  </a:moveTo>
                  <a:lnTo>
                    <a:pt x="0" y="358743"/>
                  </a:lnTo>
                  <a:lnTo>
                    <a:pt x="0" y="0"/>
                  </a:lnTo>
                  <a:lnTo>
                    <a:pt x="190852" y="0"/>
                  </a:lnTo>
                  <a:lnTo>
                    <a:pt x="190852" y="358743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93112" y="4181569"/>
              <a:ext cx="151130" cy="264795"/>
            </a:xfrm>
            <a:custGeom>
              <a:avLst/>
              <a:gdLst/>
              <a:ahLst/>
              <a:cxnLst/>
              <a:rect l="l" t="t" r="r" b="b"/>
              <a:pathLst>
                <a:path w="151129" h="264795">
                  <a:moveTo>
                    <a:pt x="64579" y="0"/>
                  </a:moveTo>
                  <a:lnTo>
                    <a:pt x="0" y="0"/>
                  </a:lnTo>
                  <a:lnTo>
                    <a:pt x="0" y="264363"/>
                  </a:lnTo>
                  <a:lnTo>
                    <a:pt x="64579" y="264363"/>
                  </a:lnTo>
                  <a:lnTo>
                    <a:pt x="64579" y="0"/>
                  </a:lnTo>
                  <a:close/>
                </a:path>
                <a:path w="151129" h="264795">
                  <a:moveTo>
                    <a:pt x="150533" y="0"/>
                  </a:moveTo>
                  <a:lnTo>
                    <a:pt x="85953" y="0"/>
                  </a:lnTo>
                  <a:lnTo>
                    <a:pt x="85953" y="264363"/>
                  </a:lnTo>
                  <a:lnTo>
                    <a:pt x="150533" y="264363"/>
                  </a:lnTo>
                  <a:lnTo>
                    <a:pt x="150533" y="0"/>
                  </a:lnTo>
                  <a:close/>
                </a:path>
              </a:pathLst>
            </a:custGeom>
            <a:solidFill>
              <a:srgbClr val="241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91747" y="3553075"/>
              <a:ext cx="199390" cy="35560"/>
            </a:xfrm>
            <a:custGeom>
              <a:avLst/>
              <a:gdLst/>
              <a:ahLst/>
              <a:cxnLst/>
              <a:rect l="l" t="t" r="r" b="b"/>
              <a:pathLst>
                <a:path w="199390" h="35560">
                  <a:moveTo>
                    <a:pt x="198873" y="0"/>
                  </a:moveTo>
                  <a:lnTo>
                    <a:pt x="0" y="0"/>
                  </a:lnTo>
                  <a:lnTo>
                    <a:pt x="0" y="35182"/>
                  </a:lnTo>
                  <a:lnTo>
                    <a:pt x="198873" y="35182"/>
                  </a:lnTo>
                  <a:lnTo>
                    <a:pt x="198873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91747" y="3553075"/>
              <a:ext cx="199390" cy="35560"/>
            </a:xfrm>
            <a:custGeom>
              <a:avLst/>
              <a:gdLst/>
              <a:ahLst/>
              <a:cxnLst/>
              <a:rect l="l" t="t" r="r" b="b"/>
              <a:pathLst>
                <a:path w="199390" h="35560">
                  <a:moveTo>
                    <a:pt x="198873" y="35182"/>
                  </a:moveTo>
                  <a:lnTo>
                    <a:pt x="0" y="35182"/>
                  </a:lnTo>
                  <a:lnTo>
                    <a:pt x="0" y="0"/>
                  </a:lnTo>
                  <a:lnTo>
                    <a:pt x="198873" y="0"/>
                  </a:lnTo>
                  <a:lnTo>
                    <a:pt x="198873" y="35182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98839" y="3653097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0" y="0"/>
                  </a:moveTo>
                  <a:lnTo>
                    <a:pt x="0" y="0"/>
                  </a:lnTo>
                  <a:lnTo>
                    <a:pt x="0" y="1879"/>
                  </a:lnTo>
                  <a:lnTo>
                    <a:pt x="0" y="33388"/>
                  </a:lnTo>
                  <a:lnTo>
                    <a:pt x="0" y="35191"/>
                  </a:lnTo>
                  <a:lnTo>
                    <a:pt x="184670" y="35191"/>
                  </a:lnTo>
                  <a:lnTo>
                    <a:pt x="184670" y="33388"/>
                  </a:lnTo>
                  <a:lnTo>
                    <a:pt x="184670" y="1879"/>
                  </a:lnTo>
                  <a:lnTo>
                    <a:pt x="184670" y="0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98846" y="3653093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5" y="35192"/>
                  </a:moveTo>
                  <a:lnTo>
                    <a:pt x="0" y="35192"/>
                  </a:lnTo>
                  <a:lnTo>
                    <a:pt x="0" y="0"/>
                  </a:lnTo>
                  <a:lnTo>
                    <a:pt x="184675" y="0"/>
                  </a:lnTo>
                  <a:lnTo>
                    <a:pt x="184675" y="35192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02396" y="3588267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75" y="0"/>
                  </a:moveTo>
                  <a:lnTo>
                    <a:pt x="0" y="0"/>
                  </a:lnTo>
                  <a:lnTo>
                    <a:pt x="0" y="66699"/>
                  </a:lnTo>
                  <a:lnTo>
                    <a:pt x="177575" y="66699"/>
                  </a:lnTo>
                  <a:lnTo>
                    <a:pt x="177575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02396" y="3588267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75" y="66699"/>
                  </a:moveTo>
                  <a:lnTo>
                    <a:pt x="0" y="66699"/>
                  </a:lnTo>
                  <a:lnTo>
                    <a:pt x="0" y="0"/>
                  </a:lnTo>
                  <a:lnTo>
                    <a:pt x="177575" y="0"/>
                  </a:lnTo>
                  <a:lnTo>
                    <a:pt x="177575" y="66699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02396" y="3686474"/>
              <a:ext cx="177800" cy="695325"/>
            </a:xfrm>
            <a:custGeom>
              <a:avLst/>
              <a:gdLst/>
              <a:ahLst/>
              <a:cxnLst/>
              <a:rect l="l" t="t" r="r" b="b"/>
              <a:pathLst>
                <a:path w="177800" h="695325">
                  <a:moveTo>
                    <a:pt x="177575" y="0"/>
                  </a:moveTo>
                  <a:lnTo>
                    <a:pt x="0" y="0"/>
                  </a:lnTo>
                  <a:lnTo>
                    <a:pt x="0" y="694847"/>
                  </a:lnTo>
                  <a:lnTo>
                    <a:pt x="177575" y="694847"/>
                  </a:lnTo>
                  <a:lnTo>
                    <a:pt x="177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02396" y="3686474"/>
              <a:ext cx="177800" cy="695325"/>
            </a:xfrm>
            <a:custGeom>
              <a:avLst/>
              <a:gdLst/>
              <a:ahLst/>
              <a:cxnLst/>
              <a:rect l="l" t="t" r="r" b="b"/>
              <a:pathLst>
                <a:path w="177800" h="695325">
                  <a:moveTo>
                    <a:pt x="177575" y="694847"/>
                  </a:moveTo>
                  <a:lnTo>
                    <a:pt x="0" y="694847"/>
                  </a:lnTo>
                  <a:lnTo>
                    <a:pt x="0" y="0"/>
                  </a:lnTo>
                  <a:lnTo>
                    <a:pt x="177575" y="0"/>
                  </a:lnTo>
                  <a:lnTo>
                    <a:pt x="177575" y="694847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33459" y="3712419"/>
              <a:ext cx="115570" cy="643255"/>
            </a:xfrm>
            <a:custGeom>
              <a:avLst/>
              <a:gdLst/>
              <a:ahLst/>
              <a:cxnLst/>
              <a:rect l="l" t="t" r="r" b="b"/>
              <a:pathLst>
                <a:path w="115570" h="643254">
                  <a:moveTo>
                    <a:pt x="19532" y="4622"/>
                  </a:moveTo>
                  <a:lnTo>
                    <a:pt x="15138" y="0"/>
                  </a:lnTo>
                  <a:lnTo>
                    <a:pt x="4394" y="0"/>
                  </a:lnTo>
                  <a:lnTo>
                    <a:pt x="0" y="4622"/>
                  </a:lnTo>
                  <a:lnTo>
                    <a:pt x="0" y="638327"/>
                  </a:lnTo>
                  <a:lnTo>
                    <a:pt x="4394" y="642950"/>
                  </a:lnTo>
                  <a:lnTo>
                    <a:pt x="15138" y="642950"/>
                  </a:lnTo>
                  <a:lnTo>
                    <a:pt x="19532" y="638327"/>
                  </a:lnTo>
                  <a:lnTo>
                    <a:pt x="19532" y="632675"/>
                  </a:lnTo>
                  <a:lnTo>
                    <a:pt x="19532" y="4622"/>
                  </a:lnTo>
                  <a:close/>
                </a:path>
                <a:path w="115570" h="643254">
                  <a:moveTo>
                    <a:pt x="67487" y="4622"/>
                  </a:moveTo>
                  <a:lnTo>
                    <a:pt x="63093" y="0"/>
                  </a:lnTo>
                  <a:lnTo>
                    <a:pt x="52349" y="0"/>
                  </a:lnTo>
                  <a:lnTo>
                    <a:pt x="47955" y="4622"/>
                  </a:lnTo>
                  <a:lnTo>
                    <a:pt x="47955" y="638327"/>
                  </a:lnTo>
                  <a:lnTo>
                    <a:pt x="52349" y="642950"/>
                  </a:lnTo>
                  <a:lnTo>
                    <a:pt x="63093" y="642950"/>
                  </a:lnTo>
                  <a:lnTo>
                    <a:pt x="67487" y="638327"/>
                  </a:lnTo>
                  <a:lnTo>
                    <a:pt x="67487" y="632675"/>
                  </a:lnTo>
                  <a:lnTo>
                    <a:pt x="67487" y="4622"/>
                  </a:lnTo>
                  <a:close/>
                </a:path>
                <a:path w="115570" h="643254">
                  <a:moveTo>
                    <a:pt x="115417" y="4622"/>
                  </a:moveTo>
                  <a:lnTo>
                    <a:pt x="111023" y="0"/>
                  </a:lnTo>
                  <a:lnTo>
                    <a:pt x="100279" y="0"/>
                  </a:lnTo>
                  <a:lnTo>
                    <a:pt x="95885" y="4622"/>
                  </a:lnTo>
                  <a:lnTo>
                    <a:pt x="95885" y="638327"/>
                  </a:lnTo>
                  <a:lnTo>
                    <a:pt x="100279" y="642950"/>
                  </a:lnTo>
                  <a:lnTo>
                    <a:pt x="111023" y="642950"/>
                  </a:lnTo>
                  <a:lnTo>
                    <a:pt x="115417" y="638327"/>
                  </a:lnTo>
                  <a:lnTo>
                    <a:pt x="115417" y="632675"/>
                  </a:lnTo>
                  <a:lnTo>
                    <a:pt x="115417" y="4622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84648" y="4475821"/>
              <a:ext cx="213360" cy="43180"/>
            </a:xfrm>
            <a:custGeom>
              <a:avLst/>
              <a:gdLst/>
              <a:ahLst/>
              <a:cxnLst/>
              <a:rect l="l" t="t" r="r" b="b"/>
              <a:pathLst>
                <a:path w="213359" h="43179">
                  <a:moveTo>
                    <a:pt x="213082" y="0"/>
                  </a:moveTo>
                  <a:lnTo>
                    <a:pt x="0" y="0"/>
                  </a:lnTo>
                  <a:lnTo>
                    <a:pt x="0" y="42585"/>
                  </a:lnTo>
                  <a:lnTo>
                    <a:pt x="213082" y="42585"/>
                  </a:lnTo>
                  <a:lnTo>
                    <a:pt x="213082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84648" y="4475821"/>
              <a:ext cx="213360" cy="43180"/>
            </a:xfrm>
            <a:custGeom>
              <a:avLst/>
              <a:gdLst/>
              <a:ahLst/>
              <a:cxnLst/>
              <a:rect l="l" t="t" r="r" b="b"/>
              <a:pathLst>
                <a:path w="213359" h="43179">
                  <a:moveTo>
                    <a:pt x="213082" y="0"/>
                  </a:moveTo>
                  <a:lnTo>
                    <a:pt x="0" y="0"/>
                  </a:lnTo>
                  <a:lnTo>
                    <a:pt x="0" y="42585"/>
                  </a:lnTo>
                  <a:lnTo>
                    <a:pt x="213082" y="42585"/>
                  </a:lnTo>
                  <a:lnTo>
                    <a:pt x="213082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98839" y="4375803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0" y="0"/>
                  </a:moveTo>
                  <a:lnTo>
                    <a:pt x="0" y="0"/>
                  </a:lnTo>
                  <a:lnTo>
                    <a:pt x="0" y="33312"/>
                  </a:lnTo>
                  <a:lnTo>
                    <a:pt x="0" y="35166"/>
                  </a:lnTo>
                  <a:lnTo>
                    <a:pt x="184670" y="35166"/>
                  </a:lnTo>
                  <a:lnTo>
                    <a:pt x="184670" y="33312"/>
                  </a:lnTo>
                  <a:lnTo>
                    <a:pt x="184670" y="0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98846" y="4375793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5" y="0"/>
                  </a:moveTo>
                  <a:lnTo>
                    <a:pt x="0" y="0"/>
                  </a:lnTo>
                  <a:lnTo>
                    <a:pt x="0" y="35171"/>
                  </a:lnTo>
                  <a:lnTo>
                    <a:pt x="184675" y="35171"/>
                  </a:lnTo>
                  <a:lnTo>
                    <a:pt x="184675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02396" y="4409111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75" y="0"/>
                  </a:moveTo>
                  <a:lnTo>
                    <a:pt x="0" y="0"/>
                  </a:lnTo>
                  <a:lnTo>
                    <a:pt x="0" y="66710"/>
                  </a:lnTo>
                  <a:lnTo>
                    <a:pt x="177575" y="66710"/>
                  </a:lnTo>
                  <a:lnTo>
                    <a:pt x="177575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02396" y="4409111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75" y="0"/>
                  </a:moveTo>
                  <a:lnTo>
                    <a:pt x="0" y="0"/>
                  </a:lnTo>
                  <a:lnTo>
                    <a:pt x="0" y="66710"/>
                  </a:lnTo>
                  <a:lnTo>
                    <a:pt x="177575" y="66710"/>
                  </a:lnTo>
                  <a:lnTo>
                    <a:pt x="177575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10753" y="3553075"/>
              <a:ext cx="199390" cy="35560"/>
            </a:xfrm>
            <a:custGeom>
              <a:avLst/>
              <a:gdLst/>
              <a:ahLst/>
              <a:cxnLst/>
              <a:rect l="l" t="t" r="r" b="b"/>
              <a:pathLst>
                <a:path w="199390" h="35560">
                  <a:moveTo>
                    <a:pt x="198873" y="0"/>
                  </a:moveTo>
                  <a:lnTo>
                    <a:pt x="0" y="0"/>
                  </a:lnTo>
                  <a:lnTo>
                    <a:pt x="0" y="35182"/>
                  </a:lnTo>
                  <a:lnTo>
                    <a:pt x="198873" y="35182"/>
                  </a:lnTo>
                  <a:lnTo>
                    <a:pt x="198873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10753" y="3553075"/>
              <a:ext cx="199390" cy="35560"/>
            </a:xfrm>
            <a:custGeom>
              <a:avLst/>
              <a:gdLst/>
              <a:ahLst/>
              <a:cxnLst/>
              <a:rect l="l" t="t" r="r" b="b"/>
              <a:pathLst>
                <a:path w="199390" h="35560">
                  <a:moveTo>
                    <a:pt x="198873" y="35182"/>
                  </a:moveTo>
                  <a:lnTo>
                    <a:pt x="0" y="35182"/>
                  </a:lnTo>
                  <a:lnTo>
                    <a:pt x="0" y="0"/>
                  </a:lnTo>
                  <a:lnTo>
                    <a:pt x="198873" y="0"/>
                  </a:lnTo>
                  <a:lnTo>
                    <a:pt x="198873" y="35182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17852" y="3653097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0" y="0"/>
                  </a:moveTo>
                  <a:lnTo>
                    <a:pt x="0" y="0"/>
                  </a:lnTo>
                  <a:lnTo>
                    <a:pt x="0" y="1879"/>
                  </a:lnTo>
                  <a:lnTo>
                    <a:pt x="0" y="33388"/>
                  </a:lnTo>
                  <a:lnTo>
                    <a:pt x="0" y="35191"/>
                  </a:lnTo>
                  <a:lnTo>
                    <a:pt x="184670" y="35191"/>
                  </a:lnTo>
                  <a:lnTo>
                    <a:pt x="184670" y="33388"/>
                  </a:lnTo>
                  <a:lnTo>
                    <a:pt x="184670" y="1879"/>
                  </a:lnTo>
                  <a:lnTo>
                    <a:pt x="184670" y="0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17853" y="3653093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5" y="35192"/>
                  </a:moveTo>
                  <a:lnTo>
                    <a:pt x="0" y="35192"/>
                  </a:lnTo>
                  <a:lnTo>
                    <a:pt x="0" y="0"/>
                  </a:lnTo>
                  <a:lnTo>
                    <a:pt x="184675" y="0"/>
                  </a:lnTo>
                  <a:lnTo>
                    <a:pt x="184675" y="35192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21412" y="3588267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65" y="0"/>
                  </a:moveTo>
                  <a:lnTo>
                    <a:pt x="0" y="0"/>
                  </a:lnTo>
                  <a:lnTo>
                    <a:pt x="0" y="66699"/>
                  </a:lnTo>
                  <a:lnTo>
                    <a:pt x="177565" y="66699"/>
                  </a:lnTo>
                  <a:lnTo>
                    <a:pt x="177565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21412" y="3588267"/>
              <a:ext cx="177800" cy="793115"/>
            </a:xfrm>
            <a:custGeom>
              <a:avLst/>
              <a:gdLst/>
              <a:ahLst/>
              <a:cxnLst/>
              <a:rect l="l" t="t" r="r" b="b"/>
              <a:pathLst>
                <a:path w="177800" h="793114">
                  <a:moveTo>
                    <a:pt x="177565" y="66699"/>
                  </a:moveTo>
                  <a:lnTo>
                    <a:pt x="0" y="66699"/>
                  </a:lnTo>
                  <a:lnTo>
                    <a:pt x="0" y="0"/>
                  </a:lnTo>
                  <a:lnTo>
                    <a:pt x="177565" y="0"/>
                  </a:lnTo>
                  <a:lnTo>
                    <a:pt x="177565" y="66699"/>
                  </a:lnTo>
                  <a:close/>
                </a:path>
                <a:path w="177800" h="793114">
                  <a:moveTo>
                    <a:pt x="177565" y="793054"/>
                  </a:moveTo>
                  <a:lnTo>
                    <a:pt x="0" y="793054"/>
                  </a:lnTo>
                  <a:lnTo>
                    <a:pt x="0" y="98206"/>
                  </a:lnTo>
                  <a:lnTo>
                    <a:pt x="177565" y="98206"/>
                  </a:lnTo>
                  <a:lnTo>
                    <a:pt x="177565" y="793054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52459" y="3712419"/>
              <a:ext cx="115570" cy="643255"/>
            </a:xfrm>
            <a:custGeom>
              <a:avLst/>
              <a:gdLst/>
              <a:ahLst/>
              <a:cxnLst/>
              <a:rect l="l" t="t" r="r" b="b"/>
              <a:pathLst>
                <a:path w="115570" h="643254">
                  <a:moveTo>
                    <a:pt x="19545" y="4622"/>
                  </a:moveTo>
                  <a:lnTo>
                    <a:pt x="15151" y="0"/>
                  </a:lnTo>
                  <a:lnTo>
                    <a:pt x="4406" y="0"/>
                  </a:lnTo>
                  <a:lnTo>
                    <a:pt x="0" y="4622"/>
                  </a:lnTo>
                  <a:lnTo>
                    <a:pt x="0" y="638327"/>
                  </a:lnTo>
                  <a:lnTo>
                    <a:pt x="4406" y="642950"/>
                  </a:lnTo>
                  <a:lnTo>
                    <a:pt x="15151" y="642950"/>
                  </a:lnTo>
                  <a:lnTo>
                    <a:pt x="19545" y="638327"/>
                  </a:lnTo>
                  <a:lnTo>
                    <a:pt x="19545" y="632675"/>
                  </a:lnTo>
                  <a:lnTo>
                    <a:pt x="19545" y="4622"/>
                  </a:lnTo>
                  <a:close/>
                </a:path>
                <a:path w="115570" h="643254">
                  <a:moveTo>
                    <a:pt x="67487" y="4622"/>
                  </a:moveTo>
                  <a:lnTo>
                    <a:pt x="63093" y="0"/>
                  </a:lnTo>
                  <a:lnTo>
                    <a:pt x="52349" y="0"/>
                  </a:lnTo>
                  <a:lnTo>
                    <a:pt x="47967" y="4622"/>
                  </a:lnTo>
                  <a:lnTo>
                    <a:pt x="47967" y="638327"/>
                  </a:lnTo>
                  <a:lnTo>
                    <a:pt x="52349" y="642950"/>
                  </a:lnTo>
                  <a:lnTo>
                    <a:pt x="63093" y="642950"/>
                  </a:lnTo>
                  <a:lnTo>
                    <a:pt x="67487" y="638327"/>
                  </a:lnTo>
                  <a:lnTo>
                    <a:pt x="67487" y="632675"/>
                  </a:lnTo>
                  <a:lnTo>
                    <a:pt x="67487" y="4622"/>
                  </a:lnTo>
                  <a:close/>
                </a:path>
                <a:path w="115570" h="643254">
                  <a:moveTo>
                    <a:pt x="115430" y="4622"/>
                  </a:moveTo>
                  <a:lnTo>
                    <a:pt x="111036" y="0"/>
                  </a:lnTo>
                  <a:lnTo>
                    <a:pt x="100291" y="0"/>
                  </a:lnTo>
                  <a:lnTo>
                    <a:pt x="95897" y="4622"/>
                  </a:lnTo>
                  <a:lnTo>
                    <a:pt x="95897" y="638327"/>
                  </a:lnTo>
                  <a:lnTo>
                    <a:pt x="100291" y="642950"/>
                  </a:lnTo>
                  <a:lnTo>
                    <a:pt x="111036" y="642950"/>
                  </a:lnTo>
                  <a:lnTo>
                    <a:pt x="115430" y="638327"/>
                  </a:lnTo>
                  <a:lnTo>
                    <a:pt x="115430" y="632675"/>
                  </a:lnTo>
                  <a:lnTo>
                    <a:pt x="115430" y="4622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03654" y="4475821"/>
              <a:ext cx="213360" cy="43180"/>
            </a:xfrm>
            <a:custGeom>
              <a:avLst/>
              <a:gdLst/>
              <a:ahLst/>
              <a:cxnLst/>
              <a:rect l="l" t="t" r="r" b="b"/>
              <a:pathLst>
                <a:path w="213359" h="43179">
                  <a:moveTo>
                    <a:pt x="213082" y="0"/>
                  </a:moveTo>
                  <a:lnTo>
                    <a:pt x="0" y="0"/>
                  </a:lnTo>
                  <a:lnTo>
                    <a:pt x="0" y="42585"/>
                  </a:lnTo>
                  <a:lnTo>
                    <a:pt x="213082" y="42585"/>
                  </a:lnTo>
                  <a:lnTo>
                    <a:pt x="213082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03654" y="4475821"/>
              <a:ext cx="213360" cy="43180"/>
            </a:xfrm>
            <a:custGeom>
              <a:avLst/>
              <a:gdLst/>
              <a:ahLst/>
              <a:cxnLst/>
              <a:rect l="l" t="t" r="r" b="b"/>
              <a:pathLst>
                <a:path w="213359" h="43179">
                  <a:moveTo>
                    <a:pt x="213082" y="0"/>
                  </a:moveTo>
                  <a:lnTo>
                    <a:pt x="0" y="0"/>
                  </a:lnTo>
                  <a:lnTo>
                    <a:pt x="0" y="42585"/>
                  </a:lnTo>
                  <a:lnTo>
                    <a:pt x="213082" y="42585"/>
                  </a:lnTo>
                  <a:lnTo>
                    <a:pt x="213082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17852" y="4375803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0" y="0"/>
                  </a:moveTo>
                  <a:lnTo>
                    <a:pt x="0" y="0"/>
                  </a:lnTo>
                  <a:lnTo>
                    <a:pt x="0" y="33312"/>
                  </a:lnTo>
                  <a:lnTo>
                    <a:pt x="0" y="35166"/>
                  </a:lnTo>
                  <a:lnTo>
                    <a:pt x="184670" y="35166"/>
                  </a:lnTo>
                  <a:lnTo>
                    <a:pt x="184670" y="33312"/>
                  </a:lnTo>
                  <a:lnTo>
                    <a:pt x="184670" y="0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17853" y="4375793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5" y="0"/>
                  </a:moveTo>
                  <a:lnTo>
                    <a:pt x="0" y="0"/>
                  </a:lnTo>
                  <a:lnTo>
                    <a:pt x="0" y="35171"/>
                  </a:lnTo>
                  <a:lnTo>
                    <a:pt x="184675" y="35171"/>
                  </a:lnTo>
                  <a:lnTo>
                    <a:pt x="184675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21412" y="4409111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65" y="0"/>
                  </a:moveTo>
                  <a:lnTo>
                    <a:pt x="0" y="0"/>
                  </a:lnTo>
                  <a:lnTo>
                    <a:pt x="0" y="66710"/>
                  </a:lnTo>
                  <a:lnTo>
                    <a:pt x="177565" y="66710"/>
                  </a:lnTo>
                  <a:lnTo>
                    <a:pt x="177565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21412" y="4409111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65" y="0"/>
                  </a:moveTo>
                  <a:lnTo>
                    <a:pt x="0" y="0"/>
                  </a:lnTo>
                  <a:lnTo>
                    <a:pt x="0" y="66710"/>
                  </a:lnTo>
                  <a:lnTo>
                    <a:pt x="177565" y="66710"/>
                  </a:lnTo>
                  <a:lnTo>
                    <a:pt x="177565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27124" y="3553075"/>
              <a:ext cx="199390" cy="35560"/>
            </a:xfrm>
            <a:custGeom>
              <a:avLst/>
              <a:gdLst/>
              <a:ahLst/>
              <a:cxnLst/>
              <a:rect l="l" t="t" r="r" b="b"/>
              <a:pathLst>
                <a:path w="199390" h="35560">
                  <a:moveTo>
                    <a:pt x="198883" y="0"/>
                  </a:moveTo>
                  <a:lnTo>
                    <a:pt x="0" y="0"/>
                  </a:lnTo>
                  <a:lnTo>
                    <a:pt x="0" y="35182"/>
                  </a:lnTo>
                  <a:lnTo>
                    <a:pt x="198883" y="35182"/>
                  </a:lnTo>
                  <a:lnTo>
                    <a:pt x="198883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27124" y="3553075"/>
              <a:ext cx="199390" cy="35560"/>
            </a:xfrm>
            <a:custGeom>
              <a:avLst/>
              <a:gdLst/>
              <a:ahLst/>
              <a:cxnLst/>
              <a:rect l="l" t="t" r="r" b="b"/>
              <a:pathLst>
                <a:path w="199390" h="35560">
                  <a:moveTo>
                    <a:pt x="198883" y="35182"/>
                  </a:moveTo>
                  <a:lnTo>
                    <a:pt x="0" y="35182"/>
                  </a:lnTo>
                  <a:lnTo>
                    <a:pt x="0" y="0"/>
                  </a:lnTo>
                  <a:lnTo>
                    <a:pt x="198883" y="0"/>
                  </a:lnTo>
                  <a:lnTo>
                    <a:pt x="198883" y="35182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34223" y="3653097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83" y="0"/>
                  </a:moveTo>
                  <a:lnTo>
                    <a:pt x="0" y="0"/>
                  </a:lnTo>
                  <a:lnTo>
                    <a:pt x="0" y="1879"/>
                  </a:lnTo>
                  <a:lnTo>
                    <a:pt x="0" y="33375"/>
                  </a:lnTo>
                  <a:lnTo>
                    <a:pt x="0" y="35191"/>
                  </a:lnTo>
                  <a:lnTo>
                    <a:pt x="184683" y="35191"/>
                  </a:lnTo>
                  <a:lnTo>
                    <a:pt x="184683" y="33375"/>
                  </a:lnTo>
                  <a:lnTo>
                    <a:pt x="184683" y="1879"/>
                  </a:lnTo>
                  <a:lnTo>
                    <a:pt x="184683" y="0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134234" y="3653093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5" y="35192"/>
                  </a:moveTo>
                  <a:lnTo>
                    <a:pt x="0" y="35192"/>
                  </a:lnTo>
                  <a:lnTo>
                    <a:pt x="0" y="0"/>
                  </a:lnTo>
                  <a:lnTo>
                    <a:pt x="184675" y="0"/>
                  </a:lnTo>
                  <a:lnTo>
                    <a:pt x="184675" y="35192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37783" y="3588267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75" y="0"/>
                  </a:moveTo>
                  <a:lnTo>
                    <a:pt x="0" y="0"/>
                  </a:lnTo>
                  <a:lnTo>
                    <a:pt x="0" y="66699"/>
                  </a:lnTo>
                  <a:lnTo>
                    <a:pt x="177575" y="66699"/>
                  </a:lnTo>
                  <a:lnTo>
                    <a:pt x="177575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37783" y="3588267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75" y="66699"/>
                  </a:moveTo>
                  <a:lnTo>
                    <a:pt x="0" y="66699"/>
                  </a:lnTo>
                  <a:lnTo>
                    <a:pt x="0" y="0"/>
                  </a:lnTo>
                  <a:lnTo>
                    <a:pt x="177575" y="0"/>
                  </a:lnTo>
                  <a:lnTo>
                    <a:pt x="177575" y="66699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37783" y="3686469"/>
              <a:ext cx="177800" cy="695325"/>
            </a:xfrm>
            <a:custGeom>
              <a:avLst/>
              <a:gdLst/>
              <a:ahLst/>
              <a:cxnLst/>
              <a:rect l="l" t="t" r="r" b="b"/>
              <a:pathLst>
                <a:path w="177800" h="695325">
                  <a:moveTo>
                    <a:pt x="177575" y="694847"/>
                  </a:moveTo>
                  <a:lnTo>
                    <a:pt x="0" y="694847"/>
                  </a:lnTo>
                  <a:lnTo>
                    <a:pt x="0" y="0"/>
                  </a:lnTo>
                  <a:lnTo>
                    <a:pt x="177575" y="0"/>
                  </a:lnTo>
                  <a:lnTo>
                    <a:pt x="177575" y="694847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68856" y="3712419"/>
              <a:ext cx="115570" cy="643255"/>
            </a:xfrm>
            <a:custGeom>
              <a:avLst/>
              <a:gdLst/>
              <a:ahLst/>
              <a:cxnLst/>
              <a:rect l="l" t="t" r="r" b="b"/>
              <a:pathLst>
                <a:path w="115570" h="643254">
                  <a:moveTo>
                    <a:pt x="19532" y="4622"/>
                  </a:moveTo>
                  <a:lnTo>
                    <a:pt x="15138" y="0"/>
                  </a:lnTo>
                  <a:lnTo>
                    <a:pt x="4394" y="0"/>
                  </a:lnTo>
                  <a:lnTo>
                    <a:pt x="0" y="4622"/>
                  </a:lnTo>
                  <a:lnTo>
                    <a:pt x="0" y="638327"/>
                  </a:lnTo>
                  <a:lnTo>
                    <a:pt x="4394" y="642950"/>
                  </a:lnTo>
                  <a:lnTo>
                    <a:pt x="15138" y="642950"/>
                  </a:lnTo>
                  <a:lnTo>
                    <a:pt x="19532" y="638327"/>
                  </a:lnTo>
                  <a:lnTo>
                    <a:pt x="19532" y="632675"/>
                  </a:lnTo>
                  <a:lnTo>
                    <a:pt x="19532" y="4622"/>
                  </a:lnTo>
                  <a:close/>
                </a:path>
                <a:path w="115570" h="643254">
                  <a:moveTo>
                    <a:pt x="67475" y="4622"/>
                  </a:moveTo>
                  <a:lnTo>
                    <a:pt x="63080" y="0"/>
                  </a:lnTo>
                  <a:lnTo>
                    <a:pt x="52349" y="0"/>
                  </a:lnTo>
                  <a:lnTo>
                    <a:pt x="47955" y="4622"/>
                  </a:lnTo>
                  <a:lnTo>
                    <a:pt x="47955" y="638327"/>
                  </a:lnTo>
                  <a:lnTo>
                    <a:pt x="52349" y="642950"/>
                  </a:lnTo>
                  <a:lnTo>
                    <a:pt x="63080" y="642950"/>
                  </a:lnTo>
                  <a:lnTo>
                    <a:pt x="67475" y="638327"/>
                  </a:lnTo>
                  <a:lnTo>
                    <a:pt x="67475" y="632675"/>
                  </a:lnTo>
                  <a:lnTo>
                    <a:pt x="67475" y="4622"/>
                  </a:lnTo>
                  <a:close/>
                </a:path>
                <a:path w="115570" h="643254">
                  <a:moveTo>
                    <a:pt x="115417" y="4622"/>
                  </a:moveTo>
                  <a:lnTo>
                    <a:pt x="111023" y="0"/>
                  </a:lnTo>
                  <a:lnTo>
                    <a:pt x="100279" y="0"/>
                  </a:lnTo>
                  <a:lnTo>
                    <a:pt x="95885" y="4622"/>
                  </a:lnTo>
                  <a:lnTo>
                    <a:pt x="95885" y="638327"/>
                  </a:lnTo>
                  <a:lnTo>
                    <a:pt x="100279" y="642950"/>
                  </a:lnTo>
                  <a:lnTo>
                    <a:pt x="111023" y="642950"/>
                  </a:lnTo>
                  <a:lnTo>
                    <a:pt x="115417" y="638327"/>
                  </a:lnTo>
                  <a:lnTo>
                    <a:pt x="115417" y="632675"/>
                  </a:lnTo>
                  <a:lnTo>
                    <a:pt x="115417" y="4622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20038" y="4475820"/>
              <a:ext cx="213360" cy="43180"/>
            </a:xfrm>
            <a:custGeom>
              <a:avLst/>
              <a:gdLst/>
              <a:ahLst/>
              <a:cxnLst/>
              <a:rect l="l" t="t" r="r" b="b"/>
              <a:pathLst>
                <a:path w="213359" h="43179">
                  <a:moveTo>
                    <a:pt x="213082" y="0"/>
                  </a:moveTo>
                  <a:lnTo>
                    <a:pt x="0" y="0"/>
                  </a:lnTo>
                  <a:lnTo>
                    <a:pt x="0" y="42585"/>
                  </a:lnTo>
                  <a:lnTo>
                    <a:pt x="213082" y="42585"/>
                  </a:lnTo>
                  <a:lnTo>
                    <a:pt x="213082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20038" y="4475820"/>
              <a:ext cx="213360" cy="43180"/>
            </a:xfrm>
            <a:custGeom>
              <a:avLst/>
              <a:gdLst/>
              <a:ahLst/>
              <a:cxnLst/>
              <a:rect l="l" t="t" r="r" b="b"/>
              <a:pathLst>
                <a:path w="213359" h="43179">
                  <a:moveTo>
                    <a:pt x="213082" y="0"/>
                  </a:moveTo>
                  <a:lnTo>
                    <a:pt x="0" y="0"/>
                  </a:lnTo>
                  <a:lnTo>
                    <a:pt x="0" y="42585"/>
                  </a:lnTo>
                  <a:lnTo>
                    <a:pt x="213082" y="42585"/>
                  </a:lnTo>
                  <a:lnTo>
                    <a:pt x="213082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34223" y="4375803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83" y="0"/>
                  </a:moveTo>
                  <a:lnTo>
                    <a:pt x="0" y="0"/>
                  </a:lnTo>
                  <a:lnTo>
                    <a:pt x="0" y="33312"/>
                  </a:lnTo>
                  <a:lnTo>
                    <a:pt x="0" y="35166"/>
                  </a:lnTo>
                  <a:lnTo>
                    <a:pt x="184683" y="35166"/>
                  </a:lnTo>
                  <a:lnTo>
                    <a:pt x="184683" y="33312"/>
                  </a:lnTo>
                  <a:lnTo>
                    <a:pt x="184683" y="0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34234" y="4375793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5" y="0"/>
                  </a:moveTo>
                  <a:lnTo>
                    <a:pt x="0" y="0"/>
                  </a:lnTo>
                  <a:lnTo>
                    <a:pt x="0" y="35171"/>
                  </a:lnTo>
                  <a:lnTo>
                    <a:pt x="184675" y="35171"/>
                  </a:lnTo>
                  <a:lnTo>
                    <a:pt x="184675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37783" y="4409108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75" y="0"/>
                  </a:moveTo>
                  <a:lnTo>
                    <a:pt x="0" y="0"/>
                  </a:lnTo>
                  <a:lnTo>
                    <a:pt x="0" y="66710"/>
                  </a:lnTo>
                  <a:lnTo>
                    <a:pt x="177575" y="66710"/>
                  </a:lnTo>
                  <a:lnTo>
                    <a:pt x="177575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137783" y="4409108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75" y="0"/>
                  </a:moveTo>
                  <a:lnTo>
                    <a:pt x="0" y="0"/>
                  </a:lnTo>
                  <a:lnTo>
                    <a:pt x="0" y="66710"/>
                  </a:lnTo>
                  <a:lnTo>
                    <a:pt x="177575" y="66710"/>
                  </a:lnTo>
                  <a:lnTo>
                    <a:pt x="177575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46141" y="3553075"/>
              <a:ext cx="199390" cy="35560"/>
            </a:xfrm>
            <a:custGeom>
              <a:avLst/>
              <a:gdLst/>
              <a:ahLst/>
              <a:cxnLst/>
              <a:rect l="l" t="t" r="r" b="b"/>
              <a:pathLst>
                <a:path w="199390" h="35560">
                  <a:moveTo>
                    <a:pt x="198873" y="0"/>
                  </a:moveTo>
                  <a:lnTo>
                    <a:pt x="0" y="0"/>
                  </a:lnTo>
                  <a:lnTo>
                    <a:pt x="0" y="35182"/>
                  </a:lnTo>
                  <a:lnTo>
                    <a:pt x="198873" y="35182"/>
                  </a:lnTo>
                  <a:lnTo>
                    <a:pt x="198873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46141" y="3553075"/>
              <a:ext cx="199390" cy="35560"/>
            </a:xfrm>
            <a:custGeom>
              <a:avLst/>
              <a:gdLst/>
              <a:ahLst/>
              <a:cxnLst/>
              <a:rect l="l" t="t" r="r" b="b"/>
              <a:pathLst>
                <a:path w="199390" h="35560">
                  <a:moveTo>
                    <a:pt x="198873" y="35182"/>
                  </a:moveTo>
                  <a:lnTo>
                    <a:pt x="0" y="35182"/>
                  </a:lnTo>
                  <a:lnTo>
                    <a:pt x="0" y="0"/>
                  </a:lnTo>
                  <a:lnTo>
                    <a:pt x="198873" y="0"/>
                  </a:lnTo>
                  <a:lnTo>
                    <a:pt x="198873" y="35182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53236" y="3653097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0" y="0"/>
                  </a:moveTo>
                  <a:lnTo>
                    <a:pt x="0" y="0"/>
                  </a:lnTo>
                  <a:lnTo>
                    <a:pt x="0" y="1879"/>
                  </a:lnTo>
                  <a:lnTo>
                    <a:pt x="0" y="33375"/>
                  </a:lnTo>
                  <a:lnTo>
                    <a:pt x="0" y="35191"/>
                  </a:lnTo>
                  <a:lnTo>
                    <a:pt x="184670" y="35191"/>
                  </a:lnTo>
                  <a:lnTo>
                    <a:pt x="184670" y="33375"/>
                  </a:lnTo>
                  <a:lnTo>
                    <a:pt x="184670" y="1879"/>
                  </a:lnTo>
                  <a:lnTo>
                    <a:pt x="184670" y="0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753240" y="3653093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5" y="35192"/>
                  </a:moveTo>
                  <a:lnTo>
                    <a:pt x="0" y="35192"/>
                  </a:lnTo>
                  <a:lnTo>
                    <a:pt x="0" y="0"/>
                  </a:lnTo>
                  <a:lnTo>
                    <a:pt x="184675" y="0"/>
                  </a:lnTo>
                  <a:lnTo>
                    <a:pt x="184675" y="35192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756800" y="3588267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65" y="0"/>
                  </a:moveTo>
                  <a:lnTo>
                    <a:pt x="0" y="0"/>
                  </a:lnTo>
                  <a:lnTo>
                    <a:pt x="0" y="66699"/>
                  </a:lnTo>
                  <a:lnTo>
                    <a:pt x="177565" y="66699"/>
                  </a:lnTo>
                  <a:lnTo>
                    <a:pt x="177565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56800" y="3588267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65" y="66699"/>
                  </a:moveTo>
                  <a:lnTo>
                    <a:pt x="0" y="66699"/>
                  </a:lnTo>
                  <a:lnTo>
                    <a:pt x="0" y="0"/>
                  </a:lnTo>
                  <a:lnTo>
                    <a:pt x="177565" y="0"/>
                  </a:lnTo>
                  <a:lnTo>
                    <a:pt x="177565" y="66699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56800" y="3686463"/>
              <a:ext cx="177800" cy="695325"/>
            </a:xfrm>
            <a:custGeom>
              <a:avLst/>
              <a:gdLst/>
              <a:ahLst/>
              <a:cxnLst/>
              <a:rect l="l" t="t" r="r" b="b"/>
              <a:pathLst>
                <a:path w="177800" h="695325">
                  <a:moveTo>
                    <a:pt x="177565" y="0"/>
                  </a:moveTo>
                  <a:lnTo>
                    <a:pt x="0" y="0"/>
                  </a:lnTo>
                  <a:lnTo>
                    <a:pt x="0" y="694847"/>
                  </a:lnTo>
                  <a:lnTo>
                    <a:pt x="177565" y="694847"/>
                  </a:lnTo>
                  <a:lnTo>
                    <a:pt x="1775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56800" y="3686463"/>
              <a:ext cx="177800" cy="695325"/>
            </a:xfrm>
            <a:custGeom>
              <a:avLst/>
              <a:gdLst/>
              <a:ahLst/>
              <a:cxnLst/>
              <a:rect l="l" t="t" r="r" b="b"/>
              <a:pathLst>
                <a:path w="177800" h="695325">
                  <a:moveTo>
                    <a:pt x="177565" y="694847"/>
                  </a:moveTo>
                  <a:lnTo>
                    <a:pt x="0" y="694847"/>
                  </a:lnTo>
                  <a:lnTo>
                    <a:pt x="0" y="0"/>
                  </a:lnTo>
                  <a:lnTo>
                    <a:pt x="177565" y="0"/>
                  </a:lnTo>
                  <a:lnTo>
                    <a:pt x="177565" y="694847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787856" y="3712419"/>
              <a:ext cx="115570" cy="643255"/>
            </a:xfrm>
            <a:custGeom>
              <a:avLst/>
              <a:gdLst/>
              <a:ahLst/>
              <a:cxnLst/>
              <a:rect l="l" t="t" r="r" b="b"/>
              <a:pathLst>
                <a:path w="115570" h="643254">
                  <a:moveTo>
                    <a:pt x="19545" y="4622"/>
                  </a:moveTo>
                  <a:lnTo>
                    <a:pt x="15138" y="0"/>
                  </a:lnTo>
                  <a:lnTo>
                    <a:pt x="4394" y="0"/>
                  </a:lnTo>
                  <a:lnTo>
                    <a:pt x="0" y="4622"/>
                  </a:lnTo>
                  <a:lnTo>
                    <a:pt x="0" y="638327"/>
                  </a:lnTo>
                  <a:lnTo>
                    <a:pt x="4394" y="642950"/>
                  </a:lnTo>
                  <a:lnTo>
                    <a:pt x="15138" y="642950"/>
                  </a:lnTo>
                  <a:lnTo>
                    <a:pt x="19545" y="638327"/>
                  </a:lnTo>
                  <a:lnTo>
                    <a:pt x="19545" y="632675"/>
                  </a:lnTo>
                  <a:lnTo>
                    <a:pt x="19545" y="4622"/>
                  </a:lnTo>
                  <a:close/>
                </a:path>
                <a:path w="115570" h="643254">
                  <a:moveTo>
                    <a:pt x="67487" y="4622"/>
                  </a:moveTo>
                  <a:lnTo>
                    <a:pt x="63080" y="0"/>
                  </a:lnTo>
                  <a:lnTo>
                    <a:pt x="52349" y="0"/>
                  </a:lnTo>
                  <a:lnTo>
                    <a:pt x="47955" y="4622"/>
                  </a:lnTo>
                  <a:lnTo>
                    <a:pt x="47955" y="638327"/>
                  </a:lnTo>
                  <a:lnTo>
                    <a:pt x="52349" y="642950"/>
                  </a:lnTo>
                  <a:lnTo>
                    <a:pt x="63080" y="642950"/>
                  </a:lnTo>
                  <a:lnTo>
                    <a:pt x="67487" y="638327"/>
                  </a:lnTo>
                  <a:lnTo>
                    <a:pt x="67487" y="632675"/>
                  </a:lnTo>
                  <a:lnTo>
                    <a:pt x="67487" y="4622"/>
                  </a:lnTo>
                  <a:close/>
                </a:path>
                <a:path w="115570" h="643254">
                  <a:moveTo>
                    <a:pt x="115417" y="4622"/>
                  </a:moveTo>
                  <a:lnTo>
                    <a:pt x="111023" y="0"/>
                  </a:lnTo>
                  <a:lnTo>
                    <a:pt x="100279" y="0"/>
                  </a:lnTo>
                  <a:lnTo>
                    <a:pt x="95885" y="4622"/>
                  </a:lnTo>
                  <a:lnTo>
                    <a:pt x="95885" y="638327"/>
                  </a:lnTo>
                  <a:lnTo>
                    <a:pt x="100279" y="642950"/>
                  </a:lnTo>
                  <a:lnTo>
                    <a:pt x="111023" y="642950"/>
                  </a:lnTo>
                  <a:lnTo>
                    <a:pt x="115417" y="638327"/>
                  </a:lnTo>
                  <a:lnTo>
                    <a:pt x="115417" y="632675"/>
                  </a:lnTo>
                  <a:lnTo>
                    <a:pt x="115417" y="4622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739041" y="4475821"/>
              <a:ext cx="213360" cy="43180"/>
            </a:xfrm>
            <a:custGeom>
              <a:avLst/>
              <a:gdLst/>
              <a:ahLst/>
              <a:cxnLst/>
              <a:rect l="l" t="t" r="r" b="b"/>
              <a:pathLst>
                <a:path w="213359" h="43179">
                  <a:moveTo>
                    <a:pt x="213082" y="0"/>
                  </a:moveTo>
                  <a:lnTo>
                    <a:pt x="0" y="0"/>
                  </a:lnTo>
                  <a:lnTo>
                    <a:pt x="0" y="42585"/>
                  </a:lnTo>
                  <a:lnTo>
                    <a:pt x="213082" y="42585"/>
                  </a:lnTo>
                  <a:lnTo>
                    <a:pt x="213082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739041" y="4475821"/>
              <a:ext cx="213360" cy="43180"/>
            </a:xfrm>
            <a:custGeom>
              <a:avLst/>
              <a:gdLst/>
              <a:ahLst/>
              <a:cxnLst/>
              <a:rect l="l" t="t" r="r" b="b"/>
              <a:pathLst>
                <a:path w="213359" h="43179">
                  <a:moveTo>
                    <a:pt x="213082" y="0"/>
                  </a:moveTo>
                  <a:lnTo>
                    <a:pt x="0" y="0"/>
                  </a:lnTo>
                  <a:lnTo>
                    <a:pt x="0" y="42585"/>
                  </a:lnTo>
                  <a:lnTo>
                    <a:pt x="213082" y="42585"/>
                  </a:lnTo>
                  <a:lnTo>
                    <a:pt x="213082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753236" y="4375803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0" y="0"/>
                  </a:moveTo>
                  <a:lnTo>
                    <a:pt x="0" y="0"/>
                  </a:lnTo>
                  <a:lnTo>
                    <a:pt x="0" y="33312"/>
                  </a:lnTo>
                  <a:lnTo>
                    <a:pt x="0" y="35166"/>
                  </a:lnTo>
                  <a:lnTo>
                    <a:pt x="184670" y="35166"/>
                  </a:lnTo>
                  <a:lnTo>
                    <a:pt x="184670" y="33312"/>
                  </a:lnTo>
                  <a:lnTo>
                    <a:pt x="184670" y="0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53240" y="4375793"/>
              <a:ext cx="184785" cy="35560"/>
            </a:xfrm>
            <a:custGeom>
              <a:avLst/>
              <a:gdLst/>
              <a:ahLst/>
              <a:cxnLst/>
              <a:rect l="l" t="t" r="r" b="b"/>
              <a:pathLst>
                <a:path w="184784" h="35560">
                  <a:moveTo>
                    <a:pt x="184675" y="0"/>
                  </a:moveTo>
                  <a:lnTo>
                    <a:pt x="0" y="0"/>
                  </a:lnTo>
                  <a:lnTo>
                    <a:pt x="0" y="35171"/>
                  </a:lnTo>
                  <a:lnTo>
                    <a:pt x="184675" y="35171"/>
                  </a:lnTo>
                  <a:lnTo>
                    <a:pt x="184675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56800" y="4409111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65" y="0"/>
                  </a:moveTo>
                  <a:lnTo>
                    <a:pt x="0" y="0"/>
                  </a:lnTo>
                  <a:lnTo>
                    <a:pt x="0" y="66710"/>
                  </a:lnTo>
                  <a:lnTo>
                    <a:pt x="177565" y="66710"/>
                  </a:lnTo>
                  <a:lnTo>
                    <a:pt x="177565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56800" y="4409111"/>
              <a:ext cx="177800" cy="67310"/>
            </a:xfrm>
            <a:custGeom>
              <a:avLst/>
              <a:gdLst/>
              <a:ahLst/>
              <a:cxnLst/>
              <a:rect l="l" t="t" r="r" b="b"/>
              <a:pathLst>
                <a:path w="177800" h="67310">
                  <a:moveTo>
                    <a:pt x="177565" y="0"/>
                  </a:moveTo>
                  <a:lnTo>
                    <a:pt x="0" y="0"/>
                  </a:lnTo>
                  <a:lnTo>
                    <a:pt x="0" y="66710"/>
                  </a:lnTo>
                  <a:lnTo>
                    <a:pt x="177565" y="66710"/>
                  </a:lnTo>
                  <a:lnTo>
                    <a:pt x="177565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51858" y="3500228"/>
              <a:ext cx="1433195" cy="53340"/>
            </a:xfrm>
            <a:custGeom>
              <a:avLst/>
              <a:gdLst/>
              <a:ahLst/>
              <a:cxnLst/>
              <a:rect l="l" t="t" r="r" b="b"/>
              <a:pathLst>
                <a:path w="1433195" h="53339">
                  <a:moveTo>
                    <a:pt x="1433034" y="0"/>
                  </a:moveTo>
                  <a:lnTo>
                    <a:pt x="0" y="0"/>
                  </a:lnTo>
                  <a:lnTo>
                    <a:pt x="0" y="52857"/>
                  </a:lnTo>
                  <a:lnTo>
                    <a:pt x="1433034" y="52857"/>
                  </a:lnTo>
                  <a:lnTo>
                    <a:pt x="1433034" y="0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51858" y="3500228"/>
              <a:ext cx="1433195" cy="53340"/>
            </a:xfrm>
            <a:custGeom>
              <a:avLst/>
              <a:gdLst/>
              <a:ahLst/>
              <a:cxnLst/>
              <a:rect l="l" t="t" r="r" b="b"/>
              <a:pathLst>
                <a:path w="1433195" h="53339">
                  <a:moveTo>
                    <a:pt x="1433034" y="52857"/>
                  </a:moveTo>
                  <a:lnTo>
                    <a:pt x="0" y="52857"/>
                  </a:lnTo>
                  <a:lnTo>
                    <a:pt x="0" y="0"/>
                  </a:lnTo>
                  <a:lnTo>
                    <a:pt x="1433034" y="0"/>
                  </a:lnTo>
                  <a:lnTo>
                    <a:pt x="1433034" y="52857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17960" y="3156971"/>
              <a:ext cx="1301115" cy="112395"/>
            </a:xfrm>
            <a:custGeom>
              <a:avLst/>
              <a:gdLst/>
              <a:ahLst/>
              <a:cxnLst/>
              <a:rect l="l" t="t" r="r" b="b"/>
              <a:pathLst>
                <a:path w="1301115" h="112395">
                  <a:moveTo>
                    <a:pt x="0" y="112174"/>
                  </a:moveTo>
                  <a:lnTo>
                    <a:pt x="1300839" y="112174"/>
                  </a:lnTo>
                  <a:lnTo>
                    <a:pt x="1300839" y="0"/>
                  </a:lnTo>
                  <a:lnTo>
                    <a:pt x="0" y="0"/>
                  </a:lnTo>
                  <a:lnTo>
                    <a:pt x="0" y="112174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817960" y="3155537"/>
              <a:ext cx="1301115" cy="113664"/>
            </a:xfrm>
            <a:custGeom>
              <a:avLst/>
              <a:gdLst/>
              <a:ahLst/>
              <a:cxnLst/>
              <a:rect l="l" t="t" r="r" b="b"/>
              <a:pathLst>
                <a:path w="1301115" h="113664">
                  <a:moveTo>
                    <a:pt x="1300839" y="113609"/>
                  </a:moveTo>
                  <a:lnTo>
                    <a:pt x="0" y="113598"/>
                  </a:lnTo>
                  <a:lnTo>
                    <a:pt x="0" y="0"/>
                  </a:lnTo>
                  <a:lnTo>
                    <a:pt x="1300839" y="10"/>
                  </a:lnTo>
                  <a:lnTo>
                    <a:pt x="1300839" y="113609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799720" y="3111057"/>
              <a:ext cx="1337310" cy="46355"/>
            </a:xfrm>
            <a:custGeom>
              <a:avLst/>
              <a:gdLst/>
              <a:ahLst/>
              <a:cxnLst/>
              <a:rect l="l" t="t" r="r" b="b"/>
              <a:pathLst>
                <a:path w="1337309" h="46355">
                  <a:moveTo>
                    <a:pt x="1337310" y="0"/>
                  </a:moveTo>
                  <a:lnTo>
                    <a:pt x="0" y="0"/>
                  </a:lnTo>
                  <a:lnTo>
                    <a:pt x="0" y="45914"/>
                  </a:lnTo>
                  <a:lnTo>
                    <a:pt x="1337310" y="45914"/>
                  </a:lnTo>
                  <a:lnTo>
                    <a:pt x="13373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799720" y="3111057"/>
              <a:ext cx="1337310" cy="46355"/>
            </a:xfrm>
            <a:custGeom>
              <a:avLst/>
              <a:gdLst/>
              <a:ahLst/>
              <a:cxnLst/>
              <a:rect l="l" t="t" r="r" b="b"/>
              <a:pathLst>
                <a:path w="1337309" h="46355">
                  <a:moveTo>
                    <a:pt x="1337310" y="45914"/>
                  </a:moveTo>
                  <a:lnTo>
                    <a:pt x="0" y="45914"/>
                  </a:lnTo>
                  <a:lnTo>
                    <a:pt x="0" y="0"/>
                  </a:lnTo>
                  <a:lnTo>
                    <a:pt x="1337310" y="0"/>
                  </a:lnTo>
                  <a:lnTo>
                    <a:pt x="1337310" y="45914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832713" y="2964596"/>
              <a:ext cx="1271905" cy="304800"/>
            </a:xfrm>
            <a:custGeom>
              <a:avLst/>
              <a:gdLst/>
              <a:ahLst/>
              <a:cxnLst/>
              <a:rect l="l" t="t" r="r" b="b"/>
              <a:pathLst>
                <a:path w="1271904" h="304800">
                  <a:moveTo>
                    <a:pt x="635666" y="0"/>
                  </a:moveTo>
                  <a:lnTo>
                    <a:pt x="0" y="304535"/>
                  </a:lnTo>
                  <a:lnTo>
                    <a:pt x="1271333" y="304545"/>
                  </a:lnTo>
                  <a:lnTo>
                    <a:pt x="6356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32713" y="2964596"/>
              <a:ext cx="1271905" cy="304800"/>
            </a:xfrm>
            <a:custGeom>
              <a:avLst/>
              <a:gdLst/>
              <a:ahLst/>
              <a:cxnLst/>
              <a:rect l="l" t="t" r="r" b="b"/>
              <a:pathLst>
                <a:path w="1271904" h="304800">
                  <a:moveTo>
                    <a:pt x="635666" y="0"/>
                  </a:moveTo>
                  <a:lnTo>
                    <a:pt x="0" y="304535"/>
                  </a:lnTo>
                  <a:lnTo>
                    <a:pt x="635666" y="304545"/>
                  </a:lnTo>
                  <a:lnTo>
                    <a:pt x="1271333" y="304545"/>
                  </a:lnTo>
                  <a:lnTo>
                    <a:pt x="635666" y="0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757154" y="3321997"/>
              <a:ext cx="1423035" cy="125730"/>
            </a:xfrm>
            <a:custGeom>
              <a:avLst/>
              <a:gdLst/>
              <a:ahLst/>
              <a:cxnLst/>
              <a:rect l="l" t="t" r="r" b="b"/>
              <a:pathLst>
                <a:path w="1423034" h="125729">
                  <a:moveTo>
                    <a:pt x="0" y="125384"/>
                  </a:moveTo>
                  <a:lnTo>
                    <a:pt x="1422448" y="125384"/>
                  </a:lnTo>
                  <a:lnTo>
                    <a:pt x="1422448" y="0"/>
                  </a:lnTo>
                  <a:lnTo>
                    <a:pt x="0" y="0"/>
                  </a:lnTo>
                  <a:lnTo>
                    <a:pt x="0" y="125384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757154" y="3306014"/>
              <a:ext cx="1423035" cy="141605"/>
            </a:xfrm>
            <a:custGeom>
              <a:avLst/>
              <a:gdLst/>
              <a:ahLst/>
              <a:cxnLst/>
              <a:rect l="l" t="t" r="r" b="b"/>
              <a:pathLst>
                <a:path w="1423034" h="141604">
                  <a:moveTo>
                    <a:pt x="1422448" y="141367"/>
                  </a:moveTo>
                  <a:lnTo>
                    <a:pt x="0" y="141356"/>
                  </a:lnTo>
                  <a:lnTo>
                    <a:pt x="0" y="0"/>
                  </a:lnTo>
                  <a:lnTo>
                    <a:pt x="1422448" y="0"/>
                  </a:lnTo>
                  <a:lnTo>
                    <a:pt x="1422448" y="141367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57922" y="3025726"/>
              <a:ext cx="821055" cy="196850"/>
            </a:xfrm>
            <a:custGeom>
              <a:avLst/>
              <a:gdLst/>
              <a:ahLst/>
              <a:cxnLst/>
              <a:rect l="l" t="t" r="r" b="b"/>
              <a:pathLst>
                <a:path w="821054" h="196850">
                  <a:moveTo>
                    <a:pt x="410458" y="0"/>
                  </a:moveTo>
                  <a:lnTo>
                    <a:pt x="0" y="196632"/>
                  </a:lnTo>
                  <a:lnTo>
                    <a:pt x="820927" y="196632"/>
                  </a:lnTo>
                  <a:lnTo>
                    <a:pt x="410458" y="0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741648" y="3269140"/>
              <a:ext cx="1453515" cy="53340"/>
            </a:xfrm>
            <a:custGeom>
              <a:avLst/>
              <a:gdLst/>
              <a:ahLst/>
              <a:cxnLst/>
              <a:rect l="l" t="t" r="r" b="b"/>
              <a:pathLst>
                <a:path w="1453515" h="53339">
                  <a:moveTo>
                    <a:pt x="1453474" y="10"/>
                  </a:moveTo>
                  <a:lnTo>
                    <a:pt x="0" y="0"/>
                  </a:lnTo>
                  <a:lnTo>
                    <a:pt x="0" y="52857"/>
                  </a:lnTo>
                  <a:lnTo>
                    <a:pt x="1453474" y="52857"/>
                  </a:lnTo>
                  <a:lnTo>
                    <a:pt x="1453474" y="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741648" y="3269140"/>
              <a:ext cx="1453515" cy="53340"/>
            </a:xfrm>
            <a:custGeom>
              <a:avLst/>
              <a:gdLst/>
              <a:ahLst/>
              <a:cxnLst/>
              <a:rect l="l" t="t" r="r" b="b"/>
              <a:pathLst>
                <a:path w="1453515" h="53339">
                  <a:moveTo>
                    <a:pt x="1453474" y="52857"/>
                  </a:moveTo>
                  <a:lnTo>
                    <a:pt x="0" y="52857"/>
                  </a:lnTo>
                  <a:lnTo>
                    <a:pt x="0" y="0"/>
                  </a:lnTo>
                  <a:lnTo>
                    <a:pt x="1453474" y="10"/>
                  </a:lnTo>
                  <a:lnTo>
                    <a:pt x="1453474" y="52857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741648" y="3447373"/>
              <a:ext cx="1453515" cy="53340"/>
            </a:xfrm>
            <a:custGeom>
              <a:avLst/>
              <a:gdLst/>
              <a:ahLst/>
              <a:cxnLst/>
              <a:rect l="l" t="t" r="r" b="b"/>
              <a:pathLst>
                <a:path w="1453515" h="53339">
                  <a:moveTo>
                    <a:pt x="1453474" y="10"/>
                  </a:moveTo>
                  <a:lnTo>
                    <a:pt x="0" y="0"/>
                  </a:lnTo>
                  <a:lnTo>
                    <a:pt x="0" y="52857"/>
                  </a:lnTo>
                  <a:lnTo>
                    <a:pt x="1453474" y="52857"/>
                  </a:lnTo>
                  <a:lnTo>
                    <a:pt x="1453474" y="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741648" y="3447373"/>
              <a:ext cx="1453515" cy="53340"/>
            </a:xfrm>
            <a:custGeom>
              <a:avLst/>
              <a:gdLst/>
              <a:ahLst/>
              <a:cxnLst/>
              <a:rect l="l" t="t" r="r" b="b"/>
              <a:pathLst>
                <a:path w="1453515" h="53339">
                  <a:moveTo>
                    <a:pt x="1453474" y="52857"/>
                  </a:moveTo>
                  <a:lnTo>
                    <a:pt x="0" y="52857"/>
                  </a:lnTo>
                  <a:lnTo>
                    <a:pt x="0" y="0"/>
                  </a:lnTo>
                  <a:lnTo>
                    <a:pt x="1453474" y="10"/>
                  </a:lnTo>
                  <a:lnTo>
                    <a:pt x="1453474" y="52857"/>
                  </a:lnTo>
                  <a:close/>
                </a:path>
              </a:pathLst>
            </a:custGeom>
            <a:ln w="1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1518" y="3096780"/>
              <a:ext cx="2196242" cy="183185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5978" y="3576844"/>
              <a:ext cx="1322661" cy="48779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1096789" y="2670075"/>
              <a:ext cx="0" cy="3967479"/>
            </a:xfrm>
            <a:custGeom>
              <a:avLst/>
              <a:gdLst/>
              <a:ahLst/>
              <a:cxnLst/>
              <a:rect l="l" t="t" r="r" b="b"/>
              <a:pathLst>
                <a:path h="3967479">
                  <a:moveTo>
                    <a:pt x="0" y="0"/>
                  </a:moveTo>
                  <a:lnTo>
                    <a:pt x="0" y="3967031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71479" y="6600437"/>
              <a:ext cx="250610" cy="216998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18680391" y="9225744"/>
              <a:ext cx="331470" cy="728980"/>
            </a:xfrm>
            <a:custGeom>
              <a:avLst/>
              <a:gdLst/>
              <a:ahLst/>
              <a:cxnLst/>
              <a:rect l="l" t="t" r="r" b="b"/>
              <a:pathLst>
                <a:path w="331469" h="728979">
                  <a:moveTo>
                    <a:pt x="331256" y="0"/>
                  </a:moveTo>
                  <a:lnTo>
                    <a:pt x="331256" y="623855"/>
                  </a:lnTo>
                  <a:lnTo>
                    <a:pt x="323028" y="664609"/>
                  </a:lnTo>
                  <a:lnTo>
                    <a:pt x="300589" y="697892"/>
                  </a:lnTo>
                  <a:lnTo>
                    <a:pt x="267306" y="720334"/>
                  </a:lnTo>
                  <a:lnTo>
                    <a:pt x="226548" y="728564"/>
                  </a:lnTo>
                  <a:lnTo>
                    <a:pt x="0" y="728564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00044" y="9828999"/>
              <a:ext cx="217009" cy="25061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15397" y="6817446"/>
              <a:ext cx="8604240" cy="2408303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5129445" y="8618146"/>
              <a:ext cx="2016125" cy="607695"/>
            </a:xfrm>
            <a:custGeom>
              <a:avLst/>
              <a:gdLst/>
              <a:ahLst/>
              <a:cxnLst/>
              <a:rect l="l" t="t" r="r" b="b"/>
              <a:pathLst>
                <a:path w="2016125" h="607695">
                  <a:moveTo>
                    <a:pt x="2016095" y="0"/>
                  </a:moveTo>
                  <a:lnTo>
                    <a:pt x="0" y="0"/>
                  </a:lnTo>
                  <a:lnTo>
                    <a:pt x="0" y="607604"/>
                  </a:lnTo>
                  <a:lnTo>
                    <a:pt x="2016095" y="607604"/>
                  </a:lnTo>
                  <a:lnTo>
                    <a:pt x="2016095" y="0"/>
                  </a:lnTo>
                  <a:close/>
                </a:path>
              </a:pathLst>
            </a:custGeom>
            <a:solidFill>
              <a:srgbClr val="D6D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129445" y="8618146"/>
              <a:ext cx="2016125" cy="607695"/>
            </a:xfrm>
            <a:custGeom>
              <a:avLst/>
              <a:gdLst/>
              <a:ahLst/>
              <a:cxnLst/>
              <a:rect l="l" t="t" r="r" b="b"/>
              <a:pathLst>
                <a:path w="2016125" h="607695">
                  <a:moveTo>
                    <a:pt x="2016095" y="0"/>
                  </a:moveTo>
                  <a:lnTo>
                    <a:pt x="0" y="0"/>
                  </a:lnTo>
                  <a:lnTo>
                    <a:pt x="0" y="607604"/>
                  </a:lnTo>
                  <a:lnTo>
                    <a:pt x="2016095" y="607604"/>
                  </a:lnTo>
                  <a:lnTo>
                    <a:pt x="2016095" y="0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5129434" y="8273535"/>
              <a:ext cx="2016125" cy="344805"/>
            </a:xfrm>
            <a:custGeom>
              <a:avLst/>
              <a:gdLst/>
              <a:ahLst/>
              <a:cxnLst/>
              <a:rect l="l" t="t" r="r" b="b"/>
              <a:pathLst>
                <a:path w="2016125" h="344804">
                  <a:moveTo>
                    <a:pt x="2016099" y="0"/>
                  </a:moveTo>
                  <a:lnTo>
                    <a:pt x="0" y="0"/>
                  </a:lnTo>
                  <a:lnTo>
                    <a:pt x="0" y="172313"/>
                  </a:lnTo>
                  <a:lnTo>
                    <a:pt x="0" y="344614"/>
                  </a:lnTo>
                  <a:lnTo>
                    <a:pt x="2016099" y="344614"/>
                  </a:lnTo>
                  <a:lnTo>
                    <a:pt x="2016099" y="172313"/>
                  </a:lnTo>
                  <a:lnTo>
                    <a:pt x="2016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5129445" y="8273528"/>
              <a:ext cx="2016125" cy="344805"/>
            </a:xfrm>
            <a:custGeom>
              <a:avLst/>
              <a:gdLst/>
              <a:ahLst/>
              <a:cxnLst/>
              <a:rect l="l" t="t" r="r" b="b"/>
              <a:pathLst>
                <a:path w="2016125" h="344804">
                  <a:moveTo>
                    <a:pt x="2016095" y="344617"/>
                  </a:moveTo>
                  <a:lnTo>
                    <a:pt x="0" y="344617"/>
                  </a:lnTo>
                  <a:lnTo>
                    <a:pt x="0" y="0"/>
                  </a:lnTo>
                  <a:lnTo>
                    <a:pt x="2016095" y="0"/>
                  </a:lnTo>
                  <a:lnTo>
                    <a:pt x="2016095" y="344617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515397" y="6817436"/>
              <a:ext cx="8604250" cy="2408555"/>
            </a:xfrm>
            <a:custGeom>
              <a:avLst/>
              <a:gdLst/>
              <a:ahLst/>
              <a:cxnLst/>
              <a:rect l="l" t="t" r="r" b="b"/>
              <a:pathLst>
                <a:path w="8604250" h="2408554">
                  <a:moveTo>
                    <a:pt x="8604230" y="2408303"/>
                  </a:moveTo>
                  <a:lnTo>
                    <a:pt x="0" y="2408303"/>
                  </a:lnTo>
                  <a:lnTo>
                    <a:pt x="0" y="0"/>
                  </a:lnTo>
                  <a:lnTo>
                    <a:pt x="8604230" y="0"/>
                  </a:lnTo>
                  <a:lnTo>
                    <a:pt x="8604230" y="2408303"/>
                  </a:lnTo>
                  <a:close/>
                </a:path>
              </a:pathLst>
            </a:custGeom>
            <a:ln w="18983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10524888" y="7084371"/>
            <a:ext cx="858583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4214495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Banks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rescued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with </a:t>
            </a:r>
            <a:r>
              <a:rPr sz="1700" spc="20" dirty="0">
                <a:solidFill>
                  <a:srgbClr val="241B54"/>
                </a:solidFill>
                <a:latin typeface="Open Sans"/>
                <a:cs typeface="Open Sans"/>
              </a:rPr>
              <a:t>new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currency (the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central</a:t>
            </a:r>
            <a:r>
              <a:rPr sz="1700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bank</a:t>
            </a:r>
            <a:r>
              <a:rPr sz="1700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repurchases</a:t>
            </a:r>
            <a:r>
              <a:rPr sz="1700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the</a:t>
            </a:r>
            <a:r>
              <a:rPr sz="1700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assets</a:t>
            </a:r>
            <a:r>
              <a:rPr sz="1700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the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797584" y="7612104"/>
            <a:ext cx="4102735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banks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are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holding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at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higher price than </a:t>
            </a:r>
            <a:r>
              <a:rPr sz="1700" spc="-4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current market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valuation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in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order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rescue</a:t>
            </a:r>
            <a:r>
              <a:rPr sz="170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them,</a:t>
            </a:r>
            <a:r>
              <a:rPr sz="170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or</a:t>
            </a:r>
            <a:r>
              <a:rPr sz="1700" spc="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directly</a:t>
            </a:r>
            <a:r>
              <a:rPr sz="170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create</a:t>
            </a:r>
            <a:r>
              <a:rPr sz="1700" spc="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new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797584" y="8403703"/>
            <a:ext cx="295529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currency</a:t>
            </a:r>
            <a:r>
              <a:rPr sz="1700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and</a:t>
            </a:r>
            <a:r>
              <a:rPr sz="1700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give</a:t>
            </a:r>
            <a:r>
              <a:rPr sz="170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241B54"/>
                </a:solidFill>
                <a:latin typeface="Open Sans"/>
                <a:cs typeface="Open Sans"/>
              </a:rPr>
              <a:t>it</a:t>
            </a:r>
            <a:r>
              <a:rPr sz="1700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241B54"/>
                </a:solidFill>
                <a:latin typeface="Open Sans"/>
                <a:cs typeface="Open Sans"/>
              </a:rPr>
              <a:t>to</a:t>
            </a:r>
            <a:r>
              <a:rPr sz="170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241B54"/>
                </a:solidFill>
                <a:latin typeface="Open Sans"/>
                <a:cs typeface="Open Sans"/>
              </a:rPr>
              <a:t>them)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0514134" y="9730907"/>
            <a:ext cx="7986395" cy="447040"/>
          </a:xfrm>
          <a:custGeom>
            <a:avLst/>
            <a:gdLst/>
            <a:ahLst/>
            <a:cxnLst/>
            <a:rect l="l" t="t" r="r" b="b"/>
            <a:pathLst>
              <a:path w="7986394" h="447040">
                <a:moveTo>
                  <a:pt x="7762517" y="0"/>
                </a:moveTo>
                <a:lnTo>
                  <a:pt x="223396" y="0"/>
                </a:lnTo>
                <a:lnTo>
                  <a:pt x="178374" y="4538"/>
                </a:lnTo>
                <a:lnTo>
                  <a:pt x="136440" y="17555"/>
                </a:lnTo>
                <a:lnTo>
                  <a:pt x="98493" y="38152"/>
                </a:lnTo>
                <a:lnTo>
                  <a:pt x="65431" y="65431"/>
                </a:lnTo>
                <a:lnTo>
                  <a:pt x="38152" y="98493"/>
                </a:lnTo>
                <a:lnTo>
                  <a:pt x="17555" y="136440"/>
                </a:lnTo>
                <a:lnTo>
                  <a:pt x="4538" y="178374"/>
                </a:lnTo>
                <a:lnTo>
                  <a:pt x="0" y="223396"/>
                </a:lnTo>
                <a:lnTo>
                  <a:pt x="4538" y="268418"/>
                </a:lnTo>
                <a:lnTo>
                  <a:pt x="17555" y="310352"/>
                </a:lnTo>
                <a:lnTo>
                  <a:pt x="38152" y="348299"/>
                </a:lnTo>
                <a:lnTo>
                  <a:pt x="65431" y="381361"/>
                </a:lnTo>
                <a:lnTo>
                  <a:pt x="98493" y="408640"/>
                </a:lnTo>
                <a:lnTo>
                  <a:pt x="136440" y="429237"/>
                </a:lnTo>
                <a:lnTo>
                  <a:pt x="178374" y="442254"/>
                </a:lnTo>
                <a:lnTo>
                  <a:pt x="223396" y="446792"/>
                </a:lnTo>
                <a:lnTo>
                  <a:pt x="7762517" y="446792"/>
                </a:lnTo>
                <a:lnTo>
                  <a:pt x="7807539" y="442254"/>
                </a:lnTo>
                <a:lnTo>
                  <a:pt x="7849473" y="429237"/>
                </a:lnTo>
                <a:lnTo>
                  <a:pt x="7887420" y="408640"/>
                </a:lnTo>
                <a:lnTo>
                  <a:pt x="7920482" y="381361"/>
                </a:lnTo>
                <a:lnTo>
                  <a:pt x="7947761" y="348299"/>
                </a:lnTo>
                <a:lnTo>
                  <a:pt x="7968358" y="310352"/>
                </a:lnTo>
                <a:lnTo>
                  <a:pt x="7981375" y="268418"/>
                </a:lnTo>
                <a:lnTo>
                  <a:pt x="7985913" y="223396"/>
                </a:lnTo>
                <a:lnTo>
                  <a:pt x="7981375" y="178374"/>
                </a:lnTo>
                <a:lnTo>
                  <a:pt x="7968358" y="136440"/>
                </a:lnTo>
                <a:lnTo>
                  <a:pt x="7947761" y="98493"/>
                </a:lnTo>
                <a:lnTo>
                  <a:pt x="7920482" y="65431"/>
                </a:lnTo>
                <a:lnTo>
                  <a:pt x="7887420" y="38152"/>
                </a:lnTo>
                <a:lnTo>
                  <a:pt x="7849473" y="17555"/>
                </a:lnTo>
                <a:lnTo>
                  <a:pt x="7807539" y="4538"/>
                </a:lnTo>
                <a:lnTo>
                  <a:pt x="7762517" y="0"/>
                </a:lnTo>
                <a:close/>
              </a:path>
            </a:pathLst>
          </a:custGeom>
          <a:solidFill>
            <a:srgbClr val="60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0793008" y="9788411"/>
            <a:ext cx="742950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10" dirty="0">
                <a:solidFill>
                  <a:srgbClr val="FFFFFF"/>
                </a:solidFill>
                <a:latin typeface="Open Sans"/>
                <a:cs typeface="Open Sans"/>
              </a:rPr>
              <a:t>Repeat</a:t>
            </a:r>
            <a:r>
              <a:rPr sz="1700" b="1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FFFFFF"/>
                </a:solidFill>
                <a:latin typeface="Open Sans"/>
                <a:cs typeface="Open Sans"/>
              </a:rPr>
              <a:t>(more</a:t>
            </a:r>
            <a:r>
              <a:rPr sz="1700" b="1" spc="10" dirty="0">
                <a:solidFill>
                  <a:srgbClr val="FFFFFF"/>
                </a:solidFill>
                <a:latin typeface="Open Sans"/>
                <a:cs typeface="Open Sans"/>
              </a:rPr>
              <a:t> credit </a:t>
            </a:r>
            <a:r>
              <a:rPr sz="1700" b="1" spc="15" dirty="0">
                <a:solidFill>
                  <a:srgbClr val="FFFFFF"/>
                </a:solidFill>
                <a:latin typeface="Open Sans"/>
                <a:cs typeface="Open Sans"/>
              </a:rPr>
              <a:t>expansion,</a:t>
            </a:r>
            <a:r>
              <a:rPr sz="1700" b="1" spc="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FFFFFF"/>
                </a:solidFill>
                <a:latin typeface="Open Sans"/>
                <a:cs typeface="Open Sans"/>
              </a:rPr>
              <a:t>preparing</a:t>
            </a:r>
            <a:r>
              <a:rPr sz="1700" b="1" spc="10" dirty="0">
                <a:solidFill>
                  <a:srgbClr val="FFFFFF"/>
                </a:solidFill>
                <a:latin typeface="Open Sans"/>
                <a:cs typeface="Open Sans"/>
              </a:rPr>
              <a:t> for the next </a:t>
            </a:r>
            <a:r>
              <a:rPr sz="1700" b="1" spc="20" dirty="0">
                <a:solidFill>
                  <a:srgbClr val="FFFFFF"/>
                </a:solidFill>
                <a:latin typeface="Open Sans"/>
                <a:cs typeface="Open Sans"/>
              </a:rPr>
              <a:t>boom</a:t>
            </a:r>
            <a:r>
              <a:rPr sz="1700" b="1" spc="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FFFFFF"/>
                </a:solidFill>
                <a:latin typeface="Open Sans"/>
                <a:cs typeface="Open Sans"/>
              </a:rPr>
              <a:t>phase)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600439" y="2900401"/>
            <a:ext cx="651319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Prices fall (investors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panic and begin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sell their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investments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at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lower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prices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there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real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demand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them)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1600439" y="3834928"/>
            <a:ext cx="6628130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Individuals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businesses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default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loans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(as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collateral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decreases)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600439" y="4769455"/>
            <a:ext cx="660082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default (as they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now own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assets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worth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less than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loans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issued)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600439" y="5932006"/>
            <a:ext cx="4304665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Central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spc="15" dirty="0">
                <a:solidFill>
                  <a:srgbClr val="57585B"/>
                </a:solidFill>
                <a:latin typeface="Open Sans"/>
                <a:cs typeface="Open Sans"/>
              </a:rPr>
              <a:t>b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ank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i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ntervention,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rescuing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0514138" y="2334313"/>
            <a:ext cx="8407499" cy="6747900"/>
            <a:chOff x="10514138" y="2334313"/>
            <a:chExt cx="8407499" cy="6747900"/>
          </a:xfrm>
        </p:grpSpPr>
        <p:pic>
          <p:nvPicPr>
            <p:cNvPr id="126" name="object 1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29435" y="6819119"/>
              <a:ext cx="2191701" cy="1799026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29484" y="2899765"/>
              <a:ext cx="734605" cy="734616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29484" y="3835768"/>
              <a:ext cx="734605" cy="734616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29484" y="4771770"/>
              <a:ext cx="734605" cy="734605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29484" y="5707763"/>
              <a:ext cx="734605" cy="734616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5410494" y="7595548"/>
              <a:ext cx="1454150" cy="850900"/>
            </a:xfrm>
            <a:custGeom>
              <a:avLst/>
              <a:gdLst/>
              <a:ahLst/>
              <a:cxnLst/>
              <a:rect l="l" t="t" r="r" b="b"/>
              <a:pathLst>
                <a:path w="1454150" h="850900">
                  <a:moveTo>
                    <a:pt x="1453987" y="0"/>
                  </a:moveTo>
                  <a:lnTo>
                    <a:pt x="0" y="0"/>
                  </a:lnTo>
                  <a:lnTo>
                    <a:pt x="0" y="850288"/>
                  </a:lnTo>
                  <a:lnTo>
                    <a:pt x="1453987" y="850288"/>
                  </a:lnTo>
                  <a:lnTo>
                    <a:pt x="1453987" y="0"/>
                  </a:lnTo>
                  <a:close/>
                </a:path>
              </a:pathLst>
            </a:custGeom>
            <a:solidFill>
              <a:srgbClr val="8D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5410494" y="7595548"/>
              <a:ext cx="1454150" cy="850900"/>
            </a:xfrm>
            <a:custGeom>
              <a:avLst/>
              <a:gdLst/>
              <a:ahLst/>
              <a:cxnLst/>
              <a:rect l="l" t="t" r="r" b="b"/>
              <a:pathLst>
                <a:path w="1454150" h="850900">
                  <a:moveTo>
                    <a:pt x="1453987" y="850288"/>
                  </a:moveTo>
                  <a:lnTo>
                    <a:pt x="0" y="850288"/>
                  </a:lnTo>
                  <a:lnTo>
                    <a:pt x="0" y="0"/>
                  </a:lnTo>
                  <a:lnTo>
                    <a:pt x="1453987" y="0"/>
                  </a:lnTo>
                  <a:lnTo>
                    <a:pt x="1453987" y="850288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5483685" y="7670753"/>
              <a:ext cx="1308100" cy="700405"/>
            </a:xfrm>
            <a:custGeom>
              <a:avLst/>
              <a:gdLst/>
              <a:ahLst/>
              <a:cxnLst/>
              <a:rect l="l" t="t" r="r" b="b"/>
              <a:pathLst>
                <a:path w="1308100" h="700404">
                  <a:moveTo>
                    <a:pt x="1159284" y="0"/>
                  </a:moveTo>
                  <a:lnTo>
                    <a:pt x="148299" y="0"/>
                  </a:lnTo>
                  <a:lnTo>
                    <a:pt x="124984" y="49007"/>
                  </a:lnTo>
                  <a:lnTo>
                    <a:pt x="91438" y="90910"/>
                  </a:lnTo>
                  <a:lnTo>
                    <a:pt x="49247" y="124108"/>
                  </a:lnTo>
                  <a:lnTo>
                    <a:pt x="0" y="147000"/>
                  </a:lnTo>
                  <a:lnTo>
                    <a:pt x="0" y="552862"/>
                  </a:lnTo>
                  <a:lnTo>
                    <a:pt x="49249" y="575746"/>
                  </a:lnTo>
                  <a:lnTo>
                    <a:pt x="91442" y="608944"/>
                  </a:lnTo>
                  <a:lnTo>
                    <a:pt x="124988" y="650852"/>
                  </a:lnTo>
                  <a:lnTo>
                    <a:pt x="148299" y="699863"/>
                  </a:lnTo>
                  <a:lnTo>
                    <a:pt x="1159284" y="699873"/>
                  </a:lnTo>
                  <a:lnTo>
                    <a:pt x="1182598" y="650864"/>
                  </a:lnTo>
                  <a:lnTo>
                    <a:pt x="1216143" y="608959"/>
                  </a:lnTo>
                  <a:lnTo>
                    <a:pt x="1258331" y="575761"/>
                  </a:lnTo>
                  <a:lnTo>
                    <a:pt x="1307572" y="552873"/>
                  </a:lnTo>
                  <a:lnTo>
                    <a:pt x="1307572" y="147000"/>
                  </a:lnTo>
                  <a:lnTo>
                    <a:pt x="1258331" y="124108"/>
                  </a:lnTo>
                  <a:lnTo>
                    <a:pt x="1216143" y="90910"/>
                  </a:lnTo>
                  <a:lnTo>
                    <a:pt x="1182598" y="49007"/>
                  </a:lnTo>
                  <a:lnTo>
                    <a:pt x="1159284" y="0"/>
                  </a:lnTo>
                  <a:close/>
                </a:path>
              </a:pathLst>
            </a:custGeom>
            <a:solidFill>
              <a:srgbClr val="81B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483685" y="7670753"/>
              <a:ext cx="1308100" cy="700405"/>
            </a:xfrm>
            <a:custGeom>
              <a:avLst/>
              <a:gdLst/>
              <a:ahLst/>
              <a:cxnLst/>
              <a:rect l="l" t="t" r="r" b="b"/>
              <a:pathLst>
                <a:path w="1308100" h="700404">
                  <a:moveTo>
                    <a:pt x="1159284" y="0"/>
                  </a:moveTo>
                  <a:lnTo>
                    <a:pt x="148299" y="0"/>
                  </a:lnTo>
                  <a:lnTo>
                    <a:pt x="124984" y="49007"/>
                  </a:lnTo>
                  <a:lnTo>
                    <a:pt x="91438" y="90910"/>
                  </a:lnTo>
                  <a:lnTo>
                    <a:pt x="49247" y="124108"/>
                  </a:lnTo>
                  <a:lnTo>
                    <a:pt x="0" y="147000"/>
                  </a:lnTo>
                  <a:lnTo>
                    <a:pt x="0" y="552862"/>
                  </a:lnTo>
                  <a:lnTo>
                    <a:pt x="49249" y="575746"/>
                  </a:lnTo>
                  <a:lnTo>
                    <a:pt x="91442" y="608944"/>
                  </a:lnTo>
                  <a:lnTo>
                    <a:pt x="124988" y="650852"/>
                  </a:lnTo>
                  <a:lnTo>
                    <a:pt x="148299" y="699863"/>
                  </a:lnTo>
                  <a:lnTo>
                    <a:pt x="1159284" y="699873"/>
                  </a:lnTo>
                  <a:lnTo>
                    <a:pt x="1182598" y="650864"/>
                  </a:lnTo>
                  <a:lnTo>
                    <a:pt x="1216143" y="608959"/>
                  </a:lnTo>
                  <a:lnTo>
                    <a:pt x="1258331" y="575761"/>
                  </a:lnTo>
                  <a:lnTo>
                    <a:pt x="1307572" y="552873"/>
                  </a:lnTo>
                  <a:lnTo>
                    <a:pt x="1307572" y="147000"/>
                  </a:lnTo>
                  <a:lnTo>
                    <a:pt x="1258331" y="124108"/>
                  </a:lnTo>
                  <a:lnTo>
                    <a:pt x="1216143" y="90910"/>
                  </a:lnTo>
                  <a:lnTo>
                    <a:pt x="1182598" y="49007"/>
                  </a:lnTo>
                  <a:lnTo>
                    <a:pt x="1159284" y="0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5846312" y="7729540"/>
              <a:ext cx="582930" cy="582295"/>
            </a:xfrm>
            <a:custGeom>
              <a:avLst/>
              <a:gdLst/>
              <a:ahLst/>
              <a:cxnLst/>
              <a:rect l="l" t="t" r="r" b="b"/>
              <a:pathLst>
                <a:path w="582930" h="582295">
                  <a:moveTo>
                    <a:pt x="291174" y="0"/>
                  </a:moveTo>
                  <a:lnTo>
                    <a:pt x="243946" y="3810"/>
                  </a:lnTo>
                  <a:lnTo>
                    <a:pt x="199144" y="14842"/>
                  </a:lnTo>
                  <a:lnTo>
                    <a:pt x="157367" y="32497"/>
                  </a:lnTo>
                  <a:lnTo>
                    <a:pt x="119214" y="56173"/>
                  </a:lnTo>
                  <a:lnTo>
                    <a:pt x="85286" y="85273"/>
                  </a:lnTo>
                  <a:lnTo>
                    <a:pt x="56182" y="119196"/>
                  </a:lnTo>
                  <a:lnTo>
                    <a:pt x="32502" y="157343"/>
                  </a:lnTo>
                  <a:lnTo>
                    <a:pt x="14845" y="199115"/>
                  </a:lnTo>
                  <a:lnTo>
                    <a:pt x="3811" y="243911"/>
                  </a:lnTo>
                  <a:lnTo>
                    <a:pt x="0" y="291132"/>
                  </a:lnTo>
                  <a:lnTo>
                    <a:pt x="3811" y="338362"/>
                  </a:lnTo>
                  <a:lnTo>
                    <a:pt x="14845" y="383164"/>
                  </a:lnTo>
                  <a:lnTo>
                    <a:pt x="32502" y="424939"/>
                  </a:lnTo>
                  <a:lnTo>
                    <a:pt x="56182" y="463089"/>
                  </a:lnTo>
                  <a:lnTo>
                    <a:pt x="85286" y="497013"/>
                  </a:lnTo>
                  <a:lnTo>
                    <a:pt x="119214" y="526113"/>
                  </a:lnTo>
                  <a:lnTo>
                    <a:pt x="157367" y="549790"/>
                  </a:lnTo>
                  <a:lnTo>
                    <a:pt x="199144" y="567443"/>
                  </a:lnTo>
                  <a:lnTo>
                    <a:pt x="243946" y="578475"/>
                  </a:lnTo>
                  <a:lnTo>
                    <a:pt x="291174" y="582285"/>
                  </a:lnTo>
                  <a:lnTo>
                    <a:pt x="338406" y="578475"/>
                  </a:lnTo>
                  <a:lnTo>
                    <a:pt x="383211" y="567443"/>
                  </a:lnTo>
                  <a:lnTo>
                    <a:pt x="424988" y="549790"/>
                  </a:lnTo>
                  <a:lnTo>
                    <a:pt x="463139" y="526113"/>
                  </a:lnTo>
                  <a:lnTo>
                    <a:pt x="497064" y="497013"/>
                  </a:lnTo>
                  <a:lnTo>
                    <a:pt x="526165" y="463089"/>
                  </a:lnTo>
                  <a:lnTo>
                    <a:pt x="549842" y="424939"/>
                  </a:lnTo>
                  <a:lnTo>
                    <a:pt x="567496" y="383164"/>
                  </a:lnTo>
                  <a:lnTo>
                    <a:pt x="578527" y="338362"/>
                  </a:lnTo>
                  <a:lnTo>
                    <a:pt x="582338" y="291132"/>
                  </a:lnTo>
                  <a:lnTo>
                    <a:pt x="578527" y="243911"/>
                  </a:lnTo>
                  <a:lnTo>
                    <a:pt x="567496" y="199115"/>
                  </a:lnTo>
                  <a:lnTo>
                    <a:pt x="549842" y="157343"/>
                  </a:lnTo>
                  <a:lnTo>
                    <a:pt x="526165" y="119196"/>
                  </a:lnTo>
                  <a:lnTo>
                    <a:pt x="497064" y="85273"/>
                  </a:lnTo>
                  <a:lnTo>
                    <a:pt x="463139" y="56173"/>
                  </a:lnTo>
                  <a:lnTo>
                    <a:pt x="424988" y="32497"/>
                  </a:lnTo>
                  <a:lnTo>
                    <a:pt x="383211" y="14842"/>
                  </a:lnTo>
                  <a:lnTo>
                    <a:pt x="338406" y="3810"/>
                  </a:lnTo>
                  <a:lnTo>
                    <a:pt x="291174" y="0"/>
                  </a:lnTo>
                  <a:close/>
                </a:path>
              </a:pathLst>
            </a:custGeom>
            <a:solidFill>
              <a:srgbClr val="8D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6014486" y="7824358"/>
              <a:ext cx="246379" cy="393065"/>
            </a:xfrm>
            <a:custGeom>
              <a:avLst/>
              <a:gdLst/>
              <a:ahLst/>
              <a:cxnLst/>
              <a:rect l="l" t="t" r="r" b="b"/>
              <a:pathLst>
                <a:path w="246380" h="393065">
                  <a:moveTo>
                    <a:pt x="148100" y="0"/>
                  </a:moveTo>
                  <a:lnTo>
                    <a:pt x="99536" y="0"/>
                  </a:lnTo>
                  <a:lnTo>
                    <a:pt x="99536" y="32145"/>
                  </a:lnTo>
                  <a:lnTo>
                    <a:pt x="76203" y="35765"/>
                  </a:lnTo>
                  <a:lnTo>
                    <a:pt x="38879" y="49264"/>
                  </a:lnTo>
                  <a:lnTo>
                    <a:pt x="6214" y="85179"/>
                  </a:lnTo>
                  <a:lnTo>
                    <a:pt x="0" y="119692"/>
                  </a:lnTo>
                  <a:lnTo>
                    <a:pt x="519" y="131845"/>
                  </a:lnTo>
                  <a:lnTo>
                    <a:pt x="13103" y="170359"/>
                  </a:lnTo>
                  <a:lnTo>
                    <a:pt x="44834" y="199514"/>
                  </a:lnTo>
                  <a:lnTo>
                    <a:pt x="83076" y="217584"/>
                  </a:lnTo>
                  <a:lnTo>
                    <a:pt x="106882" y="226493"/>
                  </a:lnTo>
                  <a:lnTo>
                    <a:pt x="125200" y="234003"/>
                  </a:lnTo>
                  <a:lnTo>
                    <a:pt x="154215" y="254170"/>
                  </a:lnTo>
                  <a:lnTo>
                    <a:pt x="154215" y="266881"/>
                  </a:lnTo>
                  <a:lnTo>
                    <a:pt x="115713" y="280232"/>
                  </a:lnTo>
                  <a:lnTo>
                    <a:pt x="103128" y="279653"/>
                  </a:lnTo>
                  <a:lnTo>
                    <a:pt x="59621" y="270965"/>
                  </a:lnTo>
                  <a:lnTo>
                    <a:pt x="14370" y="254488"/>
                  </a:lnTo>
                  <a:lnTo>
                    <a:pt x="471" y="247845"/>
                  </a:lnTo>
                  <a:lnTo>
                    <a:pt x="471" y="325770"/>
                  </a:lnTo>
                  <a:lnTo>
                    <a:pt x="24518" y="334963"/>
                  </a:lnTo>
                  <a:lnTo>
                    <a:pt x="49049" y="341861"/>
                  </a:lnTo>
                  <a:lnTo>
                    <a:pt x="74057" y="346470"/>
                  </a:lnTo>
                  <a:lnTo>
                    <a:pt x="99536" y="348795"/>
                  </a:lnTo>
                  <a:lnTo>
                    <a:pt x="99536" y="392658"/>
                  </a:lnTo>
                  <a:lnTo>
                    <a:pt x="148100" y="392658"/>
                  </a:lnTo>
                  <a:lnTo>
                    <a:pt x="148100" y="347392"/>
                  </a:lnTo>
                  <a:lnTo>
                    <a:pt x="170620" y="343263"/>
                  </a:lnTo>
                  <a:lnTo>
                    <a:pt x="207054" y="328004"/>
                  </a:lnTo>
                  <a:lnTo>
                    <a:pt x="239733" y="288514"/>
                  </a:lnTo>
                  <a:lnTo>
                    <a:pt x="245992" y="252767"/>
                  </a:lnTo>
                  <a:lnTo>
                    <a:pt x="244658" y="236089"/>
                  </a:lnTo>
                  <a:lnTo>
                    <a:pt x="224621" y="195638"/>
                  </a:lnTo>
                  <a:lnTo>
                    <a:pt x="177006" y="165054"/>
                  </a:lnTo>
                  <a:lnTo>
                    <a:pt x="132670" y="148343"/>
                  </a:lnTo>
                  <a:lnTo>
                    <a:pt x="123874" y="144863"/>
                  </a:lnTo>
                  <a:lnTo>
                    <a:pt x="107326" y="137493"/>
                  </a:lnTo>
                  <a:lnTo>
                    <a:pt x="100939" y="133755"/>
                  </a:lnTo>
                  <a:lnTo>
                    <a:pt x="93620" y="127011"/>
                  </a:lnTo>
                  <a:lnTo>
                    <a:pt x="91777" y="122760"/>
                  </a:lnTo>
                  <a:lnTo>
                    <a:pt x="91777" y="111630"/>
                  </a:lnTo>
                  <a:lnTo>
                    <a:pt x="125807" y="99494"/>
                  </a:lnTo>
                  <a:lnTo>
                    <a:pt x="146121" y="100874"/>
                  </a:lnTo>
                  <a:lnTo>
                    <a:pt x="167640" y="105016"/>
                  </a:lnTo>
                  <a:lnTo>
                    <a:pt x="190362" y="111920"/>
                  </a:lnTo>
                  <a:lnTo>
                    <a:pt x="214286" y="121587"/>
                  </a:lnTo>
                  <a:lnTo>
                    <a:pt x="242212" y="54678"/>
                  </a:lnTo>
                  <a:lnTo>
                    <a:pt x="218551" y="45594"/>
                  </a:lnTo>
                  <a:lnTo>
                    <a:pt x="194975" y="38730"/>
                  </a:lnTo>
                  <a:lnTo>
                    <a:pt x="171489" y="34086"/>
                  </a:lnTo>
                  <a:lnTo>
                    <a:pt x="148100" y="31663"/>
                  </a:lnTo>
                  <a:lnTo>
                    <a:pt x="148100" y="0"/>
                  </a:lnTo>
                  <a:close/>
                </a:path>
              </a:pathLst>
            </a:custGeom>
            <a:solidFill>
              <a:srgbClr val="81B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571013" y="7956390"/>
              <a:ext cx="1124585" cy="142875"/>
            </a:xfrm>
            <a:custGeom>
              <a:avLst/>
              <a:gdLst/>
              <a:ahLst/>
              <a:cxnLst/>
              <a:rect l="l" t="t" r="r" b="b"/>
              <a:pathLst>
                <a:path w="1124584" h="142875">
                  <a:moveTo>
                    <a:pt x="164706" y="100850"/>
                  </a:moveTo>
                  <a:lnTo>
                    <a:pt x="0" y="100850"/>
                  </a:lnTo>
                  <a:lnTo>
                    <a:pt x="0" y="142405"/>
                  </a:lnTo>
                  <a:lnTo>
                    <a:pt x="164706" y="142405"/>
                  </a:lnTo>
                  <a:lnTo>
                    <a:pt x="164706" y="100850"/>
                  </a:lnTo>
                  <a:close/>
                </a:path>
                <a:path w="1124584" h="142875">
                  <a:moveTo>
                    <a:pt x="164706" y="0"/>
                  </a:moveTo>
                  <a:lnTo>
                    <a:pt x="0" y="0"/>
                  </a:lnTo>
                  <a:lnTo>
                    <a:pt x="0" y="41554"/>
                  </a:lnTo>
                  <a:lnTo>
                    <a:pt x="164706" y="41554"/>
                  </a:lnTo>
                  <a:lnTo>
                    <a:pt x="164706" y="0"/>
                  </a:lnTo>
                  <a:close/>
                </a:path>
                <a:path w="1124584" h="142875">
                  <a:moveTo>
                    <a:pt x="1124559" y="100850"/>
                  </a:moveTo>
                  <a:lnTo>
                    <a:pt x="959866" y="100850"/>
                  </a:lnTo>
                  <a:lnTo>
                    <a:pt x="959866" y="142405"/>
                  </a:lnTo>
                  <a:lnTo>
                    <a:pt x="1124559" y="142405"/>
                  </a:lnTo>
                  <a:lnTo>
                    <a:pt x="1124559" y="100850"/>
                  </a:lnTo>
                  <a:close/>
                </a:path>
                <a:path w="1124584" h="142875">
                  <a:moveTo>
                    <a:pt x="1124559" y="0"/>
                  </a:moveTo>
                  <a:lnTo>
                    <a:pt x="959866" y="0"/>
                  </a:lnTo>
                  <a:lnTo>
                    <a:pt x="959866" y="41554"/>
                  </a:lnTo>
                  <a:lnTo>
                    <a:pt x="1124559" y="41554"/>
                  </a:lnTo>
                  <a:lnTo>
                    <a:pt x="1124559" y="0"/>
                  </a:lnTo>
                  <a:close/>
                </a:path>
              </a:pathLst>
            </a:custGeom>
            <a:solidFill>
              <a:srgbClr val="8D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19848" y="7134491"/>
              <a:ext cx="1701789" cy="1947722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34363" y="8293611"/>
              <a:ext cx="209407" cy="209417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10841830" y="3008567"/>
              <a:ext cx="509270" cy="324485"/>
            </a:xfrm>
            <a:custGeom>
              <a:avLst/>
              <a:gdLst/>
              <a:ahLst/>
              <a:cxnLst/>
              <a:rect l="l" t="t" r="r" b="b"/>
              <a:pathLst>
                <a:path w="509270" h="324485">
                  <a:moveTo>
                    <a:pt x="462822" y="0"/>
                  </a:moveTo>
                  <a:lnTo>
                    <a:pt x="454131" y="1690"/>
                  </a:lnTo>
                  <a:lnTo>
                    <a:pt x="446489" y="6761"/>
                  </a:lnTo>
                  <a:lnTo>
                    <a:pt x="324251" y="129009"/>
                  </a:lnTo>
                  <a:lnTo>
                    <a:pt x="248191" y="52959"/>
                  </a:lnTo>
                  <a:lnTo>
                    <a:pt x="240554" y="47887"/>
                  </a:lnTo>
                  <a:lnTo>
                    <a:pt x="231865" y="46197"/>
                  </a:lnTo>
                  <a:lnTo>
                    <a:pt x="223175" y="47887"/>
                  </a:lnTo>
                  <a:lnTo>
                    <a:pt x="215532" y="52959"/>
                  </a:lnTo>
                  <a:lnTo>
                    <a:pt x="93295" y="175206"/>
                  </a:lnTo>
                  <a:lnTo>
                    <a:pt x="63432" y="145343"/>
                  </a:lnTo>
                  <a:lnTo>
                    <a:pt x="58353" y="141503"/>
                  </a:lnTo>
                  <a:lnTo>
                    <a:pt x="52535" y="139223"/>
                  </a:lnTo>
                  <a:lnTo>
                    <a:pt x="46319" y="138585"/>
                  </a:lnTo>
                  <a:lnTo>
                    <a:pt x="40051" y="139668"/>
                  </a:lnTo>
                  <a:lnTo>
                    <a:pt x="31810" y="142317"/>
                  </a:lnTo>
                  <a:lnTo>
                    <a:pt x="25737" y="149333"/>
                  </a:lnTo>
                  <a:lnTo>
                    <a:pt x="0" y="303799"/>
                  </a:lnTo>
                  <a:lnTo>
                    <a:pt x="2397" y="311296"/>
                  </a:lnTo>
                  <a:lnTo>
                    <a:pt x="12952" y="321851"/>
                  </a:lnTo>
                  <a:lnTo>
                    <a:pt x="20449" y="324249"/>
                  </a:lnTo>
                  <a:lnTo>
                    <a:pt x="174916" y="298511"/>
                  </a:lnTo>
                  <a:lnTo>
                    <a:pt x="181931" y="292438"/>
                  </a:lnTo>
                  <a:lnTo>
                    <a:pt x="184580" y="284187"/>
                  </a:lnTo>
                  <a:lnTo>
                    <a:pt x="185664" y="277925"/>
                  </a:lnTo>
                  <a:lnTo>
                    <a:pt x="185025" y="271712"/>
                  </a:lnTo>
                  <a:lnTo>
                    <a:pt x="182746" y="265895"/>
                  </a:lnTo>
                  <a:lnTo>
                    <a:pt x="178905" y="260816"/>
                  </a:lnTo>
                  <a:lnTo>
                    <a:pt x="149042" y="230953"/>
                  </a:lnTo>
                  <a:lnTo>
                    <a:pt x="231867" y="148139"/>
                  </a:lnTo>
                  <a:lnTo>
                    <a:pt x="307917" y="224189"/>
                  </a:lnTo>
                  <a:lnTo>
                    <a:pt x="315555" y="229260"/>
                  </a:lnTo>
                  <a:lnTo>
                    <a:pt x="324246" y="230951"/>
                  </a:lnTo>
                  <a:lnTo>
                    <a:pt x="332937" y="229260"/>
                  </a:lnTo>
                  <a:lnTo>
                    <a:pt x="340576" y="224189"/>
                  </a:lnTo>
                  <a:lnTo>
                    <a:pt x="502246" y="62519"/>
                  </a:lnTo>
                  <a:lnTo>
                    <a:pt x="507317" y="54880"/>
                  </a:lnTo>
                  <a:lnTo>
                    <a:pt x="509008" y="46189"/>
                  </a:lnTo>
                  <a:lnTo>
                    <a:pt x="507317" y="37498"/>
                  </a:lnTo>
                  <a:lnTo>
                    <a:pt x="502246" y="29860"/>
                  </a:lnTo>
                  <a:lnTo>
                    <a:pt x="479147" y="6761"/>
                  </a:lnTo>
                  <a:lnTo>
                    <a:pt x="471510" y="1690"/>
                  </a:lnTo>
                  <a:lnTo>
                    <a:pt x="462822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29576" y="3369182"/>
              <a:ext cx="278073" cy="156402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11095669" y="325725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63" y="0"/>
                  </a:moveTo>
                  <a:lnTo>
                    <a:pt x="91755" y="6840"/>
                  </a:lnTo>
                  <a:lnTo>
                    <a:pt x="54925" y="25887"/>
                  </a:lnTo>
                  <a:lnTo>
                    <a:pt x="25884" y="54930"/>
                  </a:lnTo>
                  <a:lnTo>
                    <a:pt x="6839" y="91759"/>
                  </a:lnTo>
                  <a:lnTo>
                    <a:pt x="0" y="134163"/>
                  </a:lnTo>
                  <a:lnTo>
                    <a:pt x="6839" y="176572"/>
                  </a:lnTo>
                  <a:lnTo>
                    <a:pt x="25884" y="213404"/>
                  </a:lnTo>
                  <a:lnTo>
                    <a:pt x="54925" y="242449"/>
                  </a:lnTo>
                  <a:lnTo>
                    <a:pt x="91755" y="261497"/>
                  </a:lnTo>
                  <a:lnTo>
                    <a:pt x="134163" y="268337"/>
                  </a:lnTo>
                  <a:lnTo>
                    <a:pt x="176571" y="261497"/>
                  </a:lnTo>
                  <a:lnTo>
                    <a:pt x="213401" y="242449"/>
                  </a:lnTo>
                  <a:lnTo>
                    <a:pt x="242442" y="213404"/>
                  </a:lnTo>
                  <a:lnTo>
                    <a:pt x="261487" y="176572"/>
                  </a:lnTo>
                  <a:lnTo>
                    <a:pt x="268326" y="134163"/>
                  </a:lnTo>
                  <a:lnTo>
                    <a:pt x="261487" y="91759"/>
                  </a:lnTo>
                  <a:lnTo>
                    <a:pt x="242442" y="54930"/>
                  </a:lnTo>
                  <a:lnTo>
                    <a:pt x="213401" y="25887"/>
                  </a:lnTo>
                  <a:lnTo>
                    <a:pt x="176571" y="6840"/>
                  </a:lnTo>
                  <a:lnTo>
                    <a:pt x="134163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22056" y="3283638"/>
              <a:ext cx="215553" cy="215553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10841244" y="3918675"/>
              <a:ext cx="439420" cy="523875"/>
            </a:xfrm>
            <a:custGeom>
              <a:avLst/>
              <a:gdLst/>
              <a:ahLst/>
              <a:cxnLst/>
              <a:rect l="l" t="t" r="r" b="b"/>
              <a:pathLst>
                <a:path w="439420" h="523875">
                  <a:moveTo>
                    <a:pt x="434363" y="0"/>
                  </a:moveTo>
                  <a:lnTo>
                    <a:pt x="4701" y="0"/>
                  </a:lnTo>
                  <a:lnTo>
                    <a:pt x="0" y="4711"/>
                  </a:lnTo>
                  <a:lnTo>
                    <a:pt x="0" y="518811"/>
                  </a:lnTo>
                  <a:lnTo>
                    <a:pt x="4711" y="523512"/>
                  </a:lnTo>
                  <a:lnTo>
                    <a:pt x="46595" y="523512"/>
                  </a:lnTo>
                  <a:lnTo>
                    <a:pt x="46595" y="55799"/>
                  </a:lnTo>
                  <a:lnTo>
                    <a:pt x="46595" y="50731"/>
                  </a:lnTo>
                  <a:lnTo>
                    <a:pt x="50720" y="46595"/>
                  </a:lnTo>
                  <a:lnTo>
                    <a:pt x="439065" y="46595"/>
                  </a:lnTo>
                  <a:lnTo>
                    <a:pt x="439065" y="4711"/>
                  </a:lnTo>
                  <a:lnTo>
                    <a:pt x="434363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886526" y="3963965"/>
              <a:ext cx="439420" cy="523875"/>
            </a:xfrm>
            <a:custGeom>
              <a:avLst/>
              <a:gdLst/>
              <a:ahLst/>
              <a:cxnLst/>
              <a:rect l="l" t="t" r="r" b="b"/>
              <a:pathLst>
                <a:path w="439420" h="523875">
                  <a:moveTo>
                    <a:pt x="434363" y="0"/>
                  </a:moveTo>
                  <a:lnTo>
                    <a:pt x="4701" y="0"/>
                  </a:lnTo>
                  <a:lnTo>
                    <a:pt x="0" y="4701"/>
                  </a:lnTo>
                  <a:lnTo>
                    <a:pt x="0" y="518800"/>
                  </a:lnTo>
                  <a:lnTo>
                    <a:pt x="4701" y="523502"/>
                  </a:lnTo>
                  <a:lnTo>
                    <a:pt x="434363" y="523502"/>
                  </a:lnTo>
                  <a:lnTo>
                    <a:pt x="439065" y="518800"/>
                  </a:lnTo>
                  <a:lnTo>
                    <a:pt x="439065" y="474446"/>
                  </a:lnTo>
                  <a:lnTo>
                    <a:pt x="432950" y="476015"/>
                  </a:lnTo>
                  <a:lnTo>
                    <a:pt x="426676" y="477160"/>
                  </a:lnTo>
                  <a:lnTo>
                    <a:pt x="420260" y="477862"/>
                  </a:lnTo>
                  <a:lnTo>
                    <a:pt x="413715" y="478100"/>
                  </a:lnTo>
                  <a:lnTo>
                    <a:pt x="378705" y="471014"/>
                  </a:lnTo>
                  <a:lnTo>
                    <a:pt x="350084" y="451702"/>
                  </a:lnTo>
                  <a:lnTo>
                    <a:pt x="330772" y="423081"/>
                  </a:lnTo>
                  <a:lnTo>
                    <a:pt x="323686" y="388071"/>
                  </a:lnTo>
                  <a:lnTo>
                    <a:pt x="330772" y="353060"/>
                  </a:lnTo>
                  <a:lnTo>
                    <a:pt x="350084" y="324436"/>
                  </a:lnTo>
                  <a:lnTo>
                    <a:pt x="378705" y="305120"/>
                  </a:lnTo>
                  <a:lnTo>
                    <a:pt x="413715" y="298032"/>
                  </a:lnTo>
                  <a:lnTo>
                    <a:pt x="420260" y="298272"/>
                  </a:lnTo>
                  <a:lnTo>
                    <a:pt x="426676" y="298977"/>
                  </a:lnTo>
                  <a:lnTo>
                    <a:pt x="432950" y="300126"/>
                  </a:lnTo>
                  <a:lnTo>
                    <a:pt x="439065" y="301697"/>
                  </a:lnTo>
                  <a:lnTo>
                    <a:pt x="439065" y="4701"/>
                  </a:lnTo>
                  <a:lnTo>
                    <a:pt x="434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39796" y="4016527"/>
              <a:ext cx="332528" cy="110297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10939780" y="4174597"/>
              <a:ext cx="332740" cy="253365"/>
            </a:xfrm>
            <a:custGeom>
              <a:avLst/>
              <a:gdLst/>
              <a:ahLst/>
              <a:cxnLst/>
              <a:rect l="l" t="t" r="r" b="b"/>
              <a:pathLst>
                <a:path w="332740" h="253364">
                  <a:moveTo>
                    <a:pt x="76034" y="167652"/>
                  </a:moveTo>
                  <a:lnTo>
                    <a:pt x="73952" y="157365"/>
                  </a:lnTo>
                  <a:lnTo>
                    <a:pt x="68287" y="148971"/>
                  </a:lnTo>
                  <a:lnTo>
                    <a:pt x="59893" y="143294"/>
                  </a:lnTo>
                  <a:lnTo>
                    <a:pt x="49618" y="141224"/>
                  </a:lnTo>
                  <a:lnTo>
                    <a:pt x="47599" y="141224"/>
                  </a:lnTo>
                  <a:lnTo>
                    <a:pt x="47599" y="130060"/>
                  </a:lnTo>
                  <a:lnTo>
                    <a:pt x="43307" y="125768"/>
                  </a:lnTo>
                  <a:lnTo>
                    <a:pt x="32740" y="125768"/>
                  </a:lnTo>
                  <a:lnTo>
                    <a:pt x="28460" y="130060"/>
                  </a:lnTo>
                  <a:lnTo>
                    <a:pt x="28460" y="141224"/>
                  </a:lnTo>
                  <a:lnTo>
                    <a:pt x="26428" y="141224"/>
                  </a:lnTo>
                  <a:lnTo>
                    <a:pt x="16154" y="143294"/>
                  </a:lnTo>
                  <a:lnTo>
                    <a:pt x="7759" y="148971"/>
                  </a:lnTo>
                  <a:lnTo>
                    <a:pt x="2082" y="157365"/>
                  </a:lnTo>
                  <a:lnTo>
                    <a:pt x="0" y="167652"/>
                  </a:lnTo>
                  <a:lnTo>
                    <a:pt x="0" y="172554"/>
                  </a:lnTo>
                  <a:lnTo>
                    <a:pt x="2082" y="182841"/>
                  </a:lnTo>
                  <a:lnTo>
                    <a:pt x="7759" y="191236"/>
                  </a:lnTo>
                  <a:lnTo>
                    <a:pt x="16154" y="196900"/>
                  </a:lnTo>
                  <a:lnTo>
                    <a:pt x="26428" y="198983"/>
                  </a:lnTo>
                  <a:lnTo>
                    <a:pt x="53632" y="198983"/>
                  </a:lnTo>
                  <a:lnTo>
                    <a:pt x="56896" y="202247"/>
                  </a:lnTo>
                  <a:lnTo>
                    <a:pt x="56896" y="215201"/>
                  </a:lnTo>
                  <a:lnTo>
                    <a:pt x="53632" y="218478"/>
                  </a:lnTo>
                  <a:lnTo>
                    <a:pt x="22415" y="218478"/>
                  </a:lnTo>
                  <a:lnTo>
                    <a:pt x="19151" y="215201"/>
                  </a:lnTo>
                  <a:lnTo>
                    <a:pt x="19151" y="205905"/>
                  </a:lnTo>
                  <a:lnTo>
                    <a:pt x="14859" y="201625"/>
                  </a:lnTo>
                  <a:lnTo>
                    <a:pt x="4292" y="201625"/>
                  </a:lnTo>
                  <a:lnTo>
                    <a:pt x="0" y="205905"/>
                  </a:lnTo>
                  <a:lnTo>
                    <a:pt x="0" y="211201"/>
                  </a:lnTo>
                  <a:lnTo>
                    <a:pt x="2082" y="221462"/>
                  </a:lnTo>
                  <a:lnTo>
                    <a:pt x="7759" y="229870"/>
                  </a:lnTo>
                  <a:lnTo>
                    <a:pt x="16154" y="235534"/>
                  </a:lnTo>
                  <a:lnTo>
                    <a:pt x="26428" y="237617"/>
                  </a:lnTo>
                  <a:lnTo>
                    <a:pt x="28460" y="237617"/>
                  </a:lnTo>
                  <a:lnTo>
                    <a:pt x="28460" y="248780"/>
                  </a:lnTo>
                  <a:lnTo>
                    <a:pt x="32740" y="253072"/>
                  </a:lnTo>
                  <a:lnTo>
                    <a:pt x="43307" y="253072"/>
                  </a:lnTo>
                  <a:lnTo>
                    <a:pt x="47599" y="248780"/>
                  </a:lnTo>
                  <a:lnTo>
                    <a:pt x="47599" y="237617"/>
                  </a:lnTo>
                  <a:lnTo>
                    <a:pt x="49618" y="237617"/>
                  </a:lnTo>
                  <a:lnTo>
                    <a:pt x="59893" y="235534"/>
                  </a:lnTo>
                  <a:lnTo>
                    <a:pt x="68287" y="229870"/>
                  </a:lnTo>
                  <a:lnTo>
                    <a:pt x="73952" y="221462"/>
                  </a:lnTo>
                  <a:lnTo>
                    <a:pt x="76034" y="211201"/>
                  </a:lnTo>
                  <a:lnTo>
                    <a:pt x="76034" y="206273"/>
                  </a:lnTo>
                  <a:lnTo>
                    <a:pt x="73952" y="195999"/>
                  </a:lnTo>
                  <a:lnTo>
                    <a:pt x="68287" y="187591"/>
                  </a:lnTo>
                  <a:lnTo>
                    <a:pt x="59893" y="181927"/>
                  </a:lnTo>
                  <a:lnTo>
                    <a:pt x="49618" y="179844"/>
                  </a:lnTo>
                  <a:lnTo>
                    <a:pt x="22415" y="179844"/>
                  </a:lnTo>
                  <a:lnTo>
                    <a:pt x="19151" y="176580"/>
                  </a:lnTo>
                  <a:lnTo>
                    <a:pt x="19151" y="163626"/>
                  </a:lnTo>
                  <a:lnTo>
                    <a:pt x="22415" y="160362"/>
                  </a:lnTo>
                  <a:lnTo>
                    <a:pt x="26428" y="160362"/>
                  </a:lnTo>
                  <a:lnTo>
                    <a:pt x="53632" y="160362"/>
                  </a:lnTo>
                  <a:lnTo>
                    <a:pt x="56896" y="163626"/>
                  </a:lnTo>
                  <a:lnTo>
                    <a:pt x="56896" y="172935"/>
                  </a:lnTo>
                  <a:lnTo>
                    <a:pt x="61188" y="177215"/>
                  </a:lnTo>
                  <a:lnTo>
                    <a:pt x="71755" y="177215"/>
                  </a:lnTo>
                  <a:lnTo>
                    <a:pt x="76034" y="172935"/>
                  </a:lnTo>
                  <a:lnTo>
                    <a:pt x="76034" y="167652"/>
                  </a:lnTo>
                  <a:close/>
                </a:path>
                <a:path w="332740" h="253364">
                  <a:moveTo>
                    <a:pt x="128371" y="185750"/>
                  </a:moveTo>
                  <a:lnTo>
                    <a:pt x="124079" y="181470"/>
                  </a:lnTo>
                  <a:lnTo>
                    <a:pt x="107797" y="181470"/>
                  </a:lnTo>
                  <a:lnTo>
                    <a:pt x="102514" y="181470"/>
                  </a:lnTo>
                  <a:lnTo>
                    <a:pt x="98234" y="185750"/>
                  </a:lnTo>
                  <a:lnTo>
                    <a:pt x="98234" y="196329"/>
                  </a:lnTo>
                  <a:lnTo>
                    <a:pt x="102514" y="200609"/>
                  </a:lnTo>
                  <a:lnTo>
                    <a:pt x="124079" y="200609"/>
                  </a:lnTo>
                  <a:lnTo>
                    <a:pt x="128371" y="196329"/>
                  </a:lnTo>
                  <a:lnTo>
                    <a:pt x="128371" y="185750"/>
                  </a:lnTo>
                  <a:close/>
                </a:path>
                <a:path w="332740" h="253364">
                  <a:moveTo>
                    <a:pt x="234315" y="95021"/>
                  </a:moveTo>
                  <a:lnTo>
                    <a:pt x="230022" y="90741"/>
                  </a:lnTo>
                  <a:lnTo>
                    <a:pt x="4292" y="90741"/>
                  </a:lnTo>
                  <a:lnTo>
                    <a:pt x="12" y="95021"/>
                  </a:lnTo>
                  <a:lnTo>
                    <a:pt x="12" y="105600"/>
                  </a:lnTo>
                  <a:lnTo>
                    <a:pt x="4292" y="109880"/>
                  </a:lnTo>
                  <a:lnTo>
                    <a:pt x="9575" y="109880"/>
                  </a:lnTo>
                  <a:lnTo>
                    <a:pt x="230022" y="109880"/>
                  </a:lnTo>
                  <a:lnTo>
                    <a:pt x="234315" y="105600"/>
                  </a:lnTo>
                  <a:lnTo>
                    <a:pt x="234315" y="95021"/>
                  </a:lnTo>
                  <a:close/>
                </a:path>
                <a:path w="332740" h="253364">
                  <a:moveTo>
                    <a:pt x="234315" y="49657"/>
                  </a:moveTo>
                  <a:lnTo>
                    <a:pt x="230022" y="45364"/>
                  </a:lnTo>
                  <a:lnTo>
                    <a:pt x="4292" y="45364"/>
                  </a:lnTo>
                  <a:lnTo>
                    <a:pt x="12" y="49657"/>
                  </a:lnTo>
                  <a:lnTo>
                    <a:pt x="12" y="60223"/>
                  </a:lnTo>
                  <a:lnTo>
                    <a:pt x="4292" y="64516"/>
                  </a:lnTo>
                  <a:lnTo>
                    <a:pt x="9575" y="64516"/>
                  </a:lnTo>
                  <a:lnTo>
                    <a:pt x="230022" y="64516"/>
                  </a:lnTo>
                  <a:lnTo>
                    <a:pt x="234315" y="60223"/>
                  </a:lnTo>
                  <a:lnTo>
                    <a:pt x="234315" y="49657"/>
                  </a:lnTo>
                  <a:close/>
                </a:path>
                <a:path w="332740" h="253364">
                  <a:moveTo>
                    <a:pt x="234315" y="4292"/>
                  </a:moveTo>
                  <a:lnTo>
                    <a:pt x="230022" y="0"/>
                  </a:lnTo>
                  <a:lnTo>
                    <a:pt x="4292" y="0"/>
                  </a:lnTo>
                  <a:lnTo>
                    <a:pt x="12" y="4292"/>
                  </a:lnTo>
                  <a:lnTo>
                    <a:pt x="12" y="14859"/>
                  </a:lnTo>
                  <a:lnTo>
                    <a:pt x="4292" y="19138"/>
                  </a:lnTo>
                  <a:lnTo>
                    <a:pt x="9575" y="19138"/>
                  </a:lnTo>
                  <a:lnTo>
                    <a:pt x="230022" y="19138"/>
                  </a:lnTo>
                  <a:lnTo>
                    <a:pt x="234315" y="14859"/>
                  </a:lnTo>
                  <a:lnTo>
                    <a:pt x="234315" y="4292"/>
                  </a:lnTo>
                  <a:close/>
                </a:path>
                <a:path w="332740" h="253364">
                  <a:moveTo>
                    <a:pt x="273304" y="200050"/>
                  </a:moveTo>
                  <a:lnTo>
                    <a:pt x="271754" y="194081"/>
                  </a:lnTo>
                  <a:lnTo>
                    <a:pt x="270814" y="187871"/>
                  </a:lnTo>
                  <a:lnTo>
                    <a:pt x="270522" y="181495"/>
                  </a:lnTo>
                  <a:lnTo>
                    <a:pt x="142430" y="181470"/>
                  </a:lnTo>
                  <a:lnTo>
                    <a:pt x="138137" y="185750"/>
                  </a:lnTo>
                  <a:lnTo>
                    <a:pt x="138137" y="196329"/>
                  </a:lnTo>
                  <a:lnTo>
                    <a:pt x="142430" y="200609"/>
                  </a:lnTo>
                  <a:lnTo>
                    <a:pt x="147713" y="200609"/>
                  </a:lnTo>
                  <a:lnTo>
                    <a:pt x="271233" y="200609"/>
                  </a:lnTo>
                  <a:lnTo>
                    <a:pt x="273304" y="200050"/>
                  </a:lnTo>
                  <a:close/>
                </a:path>
                <a:path w="332740" h="253364">
                  <a:moveTo>
                    <a:pt x="279781" y="137528"/>
                  </a:moveTo>
                  <a:lnTo>
                    <a:pt x="278333" y="136626"/>
                  </a:lnTo>
                  <a:lnTo>
                    <a:pt x="276631" y="136105"/>
                  </a:lnTo>
                  <a:lnTo>
                    <a:pt x="102514" y="136105"/>
                  </a:lnTo>
                  <a:lnTo>
                    <a:pt x="98234" y="140385"/>
                  </a:lnTo>
                  <a:lnTo>
                    <a:pt x="98234" y="150964"/>
                  </a:lnTo>
                  <a:lnTo>
                    <a:pt x="102514" y="155244"/>
                  </a:lnTo>
                  <a:lnTo>
                    <a:pt x="107797" y="155244"/>
                  </a:lnTo>
                  <a:lnTo>
                    <a:pt x="273202" y="155244"/>
                  </a:lnTo>
                  <a:lnTo>
                    <a:pt x="274777" y="149059"/>
                  </a:lnTo>
                  <a:lnTo>
                    <a:pt x="276999" y="143129"/>
                  </a:lnTo>
                  <a:lnTo>
                    <a:pt x="279781" y="137528"/>
                  </a:lnTo>
                  <a:close/>
                </a:path>
                <a:path w="332740" h="253364">
                  <a:moveTo>
                    <a:pt x="298183" y="242379"/>
                  </a:moveTo>
                  <a:lnTo>
                    <a:pt x="293319" y="237705"/>
                  </a:lnTo>
                  <a:lnTo>
                    <a:pt x="288975" y="232498"/>
                  </a:lnTo>
                  <a:lnTo>
                    <a:pt x="285242" y="226834"/>
                  </a:lnTo>
                  <a:lnTo>
                    <a:pt x="102514" y="226834"/>
                  </a:lnTo>
                  <a:lnTo>
                    <a:pt x="98234" y="231114"/>
                  </a:lnTo>
                  <a:lnTo>
                    <a:pt x="98234" y="241693"/>
                  </a:lnTo>
                  <a:lnTo>
                    <a:pt x="102514" y="245973"/>
                  </a:lnTo>
                  <a:lnTo>
                    <a:pt x="107797" y="245973"/>
                  </a:lnTo>
                  <a:lnTo>
                    <a:pt x="293738" y="245973"/>
                  </a:lnTo>
                  <a:lnTo>
                    <a:pt x="296430" y="244563"/>
                  </a:lnTo>
                  <a:lnTo>
                    <a:pt x="298183" y="242379"/>
                  </a:lnTo>
                  <a:close/>
                </a:path>
                <a:path w="332740" h="253364">
                  <a:moveTo>
                    <a:pt x="320446" y="96824"/>
                  </a:moveTo>
                  <a:lnTo>
                    <a:pt x="319062" y="93256"/>
                  </a:lnTo>
                  <a:lnTo>
                    <a:pt x="315607" y="90741"/>
                  </a:lnTo>
                  <a:lnTo>
                    <a:pt x="252831" y="90741"/>
                  </a:lnTo>
                  <a:lnTo>
                    <a:pt x="248551" y="95021"/>
                  </a:lnTo>
                  <a:lnTo>
                    <a:pt x="248551" y="105600"/>
                  </a:lnTo>
                  <a:lnTo>
                    <a:pt x="252831" y="109880"/>
                  </a:lnTo>
                  <a:lnTo>
                    <a:pt x="258114" y="109880"/>
                  </a:lnTo>
                  <a:lnTo>
                    <a:pt x="301053" y="109880"/>
                  </a:lnTo>
                  <a:lnTo>
                    <a:pt x="306895" y="104724"/>
                  </a:lnTo>
                  <a:lnTo>
                    <a:pt x="313410" y="100330"/>
                  </a:lnTo>
                  <a:lnTo>
                    <a:pt x="320446" y="96824"/>
                  </a:lnTo>
                  <a:close/>
                </a:path>
                <a:path w="332740" h="253364">
                  <a:moveTo>
                    <a:pt x="332536" y="49657"/>
                  </a:moveTo>
                  <a:lnTo>
                    <a:pt x="328256" y="45377"/>
                  </a:lnTo>
                  <a:lnTo>
                    <a:pt x="322961" y="45377"/>
                  </a:lnTo>
                  <a:lnTo>
                    <a:pt x="252831" y="45377"/>
                  </a:lnTo>
                  <a:lnTo>
                    <a:pt x="248551" y="49657"/>
                  </a:lnTo>
                  <a:lnTo>
                    <a:pt x="248551" y="60236"/>
                  </a:lnTo>
                  <a:lnTo>
                    <a:pt x="252831" y="64516"/>
                  </a:lnTo>
                  <a:lnTo>
                    <a:pt x="328256" y="64516"/>
                  </a:lnTo>
                  <a:lnTo>
                    <a:pt x="332536" y="60236"/>
                  </a:lnTo>
                  <a:lnTo>
                    <a:pt x="332536" y="49657"/>
                  </a:lnTo>
                  <a:close/>
                </a:path>
                <a:path w="332740" h="253364">
                  <a:moveTo>
                    <a:pt x="332536" y="4292"/>
                  </a:moveTo>
                  <a:lnTo>
                    <a:pt x="328256" y="12"/>
                  </a:lnTo>
                  <a:lnTo>
                    <a:pt x="322961" y="12"/>
                  </a:lnTo>
                  <a:lnTo>
                    <a:pt x="252831" y="12"/>
                  </a:lnTo>
                  <a:lnTo>
                    <a:pt x="248551" y="4292"/>
                  </a:lnTo>
                  <a:lnTo>
                    <a:pt x="248551" y="14859"/>
                  </a:lnTo>
                  <a:lnTo>
                    <a:pt x="252831" y="19151"/>
                  </a:lnTo>
                  <a:lnTo>
                    <a:pt x="328256" y="19151"/>
                  </a:lnTo>
                  <a:lnTo>
                    <a:pt x="332536" y="14859"/>
                  </a:lnTo>
                  <a:lnTo>
                    <a:pt x="332536" y="4292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208893" y="426068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91348" y="0"/>
                  </a:moveTo>
                  <a:lnTo>
                    <a:pt x="55791" y="7178"/>
                  </a:lnTo>
                  <a:lnTo>
                    <a:pt x="26755" y="26755"/>
                  </a:lnTo>
                  <a:lnTo>
                    <a:pt x="7178" y="55791"/>
                  </a:lnTo>
                  <a:lnTo>
                    <a:pt x="0" y="91348"/>
                  </a:lnTo>
                  <a:lnTo>
                    <a:pt x="7178" y="126904"/>
                  </a:lnTo>
                  <a:lnTo>
                    <a:pt x="26755" y="155940"/>
                  </a:lnTo>
                  <a:lnTo>
                    <a:pt x="55791" y="175517"/>
                  </a:lnTo>
                  <a:lnTo>
                    <a:pt x="91348" y="182696"/>
                  </a:lnTo>
                  <a:lnTo>
                    <a:pt x="126904" y="175517"/>
                  </a:lnTo>
                  <a:lnTo>
                    <a:pt x="155940" y="155940"/>
                  </a:lnTo>
                  <a:lnTo>
                    <a:pt x="175517" y="126904"/>
                  </a:lnTo>
                  <a:lnTo>
                    <a:pt x="182696" y="91348"/>
                  </a:lnTo>
                  <a:lnTo>
                    <a:pt x="175517" y="55791"/>
                  </a:lnTo>
                  <a:lnTo>
                    <a:pt x="155940" y="26755"/>
                  </a:lnTo>
                  <a:lnTo>
                    <a:pt x="126904" y="7178"/>
                  </a:lnTo>
                  <a:lnTo>
                    <a:pt x="9134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259668" y="4311465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81140" y="7467"/>
                  </a:moveTo>
                  <a:lnTo>
                    <a:pt x="73660" y="12"/>
                  </a:lnTo>
                  <a:lnTo>
                    <a:pt x="67614" y="12"/>
                  </a:lnTo>
                  <a:lnTo>
                    <a:pt x="40563" y="27051"/>
                  </a:lnTo>
                  <a:lnTo>
                    <a:pt x="13525" y="0"/>
                  </a:lnTo>
                  <a:lnTo>
                    <a:pt x="7467" y="0"/>
                  </a:lnTo>
                  <a:lnTo>
                    <a:pt x="0" y="7480"/>
                  </a:lnTo>
                  <a:lnTo>
                    <a:pt x="0" y="13525"/>
                  </a:lnTo>
                  <a:lnTo>
                    <a:pt x="27038" y="40576"/>
                  </a:lnTo>
                  <a:lnTo>
                    <a:pt x="0" y="67614"/>
                  </a:lnTo>
                  <a:lnTo>
                    <a:pt x="0" y="73672"/>
                  </a:lnTo>
                  <a:lnTo>
                    <a:pt x="7467" y="81140"/>
                  </a:lnTo>
                  <a:lnTo>
                    <a:pt x="13525" y="81140"/>
                  </a:lnTo>
                  <a:lnTo>
                    <a:pt x="17272" y="77406"/>
                  </a:lnTo>
                  <a:lnTo>
                    <a:pt x="40576" y="54102"/>
                  </a:lnTo>
                  <a:lnTo>
                    <a:pt x="67614" y="81140"/>
                  </a:lnTo>
                  <a:lnTo>
                    <a:pt x="73660" y="81140"/>
                  </a:lnTo>
                  <a:lnTo>
                    <a:pt x="81140" y="73660"/>
                  </a:lnTo>
                  <a:lnTo>
                    <a:pt x="81140" y="67614"/>
                  </a:lnTo>
                  <a:lnTo>
                    <a:pt x="77406" y="63881"/>
                  </a:lnTo>
                  <a:lnTo>
                    <a:pt x="54102" y="40576"/>
                  </a:lnTo>
                  <a:lnTo>
                    <a:pt x="81140" y="13538"/>
                  </a:lnTo>
                  <a:lnTo>
                    <a:pt x="81140" y="74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903141" y="5069312"/>
              <a:ext cx="387350" cy="255270"/>
            </a:xfrm>
            <a:custGeom>
              <a:avLst/>
              <a:gdLst/>
              <a:ahLst/>
              <a:cxnLst/>
              <a:rect l="l" t="t" r="r" b="b"/>
              <a:pathLst>
                <a:path w="387350" h="255270">
                  <a:moveTo>
                    <a:pt x="57962" y="0"/>
                  </a:moveTo>
                  <a:lnTo>
                    <a:pt x="0" y="0"/>
                  </a:lnTo>
                  <a:lnTo>
                    <a:pt x="0" y="254723"/>
                  </a:lnTo>
                  <a:lnTo>
                    <a:pt x="57962" y="254723"/>
                  </a:lnTo>
                  <a:lnTo>
                    <a:pt x="57962" y="0"/>
                  </a:lnTo>
                  <a:close/>
                </a:path>
                <a:path w="387350" h="255270">
                  <a:moveTo>
                    <a:pt x="167741" y="0"/>
                  </a:moveTo>
                  <a:lnTo>
                    <a:pt x="109778" y="0"/>
                  </a:lnTo>
                  <a:lnTo>
                    <a:pt x="109778" y="254723"/>
                  </a:lnTo>
                  <a:lnTo>
                    <a:pt x="167741" y="254723"/>
                  </a:lnTo>
                  <a:lnTo>
                    <a:pt x="167741" y="0"/>
                  </a:lnTo>
                  <a:close/>
                </a:path>
                <a:path w="387350" h="255270">
                  <a:moveTo>
                    <a:pt x="277520" y="0"/>
                  </a:moveTo>
                  <a:lnTo>
                    <a:pt x="219557" y="0"/>
                  </a:lnTo>
                  <a:lnTo>
                    <a:pt x="219557" y="254723"/>
                  </a:lnTo>
                  <a:lnTo>
                    <a:pt x="277520" y="254723"/>
                  </a:lnTo>
                  <a:lnTo>
                    <a:pt x="277520" y="0"/>
                  </a:lnTo>
                  <a:close/>
                </a:path>
                <a:path w="387350" h="255270">
                  <a:moveTo>
                    <a:pt x="387286" y="0"/>
                  </a:moveTo>
                  <a:lnTo>
                    <a:pt x="329323" y="0"/>
                  </a:lnTo>
                  <a:lnTo>
                    <a:pt x="329323" y="254723"/>
                  </a:lnTo>
                  <a:lnTo>
                    <a:pt x="387286" y="254723"/>
                  </a:lnTo>
                  <a:lnTo>
                    <a:pt x="387286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849458" y="5011337"/>
              <a:ext cx="494665" cy="351790"/>
            </a:xfrm>
            <a:custGeom>
              <a:avLst/>
              <a:gdLst/>
              <a:ahLst/>
              <a:cxnLst/>
              <a:rect l="l" t="t" r="r" b="b"/>
              <a:pathLst>
                <a:path w="494665" h="351789">
                  <a:moveTo>
                    <a:pt x="460286" y="6489"/>
                  </a:moveTo>
                  <a:lnTo>
                    <a:pt x="453796" y="0"/>
                  </a:lnTo>
                  <a:lnTo>
                    <a:pt x="40843" y="0"/>
                  </a:lnTo>
                  <a:lnTo>
                    <a:pt x="34353" y="6489"/>
                  </a:lnTo>
                  <a:lnTo>
                    <a:pt x="34353" y="80467"/>
                  </a:lnTo>
                  <a:lnTo>
                    <a:pt x="40843" y="86956"/>
                  </a:lnTo>
                  <a:lnTo>
                    <a:pt x="445795" y="86956"/>
                  </a:lnTo>
                  <a:lnTo>
                    <a:pt x="453796" y="86956"/>
                  </a:lnTo>
                  <a:lnTo>
                    <a:pt x="460286" y="80467"/>
                  </a:lnTo>
                  <a:lnTo>
                    <a:pt x="460286" y="6489"/>
                  </a:lnTo>
                  <a:close/>
                </a:path>
                <a:path w="494665" h="351789">
                  <a:moveTo>
                    <a:pt x="494652" y="290220"/>
                  </a:moveTo>
                  <a:lnTo>
                    <a:pt x="488162" y="283718"/>
                  </a:lnTo>
                  <a:lnTo>
                    <a:pt x="6489" y="283718"/>
                  </a:lnTo>
                  <a:lnTo>
                    <a:pt x="0" y="290220"/>
                  </a:lnTo>
                  <a:lnTo>
                    <a:pt x="0" y="344855"/>
                  </a:lnTo>
                  <a:lnTo>
                    <a:pt x="6489" y="351358"/>
                  </a:lnTo>
                  <a:lnTo>
                    <a:pt x="480161" y="351358"/>
                  </a:lnTo>
                  <a:lnTo>
                    <a:pt x="488162" y="351358"/>
                  </a:lnTo>
                  <a:lnTo>
                    <a:pt x="494652" y="344855"/>
                  </a:lnTo>
                  <a:lnTo>
                    <a:pt x="494652" y="290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863942" y="4882498"/>
              <a:ext cx="466090" cy="143510"/>
            </a:xfrm>
            <a:custGeom>
              <a:avLst/>
              <a:gdLst/>
              <a:ahLst/>
              <a:cxnLst/>
              <a:rect l="l" t="t" r="r" b="b"/>
              <a:pathLst>
                <a:path w="466090" h="143510">
                  <a:moveTo>
                    <a:pt x="232841" y="0"/>
                  </a:moveTo>
                  <a:lnTo>
                    <a:pt x="0" y="143325"/>
                  </a:lnTo>
                  <a:lnTo>
                    <a:pt x="465692" y="143325"/>
                  </a:lnTo>
                  <a:lnTo>
                    <a:pt x="232841" y="0"/>
                  </a:lnTo>
                  <a:close/>
                </a:path>
              </a:pathLst>
            </a:custGeom>
            <a:solidFill>
              <a:srgbClr val="DED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848234" y="4867293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4" h="173354">
                  <a:moveTo>
                    <a:pt x="251489" y="0"/>
                  </a:moveTo>
                  <a:lnTo>
                    <a:pt x="245615" y="0"/>
                  </a:lnTo>
                  <a:lnTo>
                    <a:pt x="2586" y="149587"/>
                  </a:lnTo>
                  <a:lnTo>
                    <a:pt x="0" y="156236"/>
                  </a:lnTo>
                  <a:lnTo>
                    <a:pt x="3528" y="168717"/>
                  </a:lnTo>
                  <a:lnTo>
                    <a:pt x="9224" y="173020"/>
                  </a:lnTo>
                  <a:lnTo>
                    <a:pt x="487880" y="173020"/>
                  </a:lnTo>
                  <a:lnTo>
                    <a:pt x="493576" y="168717"/>
                  </a:lnTo>
                  <a:lnTo>
                    <a:pt x="497115" y="156236"/>
                  </a:lnTo>
                  <a:lnTo>
                    <a:pt x="494518" y="149587"/>
                  </a:lnTo>
                  <a:lnTo>
                    <a:pt x="485502" y="144037"/>
                  </a:lnTo>
                  <a:lnTo>
                    <a:pt x="66898" y="144037"/>
                  </a:lnTo>
                  <a:lnTo>
                    <a:pt x="248557" y="32218"/>
                  </a:lnTo>
                  <a:lnTo>
                    <a:pt x="303834" y="32218"/>
                  </a:lnTo>
                  <a:lnTo>
                    <a:pt x="251489" y="0"/>
                  </a:lnTo>
                  <a:close/>
                </a:path>
                <a:path w="497204" h="173354">
                  <a:moveTo>
                    <a:pt x="303834" y="32218"/>
                  </a:moveTo>
                  <a:lnTo>
                    <a:pt x="248557" y="32218"/>
                  </a:lnTo>
                  <a:lnTo>
                    <a:pt x="430206" y="144037"/>
                  </a:lnTo>
                  <a:lnTo>
                    <a:pt x="485502" y="144037"/>
                  </a:lnTo>
                  <a:lnTo>
                    <a:pt x="303834" y="32218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072444" y="4953250"/>
              <a:ext cx="48895" cy="29209"/>
            </a:xfrm>
            <a:custGeom>
              <a:avLst/>
              <a:gdLst/>
              <a:ahLst/>
              <a:cxnLst/>
              <a:rect l="l" t="t" r="r" b="b"/>
              <a:pathLst>
                <a:path w="48895" h="29210">
                  <a:moveTo>
                    <a:pt x="42197" y="0"/>
                  </a:moveTo>
                  <a:lnTo>
                    <a:pt x="6491" y="0"/>
                  </a:lnTo>
                  <a:lnTo>
                    <a:pt x="0" y="6491"/>
                  </a:lnTo>
                  <a:lnTo>
                    <a:pt x="0" y="22491"/>
                  </a:lnTo>
                  <a:lnTo>
                    <a:pt x="6491" y="28983"/>
                  </a:lnTo>
                  <a:lnTo>
                    <a:pt x="34197" y="28983"/>
                  </a:lnTo>
                  <a:lnTo>
                    <a:pt x="42197" y="28983"/>
                  </a:lnTo>
                  <a:lnTo>
                    <a:pt x="48689" y="22491"/>
                  </a:lnTo>
                  <a:lnTo>
                    <a:pt x="48689" y="6491"/>
                  </a:lnTo>
                  <a:lnTo>
                    <a:pt x="42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99081" y="5203706"/>
              <a:ext cx="182696" cy="182696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10936737" y="5831141"/>
              <a:ext cx="320675" cy="278130"/>
            </a:xfrm>
            <a:custGeom>
              <a:avLst/>
              <a:gdLst/>
              <a:ahLst/>
              <a:cxnLst/>
              <a:rect l="l" t="t" r="r" b="b"/>
              <a:pathLst>
                <a:path w="320675" h="278129">
                  <a:moveTo>
                    <a:pt x="240076" y="0"/>
                  </a:moveTo>
                  <a:lnTo>
                    <a:pt x="213512" y="3750"/>
                  </a:lnTo>
                  <a:lnTo>
                    <a:pt x="192571" y="15002"/>
                  </a:lnTo>
                  <a:lnTo>
                    <a:pt x="175377" y="33757"/>
                  </a:lnTo>
                  <a:lnTo>
                    <a:pt x="160057" y="60019"/>
                  </a:lnTo>
                  <a:lnTo>
                    <a:pt x="144737" y="33768"/>
                  </a:lnTo>
                  <a:lnTo>
                    <a:pt x="127541" y="15013"/>
                  </a:lnTo>
                  <a:lnTo>
                    <a:pt x="106594" y="3757"/>
                  </a:lnTo>
                  <a:lnTo>
                    <a:pt x="80018" y="0"/>
                  </a:lnTo>
                  <a:lnTo>
                    <a:pt x="48878" y="6290"/>
                  </a:lnTo>
                  <a:lnTo>
                    <a:pt x="23443" y="23443"/>
                  </a:lnTo>
                  <a:lnTo>
                    <a:pt x="6290" y="48878"/>
                  </a:lnTo>
                  <a:lnTo>
                    <a:pt x="0" y="80018"/>
                  </a:lnTo>
                  <a:lnTo>
                    <a:pt x="6298" y="116911"/>
                  </a:lnTo>
                  <a:lnTo>
                    <a:pt x="23711" y="149120"/>
                  </a:lnTo>
                  <a:lnTo>
                    <a:pt x="50016" y="178988"/>
                  </a:lnTo>
                  <a:lnTo>
                    <a:pt x="82989" y="208854"/>
                  </a:lnTo>
                  <a:lnTo>
                    <a:pt x="120407" y="241061"/>
                  </a:lnTo>
                  <a:lnTo>
                    <a:pt x="160047" y="277949"/>
                  </a:lnTo>
                  <a:lnTo>
                    <a:pt x="199690" y="241052"/>
                  </a:lnTo>
                  <a:lnTo>
                    <a:pt x="237109" y="208840"/>
                  </a:lnTo>
                  <a:lnTo>
                    <a:pt x="270082" y="178972"/>
                  </a:lnTo>
                  <a:lnTo>
                    <a:pt x="296385" y="149106"/>
                  </a:lnTo>
                  <a:lnTo>
                    <a:pt x="313797" y="116902"/>
                  </a:lnTo>
                  <a:lnTo>
                    <a:pt x="320094" y="80018"/>
                  </a:lnTo>
                  <a:lnTo>
                    <a:pt x="313802" y="48878"/>
                  </a:lnTo>
                  <a:lnTo>
                    <a:pt x="296648" y="23443"/>
                  </a:lnTo>
                  <a:lnTo>
                    <a:pt x="271211" y="6290"/>
                  </a:lnTo>
                  <a:lnTo>
                    <a:pt x="240076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036001" y="5919807"/>
              <a:ext cx="121587" cy="121587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11123418" y="5895058"/>
              <a:ext cx="260985" cy="357505"/>
            </a:xfrm>
            <a:custGeom>
              <a:avLst/>
              <a:gdLst/>
              <a:ahLst/>
              <a:cxnLst/>
              <a:rect l="l" t="t" r="r" b="b"/>
              <a:pathLst>
                <a:path w="260984" h="357504">
                  <a:moveTo>
                    <a:pt x="223605" y="0"/>
                  </a:moveTo>
                  <a:lnTo>
                    <a:pt x="209138" y="2941"/>
                  </a:lnTo>
                  <a:lnTo>
                    <a:pt x="197288" y="10949"/>
                  </a:lnTo>
                  <a:lnTo>
                    <a:pt x="189281" y="22802"/>
                  </a:lnTo>
                  <a:lnTo>
                    <a:pt x="186339" y="37276"/>
                  </a:lnTo>
                  <a:lnTo>
                    <a:pt x="186339" y="145817"/>
                  </a:lnTo>
                  <a:lnTo>
                    <a:pt x="175843" y="146123"/>
                  </a:lnTo>
                  <a:lnTo>
                    <a:pt x="164339" y="149625"/>
                  </a:lnTo>
                  <a:lnTo>
                    <a:pt x="152047" y="156756"/>
                  </a:lnTo>
                  <a:lnTo>
                    <a:pt x="139189" y="167953"/>
                  </a:lnTo>
                  <a:lnTo>
                    <a:pt x="125821" y="180557"/>
                  </a:lnTo>
                  <a:lnTo>
                    <a:pt x="108012" y="194283"/>
                  </a:lnTo>
                  <a:lnTo>
                    <a:pt x="86999" y="205961"/>
                  </a:lnTo>
                  <a:lnTo>
                    <a:pt x="64018" y="212422"/>
                  </a:lnTo>
                  <a:lnTo>
                    <a:pt x="38627" y="216316"/>
                  </a:lnTo>
                  <a:lnTo>
                    <a:pt x="19259" y="224159"/>
                  </a:lnTo>
                  <a:lnTo>
                    <a:pt x="6267" y="240183"/>
                  </a:lnTo>
                  <a:lnTo>
                    <a:pt x="0" y="268620"/>
                  </a:lnTo>
                  <a:lnTo>
                    <a:pt x="0" y="357140"/>
                  </a:lnTo>
                  <a:lnTo>
                    <a:pt x="111808" y="357140"/>
                  </a:lnTo>
                  <a:lnTo>
                    <a:pt x="183912" y="324267"/>
                  </a:lnTo>
                  <a:lnTo>
                    <a:pt x="227980" y="286609"/>
                  </a:lnTo>
                  <a:lnTo>
                    <a:pt x="250904" y="250797"/>
                  </a:lnTo>
                  <a:lnTo>
                    <a:pt x="259573" y="223460"/>
                  </a:lnTo>
                  <a:lnTo>
                    <a:pt x="260882" y="211229"/>
                  </a:lnTo>
                  <a:lnTo>
                    <a:pt x="260882" y="37276"/>
                  </a:lnTo>
                  <a:lnTo>
                    <a:pt x="257940" y="22802"/>
                  </a:lnTo>
                  <a:lnTo>
                    <a:pt x="249932" y="10949"/>
                  </a:lnTo>
                  <a:lnTo>
                    <a:pt x="238079" y="2941"/>
                  </a:lnTo>
                  <a:lnTo>
                    <a:pt x="223605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57018" y="6029868"/>
              <a:ext cx="84153" cy="131723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11123420" y="6252186"/>
              <a:ext cx="191770" cy="67310"/>
            </a:xfrm>
            <a:custGeom>
              <a:avLst/>
              <a:gdLst/>
              <a:ahLst/>
              <a:cxnLst/>
              <a:rect l="l" t="t" r="r" b="b"/>
              <a:pathLst>
                <a:path w="191770" h="67310">
                  <a:moveTo>
                    <a:pt x="191271" y="0"/>
                  </a:moveTo>
                  <a:lnTo>
                    <a:pt x="0" y="0"/>
                  </a:lnTo>
                  <a:lnTo>
                    <a:pt x="0" y="66814"/>
                  </a:lnTo>
                  <a:lnTo>
                    <a:pt x="191271" y="66814"/>
                  </a:lnTo>
                  <a:lnTo>
                    <a:pt x="191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809275" y="5895053"/>
              <a:ext cx="487045" cy="407034"/>
            </a:xfrm>
            <a:custGeom>
              <a:avLst/>
              <a:gdLst/>
              <a:ahLst/>
              <a:cxnLst/>
              <a:rect l="l" t="t" r="r" b="b"/>
              <a:pathLst>
                <a:path w="487045" h="407035">
                  <a:moveTo>
                    <a:pt x="260896" y="268630"/>
                  </a:moveTo>
                  <a:lnTo>
                    <a:pt x="254622" y="240195"/>
                  </a:lnTo>
                  <a:lnTo>
                    <a:pt x="241630" y="224167"/>
                  </a:lnTo>
                  <a:lnTo>
                    <a:pt x="222262" y="216319"/>
                  </a:lnTo>
                  <a:lnTo>
                    <a:pt x="196862" y="212407"/>
                  </a:lnTo>
                  <a:lnTo>
                    <a:pt x="173875" y="205955"/>
                  </a:lnTo>
                  <a:lnTo>
                    <a:pt x="152869" y="194271"/>
                  </a:lnTo>
                  <a:lnTo>
                    <a:pt x="135064" y="180555"/>
                  </a:lnTo>
                  <a:lnTo>
                    <a:pt x="121691" y="167957"/>
                  </a:lnTo>
                  <a:lnTo>
                    <a:pt x="108826" y="156756"/>
                  </a:lnTo>
                  <a:lnTo>
                    <a:pt x="96532" y="149618"/>
                  </a:lnTo>
                  <a:lnTo>
                    <a:pt x="85026" y="146126"/>
                  </a:lnTo>
                  <a:lnTo>
                    <a:pt x="74536" y="145821"/>
                  </a:lnTo>
                  <a:lnTo>
                    <a:pt x="74536" y="37274"/>
                  </a:lnTo>
                  <a:lnTo>
                    <a:pt x="71602" y="22796"/>
                  </a:lnTo>
                  <a:lnTo>
                    <a:pt x="63588" y="10947"/>
                  </a:lnTo>
                  <a:lnTo>
                    <a:pt x="51739" y="2946"/>
                  </a:lnTo>
                  <a:lnTo>
                    <a:pt x="37261" y="0"/>
                  </a:lnTo>
                  <a:lnTo>
                    <a:pt x="22796" y="2946"/>
                  </a:lnTo>
                  <a:lnTo>
                    <a:pt x="10947" y="10947"/>
                  </a:lnTo>
                  <a:lnTo>
                    <a:pt x="2933" y="22796"/>
                  </a:lnTo>
                  <a:lnTo>
                    <a:pt x="0" y="37274"/>
                  </a:lnTo>
                  <a:lnTo>
                    <a:pt x="0" y="211226"/>
                  </a:lnTo>
                  <a:lnTo>
                    <a:pt x="9982" y="250799"/>
                  </a:lnTo>
                  <a:lnTo>
                    <a:pt x="32905" y="286613"/>
                  </a:lnTo>
                  <a:lnTo>
                    <a:pt x="76974" y="324281"/>
                  </a:lnTo>
                  <a:lnTo>
                    <a:pt x="149085" y="357149"/>
                  </a:lnTo>
                  <a:lnTo>
                    <a:pt x="260896" y="357149"/>
                  </a:lnTo>
                  <a:lnTo>
                    <a:pt x="260896" y="268630"/>
                  </a:lnTo>
                  <a:close/>
                </a:path>
                <a:path w="487045" h="407035">
                  <a:moveTo>
                    <a:pt x="486422" y="392849"/>
                  </a:moveTo>
                  <a:lnTo>
                    <a:pt x="484416" y="385318"/>
                  </a:lnTo>
                  <a:lnTo>
                    <a:pt x="472630" y="378523"/>
                  </a:lnTo>
                  <a:lnTo>
                    <a:pt x="465099" y="380530"/>
                  </a:lnTo>
                  <a:lnTo>
                    <a:pt x="461695" y="386422"/>
                  </a:lnTo>
                  <a:lnTo>
                    <a:pt x="458292" y="392315"/>
                  </a:lnTo>
                  <a:lnTo>
                    <a:pt x="460311" y="399859"/>
                  </a:lnTo>
                  <a:lnTo>
                    <a:pt x="472084" y="406641"/>
                  </a:lnTo>
                  <a:lnTo>
                    <a:pt x="479615" y="404634"/>
                  </a:lnTo>
                  <a:lnTo>
                    <a:pt x="486422" y="392849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52421" y="6029868"/>
              <a:ext cx="84153" cy="131723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10878904" y="6252186"/>
              <a:ext cx="191770" cy="67310"/>
            </a:xfrm>
            <a:custGeom>
              <a:avLst/>
              <a:gdLst/>
              <a:ahLst/>
              <a:cxnLst/>
              <a:rect l="l" t="t" r="r" b="b"/>
              <a:pathLst>
                <a:path w="191770" h="67310">
                  <a:moveTo>
                    <a:pt x="191271" y="0"/>
                  </a:moveTo>
                  <a:lnTo>
                    <a:pt x="0" y="0"/>
                  </a:lnTo>
                  <a:lnTo>
                    <a:pt x="0" y="66814"/>
                  </a:lnTo>
                  <a:lnTo>
                    <a:pt x="191271" y="66814"/>
                  </a:lnTo>
                  <a:lnTo>
                    <a:pt x="191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900282" y="627356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3790" y="0"/>
                  </a:moveTo>
                  <a:lnTo>
                    <a:pt x="2010" y="6795"/>
                  </a:lnTo>
                  <a:lnTo>
                    <a:pt x="0" y="14334"/>
                  </a:lnTo>
                  <a:lnTo>
                    <a:pt x="6795" y="26114"/>
                  </a:lnTo>
                  <a:lnTo>
                    <a:pt x="14334" y="28124"/>
                  </a:lnTo>
                  <a:lnTo>
                    <a:pt x="26114" y="21339"/>
                  </a:lnTo>
                  <a:lnTo>
                    <a:pt x="28135" y="13800"/>
                  </a:lnTo>
                  <a:lnTo>
                    <a:pt x="24732" y="7905"/>
                  </a:lnTo>
                  <a:lnTo>
                    <a:pt x="21329" y="2010"/>
                  </a:lnTo>
                  <a:lnTo>
                    <a:pt x="13790" y="0"/>
                  </a:lnTo>
                  <a:close/>
                </a:path>
              </a:pathLst>
            </a:custGeom>
            <a:solidFill>
              <a:srgbClr val="AE9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514138" y="2334313"/>
              <a:ext cx="1179195" cy="393065"/>
            </a:xfrm>
            <a:custGeom>
              <a:avLst/>
              <a:gdLst/>
              <a:ahLst/>
              <a:cxnLst/>
              <a:rect l="l" t="t" r="r" b="b"/>
              <a:pathLst>
                <a:path w="1179195" h="393064">
                  <a:moveTo>
                    <a:pt x="982273" y="0"/>
                  </a:moveTo>
                  <a:lnTo>
                    <a:pt x="196454" y="0"/>
                  </a:lnTo>
                  <a:lnTo>
                    <a:pt x="151409" y="5188"/>
                  </a:lnTo>
                  <a:lnTo>
                    <a:pt x="110058" y="19967"/>
                  </a:lnTo>
                  <a:lnTo>
                    <a:pt x="73582" y="43158"/>
                  </a:lnTo>
                  <a:lnTo>
                    <a:pt x="43158" y="73582"/>
                  </a:lnTo>
                  <a:lnTo>
                    <a:pt x="19967" y="110058"/>
                  </a:lnTo>
                  <a:lnTo>
                    <a:pt x="5188" y="151409"/>
                  </a:lnTo>
                  <a:lnTo>
                    <a:pt x="0" y="196454"/>
                  </a:lnTo>
                  <a:lnTo>
                    <a:pt x="5188" y="241500"/>
                  </a:lnTo>
                  <a:lnTo>
                    <a:pt x="19967" y="282850"/>
                  </a:lnTo>
                  <a:lnTo>
                    <a:pt x="43158" y="319327"/>
                  </a:lnTo>
                  <a:lnTo>
                    <a:pt x="73582" y="349750"/>
                  </a:lnTo>
                  <a:lnTo>
                    <a:pt x="110058" y="372941"/>
                  </a:lnTo>
                  <a:lnTo>
                    <a:pt x="151409" y="387721"/>
                  </a:lnTo>
                  <a:lnTo>
                    <a:pt x="196454" y="392909"/>
                  </a:lnTo>
                  <a:lnTo>
                    <a:pt x="982273" y="392909"/>
                  </a:lnTo>
                  <a:lnTo>
                    <a:pt x="1027319" y="387721"/>
                  </a:lnTo>
                  <a:lnTo>
                    <a:pt x="1068669" y="372941"/>
                  </a:lnTo>
                  <a:lnTo>
                    <a:pt x="1105146" y="349750"/>
                  </a:lnTo>
                  <a:lnTo>
                    <a:pt x="1135569" y="319327"/>
                  </a:lnTo>
                  <a:lnTo>
                    <a:pt x="1158760" y="282850"/>
                  </a:lnTo>
                  <a:lnTo>
                    <a:pt x="1173540" y="241500"/>
                  </a:lnTo>
                  <a:lnTo>
                    <a:pt x="1178728" y="196454"/>
                  </a:lnTo>
                  <a:lnTo>
                    <a:pt x="1173540" y="151409"/>
                  </a:lnTo>
                  <a:lnTo>
                    <a:pt x="1158760" y="110058"/>
                  </a:lnTo>
                  <a:lnTo>
                    <a:pt x="1135569" y="73582"/>
                  </a:lnTo>
                  <a:lnTo>
                    <a:pt x="1105146" y="43158"/>
                  </a:lnTo>
                  <a:lnTo>
                    <a:pt x="1068669" y="19967"/>
                  </a:lnTo>
                  <a:lnTo>
                    <a:pt x="1027319" y="5188"/>
                  </a:lnTo>
                  <a:lnTo>
                    <a:pt x="982273" y="0"/>
                  </a:lnTo>
                  <a:close/>
                </a:path>
              </a:pathLst>
            </a:custGeom>
            <a:solidFill>
              <a:srgbClr val="60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10842314" y="2372069"/>
            <a:ext cx="52260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15" dirty="0">
                <a:solidFill>
                  <a:srgbClr val="FFFFFF"/>
                </a:solidFill>
                <a:latin typeface="Open Sans"/>
                <a:cs typeface="Open Sans"/>
              </a:rPr>
              <a:t>Bust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215865" y="6212643"/>
            <a:ext cx="613092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Expansion 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supply (the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newly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created currency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enters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inﬂates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supply)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215865" y="7148709"/>
            <a:ext cx="6480810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Over </a:t>
            </a:r>
            <a:r>
              <a:rPr lang="en-US" sz="1700" spc="15" dirty="0">
                <a:solidFill>
                  <a:srgbClr val="57585B"/>
                </a:solidFill>
                <a:latin typeface="Open Sans"/>
                <a:cs typeface="Open Sans"/>
              </a:rPr>
              <a:t>i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nvestment (customers use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loans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invest in markets,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creating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surge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demand)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215865" y="8216707"/>
            <a:ext cx="54336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Price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inﬂation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(prices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rise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result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demand)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215865" y="9177841"/>
            <a:ext cx="214566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Lack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-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demand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1129597" y="5580146"/>
            <a:ext cx="1179195" cy="4108450"/>
            <a:chOff x="1129597" y="5580146"/>
            <a:chExt cx="1179195" cy="4108450"/>
          </a:xfrm>
        </p:grpSpPr>
        <p:pic>
          <p:nvPicPr>
            <p:cNvPr id="159" name="object 1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44932" y="6145603"/>
              <a:ext cx="734626" cy="734616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44932" y="7081595"/>
              <a:ext cx="734626" cy="734626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44932" y="8017598"/>
              <a:ext cx="734626" cy="734605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44932" y="8953591"/>
              <a:ext cx="734626" cy="734616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1129597" y="5580146"/>
              <a:ext cx="1179195" cy="393065"/>
            </a:xfrm>
            <a:custGeom>
              <a:avLst/>
              <a:gdLst/>
              <a:ahLst/>
              <a:cxnLst/>
              <a:rect l="l" t="t" r="r" b="b"/>
              <a:pathLst>
                <a:path w="1179195" h="393064">
                  <a:moveTo>
                    <a:pt x="982273" y="0"/>
                  </a:moveTo>
                  <a:lnTo>
                    <a:pt x="196454" y="0"/>
                  </a:lnTo>
                  <a:lnTo>
                    <a:pt x="151409" y="5188"/>
                  </a:lnTo>
                  <a:lnTo>
                    <a:pt x="110058" y="19967"/>
                  </a:lnTo>
                  <a:lnTo>
                    <a:pt x="73582" y="43158"/>
                  </a:lnTo>
                  <a:lnTo>
                    <a:pt x="43158" y="73582"/>
                  </a:lnTo>
                  <a:lnTo>
                    <a:pt x="19967" y="110058"/>
                  </a:lnTo>
                  <a:lnTo>
                    <a:pt x="5188" y="151409"/>
                  </a:lnTo>
                  <a:lnTo>
                    <a:pt x="0" y="196454"/>
                  </a:lnTo>
                  <a:lnTo>
                    <a:pt x="5188" y="241500"/>
                  </a:lnTo>
                  <a:lnTo>
                    <a:pt x="19967" y="282850"/>
                  </a:lnTo>
                  <a:lnTo>
                    <a:pt x="43158" y="319327"/>
                  </a:lnTo>
                  <a:lnTo>
                    <a:pt x="73582" y="349750"/>
                  </a:lnTo>
                  <a:lnTo>
                    <a:pt x="110058" y="372941"/>
                  </a:lnTo>
                  <a:lnTo>
                    <a:pt x="151409" y="387721"/>
                  </a:lnTo>
                  <a:lnTo>
                    <a:pt x="196454" y="392909"/>
                  </a:lnTo>
                  <a:lnTo>
                    <a:pt x="982273" y="392909"/>
                  </a:lnTo>
                  <a:lnTo>
                    <a:pt x="1027319" y="387721"/>
                  </a:lnTo>
                  <a:lnTo>
                    <a:pt x="1068669" y="372941"/>
                  </a:lnTo>
                  <a:lnTo>
                    <a:pt x="1105146" y="349750"/>
                  </a:lnTo>
                  <a:lnTo>
                    <a:pt x="1135569" y="319327"/>
                  </a:lnTo>
                  <a:lnTo>
                    <a:pt x="1158760" y="282850"/>
                  </a:lnTo>
                  <a:lnTo>
                    <a:pt x="1173540" y="241500"/>
                  </a:lnTo>
                  <a:lnTo>
                    <a:pt x="1178728" y="196454"/>
                  </a:lnTo>
                  <a:lnTo>
                    <a:pt x="1173540" y="151409"/>
                  </a:lnTo>
                  <a:lnTo>
                    <a:pt x="1158760" y="110058"/>
                  </a:lnTo>
                  <a:lnTo>
                    <a:pt x="1135569" y="73582"/>
                  </a:lnTo>
                  <a:lnTo>
                    <a:pt x="1105146" y="43158"/>
                  </a:lnTo>
                  <a:lnTo>
                    <a:pt x="1068669" y="19967"/>
                  </a:lnTo>
                  <a:lnTo>
                    <a:pt x="1027319" y="5188"/>
                  </a:lnTo>
                  <a:lnTo>
                    <a:pt x="982273" y="0"/>
                  </a:lnTo>
                  <a:close/>
                </a:path>
              </a:pathLst>
            </a:custGeom>
            <a:solidFill>
              <a:srgbClr val="60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1388302" y="5617901"/>
            <a:ext cx="66167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20" dirty="0">
                <a:solidFill>
                  <a:srgbClr val="FFFFFF"/>
                </a:solidFill>
                <a:latin typeface="Open Sans"/>
                <a:cs typeface="Open Sans"/>
              </a:rPr>
              <a:t>Boom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1454542" y="6306844"/>
            <a:ext cx="515620" cy="3255010"/>
            <a:chOff x="1454542" y="6306844"/>
            <a:chExt cx="515620" cy="3255010"/>
          </a:xfrm>
        </p:grpSpPr>
        <p:pic>
          <p:nvPicPr>
            <p:cNvPr id="166" name="object 1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06177" y="6306844"/>
              <a:ext cx="412140" cy="412130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1693837" y="7335233"/>
              <a:ext cx="36830" cy="92710"/>
            </a:xfrm>
            <a:custGeom>
              <a:avLst/>
              <a:gdLst/>
              <a:ahLst/>
              <a:cxnLst/>
              <a:rect l="l" t="t" r="r" b="b"/>
              <a:pathLst>
                <a:path w="36830" h="92709">
                  <a:moveTo>
                    <a:pt x="36817" y="0"/>
                  </a:moveTo>
                  <a:lnTo>
                    <a:pt x="27927" y="0"/>
                  </a:lnTo>
                  <a:lnTo>
                    <a:pt x="27927" y="12700"/>
                  </a:lnTo>
                  <a:lnTo>
                    <a:pt x="8877" y="12700"/>
                  </a:lnTo>
                  <a:lnTo>
                    <a:pt x="8877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92710"/>
                  </a:lnTo>
                  <a:lnTo>
                    <a:pt x="36817" y="92710"/>
                  </a:lnTo>
                  <a:lnTo>
                    <a:pt x="36817" y="12700"/>
                  </a:lnTo>
                  <a:lnTo>
                    <a:pt x="36817" y="0"/>
                  </a:lnTo>
                  <a:close/>
                </a:path>
              </a:pathLst>
            </a:custGeom>
            <a:solidFill>
              <a:srgbClr val="449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528165" y="7163656"/>
              <a:ext cx="368300" cy="184150"/>
            </a:xfrm>
            <a:custGeom>
              <a:avLst/>
              <a:gdLst/>
              <a:ahLst/>
              <a:cxnLst/>
              <a:rect l="l" t="t" r="r" b="b"/>
              <a:pathLst>
                <a:path w="368300" h="184150">
                  <a:moveTo>
                    <a:pt x="184073" y="184086"/>
                  </a:moveTo>
                  <a:lnTo>
                    <a:pt x="177507" y="135153"/>
                  </a:lnTo>
                  <a:lnTo>
                    <a:pt x="158940" y="91173"/>
                  </a:lnTo>
                  <a:lnTo>
                    <a:pt x="130162" y="53924"/>
                  </a:lnTo>
                  <a:lnTo>
                    <a:pt x="92913" y="25133"/>
                  </a:lnTo>
                  <a:lnTo>
                    <a:pt x="48933" y="6578"/>
                  </a:lnTo>
                  <a:lnTo>
                    <a:pt x="0" y="0"/>
                  </a:lnTo>
                  <a:lnTo>
                    <a:pt x="6578" y="48933"/>
                  </a:lnTo>
                  <a:lnTo>
                    <a:pt x="25133" y="92913"/>
                  </a:lnTo>
                  <a:lnTo>
                    <a:pt x="53911" y="130162"/>
                  </a:lnTo>
                  <a:lnTo>
                    <a:pt x="91173" y="158953"/>
                  </a:lnTo>
                  <a:lnTo>
                    <a:pt x="135140" y="177507"/>
                  </a:lnTo>
                  <a:lnTo>
                    <a:pt x="184073" y="184086"/>
                  </a:lnTo>
                  <a:close/>
                </a:path>
                <a:path w="368300" h="184150">
                  <a:moveTo>
                    <a:pt x="368147" y="0"/>
                  </a:moveTo>
                  <a:lnTo>
                    <a:pt x="319214" y="6578"/>
                  </a:lnTo>
                  <a:lnTo>
                    <a:pt x="275247" y="25133"/>
                  </a:lnTo>
                  <a:lnTo>
                    <a:pt x="237985" y="53911"/>
                  </a:lnTo>
                  <a:lnTo>
                    <a:pt x="209207" y="91173"/>
                  </a:lnTo>
                  <a:lnTo>
                    <a:pt x="190652" y="135140"/>
                  </a:lnTo>
                  <a:lnTo>
                    <a:pt x="184073" y="184073"/>
                  </a:lnTo>
                  <a:lnTo>
                    <a:pt x="233006" y="177507"/>
                  </a:lnTo>
                  <a:lnTo>
                    <a:pt x="276987" y="158953"/>
                  </a:lnTo>
                  <a:lnTo>
                    <a:pt x="314236" y="130162"/>
                  </a:lnTo>
                  <a:lnTo>
                    <a:pt x="343027" y="92913"/>
                  </a:lnTo>
                  <a:lnTo>
                    <a:pt x="361581" y="48933"/>
                  </a:lnTo>
                  <a:lnTo>
                    <a:pt x="368147" y="0"/>
                  </a:lnTo>
                  <a:close/>
                </a:path>
              </a:pathLst>
            </a:custGeom>
            <a:solidFill>
              <a:srgbClr val="5AC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884050" y="7651326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847235" y="7651326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10420" y="7626782"/>
              <a:ext cx="49530" cy="107950"/>
            </a:xfrm>
            <a:custGeom>
              <a:avLst/>
              <a:gdLst/>
              <a:ahLst/>
              <a:cxnLst/>
              <a:rect l="l" t="t" r="r" b="b"/>
              <a:pathLst>
                <a:path w="49530" h="107950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07378"/>
                  </a:lnTo>
                  <a:lnTo>
                    <a:pt x="49087" y="107378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773605" y="7626782"/>
              <a:ext cx="49530" cy="107950"/>
            </a:xfrm>
            <a:custGeom>
              <a:avLst/>
              <a:gdLst/>
              <a:ahLst/>
              <a:cxnLst/>
              <a:rect l="l" t="t" r="r" b="b"/>
              <a:pathLst>
                <a:path w="49530" h="107950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07378"/>
                  </a:lnTo>
                  <a:lnTo>
                    <a:pt x="49087" y="107378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736790" y="7626782"/>
              <a:ext cx="49530" cy="107950"/>
            </a:xfrm>
            <a:custGeom>
              <a:avLst/>
              <a:gdLst/>
              <a:ahLst/>
              <a:cxnLst/>
              <a:rect l="l" t="t" r="r" b="b"/>
              <a:pathLst>
                <a:path w="49530" h="107950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07378"/>
                  </a:lnTo>
                  <a:lnTo>
                    <a:pt x="49087" y="107378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699975" y="7626782"/>
              <a:ext cx="49530" cy="107950"/>
            </a:xfrm>
            <a:custGeom>
              <a:avLst/>
              <a:gdLst/>
              <a:ahLst/>
              <a:cxnLst/>
              <a:rect l="l" t="t" r="r" b="b"/>
              <a:pathLst>
                <a:path w="49530" h="107950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07378"/>
                  </a:lnTo>
                  <a:lnTo>
                    <a:pt x="49087" y="107378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663160" y="7626782"/>
              <a:ext cx="49530" cy="107950"/>
            </a:xfrm>
            <a:custGeom>
              <a:avLst/>
              <a:gdLst/>
              <a:ahLst/>
              <a:cxnLst/>
              <a:rect l="l" t="t" r="r" b="b"/>
              <a:pathLst>
                <a:path w="49530" h="107950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07378"/>
                  </a:lnTo>
                  <a:lnTo>
                    <a:pt x="49087" y="107378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626345" y="7626782"/>
              <a:ext cx="49530" cy="107950"/>
            </a:xfrm>
            <a:custGeom>
              <a:avLst/>
              <a:gdLst/>
              <a:ahLst/>
              <a:cxnLst/>
              <a:rect l="l" t="t" r="r" b="b"/>
              <a:pathLst>
                <a:path w="49530" h="107950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07378"/>
                  </a:lnTo>
                  <a:lnTo>
                    <a:pt x="49087" y="107378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589530" y="7626782"/>
              <a:ext cx="49530" cy="107950"/>
            </a:xfrm>
            <a:custGeom>
              <a:avLst/>
              <a:gdLst/>
              <a:ahLst/>
              <a:cxnLst/>
              <a:rect l="l" t="t" r="r" b="b"/>
              <a:pathLst>
                <a:path w="49530" h="107950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07378"/>
                  </a:lnTo>
                  <a:lnTo>
                    <a:pt x="49087" y="107378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552716" y="7626782"/>
              <a:ext cx="49530" cy="107950"/>
            </a:xfrm>
            <a:custGeom>
              <a:avLst/>
              <a:gdLst/>
              <a:ahLst/>
              <a:cxnLst/>
              <a:rect l="l" t="t" r="r" b="b"/>
              <a:pathLst>
                <a:path w="49530" h="107950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07378"/>
                  </a:lnTo>
                  <a:lnTo>
                    <a:pt x="49087" y="107378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28173" y="7626783"/>
              <a:ext cx="36830" cy="107950"/>
            </a:xfrm>
            <a:custGeom>
              <a:avLst/>
              <a:gdLst/>
              <a:ahLst/>
              <a:cxnLst/>
              <a:rect l="l" t="t" r="r" b="b"/>
              <a:pathLst>
                <a:path w="36830" h="107950">
                  <a:moveTo>
                    <a:pt x="36815" y="0"/>
                  </a:moveTo>
                  <a:lnTo>
                    <a:pt x="0" y="0"/>
                  </a:lnTo>
                  <a:lnTo>
                    <a:pt x="0" y="107378"/>
                  </a:lnTo>
                  <a:lnTo>
                    <a:pt x="36815" y="107378"/>
                  </a:lnTo>
                  <a:lnTo>
                    <a:pt x="36815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920865" y="7485658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884050" y="7461115"/>
              <a:ext cx="49530" cy="107950"/>
            </a:xfrm>
            <a:custGeom>
              <a:avLst/>
              <a:gdLst/>
              <a:ahLst/>
              <a:cxnLst/>
              <a:rect l="l" t="t" r="r" b="b"/>
              <a:pathLst>
                <a:path w="49530" h="107950">
                  <a:moveTo>
                    <a:pt x="12271" y="0"/>
                  </a:moveTo>
                  <a:lnTo>
                    <a:pt x="0" y="65956"/>
                  </a:lnTo>
                  <a:lnTo>
                    <a:pt x="12271" y="107378"/>
                  </a:lnTo>
                  <a:lnTo>
                    <a:pt x="49087" y="107378"/>
                  </a:lnTo>
                  <a:lnTo>
                    <a:pt x="49087" y="24543"/>
                  </a:lnTo>
                  <a:lnTo>
                    <a:pt x="12271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847235" y="7461115"/>
              <a:ext cx="49530" cy="107950"/>
            </a:xfrm>
            <a:custGeom>
              <a:avLst/>
              <a:gdLst/>
              <a:ahLst/>
              <a:cxnLst/>
              <a:rect l="l" t="t" r="r" b="b"/>
              <a:pathLst>
                <a:path w="49530" h="107950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07378"/>
                  </a:lnTo>
                  <a:lnTo>
                    <a:pt x="49087" y="107378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810420" y="7461115"/>
              <a:ext cx="49530" cy="132080"/>
            </a:xfrm>
            <a:custGeom>
              <a:avLst/>
              <a:gdLst/>
              <a:ahLst/>
              <a:cxnLst/>
              <a:rect l="l" t="t" r="r" b="b"/>
              <a:pathLst>
                <a:path w="49530" h="132079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31922"/>
                  </a:lnTo>
                  <a:lnTo>
                    <a:pt x="49087" y="131922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73605" y="7461115"/>
              <a:ext cx="49530" cy="132080"/>
            </a:xfrm>
            <a:custGeom>
              <a:avLst/>
              <a:gdLst/>
              <a:ahLst/>
              <a:cxnLst/>
              <a:rect l="l" t="t" r="r" b="b"/>
              <a:pathLst>
                <a:path w="49530" h="132079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31922"/>
                  </a:lnTo>
                  <a:lnTo>
                    <a:pt x="49087" y="131922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36790" y="7461115"/>
              <a:ext cx="49530" cy="132080"/>
            </a:xfrm>
            <a:custGeom>
              <a:avLst/>
              <a:gdLst/>
              <a:ahLst/>
              <a:cxnLst/>
              <a:rect l="l" t="t" r="r" b="b"/>
              <a:pathLst>
                <a:path w="49530" h="132079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31922"/>
                  </a:lnTo>
                  <a:lnTo>
                    <a:pt x="49087" y="131922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699975" y="7461115"/>
              <a:ext cx="49530" cy="132080"/>
            </a:xfrm>
            <a:custGeom>
              <a:avLst/>
              <a:gdLst/>
              <a:ahLst/>
              <a:cxnLst/>
              <a:rect l="l" t="t" r="r" b="b"/>
              <a:pathLst>
                <a:path w="49530" h="132079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31922"/>
                  </a:lnTo>
                  <a:lnTo>
                    <a:pt x="49087" y="131922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663160" y="7461115"/>
              <a:ext cx="49530" cy="132080"/>
            </a:xfrm>
            <a:custGeom>
              <a:avLst/>
              <a:gdLst/>
              <a:ahLst/>
              <a:cxnLst/>
              <a:rect l="l" t="t" r="r" b="b"/>
              <a:pathLst>
                <a:path w="49530" h="132079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31922"/>
                  </a:lnTo>
                  <a:lnTo>
                    <a:pt x="49087" y="131922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626345" y="7461115"/>
              <a:ext cx="49530" cy="132080"/>
            </a:xfrm>
            <a:custGeom>
              <a:avLst/>
              <a:gdLst/>
              <a:ahLst/>
              <a:cxnLst/>
              <a:rect l="l" t="t" r="r" b="b"/>
              <a:pathLst>
                <a:path w="49530" h="132079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31922"/>
                  </a:lnTo>
                  <a:lnTo>
                    <a:pt x="49087" y="131922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589530" y="7461115"/>
              <a:ext cx="49530" cy="132080"/>
            </a:xfrm>
            <a:custGeom>
              <a:avLst/>
              <a:gdLst/>
              <a:ahLst/>
              <a:cxnLst/>
              <a:rect l="l" t="t" r="r" b="b"/>
              <a:pathLst>
                <a:path w="49530" h="132079">
                  <a:moveTo>
                    <a:pt x="49087" y="0"/>
                  </a:moveTo>
                  <a:lnTo>
                    <a:pt x="12271" y="0"/>
                  </a:lnTo>
                  <a:lnTo>
                    <a:pt x="0" y="65956"/>
                  </a:lnTo>
                  <a:lnTo>
                    <a:pt x="12271" y="131922"/>
                  </a:lnTo>
                  <a:lnTo>
                    <a:pt x="49087" y="131922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564982" y="7402836"/>
              <a:ext cx="368300" cy="190500"/>
            </a:xfrm>
            <a:custGeom>
              <a:avLst/>
              <a:gdLst/>
              <a:ahLst/>
              <a:cxnLst/>
              <a:rect l="l" t="t" r="r" b="b"/>
              <a:pathLst>
                <a:path w="368300" h="190500">
                  <a:moveTo>
                    <a:pt x="36817" y="58280"/>
                  </a:moveTo>
                  <a:lnTo>
                    <a:pt x="0" y="58280"/>
                  </a:lnTo>
                  <a:lnTo>
                    <a:pt x="0" y="190207"/>
                  </a:lnTo>
                  <a:lnTo>
                    <a:pt x="36817" y="190207"/>
                  </a:lnTo>
                  <a:lnTo>
                    <a:pt x="36817" y="58280"/>
                  </a:lnTo>
                  <a:close/>
                </a:path>
                <a:path w="368300" h="190500">
                  <a:moveTo>
                    <a:pt x="368147" y="0"/>
                  </a:moveTo>
                  <a:lnTo>
                    <a:pt x="331330" y="0"/>
                  </a:lnTo>
                  <a:lnTo>
                    <a:pt x="319062" y="41402"/>
                  </a:lnTo>
                  <a:lnTo>
                    <a:pt x="331330" y="82829"/>
                  </a:lnTo>
                  <a:lnTo>
                    <a:pt x="368147" y="82829"/>
                  </a:lnTo>
                  <a:lnTo>
                    <a:pt x="36814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847235" y="7402824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810420" y="7402824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773605" y="7402824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736790" y="7402824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699975" y="7402824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663160" y="7402824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626345" y="7402824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589530" y="7402824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552716" y="7402824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528165" y="7402823"/>
              <a:ext cx="331470" cy="248920"/>
            </a:xfrm>
            <a:custGeom>
              <a:avLst/>
              <a:gdLst/>
              <a:ahLst/>
              <a:cxnLst/>
              <a:rect l="l" t="t" r="r" b="b"/>
              <a:pathLst>
                <a:path w="331469" h="248920">
                  <a:moveTo>
                    <a:pt x="36817" y="0"/>
                  </a:moveTo>
                  <a:lnTo>
                    <a:pt x="0" y="0"/>
                  </a:lnTo>
                  <a:lnTo>
                    <a:pt x="0" y="82842"/>
                  </a:lnTo>
                  <a:lnTo>
                    <a:pt x="36817" y="82842"/>
                  </a:lnTo>
                  <a:lnTo>
                    <a:pt x="36817" y="0"/>
                  </a:lnTo>
                  <a:close/>
                </a:path>
                <a:path w="331469" h="248920">
                  <a:moveTo>
                    <a:pt x="331330" y="165671"/>
                  </a:moveTo>
                  <a:lnTo>
                    <a:pt x="294525" y="165671"/>
                  </a:lnTo>
                  <a:lnTo>
                    <a:pt x="282244" y="207086"/>
                  </a:lnTo>
                  <a:lnTo>
                    <a:pt x="294525" y="248513"/>
                  </a:lnTo>
                  <a:lnTo>
                    <a:pt x="331330" y="248513"/>
                  </a:lnTo>
                  <a:lnTo>
                    <a:pt x="331330" y="165671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773605" y="7568491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736790" y="7568491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699975" y="7568491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663160" y="7568491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626345" y="7568491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589530" y="7568491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552716" y="7568491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515900" y="7568491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479085" y="7568491"/>
              <a:ext cx="49530" cy="83185"/>
            </a:xfrm>
            <a:custGeom>
              <a:avLst/>
              <a:gdLst/>
              <a:ahLst/>
              <a:cxnLst/>
              <a:rect l="l" t="t" r="r" b="b"/>
              <a:pathLst>
                <a:path w="49530" h="83184">
                  <a:moveTo>
                    <a:pt x="49087" y="0"/>
                  </a:moveTo>
                  <a:lnTo>
                    <a:pt x="12271" y="0"/>
                  </a:lnTo>
                  <a:lnTo>
                    <a:pt x="0" y="41412"/>
                  </a:lnTo>
                  <a:lnTo>
                    <a:pt x="12271" y="82835"/>
                  </a:lnTo>
                  <a:lnTo>
                    <a:pt x="49087" y="82835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454542" y="7568492"/>
              <a:ext cx="36830" cy="83185"/>
            </a:xfrm>
            <a:custGeom>
              <a:avLst/>
              <a:gdLst/>
              <a:ahLst/>
              <a:cxnLst/>
              <a:rect l="l" t="t" r="r" b="b"/>
              <a:pathLst>
                <a:path w="36830" h="83184">
                  <a:moveTo>
                    <a:pt x="36815" y="0"/>
                  </a:moveTo>
                  <a:lnTo>
                    <a:pt x="0" y="0"/>
                  </a:lnTo>
                  <a:lnTo>
                    <a:pt x="0" y="82835"/>
                  </a:lnTo>
                  <a:lnTo>
                    <a:pt x="36815" y="82835"/>
                  </a:lnTo>
                  <a:lnTo>
                    <a:pt x="36815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467230" y="8134715"/>
              <a:ext cx="491490" cy="313055"/>
            </a:xfrm>
            <a:custGeom>
              <a:avLst/>
              <a:gdLst/>
              <a:ahLst/>
              <a:cxnLst/>
              <a:rect l="l" t="t" r="r" b="b"/>
              <a:pathLst>
                <a:path w="491489" h="313054">
                  <a:moveTo>
                    <a:pt x="471181" y="0"/>
                  </a:moveTo>
                  <a:lnTo>
                    <a:pt x="322212" y="24826"/>
                  </a:lnTo>
                  <a:lnTo>
                    <a:pt x="315448" y="30679"/>
                  </a:lnTo>
                  <a:lnTo>
                    <a:pt x="310359" y="46574"/>
                  </a:lnTo>
                  <a:lnTo>
                    <a:pt x="312464" y="55275"/>
                  </a:lnTo>
                  <a:lnTo>
                    <a:pt x="347164" y="89976"/>
                  </a:lnTo>
                  <a:lnTo>
                    <a:pt x="267292" y="169848"/>
                  </a:lnTo>
                  <a:lnTo>
                    <a:pt x="193944" y="96499"/>
                  </a:lnTo>
                  <a:lnTo>
                    <a:pt x="186574" y="91611"/>
                  </a:lnTo>
                  <a:lnTo>
                    <a:pt x="178192" y="89981"/>
                  </a:lnTo>
                  <a:lnTo>
                    <a:pt x="169812" y="91611"/>
                  </a:lnTo>
                  <a:lnTo>
                    <a:pt x="162447" y="96499"/>
                  </a:lnTo>
                  <a:lnTo>
                    <a:pt x="6525" y="252421"/>
                  </a:lnTo>
                  <a:lnTo>
                    <a:pt x="1631" y="259790"/>
                  </a:lnTo>
                  <a:lnTo>
                    <a:pt x="0" y="268169"/>
                  </a:lnTo>
                  <a:lnTo>
                    <a:pt x="1631" y="276549"/>
                  </a:lnTo>
                  <a:lnTo>
                    <a:pt x="6525" y="283918"/>
                  </a:lnTo>
                  <a:lnTo>
                    <a:pt x="28797" y="306189"/>
                  </a:lnTo>
                  <a:lnTo>
                    <a:pt x="36166" y="311084"/>
                  </a:lnTo>
                  <a:lnTo>
                    <a:pt x="44545" y="312715"/>
                  </a:lnTo>
                  <a:lnTo>
                    <a:pt x="52925" y="311084"/>
                  </a:lnTo>
                  <a:lnTo>
                    <a:pt x="60293" y="306189"/>
                  </a:lnTo>
                  <a:lnTo>
                    <a:pt x="178196" y="188297"/>
                  </a:lnTo>
                  <a:lnTo>
                    <a:pt x="251544" y="261646"/>
                  </a:lnTo>
                  <a:lnTo>
                    <a:pt x="258908" y="266535"/>
                  </a:lnTo>
                  <a:lnTo>
                    <a:pt x="267288" y="268164"/>
                  </a:lnTo>
                  <a:lnTo>
                    <a:pt x="275671" y="266535"/>
                  </a:lnTo>
                  <a:lnTo>
                    <a:pt x="283041" y="261646"/>
                  </a:lnTo>
                  <a:lnTo>
                    <a:pt x="400932" y="143744"/>
                  </a:lnTo>
                  <a:lnTo>
                    <a:pt x="435633" y="178444"/>
                  </a:lnTo>
                  <a:lnTo>
                    <a:pt x="444334" y="180549"/>
                  </a:lnTo>
                  <a:lnTo>
                    <a:pt x="460229" y="175460"/>
                  </a:lnTo>
                  <a:lnTo>
                    <a:pt x="466082" y="168696"/>
                  </a:lnTo>
                  <a:lnTo>
                    <a:pt x="490909" y="19727"/>
                  </a:lnTo>
                  <a:lnTo>
                    <a:pt x="488595" y="12491"/>
                  </a:lnTo>
                  <a:lnTo>
                    <a:pt x="478417" y="2314"/>
                  </a:lnTo>
                  <a:lnTo>
                    <a:pt x="471181" y="0"/>
                  </a:lnTo>
                  <a:close/>
                </a:path>
              </a:pathLst>
            </a:custGeom>
            <a:solidFill>
              <a:srgbClr val="5AC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2" name="object 21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54542" y="8483375"/>
              <a:ext cx="268169" cy="150843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1711169" y="837542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388" y="0"/>
                  </a:moveTo>
                  <a:lnTo>
                    <a:pt x="79022" y="10168"/>
                  </a:lnTo>
                  <a:lnTo>
                    <a:pt x="37895" y="37899"/>
                  </a:lnTo>
                  <a:lnTo>
                    <a:pt x="10167" y="79027"/>
                  </a:lnTo>
                  <a:lnTo>
                    <a:pt x="0" y="129388"/>
                  </a:lnTo>
                  <a:lnTo>
                    <a:pt x="10167" y="179756"/>
                  </a:lnTo>
                  <a:lnTo>
                    <a:pt x="37895" y="220887"/>
                  </a:lnTo>
                  <a:lnTo>
                    <a:pt x="79022" y="248618"/>
                  </a:lnTo>
                  <a:lnTo>
                    <a:pt x="129388" y="258787"/>
                  </a:lnTo>
                  <a:lnTo>
                    <a:pt x="179754" y="248618"/>
                  </a:lnTo>
                  <a:lnTo>
                    <a:pt x="220882" y="220887"/>
                  </a:lnTo>
                  <a:lnTo>
                    <a:pt x="248610" y="179756"/>
                  </a:lnTo>
                  <a:lnTo>
                    <a:pt x="258777" y="129388"/>
                  </a:lnTo>
                  <a:lnTo>
                    <a:pt x="248610" y="79027"/>
                  </a:lnTo>
                  <a:lnTo>
                    <a:pt x="220882" y="37899"/>
                  </a:lnTo>
                  <a:lnTo>
                    <a:pt x="179754" y="10168"/>
                  </a:lnTo>
                  <a:lnTo>
                    <a:pt x="12938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4" name="object 21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36614" y="8400878"/>
              <a:ext cx="207888" cy="207888"/>
            </a:xfrm>
            <a:prstGeom prst="rect">
              <a:avLst/>
            </a:prstGeom>
          </p:spPr>
        </p:pic>
        <p:sp>
          <p:nvSpPr>
            <p:cNvPr id="215" name="object 215"/>
            <p:cNvSpPr/>
            <p:nvPr/>
          </p:nvSpPr>
          <p:spPr>
            <a:xfrm>
              <a:off x="1502466" y="9324813"/>
              <a:ext cx="419734" cy="237490"/>
            </a:xfrm>
            <a:custGeom>
              <a:avLst/>
              <a:gdLst/>
              <a:ahLst/>
              <a:cxnLst/>
              <a:rect l="l" t="t" r="r" b="b"/>
              <a:pathLst>
                <a:path w="419735" h="237490">
                  <a:moveTo>
                    <a:pt x="419620" y="0"/>
                  </a:moveTo>
                  <a:lnTo>
                    <a:pt x="0" y="0"/>
                  </a:lnTo>
                  <a:lnTo>
                    <a:pt x="0" y="19454"/>
                  </a:lnTo>
                  <a:lnTo>
                    <a:pt x="44103" y="209983"/>
                  </a:lnTo>
                  <a:lnTo>
                    <a:pt x="78322" y="236987"/>
                  </a:lnTo>
                  <a:lnTo>
                    <a:pt x="341298" y="236987"/>
                  </a:lnTo>
                  <a:lnTo>
                    <a:pt x="375349" y="209983"/>
                  </a:lnTo>
                  <a:lnTo>
                    <a:pt x="118907" y="202266"/>
                  </a:lnTo>
                  <a:lnTo>
                    <a:pt x="110687" y="196737"/>
                  </a:lnTo>
                  <a:lnTo>
                    <a:pt x="83013" y="58029"/>
                  </a:lnTo>
                  <a:lnTo>
                    <a:pt x="88384" y="49810"/>
                  </a:lnTo>
                  <a:lnTo>
                    <a:pt x="105326" y="46459"/>
                  </a:lnTo>
                  <a:lnTo>
                    <a:pt x="413346" y="46459"/>
                  </a:lnTo>
                  <a:lnTo>
                    <a:pt x="419620" y="19454"/>
                  </a:lnTo>
                  <a:lnTo>
                    <a:pt x="419620" y="0"/>
                  </a:lnTo>
                  <a:close/>
                </a:path>
                <a:path w="419735" h="237490">
                  <a:moveTo>
                    <a:pt x="314294" y="46459"/>
                  </a:moveTo>
                  <a:lnTo>
                    <a:pt x="105326" y="46459"/>
                  </a:lnTo>
                  <a:lnTo>
                    <a:pt x="113535" y="51998"/>
                  </a:lnTo>
                  <a:lnTo>
                    <a:pt x="141210" y="190695"/>
                  </a:lnTo>
                  <a:lnTo>
                    <a:pt x="135681" y="198915"/>
                  </a:lnTo>
                  <a:lnTo>
                    <a:pt x="118907" y="202266"/>
                  </a:lnTo>
                  <a:lnTo>
                    <a:pt x="300713" y="202266"/>
                  </a:lnTo>
                  <a:lnTo>
                    <a:pt x="299857" y="202098"/>
                  </a:lnTo>
                  <a:lnTo>
                    <a:pt x="201260" y="202098"/>
                  </a:lnTo>
                  <a:lnTo>
                    <a:pt x="194213" y="195062"/>
                  </a:lnTo>
                  <a:lnTo>
                    <a:pt x="194213" y="53673"/>
                  </a:lnTo>
                  <a:lnTo>
                    <a:pt x="201260" y="46626"/>
                  </a:lnTo>
                  <a:lnTo>
                    <a:pt x="314045" y="46626"/>
                  </a:lnTo>
                  <a:lnTo>
                    <a:pt x="314294" y="46459"/>
                  </a:lnTo>
                  <a:close/>
                </a:path>
                <a:path w="419735" h="237490">
                  <a:moveTo>
                    <a:pt x="413346" y="46459"/>
                  </a:moveTo>
                  <a:lnTo>
                    <a:pt x="314294" y="46459"/>
                  </a:lnTo>
                  <a:lnTo>
                    <a:pt x="331068" y="49810"/>
                  </a:lnTo>
                  <a:lnTo>
                    <a:pt x="336607" y="58029"/>
                  </a:lnTo>
                  <a:lnTo>
                    <a:pt x="308765" y="196737"/>
                  </a:lnTo>
                  <a:lnTo>
                    <a:pt x="300713" y="202266"/>
                  </a:lnTo>
                  <a:lnTo>
                    <a:pt x="377142" y="202266"/>
                  </a:lnTo>
                  <a:lnTo>
                    <a:pt x="413346" y="46459"/>
                  </a:lnTo>
                  <a:close/>
                </a:path>
                <a:path w="419735" h="237490">
                  <a:moveTo>
                    <a:pt x="314045" y="46626"/>
                  </a:moveTo>
                  <a:lnTo>
                    <a:pt x="218359" y="46626"/>
                  </a:lnTo>
                  <a:lnTo>
                    <a:pt x="225406" y="53673"/>
                  </a:lnTo>
                  <a:lnTo>
                    <a:pt x="225406" y="195062"/>
                  </a:lnTo>
                  <a:lnTo>
                    <a:pt x="218359" y="202098"/>
                  </a:lnTo>
                  <a:lnTo>
                    <a:pt x="299857" y="202098"/>
                  </a:lnTo>
                  <a:lnTo>
                    <a:pt x="283771" y="198915"/>
                  </a:lnTo>
                  <a:lnTo>
                    <a:pt x="278410" y="190695"/>
                  </a:lnTo>
                  <a:lnTo>
                    <a:pt x="306084" y="51998"/>
                  </a:lnTo>
                  <a:lnTo>
                    <a:pt x="314045" y="46626"/>
                  </a:lnTo>
                  <a:close/>
                </a:path>
              </a:pathLst>
            </a:custGeom>
            <a:solidFill>
              <a:srgbClr val="FFB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479089" y="9289846"/>
              <a:ext cx="466725" cy="54610"/>
            </a:xfrm>
            <a:custGeom>
              <a:avLst/>
              <a:gdLst/>
              <a:ahLst/>
              <a:cxnLst/>
              <a:rect l="l" t="t" r="r" b="b"/>
              <a:pathLst>
                <a:path w="466725" h="54609">
                  <a:moveTo>
                    <a:pt x="462844" y="0"/>
                  </a:moveTo>
                  <a:lnTo>
                    <a:pt x="3476" y="0"/>
                  </a:lnTo>
                  <a:lnTo>
                    <a:pt x="0" y="3476"/>
                  </a:lnTo>
                  <a:lnTo>
                    <a:pt x="0" y="50930"/>
                  </a:lnTo>
                  <a:lnTo>
                    <a:pt x="3476" y="54406"/>
                  </a:lnTo>
                  <a:lnTo>
                    <a:pt x="7769" y="54406"/>
                  </a:lnTo>
                  <a:lnTo>
                    <a:pt x="462844" y="54406"/>
                  </a:lnTo>
                  <a:lnTo>
                    <a:pt x="466320" y="50930"/>
                  </a:lnTo>
                  <a:lnTo>
                    <a:pt x="466320" y="3476"/>
                  </a:lnTo>
                  <a:lnTo>
                    <a:pt x="462844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06542" y="9080004"/>
              <a:ext cx="411409" cy="234649"/>
            </a:xfrm>
            <a:prstGeom prst="rect">
              <a:avLst/>
            </a:prstGeom>
          </p:spPr>
        </p:pic>
      </p:grpSp>
      <p:pic>
        <p:nvPicPr>
          <p:cNvPr id="218" name="object 21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219" name="object 219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12364152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lang="en-US" spc="-5" dirty="0"/>
              <a:t>I</a:t>
            </a:r>
            <a:r>
              <a:rPr spc="-5" dirty="0"/>
              <a:t>s Fiat Money and Who</a:t>
            </a:r>
            <a:r>
              <a:rPr dirty="0"/>
              <a:t> </a:t>
            </a:r>
            <a:r>
              <a:rPr spc="-5" dirty="0"/>
              <a:t>Controls </a:t>
            </a:r>
            <a:r>
              <a:rPr lang="en-US" spc="-5" dirty="0"/>
              <a:t>I</a:t>
            </a:r>
            <a:r>
              <a:rPr spc="-5" dirty="0"/>
              <a:t>t?</a:t>
            </a:r>
          </a:p>
        </p:txBody>
      </p:sp>
      <p:sp>
        <p:nvSpPr>
          <p:cNvPr id="221" name="object 2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32</a:t>
            </a:r>
          </a:p>
        </p:txBody>
      </p:sp>
      <p:sp>
        <p:nvSpPr>
          <p:cNvPr id="220" name="object 220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#4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4913</Words>
  <Application>Microsoft Office PowerPoint</Application>
  <PresentationFormat>Custom</PresentationFormat>
  <Paragraphs>301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Google Sans</vt:lpstr>
      <vt:lpstr>Open Sans</vt:lpstr>
      <vt:lpstr>Open Sans Light</vt:lpstr>
      <vt:lpstr>Open Sans Medium</vt:lpstr>
      <vt:lpstr>Times New Roman</vt:lpstr>
      <vt:lpstr>Trebuchet MS</vt:lpstr>
      <vt:lpstr>Ubuntu</vt:lpstr>
      <vt:lpstr>Ubuntu Light</vt:lpstr>
      <vt:lpstr>Office Theme</vt:lpstr>
      <vt:lpstr>Chapter #4 What Is Fiat Money  and Who Controls It?</vt:lpstr>
      <vt:lpstr>What Is Fiat Money and Who Controls It?</vt:lpstr>
      <vt:lpstr>What Is Fiat Money and Who Controls It?</vt:lpstr>
      <vt:lpstr>What Is Fiat Money and Who Controls It?</vt:lpstr>
      <vt:lpstr>What Is Fiat Money and Who Controls It?</vt:lpstr>
      <vt:lpstr>What Is Fiat Money and Who Controls It?</vt:lpstr>
      <vt:lpstr>What Is Fiat Money and Who Controls It?</vt:lpstr>
      <vt:lpstr>What Is Fiat Money and Who Controls It?</vt:lpstr>
      <vt:lpstr>What Is Fiat Money and Who Controls It?</vt:lpstr>
      <vt:lpstr>What Is Fiat Money and Who Controls It?</vt:lpstr>
      <vt:lpstr>What Is Fiat Money and Who Controls It?</vt:lpstr>
      <vt:lpstr>What Is Fiat Money and Who Controls It?</vt:lpstr>
      <vt:lpstr>What Is Fiat Money and Who Controls It?</vt:lpstr>
      <vt:lpstr>What Is Fiat Money and Who Controls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3-4</dc:title>
  <dc:creator>z2020</dc:creator>
  <cp:lastModifiedBy>Jonathan Yagoobian</cp:lastModifiedBy>
  <cp:revision>5</cp:revision>
  <dcterms:created xsi:type="dcterms:W3CDTF">2024-11-27T04:22:44Z</dcterms:created>
  <dcterms:modified xsi:type="dcterms:W3CDTF">2025-01-11T04:26:21Z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Creator">
    <vt:lpwstr>Adobe Illustrator 28.5 (Windows)</vt:lpwstr>
  </property>
  <property fmtid="{D5CDD505-2E9C-101B-9397-08002B2CF9AE}" pid="4" name="LastSaved">
    <vt:filetime>2024-11-27T00:00:00Z</vt:filetime>
  </property>
</Properties>
</file>