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video" Target="https://www.youtube.com/embed/eSIJfeP4EDU?feature=oembed" TargetMode="External"/><Relationship Id="rId3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hy teach about Bitcoin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teach about Bitcoin?</a:t>
            </a:r>
          </a:p>
        </p:txBody>
      </p:sp>
      <p:sp>
        <p:nvSpPr>
          <p:cNvPr id="172" name="A rationale for secondary school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rationale for secondary schools</a:t>
            </a:r>
          </a:p>
        </p:txBody>
      </p:sp>
      <p:pic>
        <p:nvPicPr>
          <p:cNvPr id="173" name="My-First-Bitcoin.png" descr="My-First-Bitcoin.png"/>
          <p:cNvPicPr>
            <a:picLocks noChangeAspect="1"/>
          </p:cNvPicPr>
          <p:nvPr/>
        </p:nvPicPr>
        <p:blipFill>
          <a:blip r:embed="rId2">
            <a:extLst/>
          </a:blip>
          <a:srcRect l="1669" t="0" r="1669" b="0"/>
          <a:stretch>
            <a:fillRect/>
          </a:stretch>
        </p:blipFill>
        <p:spPr>
          <a:xfrm>
            <a:off x="18789282" y="342289"/>
            <a:ext cx="5137684" cy="2967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21st Century Ski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21st Century Skills</a:t>
            </a:r>
          </a:p>
        </p:txBody>
      </p:sp>
      <p:sp>
        <p:nvSpPr>
          <p:cNvPr id="176" name="Teaching within the curriculu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Teaching within the curriculum</a:t>
            </a:r>
          </a:p>
        </p:txBody>
      </p:sp>
      <p:sp>
        <p:nvSpPr>
          <p:cNvPr id="177" name="Mathemat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Mathematics</a:t>
            </a:r>
          </a:p>
          <a:p>
            <a:pPr/>
            <a:r>
              <a:t>Computer Science</a:t>
            </a:r>
          </a:p>
          <a:p>
            <a:pPr/>
            <a:r>
              <a:t>Economics</a:t>
            </a:r>
          </a:p>
          <a:p>
            <a:pPr/>
            <a:r>
              <a:t>History</a:t>
            </a:r>
          </a:p>
          <a:p>
            <a:pPr/>
            <a:r>
              <a:t>Geography</a:t>
            </a:r>
          </a:p>
        </p:txBody>
      </p:sp>
      <p:pic>
        <p:nvPicPr>
          <p:cNvPr id="178" name="My-First-Bitcoin.png" descr="My-First-Bitcoin.png"/>
          <p:cNvPicPr>
            <a:picLocks noChangeAspect="1"/>
          </p:cNvPicPr>
          <p:nvPr/>
        </p:nvPicPr>
        <p:blipFill>
          <a:blip r:embed="rId2">
            <a:extLst/>
          </a:blip>
          <a:srcRect l="1669" t="0" r="1669" b="0"/>
          <a:stretch>
            <a:fillRect/>
          </a:stretch>
        </p:blipFill>
        <p:spPr>
          <a:xfrm>
            <a:off x="18789282" y="342289"/>
            <a:ext cx="5137684" cy="2967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21st Century Skil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21st Century Skills</a:t>
            </a:r>
          </a:p>
        </p:txBody>
      </p:sp>
      <p:sp>
        <p:nvSpPr>
          <p:cNvPr id="181" name="Teaching beyond the curriculu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Teaching beyond the curriculum</a:t>
            </a:r>
          </a:p>
        </p:txBody>
      </p:sp>
      <p:sp>
        <p:nvSpPr>
          <p:cNvPr id="182" name="Critical thin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Critical thinking</a:t>
            </a:r>
          </a:p>
          <a:p>
            <a:pPr/>
            <a:r>
              <a:t>Reasoning and logic</a:t>
            </a:r>
          </a:p>
          <a:p>
            <a:pPr/>
            <a:r>
              <a:t>Personal responsibility</a:t>
            </a:r>
          </a:p>
          <a:p>
            <a:pPr/>
            <a:r>
              <a:t>Long-term planning</a:t>
            </a:r>
          </a:p>
          <a:p>
            <a:pPr/>
            <a:r>
              <a:t>Entrepreneurship</a:t>
            </a:r>
          </a:p>
        </p:txBody>
      </p:sp>
      <p:pic>
        <p:nvPicPr>
          <p:cNvPr id="183" name="My-First-Bitcoin.png" descr="My-First-Bitcoin.png"/>
          <p:cNvPicPr>
            <a:picLocks noChangeAspect="1"/>
          </p:cNvPicPr>
          <p:nvPr/>
        </p:nvPicPr>
        <p:blipFill>
          <a:blip r:embed="rId2">
            <a:extLst/>
          </a:blip>
          <a:srcRect l="1669" t="0" r="1669" b="0"/>
          <a:stretch>
            <a:fillRect/>
          </a:stretch>
        </p:blipFill>
        <p:spPr>
          <a:xfrm>
            <a:off x="18789282" y="342289"/>
            <a:ext cx="5137684" cy="2967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12 Week Diplo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 Week Diploma</a:t>
            </a:r>
          </a:p>
        </p:txBody>
      </p:sp>
      <p:sp>
        <p:nvSpPr>
          <p:cNvPr id="186" name="Designed to intrigue stud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Designed to intrigue students</a:t>
            </a:r>
          </a:p>
        </p:txBody>
      </p:sp>
      <p:sp>
        <p:nvSpPr>
          <p:cNvPr id="187" name="History of mone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History of money</a:t>
            </a:r>
          </a:p>
          <a:p>
            <a:pPr/>
            <a:r>
              <a:t>Qualities of money</a:t>
            </a:r>
          </a:p>
          <a:p>
            <a:pPr/>
            <a:r>
              <a:t>Modern Accountancy</a:t>
            </a:r>
          </a:p>
          <a:p>
            <a:pPr/>
            <a:r>
              <a:t>Public / Private Key Cryptography</a:t>
            </a:r>
          </a:p>
          <a:p>
            <a:pPr/>
            <a:r>
              <a:t>Probabilities</a:t>
            </a:r>
          </a:p>
          <a:p>
            <a:pPr/>
            <a:r>
              <a:t>Computer Hardware</a:t>
            </a:r>
          </a:p>
          <a:p>
            <a:pPr/>
            <a:r>
              <a:t>Game Theory</a:t>
            </a:r>
          </a:p>
        </p:txBody>
      </p:sp>
      <p:pic>
        <p:nvPicPr>
          <p:cNvPr id="188" name="My-First-Bitcoin.png" descr="My-First-Bitcoin.png"/>
          <p:cNvPicPr>
            <a:picLocks noChangeAspect="1"/>
          </p:cNvPicPr>
          <p:nvPr/>
        </p:nvPicPr>
        <p:blipFill>
          <a:blip r:embed="rId2">
            <a:extLst/>
          </a:blip>
          <a:srcRect l="1669" t="0" r="1669" b="0"/>
          <a:stretch>
            <a:fillRect/>
          </a:stretch>
        </p:blipFill>
        <p:spPr>
          <a:xfrm>
            <a:off x="18789282" y="342289"/>
            <a:ext cx="5137684" cy="2967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ctivity-Based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Activity-Based Learning</a:t>
            </a:r>
          </a:p>
        </p:txBody>
      </p:sp>
      <p:sp>
        <p:nvSpPr>
          <p:cNvPr id="191" name="Hands-on experien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Hands-on experiences</a:t>
            </a:r>
          </a:p>
        </p:txBody>
      </p:sp>
      <p:sp>
        <p:nvSpPr>
          <p:cNvPr id="192" name="Fiat currency from around the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Fiat currency from around the world</a:t>
            </a:r>
          </a:p>
          <a:p>
            <a:pPr/>
            <a:r>
              <a:t>‘Coincidence of Wants’ Marketplace</a:t>
            </a:r>
          </a:p>
          <a:p>
            <a:pPr/>
            <a:r>
              <a:t>Inflation Auction</a:t>
            </a:r>
          </a:p>
          <a:p>
            <a:pPr/>
            <a:r>
              <a:t>Picking your own atom from the Universe using pennies</a:t>
            </a:r>
          </a:p>
          <a:p>
            <a:pPr/>
            <a:r>
              <a:t>Stamping keys into metal</a:t>
            </a:r>
          </a:p>
          <a:p>
            <a:pPr/>
            <a:r>
              <a:t>Building a node</a:t>
            </a:r>
          </a:p>
          <a:p>
            <a:pPr/>
            <a:r>
              <a:t>Live transactions</a:t>
            </a:r>
          </a:p>
        </p:txBody>
      </p:sp>
      <p:pic>
        <p:nvPicPr>
          <p:cNvPr id="193" name="My-First-Bitcoin.png" descr="My-First-Bitcoin.png"/>
          <p:cNvPicPr>
            <a:picLocks noChangeAspect="1"/>
          </p:cNvPicPr>
          <p:nvPr/>
        </p:nvPicPr>
        <p:blipFill>
          <a:blip r:embed="rId2">
            <a:extLst/>
          </a:blip>
          <a:srcRect l="1669" t="0" r="1669" b="0"/>
          <a:stretch>
            <a:fillRect/>
          </a:stretch>
        </p:blipFill>
        <p:spPr>
          <a:xfrm>
            <a:off x="18789282" y="342289"/>
            <a:ext cx="5137684" cy="2967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El Salvador's Future: Bitcoin Education" descr="El Salvador's Future: Bitcoin Education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El Salvador's Future: Bitcoin Education" aiw:author="Max DeMarco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4064000" y="2286000"/>
            <a:ext cx="16256000" cy="9144000"/>
          </a:xfrm>
          <a:prstGeom prst="rect">
            <a:avLst/>
          </a:prstGeom>
        </p:spPr>
      </p:pic>
      <p:sp>
        <p:nvSpPr>
          <p:cNvPr id="196" name="Start 4:45"/>
          <p:cNvSpPr txBox="1"/>
          <p:nvPr/>
        </p:nvSpPr>
        <p:spPr>
          <a:xfrm>
            <a:off x="17436913" y="11761895"/>
            <a:ext cx="277947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Start 4:45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95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95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9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Addithya_Stamp.jpeg" descr="Addithya_Stamp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95" y="261766"/>
            <a:ext cx="9894350" cy="13192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My-First-Bitcoin.png" descr="My-First-Bitcoin.png"/>
          <p:cNvPicPr>
            <a:picLocks noChangeAspect="1"/>
          </p:cNvPicPr>
          <p:nvPr/>
        </p:nvPicPr>
        <p:blipFill>
          <a:blip r:embed="rId3">
            <a:extLst/>
          </a:blip>
          <a:srcRect l="1669" t="0" r="1669" b="0"/>
          <a:stretch>
            <a:fillRect/>
          </a:stretch>
        </p:blipFill>
        <p:spPr>
          <a:xfrm>
            <a:off x="11673889" y="3703544"/>
            <a:ext cx="10922001" cy="6308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