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445" r:id="rId3"/>
    <p:sldId id="441" r:id="rId4"/>
    <p:sldId id="432" r:id="rId5"/>
    <p:sldId id="429" r:id="rId6"/>
    <p:sldId id="434" r:id="rId7"/>
    <p:sldId id="442" r:id="rId8"/>
    <p:sldId id="437" r:id="rId9"/>
    <p:sldId id="438" r:id="rId10"/>
    <p:sldId id="439" r:id="rId11"/>
    <p:sldId id="440" r:id="rId12"/>
    <p:sldId id="444" r:id="rId13"/>
    <p:sldId id="446" r:id="rId14"/>
    <p:sldId id="443" r:id="rId15"/>
    <p:sldId id="404" r:id="rId16"/>
    <p:sldId id="44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9900"/>
    <a:srgbClr val="FF0066"/>
    <a:srgbClr val="8BF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2" autoAdjust="0"/>
    <p:restoredTop sz="85714" autoAdjust="0"/>
  </p:normalViewPr>
  <p:slideViewPr>
    <p:cSldViewPr snapToGrid="0">
      <p:cViewPr varScale="1">
        <p:scale>
          <a:sx n="75" d="100"/>
          <a:sy n="75" d="100"/>
        </p:scale>
        <p:origin x="758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7ABC1-5C10-4093-89A3-B8BBAC21A98C}" type="datetimeFigureOut">
              <a:rPr lang="en-SG" smtClean="0"/>
              <a:t>15/5/2019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36F8-8702-44D2-A496-096F74F134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427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#1 – TWG – ABT / QR payment overseas</a:t>
            </a:r>
          </a:p>
          <a:p>
            <a:r>
              <a:rPr lang="en-SG" dirty="0" smtClean="0"/>
              <a:t>#2 – TWG – Various forms of QR.</a:t>
            </a:r>
            <a:r>
              <a:rPr lang="en-SG" baseline="0" dirty="0" smtClean="0"/>
              <a:t> Static/Dynamic, Common QR/Local QR etc..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36F8-8702-44D2-A496-096F74F13405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4692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36F8-8702-44D2-A496-096F74F13405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4938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36F8-8702-44D2-A496-096F74F13405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6515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36F8-8702-44D2-A496-096F74F13405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3937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36F8-8702-44D2-A496-096F74F13405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2350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36F8-8702-44D2-A496-096F74F13405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3864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8AE1E2-0D00-4FE7-99E4-13389250025B}" type="slidenum">
              <a:rPr lang="en-SG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SG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313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8AE1E2-0D00-4FE7-99E4-13389250025B}" type="slidenum">
              <a:rPr lang="en-SG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SG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839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36F8-8702-44D2-A496-096F74F13405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5535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36F8-8702-44D2-A496-096F74F13405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0955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8AE1E2-0D00-4FE7-99E4-13389250025B}" type="slidenum">
              <a:rPr lang="en-SG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SG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399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36F8-8702-44D2-A496-096F74F13405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77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36F8-8702-44D2-A496-096F74F13405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8383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36F8-8702-44D2-A496-096F74F13405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708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36F8-8702-44D2-A496-096F74F13405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0356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36F8-8702-44D2-A496-096F74F13405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159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CEC5-55F2-490B-BCC4-77376992D409}" type="datetimeFigureOut">
              <a:rPr lang="en-SG" smtClean="0"/>
              <a:t>15/5/2019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7025-9221-49AF-BE33-81442E100A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3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CEC5-55F2-490B-BCC4-77376992D409}" type="datetimeFigureOut">
              <a:rPr lang="en-SG" smtClean="0"/>
              <a:t>15/5/2019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7025-9221-49AF-BE33-81442E100A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038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CEC5-55F2-490B-BCC4-77376992D409}" type="datetimeFigureOut">
              <a:rPr lang="en-SG" smtClean="0"/>
              <a:t>15/5/2019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7025-9221-49AF-BE33-81442E100A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325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CEC5-55F2-490B-BCC4-77376992D409}" type="datetimeFigureOut">
              <a:rPr lang="en-SG" smtClean="0"/>
              <a:t>15/5/2019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7025-9221-49AF-BE33-81442E100A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688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CEC5-55F2-490B-BCC4-77376992D409}" type="datetimeFigureOut">
              <a:rPr lang="en-SG" smtClean="0"/>
              <a:t>15/5/2019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7025-9221-49AF-BE33-81442E100A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067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CEC5-55F2-490B-BCC4-77376992D409}" type="datetimeFigureOut">
              <a:rPr lang="en-SG" smtClean="0"/>
              <a:t>15/5/2019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7025-9221-49AF-BE33-81442E100A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616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CEC5-55F2-490B-BCC4-77376992D409}" type="datetimeFigureOut">
              <a:rPr lang="en-SG" smtClean="0"/>
              <a:t>15/5/2019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7025-9221-49AF-BE33-81442E100A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967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CEC5-55F2-490B-BCC4-77376992D409}" type="datetimeFigureOut">
              <a:rPr lang="en-SG" smtClean="0"/>
              <a:t>15/5/2019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7025-9221-49AF-BE33-81442E100A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022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CEC5-55F2-490B-BCC4-77376992D409}" type="datetimeFigureOut">
              <a:rPr lang="en-SG" smtClean="0"/>
              <a:t>15/5/2019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7025-9221-49AF-BE33-81442E100A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373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CEC5-55F2-490B-BCC4-77376992D409}" type="datetimeFigureOut">
              <a:rPr lang="en-SG" smtClean="0"/>
              <a:t>15/5/2019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7025-9221-49AF-BE33-81442E100A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721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CEC5-55F2-490B-BCC4-77376992D409}" type="datetimeFigureOut">
              <a:rPr lang="en-SG" smtClean="0"/>
              <a:t>15/5/2019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7025-9221-49AF-BE33-81442E100A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598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6CEC5-55F2-490B-BCC4-77376992D409}" type="datetimeFigureOut">
              <a:rPr lang="en-SG" smtClean="0"/>
              <a:t>15/5/2019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57025-9221-49AF-BE33-81442E100A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057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8155" y="3974931"/>
            <a:ext cx="12083845" cy="13620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13800" b="1" dirty="0" smtClean="0">
                <a:solidFill>
                  <a:srgbClr val="0070C0"/>
                </a:solidFill>
              </a:rPr>
              <a:t>TWG</a:t>
            </a:r>
            <a:r>
              <a:rPr lang="en-US" sz="8800" b="1" dirty="0" smtClean="0">
                <a:solidFill>
                  <a:srgbClr val="0070C0"/>
                </a:solidFill>
              </a:rPr>
              <a:t> –</a:t>
            </a:r>
            <a:r>
              <a:rPr lang="en-US" sz="8800" b="1" dirty="0" smtClean="0"/>
              <a:t> </a:t>
            </a:r>
            <a:br>
              <a:rPr lang="en-US" sz="8800" b="1" dirty="0" smtClean="0"/>
            </a:br>
            <a:r>
              <a:rPr lang="en-US" sz="9600" b="1" dirty="0" smtClean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00B0F0"/>
                </a:solidFill>
              </a:rPr>
              <a:t>echnical</a:t>
            </a:r>
            <a:r>
              <a:rPr lang="en-US" b="1" dirty="0" smtClean="0"/>
              <a:t> </a:t>
            </a:r>
            <a:r>
              <a:rPr lang="en-US" sz="9600" b="1" dirty="0" smtClean="0">
                <a:solidFill>
                  <a:srgbClr val="FF0000"/>
                </a:solidFill>
              </a:rPr>
              <a:t>W</a:t>
            </a:r>
            <a:r>
              <a:rPr lang="en-US" b="1" dirty="0" smtClean="0">
                <a:solidFill>
                  <a:srgbClr val="00B0F0"/>
                </a:solidFill>
              </a:rPr>
              <a:t>orkgroup</a:t>
            </a:r>
            <a:br>
              <a:rPr lang="en-US" b="1" dirty="0" smtClean="0">
                <a:solidFill>
                  <a:srgbClr val="00B0F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Updates #6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380480"/>
            <a:ext cx="12192000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 smtClean="0"/>
              <a:t>TWG#1-Singapore / TWG#2-Thailand / TWG#3-HongKong / TWG#4-China GZ / TWG#5-Japan Osaka / TWG#6-Thailand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8748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0"/>
            <a:ext cx="12192000" cy="9579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0" dirty="0" smtClean="0">
                <a:solidFill>
                  <a:schemeClr val="tx1"/>
                </a:solidFill>
              </a:rPr>
              <a:t>QR Framework Progress</a:t>
            </a:r>
            <a:endParaRPr lang="en-SG" sz="8000" dirty="0">
              <a:solidFill>
                <a:schemeClr val="tx1"/>
              </a:solidFill>
            </a:endParaRPr>
          </a:p>
        </p:txBody>
      </p:sp>
      <p:pic>
        <p:nvPicPr>
          <p:cNvPr id="4" name="Picture 3" descr="Void Pay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60" y="1127760"/>
            <a:ext cx="10403840" cy="542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60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0"/>
            <a:ext cx="12192000" cy="9579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0" dirty="0" smtClean="0">
                <a:solidFill>
                  <a:schemeClr val="tx1"/>
                </a:solidFill>
              </a:rPr>
              <a:t>QR Framework Progress</a:t>
            </a:r>
            <a:endParaRPr lang="en-SG" sz="80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0560" y="6035040"/>
            <a:ext cx="11064240" cy="55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i="1" dirty="0" smtClean="0">
                <a:solidFill>
                  <a:srgbClr val="FF0000"/>
                </a:solidFill>
              </a:rPr>
              <a:t>*Mobile timeout should be lesser than the backend </a:t>
            </a:r>
            <a:r>
              <a:rPr lang="en-SG" i="1" dirty="0" err="1" smtClean="0">
                <a:solidFill>
                  <a:srgbClr val="FF0000"/>
                </a:solidFill>
              </a:rPr>
              <a:t>timout</a:t>
            </a:r>
            <a:endParaRPr lang="en-SG" i="1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" y="1215119"/>
            <a:ext cx="11064240" cy="466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1076960"/>
            <a:ext cx="12192000" cy="9579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0" dirty="0" smtClean="0">
                <a:solidFill>
                  <a:schemeClr val="tx1"/>
                </a:solidFill>
              </a:rPr>
              <a:t>3. Run through spec</a:t>
            </a:r>
            <a:endParaRPr lang="en-SG" sz="80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897" y="2655570"/>
            <a:ext cx="90773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4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0"/>
            <a:ext cx="12192000" cy="9579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0" dirty="0" smtClean="0">
                <a:solidFill>
                  <a:schemeClr val="tx1"/>
                </a:solidFill>
              </a:rPr>
              <a:t>XQR Specifications</a:t>
            </a:r>
            <a:endParaRPr lang="en-SG" sz="60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320" y="2021840"/>
            <a:ext cx="12192000" cy="9579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SG" sz="4800" dirty="0" smtClean="0">
                <a:solidFill>
                  <a:schemeClr val="tx1"/>
                </a:solidFill>
              </a:rPr>
              <a:t>Specification finalisation and sign-off</a:t>
            </a:r>
          </a:p>
          <a:p>
            <a:endParaRPr lang="en-SG" sz="4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115996"/>
              </p:ext>
            </p:extLst>
          </p:nvPr>
        </p:nvGraphicFramePr>
        <p:xfrm>
          <a:off x="487680" y="3266440"/>
          <a:ext cx="11257280" cy="15544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628640">
                  <a:extLst>
                    <a:ext uri="{9D8B030D-6E8A-4147-A177-3AD203B41FA5}">
                      <a16:colId xmlns:a16="http://schemas.microsoft.com/office/drawing/2014/main" val="2872356740"/>
                    </a:ext>
                  </a:extLst>
                </a:gridCol>
                <a:gridCol w="5628640">
                  <a:extLst>
                    <a:ext uri="{9D8B030D-6E8A-4147-A177-3AD203B41FA5}">
                      <a16:colId xmlns:a16="http://schemas.microsoft.com/office/drawing/2014/main" val="424235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800" b="0" dirty="0" smtClean="0"/>
                        <a:t>Development Work</a:t>
                      </a:r>
                      <a:endParaRPr lang="en-SG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b="0" dirty="0" smtClean="0"/>
                        <a:t>Q3/4</a:t>
                      </a:r>
                      <a:r>
                        <a:rPr lang="en-SG" sz="2800" b="0" baseline="0" dirty="0" smtClean="0"/>
                        <a:t> (July to Oct 2019)</a:t>
                      </a:r>
                      <a:endParaRPr lang="en-SG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270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SIT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Q4 (Oct</a:t>
                      </a:r>
                      <a:r>
                        <a:rPr lang="en-SG" sz="2800" baseline="0" dirty="0" smtClean="0"/>
                        <a:t> to Nov 2019)</a:t>
                      </a:r>
                      <a:endParaRPr lang="en-SG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48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UAT/PAT/Field Trial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Q4 (Dec 2019)</a:t>
                      </a:r>
                      <a:endParaRPr lang="en-SG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828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61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3017520"/>
            <a:ext cx="12192000" cy="9579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0" dirty="0">
                <a:solidFill>
                  <a:schemeClr val="tx1"/>
                </a:solidFill>
              </a:rPr>
              <a:t>4</a:t>
            </a:r>
            <a:r>
              <a:rPr lang="en-SG" sz="8000" dirty="0" smtClean="0">
                <a:solidFill>
                  <a:schemeClr val="tx1"/>
                </a:solidFill>
              </a:rPr>
              <a:t>. </a:t>
            </a:r>
            <a:r>
              <a:rPr lang="en-SG" sz="8000" dirty="0">
                <a:solidFill>
                  <a:schemeClr val="tx1"/>
                </a:solidFill>
              </a:rPr>
              <a:t>F</a:t>
            </a:r>
            <a:r>
              <a:rPr lang="en-SG" sz="8000" dirty="0" smtClean="0">
                <a:solidFill>
                  <a:schemeClr val="tx1"/>
                </a:solidFill>
              </a:rPr>
              <a:t>orex layer sharing</a:t>
            </a:r>
          </a:p>
          <a:p>
            <a:pPr algn="ctr"/>
            <a:r>
              <a:rPr lang="en-SG" sz="8000" dirty="0" smtClean="0">
                <a:solidFill>
                  <a:schemeClr val="tx1"/>
                </a:solidFill>
              </a:rPr>
              <a:t>(SG &amp; HK)</a:t>
            </a:r>
            <a:endParaRPr lang="en-SG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1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DBA237-C4D3-4E31-8467-DEB8861AC52E}" type="slidenum">
              <a:rPr lang="zh-CN" altLang="en-SG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SG" altLang="zh-CN" sz="1400"/>
          </a:p>
        </p:txBody>
      </p:sp>
      <p:sp>
        <p:nvSpPr>
          <p:cNvPr id="10" name="Oval 9"/>
          <p:cNvSpPr/>
          <p:nvPr/>
        </p:nvSpPr>
        <p:spPr>
          <a:xfrm>
            <a:off x="3603626" y="1101726"/>
            <a:ext cx="4860925" cy="4703763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3017838" y="3416301"/>
            <a:ext cx="6030912" cy="177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6600" b="1" kern="0" dirty="0">
                <a:solidFill>
                  <a:schemeClr val="tx1">
                    <a:lumMod val="75000"/>
                    <a:lumOff val="25000"/>
                  </a:schemeClr>
                </a:solidFill>
                <a:cs typeface="Aaux ProBold"/>
              </a:rPr>
              <a:t>Thank you</a:t>
            </a:r>
            <a:endParaRPr lang="en-US" sz="6600" b="1" kern="0" dirty="0">
              <a:solidFill>
                <a:schemeClr val="tx1">
                  <a:lumMod val="75000"/>
                  <a:lumOff val="25000"/>
                </a:schemeClr>
              </a:solidFill>
              <a:latin typeface="Aaux ProBold"/>
              <a:cs typeface="Aaux Pro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154" y="1555317"/>
            <a:ext cx="4056279" cy="210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2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DBA237-C4D3-4E31-8467-DEB8861AC52E}" type="slidenum">
              <a:rPr lang="zh-CN" altLang="en-SG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SG" altLang="zh-CN" sz="1400"/>
          </a:p>
        </p:txBody>
      </p:sp>
      <p:sp>
        <p:nvSpPr>
          <p:cNvPr id="10" name="Oval 9"/>
          <p:cNvSpPr/>
          <p:nvPr/>
        </p:nvSpPr>
        <p:spPr>
          <a:xfrm>
            <a:off x="3603626" y="1101726"/>
            <a:ext cx="4860925" cy="4703763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3017838" y="3416301"/>
            <a:ext cx="6030912" cy="177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6600" b="1" kern="0" dirty="0">
                <a:solidFill>
                  <a:schemeClr val="tx1">
                    <a:lumMod val="75000"/>
                    <a:lumOff val="25000"/>
                  </a:schemeClr>
                </a:solidFill>
                <a:cs typeface="Aaux ProBold"/>
              </a:rPr>
              <a:t>Thank you</a:t>
            </a:r>
            <a:endParaRPr lang="en-US" sz="6600" b="1" kern="0" dirty="0">
              <a:solidFill>
                <a:schemeClr val="tx1">
                  <a:lumMod val="75000"/>
                  <a:lumOff val="25000"/>
                </a:schemeClr>
              </a:solidFill>
              <a:latin typeface="Aaux ProBold"/>
              <a:cs typeface="Aaux Pro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154" y="1555317"/>
            <a:ext cx="4056279" cy="210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1300480"/>
            <a:ext cx="12192000" cy="48971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1600" indent="-1371600">
              <a:buAutoNum type="arabicPeriod"/>
            </a:pPr>
            <a:r>
              <a:rPr lang="en-SG" sz="6000" dirty="0" smtClean="0">
                <a:solidFill>
                  <a:schemeClr val="tx1"/>
                </a:solidFill>
              </a:rPr>
              <a:t>Recap</a:t>
            </a:r>
          </a:p>
          <a:p>
            <a:pPr marL="1371600" indent="-1371600">
              <a:buAutoNum type="arabicPeriod"/>
            </a:pPr>
            <a:r>
              <a:rPr lang="en-SG" sz="6000" dirty="0" smtClean="0">
                <a:solidFill>
                  <a:schemeClr val="tx1"/>
                </a:solidFill>
              </a:rPr>
              <a:t>Payment flow comment</a:t>
            </a:r>
          </a:p>
          <a:p>
            <a:pPr marL="1371600" indent="-1371600">
              <a:buAutoNum type="arabicPeriod"/>
            </a:pPr>
            <a:r>
              <a:rPr lang="en-SG" sz="6000" dirty="0" smtClean="0">
                <a:solidFill>
                  <a:schemeClr val="tx1"/>
                </a:solidFill>
              </a:rPr>
              <a:t>Run through spec.</a:t>
            </a:r>
          </a:p>
          <a:p>
            <a:pPr marL="1371600" indent="-1371600">
              <a:buAutoNum type="arabicPeriod"/>
            </a:pPr>
            <a:r>
              <a:rPr lang="en-SG" sz="6000" dirty="0" smtClean="0">
                <a:solidFill>
                  <a:schemeClr val="tx1"/>
                </a:solidFill>
              </a:rPr>
              <a:t>Forex Layer sharing</a:t>
            </a:r>
            <a:endParaRPr lang="en-SG" sz="6000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0" y="0"/>
            <a:ext cx="12192000" cy="9579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0" dirty="0" smtClean="0">
                <a:solidFill>
                  <a:schemeClr val="tx1"/>
                </a:solidFill>
              </a:rPr>
              <a:t>QR Framework Progress</a:t>
            </a:r>
            <a:endParaRPr lang="en-SG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5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3017520"/>
            <a:ext cx="12192000" cy="9579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0" dirty="0" smtClean="0">
                <a:solidFill>
                  <a:schemeClr val="tx1"/>
                </a:solidFill>
              </a:rPr>
              <a:t>1. Recap</a:t>
            </a:r>
            <a:endParaRPr lang="en-SG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59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DBA237-C4D3-4E31-8467-DEB8861AC52E}" type="slidenum">
              <a:rPr lang="zh-CN" altLang="en-SG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SG" altLang="zh-CN" sz="1400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8432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ounded Rectangle 3"/>
          <p:cNvSpPr/>
          <p:nvPr/>
        </p:nvSpPr>
        <p:spPr>
          <a:xfrm>
            <a:off x="833120" y="254000"/>
            <a:ext cx="11460480" cy="589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000" dirty="0" smtClean="0">
                <a:solidFill>
                  <a:schemeClr val="tx1"/>
                </a:solidFill>
              </a:rPr>
              <a:t>TWG Technical Updates</a:t>
            </a:r>
            <a:endParaRPr lang="en-SG" sz="40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3280"/>
            <a:ext cx="12192000" cy="601472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0159" y="1300480"/>
            <a:ext cx="12192000" cy="3566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800" dirty="0" smtClean="0">
                <a:solidFill>
                  <a:srgbClr val="FF0000"/>
                </a:solidFill>
              </a:rPr>
              <a:t>Where are we now?</a:t>
            </a:r>
            <a:endParaRPr lang="en-SG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3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rot="4122684">
            <a:off x="5111693" y="-1134089"/>
            <a:ext cx="1491536" cy="11991666"/>
          </a:xfrm>
          <a:prstGeom prst="triangle">
            <a:avLst>
              <a:gd name="adj" fmla="val 100000"/>
            </a:avLst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891225" y="2277374"/>
            <a:ext cx="31173" cy="4229100"/>
          </a:xfrm>
          <a:prstGeom prst="line">
            <a:avLst/>
          </a:prstGeom>
          <a:ln w="38100">
            <a:solidFill>
              <a:srgbClr val="FFFF00"/>
            </a:solidFill>
          </a:ln>
          <a:effectLst>
            <a:outerShdw blurRad="139700" dir="21540000" sy="23000" kx="1200000" algn="br" rotWithShape="0">
              <a:prstClr val="black">
                <a:alpha val="8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7169551" y="651695"/>
            <a:ext cx="31173" cy="4229100"/>
          </a:xfrm>
          <a:prstGeom prst="line">
            <a:avLst/>
          </a:prstGeom>
          <a:ln w="38100"/>
          <a:effectLst>
            <a:outerShdw blurRad="139700" dir="21540000" sy="23000" kx="1200000" algn="br" rotWithShape="0">
              <a:prstClr val="black">
                <a:alpha val="8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332919" y="1513157"/>
            <a:ext cx="31173" cy="422910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139700" dir="21540000" sy="23000" kx="1200000" algn="br" rotWithShape="0">
              <a:prstClr val="black">
                <a:alpha val="8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6913467" y="4701890"/>
            <a:ext cx="543339" cy="357809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/>
          <p:cNvSpPr/>
          <p:nvPr/>
        </p:nvSpPr>
        <p:spPr>
          <a:xfrm>
            <a:off x="7078804" y="4855947"/>
            <a:ext cx="181493" cy="49695"/>
          </a:xfrm>
          <a:prstGeom prst="ellipse">
            <a:avLst/>
          </a:prstGeom>
          <a:solidFill>
            <a:schemeClr val="accent1"/>
          </a:solidFill>
          <a:ln w="539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1632806" y="6260995"/>
            <a:ext cx="543339" cy="357809"/>
          </a:xfrm>
          <a:prstGeom prst="ellipse">
            <a:avLst/>
          </a:prstGeom>
          <a:noFill/>
          <a:ln w="539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/>
          <p:cNvSpPr/>
          <p:nvPr/>
        </p:nvSpPr>
        <p:spPr>
          <a:xfrm>
            <a:off x="1813730" y="6439900"/>
            <a:ext cx="181493" cy="49695"/>
          </a:xfrm>
          <a:prstGeom prst="ellipse">
            <a:avLst/>
          </a:prstGeom>
          <a:solidFill>
            <a:schemeClr val="accent1"/>
          </a:solidFill>
          <a:ln w="539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/>
          <p:cNvSpPr/>
          <p:nvPr/>
        </p:nvSpPr>
        <p:spPr>
          <a:xfrm>
            <a:off x="4079359" y="5563352"/>
            <a:ext cx="543339" cy="357809"/>
          </a:xfrm>
          <a:prstGeom prst="ellipse">
            <a:avLst/>
          </a:prstGeom>
          <a:noFill/>
          <a:ln w="539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/>
          <p:cNvSpPr/>
          <p:nvPr/>
        </p:nvSpPr>
        <p:spPr>
          <a:xfrm>
            <a:off x="4244696" y="5717409"/>
            <a:ext cx="181493" cy="49695"/>
          </a:xfrm>
          <a:prstGeom prst="ellipse">
            <a:avLst/>
          </a:prstGeom>
          <a:solidFill>
            <a:schemeClr val="accent1"/>
          </a:solidFill>
          <a:ln w="539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Can 14"/>
          <p:cNvSpPr/>
          <p:nvPr/>
        </p:nvSpPr>
        <p:spPr>
          <a:xfrm>
            <a:off x="219670" y="2404777"/>
            <a:ext cx="1288516" cy="12370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solidFill>
                  <a:schemeClr val="bg1"/>
                </a:solidFill>
              </a:rPr>
              <a:t>#1</a:t>
            </a:r>
          </a:p>
          <a:p>
            <a:pPr algn="ctr"/>
            <a:r>
              <a:rPr lang="en-SG" sz="1400" dirty="0" smtClean="0">
                <a:solidFill>
                  <a:schemeClr val="bg1"/>
                </a:solidFill>
              </a:rPr>
              <a:t>All-In-One-QR Repository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759031" y="1439723"/>
            <a:ext cx="1868168" cy="43204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127000" dist="1524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b="1" dirty="0" smtClean="0">
                <a:solidFill>
                  <a:srgbClr val="0070C0"/>
                </a:solidFill>
              </a:rPr>
              <a:t>#2 </a:t>
            </a:r>
            <a:r>
              <a:rPr lang="en-US" b="1" dirty="0" smtClean="0">
                <a:solidFill>
                  <a:srgbClr val="0070C0"/>
                </a:solidFill>
              </a:rPr>
              <a:t>Forex Layer</a:t>
            </a:r>
            <a:endParaRPr lang="en-SG" b="1" dirty="0">
              <a:solidFill>
                <a:srgbClr val="0070C0"/>
              </a:solidFill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1996882" y="1657427"/>
            <a:ext cx="2297246" cy="116078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b="1" dirty="0" smtClean="0">
                <a:solidFill>
                  <a:schemeClr val="bg1"/>
                </a:solidFill>
              </a:rPr>
              <a:t>#3</a:t>
            </a:r>
            <a:r>
              <a:rPr lang="en-SG" sz="2000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SG" sz="1600" dirty="0" smtClean="0">
                <a:solidFill>
                  <a:schemeClr val="bg1"/>
                </a:solidFill>
              </a:rPr>
              <a:t>QR Framework-API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96207" y="4128097"/>
            <a:ext cx="1335442" cy="1299027"/>
          </a:xfrm>
          <a:prstGeom prst="ellipse">
            <a:avLst/>
          </a:prstGeom>
          <a:noFill/>
          <a:ln w="1016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solidFill>
                  <a:schemeClr val="tx1"/>
                </a:solidFill>
              </a:rPr>
              <a:t>2019</a:t>
            </a:r>
          </a:p>
          <a:p>
            <a:pPr algn="ctr"/>
            <a:r>
              <a:rPr lang="en-SG" sz="2400" b="1" dirty="0" smtClean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19" name="Isosceles Triangle 18"/>
          <p:cNvSpPr/>
          <p:nvPr/>
        </p:nvSpPr>
        <p:spPr>
          <a:xfrm>
            <a:off x="612137" y="3790529"/>
            <a:ext cx="503582" cy="351258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/>
          <p:cNvSpPr/>
          <p:nvPr/>
        </p:nvSpPr>
        <p:spPr>
          <a:xfrm>
            <a:off x="5049839" y="2342841"/>
            <a:ext cx="1335442" cy="1299027"/>
          </a:xfrm>
          <a:prstGeom prst="ellipse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solidFill>
                  <a:schemeClr val="tx1"/>
                </a:solidFill>
              </a:rPr>
              <a:t>2019</a:t>
            </a:r>
          </a:p>
          <a:p>
            <a:pPr algn="ctr"/>
            <a:r>
              <a:rPr lang="en-SG" sz="2400" b="1" dirty="0" smtClean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21" name="Isosceles Triangle 20"/>
          <p:cNvSpPr/>
          <p:nvPr/>
        </p:nvSpPr>
        <p:spPr>
          <a:xfrm>
            <a:off x="5486761" y="2034885"/>
            <a:ext cx="503582" cy="35125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/>
          <p:cNvSpPr/>
          <p:nvPr/>
        </p:nvSpPr>
        <p:spPr>
          <a:xfrm>
            <a:off x="2307786" y="3109697"/>
            <a:ext cx="1335442" cy="1299027"/>
          </a:xfrm>
          <a:prstGeom prst="ellipse">
            <a:avLst/>
          </a:prstGeom>
          <a:noFill/>
          <a:ln w="1016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solidFill>
                  <a:schemeClr val="tx1"/>
                </a:solidFill>
              </a:rPr>
              <a:t>2019</a:t>
            </a:r>
          </a:p>
          <a:p>
            <a:pPr algn="ctr"/>
            <a:r>
              <a:rPr lang="en-SG" sz="2400" b="1" dirty="0" smtClean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23" name="Isosceles Triangle 22"/>
          <p:cNvSpPr/>
          <p:nvPr/>
        </p:nvSpPr>
        <p:spPr>
          <a:xfrm>
            <a:off x="2723716" y="2772129"/>
            <a:ext cx="503582" cy="351258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 descr="Image result for testing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452" y="418322"/>
            <a:ext cx="1112719" cy="111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/>
          <p:nvPr/>
        </p:nvCxnSpPr>
        <p:spPr>
          <a:xfrm flipV="1">
            <a:off x="9440171" y="245660"/>
            <a:ext cx="23659" cy="3855592"/>
          </a:xfrm>
          <a:prstGeom prst="line">
            <a:avLst/>
          </a:prstGeom>
          <a:ln w="38100">
            <a:solidFill>
              <a:srgbClr val="00B050"/>
            </a:solidFill>
          </a:ln>
          <a:effectLst>
            <a:outerShdw blurRad="139700" dir="21540000" sy="23000" kx="1200000" algn="br" rotWithShape="0">
              <a:prstClr val="black">
                <a:alpha val="8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184087" y="3922347"/>
            <a:ext cx="543339" cy="357809"/>
          </a:xfrm>
          <a:prstGeom prst="ellipse">
            <a:avLst/>
          </a:prstGeom>
          <a:noFill/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Oval 25"/>
          <p:cNvSpPr/>
          <p:nvPr/>
        </p:nvSpPr>
        <p:spPr>
          <a:xfrm>
            <a:off x="9349424" y="4076404"/>
            <a:ext cx="181493" cy="49695"/>
          </a:xfrm>
          <a:prstGeom prst="ellipse">
            <a:avLst/>
          </a:prstGeom>
          <a:solidFill>
            <a:schemeClr val="accent1"/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Oval 26"/>
          <p:cNvSpPr/>
          <p:nvPr/>
        </p:nvSpPr>
        <p:spPr>
          <a:xfrm>
            <a:off x="7668638" y="1836961"/>
            <a:ext cx="1335442" cy="1299027"/>
          </a:xfrm>
          <a:prstGeom prst="ellipse">
            <a:avLst/>
          </a:prstGeom>
          <a:noFill/>
          <a:ln w="1016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solidFill>
                  <a:schemeClr val="tx1"/>
                </a:solidFill>
              </a:rPr>
              <a:t>2019</a:t>
            </a:r>
          </a:p>
          <a:p>
            <a:pPr algn="ctr"/>
            <a:r>
              <a:rPr lang="en-SG" sz="2400" b="1" dirty="0" smtClean="0">
                <a:solidFill>
                  <a:schemeClr val="tx1"/>
                </a:solidFill>
              </a:rPr>
              <a:t>Q3-4</a:t>
            </a:r>
          </a:p>
        </p:txBody>
      </p:sp>
      <p:sp>
        <p:nvSpPr>
          <p:cNvPr id="28" name="Isosceles Triangle 27"/>
          <p:cNvSpPr/>
          <p:nvPr/>
        </p:nvSpPr>
        <p:spPr>
          <a:xfrm>
            <a:off x="8084568" y="1499393"/>
            <a:ext cx="503582" cy="351258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Picture 2" descr="Image result for trial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3527" y="360418"/>
            <a:ext cx="614049" cy="61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 flipV="1">
            <a:off x="11710342" y="-883163"/>
            <a:ext cx="31173" cy="422910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139700" dir="21540000" sy="23000" kx="1200000" algn="br" rotWithShape="0">
              <a:prstClr val="black">
                <a:alpha val="8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1454258" y="3167032"/>
            <a:ext cx="543339" cy="357809"/>
          </a:xfrm>
          <a:prstGeom prst="ellipse">
            <a:avLst/>
          </a:prstGeom>
          <a:noFill/>
          <a:ln w="53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Oval 30"/>
          <p:cNvSpPr/>
          <p:nvPr/>
        </p:nvSpPr>
        <p:spPr>
          <a:xfrm>
            <a:off x="11619595" y="3321089"/>
            <a:ext cx="181493" cy="49695"/>
          </a:xfrm>
          <a:prstGeom prst="ellipse">
            <a:avLst/>
          </a:prstGeom>
          <a:solidFill>
            <a:schemeClr val="accent1"/>
          </a:solidFill>
          <a:ln w="53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Oval 31"/>
          <p:cNvSpPr/>
          <p:nvPr/>
        </p:nvSpPr>
        <p:spPr>
          <a:xfrm>
            <a:off x="10006183" y="1333334"/>
            <a:ext cx="1335442" cy="1299027"/>
          </a:xfrm>
          <a:prstGeom prst="ellipse">
            <a:avLst/>
          </a:prstGeom>
          <a:noFill/>
          <a:ln w="1016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solidFill>
                  <a:schemeClr val="tx1"/>
                </a:solidFill>
              </a:rPr>
              <a:t>2019</a:t>
            </a:r>
          </a:p>
          <a:p>
            <a:pPr algn="ctr"/>
            <a:r>
              <a:rPr lang="en-SG" sz="2400" b="1" dirty="0" smtClean="0">
                <a:solidFill>
                  <a:schemeClr val="tx1"/>
                </a:solidFill>
              </a:rPr>
              <a:t>Q4</a:t>
            </a:r>
          </a:p>
        </p:txBody>
      </p:sp>
      <p:sp>
        <p:nvSpPr>
          <p:cNvPr id="33" name="Isosceles Triangle 32"/>
          <p:cNvSpPr/>
          <p:nvPr/>
        </p:nvSpPr>
        <p:spPr>
          <a:xfrm>
            <a:off x="10422113" y="995766"/>
            <a:ext cx="503582" cy="351258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0248477" y="126700"/>
            <a:ext cx="758568" cy="2476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Field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-1" y="15223"/>
            <a:ext cx="5723149" cy="6716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4000" dirty="0" smtClean="0">
                <a:solidFill>
                  <a:schemeClr val="tx1"/>
                </a:solidFill>
              </a:rPr>
              <a:t>QR Framework </a:t>
            </a:r>
            <a:r>
              <a:rPr lang="en-SG" sz="4000" dirty="0">
                <a:solidFill>
                  <a:schemeClr val="tx1"/>
                </a:solidFill>
              </a:rPr>
              <a:t>– T</a:t>
            </a:r>
            <a:r>
              <a:rPr lang="en-SG" sz="4000" dirty="0" smtClean="0">
                <a:solidFill>
                  <a:schemeClr val="tx1"/>
                </a:solidFill>
              </a:rPr>
              <a:t>imeline</a:t>
            </a:r>
            <a:endParaRPr lang="en-SG" sz="4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68324" y="-325821"/>
            <a:ext cx="3069191" cy="7577959"/>
          </a:xfrm>
          <a:prstGeom prst="roundRect">
            <a:avLst/>
          </a:prstGeom>
          <a:solidFill>
            <a:schemeClr val="accent1">
              <a:alpha val="15000"/>
            </a:schemeClr>
          </a:solidFill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441" y="1505291"/>
            <a:ext cx="681029" cy="6563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467" y="903201"/>
            <a:ext cx="681029" cy="65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3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0"/>
            <a:ext cx="12192000" cy="9579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0" dirty="0" smtClean="0">
                <a:solidFill>
                  <a:schemeClr val="tx1"/>
                </a:solidFill>
              </a:rPr>
              <a:t>QR Framework Progress</a:t>
            </a:r>
            <a:endParaRPr lang="en-SG" sz="8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798678"/>
              </p:ext>
            </p:extLst>
          </p:nvPr>
        </p:nvGraphicFramePr>
        <p:xfrm>
          <a:off x="193039" y="1430866"/>
          <a:ext cx="11805921" cy="4919134"/>
        </p:xfrm>
        <a:graphic>
          <a:graphicData uri="http://schemas.openxmlformats.org/drawingml/2006/table">
            <a:tbl>
              <a:tblPr bandRow="1">
                <a:tableStyleId>{1E171933-4619-4E11-9A3F-F7608DF75F80}</a:tableStyleId>
              </a:tblPr>
              <a:tblGrid>
                <a:gridCol w="833119">
                  <a:extLst>
                    <a:ext uri="{9D8B030D-6E8A-4147-A177-3AD203B41FA5}">
                      <a16:colId xmlns:a16="http://schemas.microsoft.com/office/drawing/2014/main" val="2276604826"/>
                    </a:ext>
                  </a:extLst>
                </a:gridCol>
                <a:gridCol w="3077090">
                  <a:extLst>
                    <a:ext uri="{9D8B030D-6E8A-4147-A177-3AD203B41FA5}">
                      <a16:colId xmlns:a16="http://schemas.microsoft.com/office/drawing/2014/main" val="284037895"/>
                    </a:ext>
                  </a:extLst>
                </a:gridCol>
                <a:gridCol w="5193150">
                  <a:extLst>
                    <a:ext uri="{9D8B030D-6E8A-4147-A177-3AD203B41FA5}">
                      <a16:colId xmlns:a16="http://schemas.microsoft.com/office/drawing/2014/main" val="271414794"/>
                    </a:ext>
                  </a:extLst>
                </a:gridCol>
                <a:gridCol w="2702562">
                  <a:extLst>
                    <a:ext uri="{9D8B030D-6E8A-4147-A177-3AD203B41FA5}">
                      <a16:colId xmlns:a16="http://schemas.microsoft.com/office/drawing/2014/main" val="4095336681"/>
                    </a:ext>
                  </a:extLst>
                </a:gridCol>
              </a:tblGrid>
              <a:tr h="1228164">
                <a:tc>
                  <a:txBody>
                    <a:bodyPr/>
                    <a:lstStyle/>
                    <a:p>
                      <a:r>
                        <a:rPr lang="en-SG" sz="3200" dirty="0" smtClean="0"/>
                        <a:t>No</a:t>
                      </a:r>
                      <a:endParaRPr lang="en-SG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200" dirty="0" smtClean="0"/>
                        <a:t>Components</a:t>
                      </a:r>
                      <a:endParaRPr lang="en-SG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200" dirty="0" smtClean="0"/>
                        <a:t>Status</a:t>
                      </a:r>
                      <a:endParaRPr lang="en-SG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200" dirty="0" smtClean="0"/>
                        <a:t>Who</a:t>
                      </a:r>
                      <a:r>
                        <a:rPr lang="en-SG" sz="3200" baseline="0" dirty="0" smtClean="0"/>
                        <a:t> needs to build</a:t>
                      </a:r>
                      <a:endParaRPr lang="en-SG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26068"/>
                  </a:ext>
                </a:extLst>
              </a:tr>
              <a:tr h="1228164">
                <a:tc>
                  <a:txBody>
                    <a:bodyPr/>
                    <a:lstStyle/>
                    <a:p>
                      <a:r>
                        <a:rPr lang="en-SG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Component</a:t>
                      </a:r>
                      <a:r>
                        <a:rPr lang="en-SG" baseline="0" dirty="0" smtClean="0"/>
                        <a:t> #1 – “All-in-one-QR-code” repository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Completed workgroup discussion – each member</a:t>
                      </a:r>
                      <a:r>
                        <a:rPr lang="en-SG" baseline="0" dirty="0" smtClean="0"/>
                        <a:t> to build their own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Country to</a:t>
                      </a:r>
                      <a:r>
                        <a:rPr lang="en-SG" baseline="0" dirty="0" smtClean="0"/>
                        <a:t> do outbound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827221"/>
                  </a:ext>
                </a:extLst>
              </a:tr>
              <a:tr h="1234642">
                <a:tc>
                  <a:txBody>
                    <a:bodyPr/>
                    <a:lstStyle/>
                    <a:p>
                      <a:r>
                        <a:rPr lang="en-SG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Component #3 – QR Framework API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SG" dirty="0" smtClean="0"/>
                        <a:t>Completed</a:t>
                      </a:r>
                      <a:r>
                        <a:rPr lang="en-SG" baseline="0" dirty="0" smtClean="0"/>
                        <a:t> 4 API definition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SG" baseline="0" dirty="0" smtClean="0"/>
                        <a:t>Final leg - put into a proper spec.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SG" baseline="0" dirty="0" smtClean="0"/>
                        <a:t>Put design for comment and finalisation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SG" dirty="0" smtClean="0"/>
                        <a:t>Country to do inbound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742873"/>
                  </a:ext>
                </a:extLst>
              </a:tr>
              <a:tr h="1228164">
                <a:tc>
                  <a:txBody>
                    <a:bodyPr/>
                    <a:lstStyle/>
                    <a:p>
                      <a:r>
                        <a:rPr lang="en-SG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Component</a:t>
                      </a:r>
                      <a:r>
                        <a:rPr lang="en-SG" baseline="0" dirty="0" smtClean="0"/>
                        <a:t> #2 – Forex Layer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T</a:t>
                      </a:r>
                      <a:r>
                        <a:rPr lang="en-SG" baseline="0" dirty="0" smtClean="0"/>
                        <a:t>o do by this Q2 2019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Country</a:t>
                      </a:r>
                      <a:r>
                        <a:rPr lang="en-SG" baseline="0" dirty="0" smtClean="0"/>
                        <a:t> to do outbound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365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15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3017520"/>
            <a:ext cx="12192000" cy="9579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0" dirty="0">
                <a:solidFill>
                  <a:schemeClr val="tx1"/>
                </a:solidFill>
              </a:rPr>
              <a:t>2</a:t>
            </a:r>
            <a:r>
              <a:rPr lang="en-SG" sz="8000" dirty="0" smtClean="0">
                <a:solidFill>
                  <a:schemeClr val="tx1"/>
                </a:solidFill>
              </a:rPr>
              <a:t>. Payment flow - comment</a:t>
            </a:r>
            <a:endParaRPr lang="en-SG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34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0"/>
            <a:ext cx="12192000" cy="9579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0" dirty="0" smtClean="0">
                <a:solidFill>
                  <a:schemeClr val="tx1"/>
                </a:solidFill>
              </a:rPr>
              <a:t>QR Framework Progress</a:t>
            </a:r>
            <a:endParaRPr lang="en-SG" sz="8000" dirty="0">
              <a:solidFill>
                <a:schemeClr val="tx1"/>
              </a:solidFill>
            </a:endParaRPr>
          </a:p>
        </p:txBody>
      </p:sp>
      <p:pic>
        <p:nvPicPr>
          <p:cNvPr id="6" name="Picture 5" descr="Request Pay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117600"/>
            <a:ext cx="9865360" cy="55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19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0"/>
            <a:ext cx="12192000" cy="9579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0" dirty="0" smtClean="0">
                <a:solidFill>
                  <a:schemeClr val="tx1"/>
                </a:solidFill>
              </a:rPr>
              <a:t>QR Framework Progress</a:t>
            </a:r>
            <a:endParaRPr lang="en-SG" sz="80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0560" y="6035040"/>
            <a:ext cx="11064240" cy="55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i="1" dirty="0" smtClean="0">
                <a:solidFill>
                  <a:srgbClr val="FF0000"/>
                </a:solidFill>
              </a:rPr>
              <a:t>*Mobile timeout should be lesser than the backend </a:t>
            </a:r>
            <a:r>
              <a:rPr lang="en-SG" i="1" dirty="0" err="1" smtClean="0">
                <a:solidFill>
                  <a:srgbClr val="FF0000"/>
                </a:solidFill>
              </a:rPr>
              <a:t>timout</a:t>
            </a:r>
            <a:endParaRPr lang="en-SG" i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80" y="1746884"/>
            <a:ext cx="10078720" cy="393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26632</TotalTime>
  <Words>281</Words>
  <Application>Microsoft Office PowerPoint</Application>
  <PresentationFormat>Widescreen</PresentationFormat>
  <Paragraphs>87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Aaux ProBold</vt:lpstr>
      <vt:lpstr>Arial</vt:lpstr>
      <vt:lpstr>Calibri</vt:lpstr>
      <vt:lpstr>Calibri Light</vt:lpstr>
      <vt:lpstr>等线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Lee C S (EZ-Link)</dc:creator>
  <cp:lastModifiedBy>Joe Lee C S (EZ-Link)</cp:lastModifiedBy>
  <cp:revision>787</cp:revision>
  <dcterms:created xsi:type="dcterms:W3CDTF">2018-04-11T02:22:01Z</dcterms:created>
  <dcterms:modified xsi:type="dcterms:W3CDTF">2019-05-15T09:42:34Z</dcterms:modified>
</cp:coreProperties>
</file>