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76" r:id="rId4"/>
    <p:sldMasterId id="2147483679" r:id="rId5"/>
  </p:sldMasterIdLst>
  <p:notesMasterIdLst>
    <p:notesMasterId r:id="rId22"/>
  </p:notesMasterIdLst>
  <p:sldIdLst>
    <p:sldId id="256" r:id="rId6"/>
    <p:sldId id="257" r:id="rId7"/>
    <p:sldId id="272" r:id="rId8"/>
    <p:sldId id="268" r:id="rId9"/>
    <p:sldId id="269" r:id="rId10"/>
    <p:sldId id="283" r:id="rId11"/>
    <p:sldId id="282" r:id="rId12"/>
    <p:sldId id="271" r:id="rId13"/>
    <p:sldId id="262" r:id="rId14"/>
    <p:sldId id="274" r:id="rId15"/>
    <p:sldId id="280" r:id="rId16"/>
    <p:sldId id="281" r:id="rId17"/>
    <p:sldId id="278" r:id="rId18"/>
    <p:sldId id="279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856710410729194"/>
          <c:y val="0.22984686044897859"/>
          <c:w val="0.42815602053823726"/>
          <c:h val="0.820730831932201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A55-4612-8BDE-10EDA0BA508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A55-4612-8BDE-10EDA0BA50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A55-4612-8BDE-10EDA0BA508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A55-4612-8BDE-10EDA0BA50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A55-4612-8BDE-10EDA0BA5088}"/>
              </c:ext>
            </c:extLst>
          </c:dPt>
          <c:dLbls>
            <c:dLbl>
              <c:idx val="0"/>
              <c:layout>
                <c:manualLayout>
                  <c:x val="1.2107011367405369E-2"/>
                  <c:y val="-4.1276778838247048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A55-4612-8BDE-10EDA0BA50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84285907398092E-2"/>
                  <c:y val="1.455823327700328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A55-4612-8BDE-10EDA0BA50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3172956188288029E-3"/>
                  <c:y val="1.541446398628962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A55-4612-8BDE-10EDA0BA50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4359592333309438E-2"/>
                  <c:y val="2.9116466554006573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A55-4612-8BDE-10EDA0BA50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1982025092666047E-2"/>
                  <c:y val="-9.5915591851695858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A55-4612-8BDE-10EDA0BA50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Thailand</c:v>
                </c:pt>
                <c:pt idx="1">
                  <c:v>China</c:v>
                </c:pt>
                <c:pt idx="2">
                  <c:v>Hong Kong</c:v>
                </c:pt>
                <c:pt idx="3">
                  <c:v>Taiwan</c:v>
                </c:pt>
                <c:pt idx="4">
                  <c:v>South Korea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531335</c:v>
                </c:pt>
                <c:pt idx="1">
                  <c:v>3228134</c:v>
                </c:pt>
                <c:pt idx="2">
                  <c:v>465781</c:v>
                </c:pt>
                <c:pt idx="3">
                  <c:v>395551</c:v>
                </c:pt>
                <c:pt idx="4">
                  <c:v>631363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A55-4612-8BDE-10EDA0BA5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817985013836885"/>
          <c:y val="0.10147948985276546"/>
          <c:w val="0.5353068407742525"/>
          <c:h val="5.1989785338134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91903742746142"/>
          <c:y val="0.16406278048211531"/>
          <c:w val="0.45519533663510947"/>
          <c:h val="0.76375674072481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575-4B8B-9970-8A5D5A22E3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575-4B8B-9970-8A5D5A22E3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575-4B8B-9970-8A5D5A22E3C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575-4B8B-9970-8A5D5A22E3C0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575-4B8B-9970-8A5D5A22E3C0}"/>
              </c:ext>
            </c:extLst>
          </c:dPt>
          <c:dLbls>
            <c:dLbl>
              <c:idx val="0"/>
              <c:layout>
                <c:manualLayout>
                  <c:x val="-2.4396054730963158E-2"/>
                  <c:y val="-5.261886904609877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575-4B8B-9970-8A5D5A22E3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8201575263164846E-3"/>
                  <c:y val="-1.3206828326771298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575-4B8B-9970-8A5D5A22E3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3732429241115749E-3"/>
                  <c:y val="-1.180648299160926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575-4B8B-9970-8A5D5A22E3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03679091547427E-2"/>
                  <c:y val="-8.4304718717240802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575-4B8B-9970-8A5D5A22E3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222205615403974E-3"/>
                  <c:y val="-4.815455382836378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575-4B8B-9970-8A5D5A22E3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Thailand</c:v>
                </c:pt>
                <c:pt idx="1">
                  <c:v>China</c:v>
                </c:pt>
                <c:pt idx="2">
                  <c:v>Hong Kong</c:v>
                </c:pt>
                <c:pt idx="3">
                  <c:v>Taiwan</c:v>
                </c:pt>
                <c:pt idx="4">
                  <c:v>South Korea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1028000</c:v>
                </c:pt>
                <c:pt idx="1">
                  <c:v>638000</c:v>
                </c:pt>
                <c:pt idx="2">
                  <c:v>627612</c:v>
                </c:pt>
                <c:pt idx="3">
                  <c:v>425238</c:v>
                </c:pt>
                <c:pt idx="4">
                  <c:v>216170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575-4B8B-9970-8A5D5A22E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358771146547504"/>
          <c:y val="4.9305909189391171E-2"/>
          <c:w val="0.5768107533873813"/>
          <c:h val="0.118072262863184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0.57375</cdr:x>
      <cdr:y>0.22914</cdr:y>
    </cdr:from>
    <cdr:to>
      <cdr:x>0.69204</cdr:x>
      <cdr:y>0.25514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5389618" y="1282864"/>
          <a:ext cx="1111224" cy="145576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0.26606</cdr:x>
      <cdr:y>0.61639</cdr:y>
    </cdr:from>
    <cdr:to>
      <cdr:x>0.33431</cdr:x>
      <cdr:y>0.62015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2499275" y="3450939"/>
          <a:ext cx="641131" cy="2102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0.37291</cdr:x>
      <cdr:y>0.22865</cdr:y>
    </cdr:from>
    <cdr:to>
      <cdr:x>0.45687</cdr:x>
      <cdr:y>0.29405</cdr:y>
    </cdr:to>
    <cdr:cxnSp macro="">
      <cdr:nvCxnSpPr>
        <cdr:cNvPr id="6" name="Straight Arrow Connector 5"/>
        <cdr:cNvCxnSpPr/>
      </cdr:nvCxnSpPr>
      <cdr:spPr>
        <a:xfrm xmlns:a="http://schemas.openxmlformats.org/drawingml/2006/main" flipH="1" flipV="1">
          <a:off x="3503013" y="1280129"/>
          <a:ext cx="788712" cy="366162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0.08984</cdr:x>
      <cdr:y>0.35031</cdr:y>
    </cdr:from>
    <cdr:to>
      <cdr:x>0.26606</cdr:x>
      <cdr:y>0.45751</cdr:y>
    </cdr:to>
    <cdr:sp macro="" textlink="">
      <cdr:nvSpPr>
        <cdr:cNvPr id="10" name="TextBox 12"/>
        <cdr:cNvSpPr txBox="1"/>
      </cdr:nvSpPr>
      <cdr:spPr>
        <a:xfrm xmlns:a="http://schemas.openxmlformats.org/drawingml/2006/main">
          <a:off x="843895" y="1961277"/>
          <a:ext cx="1655380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 smtClean="0"/>
            <a:t>Taiwan</a:t>
          </a:r>
        </a:p>
        <a:p xmlns:a="http://schemas.openxmlformats.org/drawingml/2006/main">
          <a:pPr marL="171450" indent="-171450">
            <a:buFont typeface="Wingdings" panose="05000000000000000000" pitchFamily="2" charset="2"/>
            <a:buChar char="v"/>
          </a:pPr>
          <a:r>
            <a:rPr lang="en-US" sz="1100" dirty="0" smtClean="0"/>
            <a:t>41% First time visitor</a:t>
          </a:r>
        </a:p>
        <a:p xmlns:a="http://schemas.openxmlformats.org/drawingml/2006/main">
          <a:pPr marL="171450" indent="-171450">
            <a:buFont typeface="Wingdings" panose="05000000000000000000" pitchFamily="2" charset="2"/>
            <a:buChar char="v"/>
          </a:pPr>
          <a:r>
            <a:rPr lang="en-US" sz="1100" dirty="0" smtClean="0"/>
            <a:t>49% Frequent visitor</a:t>
          </a:r>
          <a:endParaRPr lang="en-SG" sz="1100" dirty="0"/>
        </a:p>
      </cdr:txBody>
    </cdr:sp>
  </cdr:relSizeAnchor>
  <cdr:relSizeAnchor xmlns:cdr="http://schemas.openxmlformats.org/drawingml/2006/chartDrawing">
    <cdr:from>
      <cdr:x>0.08984</cdr:x>
      <cdr:y>0.58069</cdr:y>
    </cdr:from>
    <cdr:to>
      <cdr:x>0.26606</cdr:x>
      <cdr:y>0.68789</cdr:y>
    </cdr:to>
    <cdr:sp macro="" textlink="">
      <cdr:nvSpPr>
        <cdr:cNvPr id="11" name="TextBox 12"/>
        <cdr:cNvSpPr txBox="1"/>
      </cdr:nvSpPr>
      <cdr:spPr>
        <a:xfrm xmlns:a="http://schemas.openxmlformats.org/drawingml/2006/main">
          <a:off x="843895" y="3251053"/>
          <a:ext cx="1655380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 smtClean="0"/>
            <a:t>Hong Kong</a:t>
          </a:r>
        </a:p>
        <a:p xmlns:a="http://schemas.openxmlformats.org/drawingml/2006/main">
          <a:pPr marL="171450" indent="-171450">
            <a:buFont typeface="Wingdings" panose="05000000000000000000" pitchFamily="2" charset="2"/>
            <a:buChar char="v"/>
          </a:pPr>
          <a:r>
            <a:rPr lang="en-US" sz="1100" dirty="0" smtClean="0"/>
            <a:t>28% First time visitor</a:t>
          </a:r>
        </a:p>
        <a:p xmlns:a="http://schemas.openxmlformats.org/drawingml/2006/main">
          <a:pPr marL="171450" indent="-171450">
            <a:buFont typeface="Wingdings" panose="05000000000000000000" pitchFamily="2" charset="2"/>
            <a:buChar char="v"/>
          </a:pPr>
          <a:r>
            <a:rPr lang="en-US" sz="1100" dirty="0" smtClean="0"/>
            <a:t>61% Frequent visitor</a:t>
          </a:r>
          <a:endParaRPr lang="en-SG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EF569-6BF9-4C79-87FC-3454A0780599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5BFF-589A-4869-A704-323CD4557E5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30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AECB-A677-43A7-BCBB-A4497CCD25C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0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9AECB-A677-43A7-BCBB-A4497CCD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63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9AECB-A677-43A7-BCBB-A4497CCD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29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9AECB-A677-43A7-BCBB-A4497CCD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84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021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526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79962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42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173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681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455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556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1194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788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1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5348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176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9231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4222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105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FC8D6C-0307-4CC5-B98E-BE51E57CDB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013" y="1489075"/>
            <a:ext cx="2870200" cy="24399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79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79962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727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FC8D6C-0307-4CC5-B98E-BE51E57CDB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013" y="1489075"/>
            <a:ext cx="2870200" cy="24399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569775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79962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057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18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15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2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24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89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99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4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1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8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63D0-49B4-4AA9-BB83-50346C746D5A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3345-3053-4E49-B6BB-8CE58A9A69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BC07-D69C-4D0B-91FA-B2A79439B770}" type="datetimeFigureOut">
              <a:rPr lang="en-SG" smtClean="0"/>
              <a:t>9/5/2019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87DC-FE53-4996-98F7-D70F2FBBD1D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92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8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6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15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b.gov.sg/content/stb/en/statistics-and-market-insights/tourism-statistics/annual-report-on-tourism-statistics.html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www.singstat.gov.sg/find-data/search-by-theme/industry/tourism/latest-data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GLOPAS Business Track   Meeting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Cross-Border </a:t>
            </a:r>
            <a:r>
              <a:rPr lang="en-US" dirty="0"/>
              <a:t>QR </a:t>
            </a:r>
            <a:r>
              <a:rPr lang="en-US" dirty="0" smtClean="0"/>
              <a:t>Acceptance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May 2019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1" y="1529051"/>
            <a:ext cx="2565400" cy="12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704F88D3-3795-4B4D-B4CF-1E5855CEE22C}"/>
              </a:ext>
            </a:extLst>
          </p:cNvPr>
          <p:cNvSpPr/>
          <p:nvPr/>
        </p:nvSpPr>
        <p:spPr>
          <a:xfrm>
            <a:off x="5068623" y="3429000"/>
            <a:ext cx="1623382" cy="1623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393935" y="837599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Customer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Service Matters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Diagonal Stripe 7" hidden="1">
            <a:extLst>
              <a:ext uri="{FF2B5EF4-FFF2-40B4-BE49-F238E27FC236}">
                <a16:creationId xmlns:a16="http://schemas.microsoft.com/office/drawing/2014/main" xmlns="" id="{40C55D4B-92AB-434F-AB43-27FEBD77D00E}"/>
              </a:ext>
            </a:extLst>
          </p:cNvPr>
          <p:cNvSpPr/>
          <p:nvPr/>
        </p:nvSpPr>
        <p:spPr>
          <a:xfrm>
            <a:off x="3347884" y="2794820"/>
            <a:ext cx="8844116" cy="4060792"/>
          </a:xfrm>
          <a:prstGeom prst="diagStripe">
            <a:avLst>
              <a:gd name="adj" fmla="val 8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0D29BB2-5BD6-41B3-AAEE-AB034086F74C}"/>
              </a:ext>
            </a:extLst>
          </p:cNvPr>
          <p:cNvGrpSpPr/>
          <p:nvPr/>
        </p:nvGrpSpPr>
        <p:grpSpPr>
          <a:xfrm>
            <a:off x="3678326" y="1745928"/>
            <a:ext cx="4403976" cy="3883369"/>
            <a:chOff x="13097640" y="3673398"/>
            <a:chExt cx="7223064" cy="6369204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51BF2C30-A9A9-404F-A202-A8240B8792A1}"/>
                </a:ext>
              </a:extLst>
            </p:cNvPr>
            <p:cNvSpPr/>
            <p:nvPr/>
          </p:nvSpPr>
          <p:spPr>
            <a:xfrm>
              <a:off x="17374536" y="7140726"/>
              <a:ext cx="2946168" cy="290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0847" extrusionOk="0">
                  <a:moveTo>
                    <a:pt x="0" y="20731"/>
                  </a:moveTo>
                  <a:cubicBezTo>
                    <a:pt x="191" y="20770"/>
                    <a:pt x="343" y="20770"/>
                    <a:pt x="534" y="20770"/>
                  </a:cubicBezTo>
                  <a:cubicBezTo>
                    <a:pt x="8396" y="20808"/>
                    <a:pt x="8396" y="20808"/>
                    <a:pt x="8396" y="20808"/>
                  </a:cubicBezTo>
                  <a:cubicBezTo>
                    <a:pt x="18318" y="20847"/>
                    <a:pt x="18318" y="20847"/>
                    <a:pt x="18318" y="20847"/>
                  </a:cubicBezTo>
                  <a:cubicBezTo>
                    <a:pt x="20341" y="20847"/>
                    <a:pt x="21600" y="18648"/>
                    <a:pt x="20608" y="16874"/>
                  </a:cubicBezTo>
                  <a:cubicBezTo>
                    <a:pt x="15608" y="8196"/>
                    <a:pt x="15608" y="8196"/>
                    <a:pt x="15608" y="8196"/>
                  </a:cubicBezTo>
                  <a:cubicBezTo>
                    <a:pt x="11678" y="1330"/>
                    <a:pt x="11678" y="1330"/>
                    <a:pt x="11678" y="1330"/>
                  </a:cubicBezTo>
                  <a:cubicBezTo>
                    <a:pt x="10457" y="-753"/>
                    <a:pt x="7365" y="-290"/>
                    <a:pt x="6831" y="2024"/>
                  </a:cubicBezTo>
                  <a:cubicBezTo>
                    <a:pt x="5076" y="9584"/>
                    <a:pt x="5076" y="9584"/>
                    <a:pt x="5076" y="9584"/>
                  </a:cubicBezTo>
                  <a:cubicBezTo>
                    <a:pt x="5037" y="9661"/>
                    <a:pt x="5037" y="9738"/>
                    <a:pt x="4999" y="9816"/>
                  </a:cubicBezTo>
                  <a:cubicBezTo>
                    <a:pt x="2786" y="18726"/>
                    <a:pt x="2786" y="18726"/>
                    <a:pt x="2786" y="18726"/>
                  </a:cubicBezTo>
                  <a:cubicBezTo>
                    <a:pt x="2442" y="20076"/>
                    <a:pt x="1221" y="20847"/>
                    <a:pt x="0" y="2073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6EBDEC7A-2733-4725-9E84-D740E03BA095}"/>
                </a:ext>
              </a:extLst>
            </p:cNvPr>
            <p:cNvSpPr/>
            <p:nvPr/>
          </p:nvSpPr>
          <p:spPr>
            <a:xfrm>
              <a:off x="17081450" y="8507798"/>
              <a:ext cx="996447" cy="1520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9" h="21396" extrusionOk="0">
                  <a:moveTo>
                    <a:pt x="13397" y="17446"/>
                  </a:moveTo>
                  <a:cubicBezTo>
                    <a:pt x="19479" y="0"/>
                    <a:pt x="19479" y="0"/>
                    <a:pt x="19479" y="0"/>
                  </a:cubicBezTo>
                  <a:cubicBezTo>
                    <a:pt x="19060" y="755"/>
                    <a:pt x="18430" y="1510"/>
                    <a:pt x="17592" y="2115"/>
                  </a:cubicBezTo>
                  <a:cubicBezTo>
                    <a:pt x="2283" y="12537"/>
                    <a:pt x="2283" y="12537"/>
                    <a:pt x="2283" y="12537"/>
                  </a:cubicBezTo>
                  <a:cubicBezTo>
                    <a:pt x="-2121" y="15483"/>
                    <a:pt x="291" y="20543"/>
                    <a:pt x="5743" y="21373"/>
                  </a:cubicBezTo>
                  <a:cubicBezTo>
                    <a:pt x="9098" y="21600"/>
                    <a:pt x="12454" y="20090"/>
                    <a:pt x="13397" y="1744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DFA01746-EF8F-4524-8FDB-5E850DBB1B0F}"/>
                </a:ext>
              </a:extLst>
            </p:cNvPr>
            <p:cNvSpPr/>
            <p:nvPr/>
          </p:nvSpPr>
          <p:spPr>
            <a:xfrm>
              <a:off x="13097640" y="7246525"/>
              <a:ext cx="3239521" cy="278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7" h="21600" extrusionOk="0">
                  <a:moveTo>
                    <a:pt x="8454" y="0"/>
                  </a:moveTo>
                  <a:cubicBezTo>
                    <a:pt x="8354" y="167"/>
                    <a:pt x="8253" y="334"/>
                    <a:pt x="8152" y="500"/>
                  </a:cubicBezTo>
                  <a:cubicBezTo>
                    <a:pt x="4698" y="7923"/>
                    <a:pt x="4698" y="7923"/>
                    <a:pt x="4698" y="7923"/>
                  </a:cubicBezTo>
                  <a:cubicBezTo>
                    <a:pt x="304" y="17305"/>
                    <a:pt x="304" y="17305"/>
                    <a:pt x="304" y="17305"/>
                  </a:cubicBezTo>
                  <a:cubicBezTo>
                    <a:pt x="-568" y="19223"/>
                    <a:pt x="539" y="21600"/>
                    <a:pt x="2316" y="21600"/>
                  </a:cubicBezTo>
                  <a:cubicBezTo>
                    <a:pt x="11037" y="21558"/>
                    <a:pt x="11037" y="21558"/>
                    <a:pt x="11037" y="21558"/>
                  </a:cubicBezTo>
                  <a:cubicBezTo>
                    <a:pt x="17946" y="21517"/>
                    <a:pt x="17946" y="21517"/>
                    <a:pt x="17946" y="21517"/>
                  </a:cubicBezTo>
                  <a:cubicBezTo>
                    <a:pt x="20026" y="21517"/>
                    <a:pt x="21032" y="18347"/>
                    <a:pt x="19523" y="16554"/>
                  </a:cubicBezTo>
                  <a:cubicBezTo>
                    <a:pt x="14626" y="10842"/>
                    <a:pt x="14626" y="10842"/>
                    <a:pt x="14626" y="10842"/>
                  </a:cubicBezTo>
                  <a:cubicBezTo>
                    <a:pt x="14559" y="10758"/>
                    <a:pt x="14525" y="10717"/>
                    <a:pt x="14458" y="10633"/>
                  </a:cubicBezTo>
                  <a:cubicBezTo>
                    <a:pt x="8723" y="3711"/>
                    <a:pt x="8723" y="3711"/>
                    <a:pt x="8723" y="3711"/>
                  </a:cubicBezTo>
                  <a:cubicBezTo>
                    <a:pt x="7851" y="2669"/>
                    <a:pt x="7817" y="1084"/>
                    <a:pt x="84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8F2A1EFF-915F-4029-A893-37D2A5AD9380}"/>
                </a:ext>
              </a:extLst>
            </p:cNvPr>
            <p:cNvSpPr/>
            <p:nvPr/>
          </p:nvSpPr>
          <p:spPr>
            <a:xfrm>
              <a:off x="14380280" y="7123489"/>
              <a:ext cx="1029625" cy="149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0346" extrusionOk="0">
                  <a:moveTo>
                    <a:pt x="2295" y="8191"/>
                  </a:moveTo>
                  <a:cubicBezTo>
                    <a:pt x="20950" y="20346"/>
                    <a:pt x="20950" y="20346"/>
                    <a:pt x="20950" y="20346"/>
                  </a:cubicBezTo>
                  <a:cubicBezTo>
                    <a:pt x="20186" y="19760"/>
                    <a:pt x="19641" y="19028"/>
                    <a:pt x="19314" y="18223"/>
                  </a:cubicBezTo>
                  <a:cubicBezTo>
                    <a:pt x="14295" y="3871"/>
                    <a:pt x="14295" y="3871"/>
                    <a:pt x="14295" y="3871"/>
                  </a:cubicBezTo>
                  <a:cubicBezTo>
                    <a:pt x="12877" y="-229"/>
                    <a:pt x="5241" y="-1254"/>
                    <a:pt x="1423" y="1675"/>
                  </a:cubicBezTo>
                  <a:cubicBezTo>
                    <a:pt x="-650" y="3579"/>
                    <a:pt x="-541" y="6361"/>
                    <a:pt x="2295" y="819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C419C48C-CC74-4023-80B1-86EA490C6208}"/>
                </a:ext>
              </a:extLst>
            </p:cNvPr>
            <p:cNvSpPr/>
            <p:nvPr/>
          </p:nvSpPr>
          <p:spPr>
            <a:xfrm>
              <a:off x="15109187" y="3673398"/>
              <a:ext cx="3209677" cy="291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0588" extrusionOk="0">
                  <a:moveTo>
                    <a:pt x="20846" y="17168"/>
                  </a:moveTo>
                  <a:cubicBezTo>
                    <a:pt x="20776" y="16978"/>
                    <a:pt x="20707" y="16826"/>
                    <a:pt x="20637" y="16675"/>
                  </a:cubicBezTo>
                  <a:cubicBezTo>
                    <a:pt x="17049" y="9879"/>
                    <a:pt x="17049" y="9879"/>
                    <a:pt x="17049" y="9879"/>
                  </a:cubicBezTo>
                  <a:cubicBezTo>
                    <a:pt x="12554" y="1338"/>
                    <a:pt x="12554" y="1338"/>
                    <a:pt x="12554" y="1338"/>
                  </a:cubicBezTo>
                  <a:cubicBezTo>
                    <a:pt x="11649" y="-446"/>
                    <a:pt x="9349" y="-446"/>
                    <a:pt x="8409" y="1338"/>
                  </a:cubicBezTo>
                  <a:cubicBezTo>
                    <a:pt x="3914" y="9879"/>
                    <a:pt x="3914" y="9879"/>
                    <a:pt x="3914" y="9879"/>
                  </a:cubicBezTo>
                  <a:cubicBezTo>
                    <a:pt x="326" y="16675"/>
                    <a:pt x="326" y="16675"/>
                    <a:pt x="326" y="16675"/>
                  </a:cubicBezTo>
                  <a:cubicBezTo>
                    <a:pt x="-754" y="18724"/>
                    <a:pt x="1023" y="21154"/>
                    <a:pt x="3113" y="20471"/>
                  </a:cubicBezTo>
                  <a:cubicBezTo>
                    <a:pt x="9802" y="18269"/>
                    <a:pt x="9802" y="18269"/>
                    <a:pt x="9802" y="18269"/>
                  </a:cubicBezTo>
                  <a:cubicBezTo>
                    <a:pt x="9872" y="18269"/>
                    <a:pt x="9941" y="18231"/>
                    <a:pt x="10011" y="18231"/>
                  </a:cubicBezTo>
                  <a:cubicBezTo>
                    <a:pt x="18024" y="15726"/>
                    <a:pt x="18024" y="15726"/>
                    <a:pt x="18024" y="15726"/>
                  </a:cubicBezTo>
                  <a:cubicBezTo>
                    <a:pt x="19209" y="15384"/>
                    <a:pt x="20358" y="16067"/>
                    <a:pt x="20846" y="1716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54DE185F-09BD-4EB5-BCA4-973202344177}"/>
                </a:ext>
              </a:extLst>
            </p:cNvPr>
            <p:cNvSpPr/>
            <p:nvPr/>
          </p:nvSpPr>
          <p:spPr>
            <a:xfrm>
              <a:off x="16649467" y="5875667"/>
              <a:ext cx="1688277" cy="702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18677" extrusionOk="0">
                  <a:moveTo>
                    <a:pt x="15146" y="333"/>
                  </a:moveTo>
                  <a:cubicBezTo>
                    <a:pt x="0" y="9774"/>
                    <a:pt x="0" y="9774"/>
                    <a:pt x="0" y="9774"/>
                  </a:cubicBezTo>
                  <a:cubicBezTo>
                    <a:pt x="724" y="9488"/>
                    <a:pt x="1515" y="9488"/>
                    <a:pt x="2173" y="9918"/>
                  </a:cubicBezTo>
                  <a:cubicBezTo>
                    <a:pt x="14883" y="18214"/>
                    <a:pt x="14883" y="18214"/>
                    <a:pt x="14883" y="18214"/>
                  </a:cubicBezTo>
                  <a:cubicBezTo>
                    <a:pt x="18505" y="20646"/>
                    <a:pt x="21600" y="13065"/>
                    <a:pt x="20480" y="5769"/>
                  </a:cubicBezTo>
                  <a:cubicBezTo>
                    <a:pt x="19559" y="1621"/>
                    <a:pt x="17385" y="-954"/>
                    <a:pt x="15146" y="33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D189B86-A27C-482B-B4C5-1DA827E54215}"/>
              </a:ext>
            </a:extLst>
          </p:cNvPr>
          <p:cNvSpPr txBox="1"/>
          <p:nvPr/>
        </p:nvSpPr>
        <p:spPr>
          <a:xfrm>
            <a:off x="6730362" y="1819716"/>
            <a:ext cx="1414170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50" normalizeH="0" baseline="0" noProof="0" dirty="0" smtClean="0">
                <a:ln>
                  <a:noFill/>
                </a:ln>
                <a:solidFill>
                  <a:srgbClr val="FEB834"/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rPr>
              <a:t>Identification</a:t>
            </a:r>
            <a:endParaRPr kumimoji="0" lang="en-US" sz="1200" b="1" i="0" u="none" strike="noStrike" kern="1200" cap="none" spc="150" normalizeH="0" baseline="0" noProof="0" dirty="0">
              <a:ln>
                <a:noFill/>
              </a:ln>
              <a:solidFill>
                <a:srgbClr val="FEB834"/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5E2192C-6EA3-4911-90AC-C877177902C1}"/>
              </a:ext>
            </a:extLst>
          </p:cNvPr>
          <p:cNvSpPr txBox="1"/>
          <p:nvPr/>
        </p:nvSpPr>
        <p:spPr>
          <a:xfrm>
            <a:off x="6826905" y="2097747"/>
            <a:ext cx="325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Merchant list of individual countries to be shared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Physical signage</a:t>
            </a:r>
          </a:p>
          <a:p>
            <a:pPr lvl="1"/>
            <a:r>
              <a:rPr lang="en-US" sz="1200" dirty="0"/>
              <a:t>Use of common Glopas logo/marks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Acquirer </a:t>
            </a:r>
            <a:r>
              <a:rPr lang="en-US" sz="1200" dirty="0"/>
              <a:t>and merchant identification in reports with Country coding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865F1B-D57D-408B-A6F1-51A5E2B788BB}"/>
              </a:ext>
            </a:extLst>
          </p:cNvPr>
          <p:cNvSpPr txBox="1"/>
          <p:nvPr/>
        </p:nvSpPr>
        <p:spPr>
          <a:xfrm>
            <a:off x="8228549" y="4319078"/>
            <a:ext cx="1683474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50" normalizeH="0" baseline="0" noProof="0" dirty="0" smtClean="0">
                <a:ln>
                  <a:noFill/>
                </a:ln>
                <a:solidFill>
                  <a:srgbClr val="3D9FAC"/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rPr>
              <a:t>Point</a:t>
            </a:r>
            <a:r>
              <a:rPr kumimoji="0" lang="en-US" sz="1200" b="1" i="0" u="none" strike="noStrike" kern="1200" cap="none" spc="150" normalizeH="0" noProof="0" dirty="0" smtClean="0">
                <a:ln>
                  <a:noFill/>
                </a:ln>
                <a:solidFill>
                  <a:srgbClr val="3D9FAC"/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rPr>
              <a:t> of Contact</a:t>
            </a:r>
            <a:endParaRPr kumimoji="0" lang="en-US" sz="1200" b="1" i="0" u="none" strike="noStrike" kern="1200" cap="none" spc="150" normalizeH="0" baseline="0" noProof="0" dirty="0">
              <a:ln>
                <a:noFill/>
              </a:ln>
              <a:solidFill>
                <a:srgbClr val="3D9FAC"/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6210253-670B-4663-9D69-264FFC51DB42}"/>
              </a:ext>
            </a:extLst>
          </p:cNvPr>
          <p:cNvSpPr txBox="1"/>
          <p:nvPr/>
        </p:nvSpPr>
        <p:spPr>
          <a:xfrm>
            <a:off x="8230302" y="4556815"/>
            <a:ext cx="336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Customers/Merchants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Contact respective wallet issuer</a:t>
            </a:r>
          </a:p>
          <a:p>
            <a:r>
              <a:rPr lang="en-US" sz="1200" dirty="0"/>
              <a:t>Acquirer/Issuers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First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Escalation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Business/Fraud contact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B8A735C-986E-412B-B410-66FAEFC3FA36}"/>
              </a:ext>
            </a:extLst>
          </p:cNvPr>
          <p:cNvSpPr txBox="1"/>
          <p:nvPr/>
        </p:nvSpPr>
        <p:spPr>
          <a:xfrm>
            <a:off x="1084075" y="4319078"/>
            <a:ext cx="2447209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50" normalizeH="0" baseline="0" noProof="0" dirty="0" smtClean="0">
                <a:ln>
                  <a:noFill/>
                </a:ln>
                <a:solidFill>
                  <a:srgbClr val="5B4470"/>
                </a:solidFill>
                <a:effectLst/>
                <a:uLnTx/>
                <a:uFillTx/>
                <a:latin typeface="Arial" panose="020B0604020202020204"/>
                <a:ea typeface="Montserrat" charset="0"/>
                <a:cs typeface="Montserrat" charset="0"/>
              </a:rPr>
              <a:t>Service Level Agreement</a:t>
            </a:r>
            <a:endParaRPr kumimoji="0" lang="en-US" sz="1200" b="1" i="0" u="none" strike="noStrike" kern="1200" cap="none" spc="150" normalizeH="0" baseline="0" noProof="0" dirty="0">
              <a:ln>
                <a:noFill/>
              </a:ln>
              <a:solidFill>
                <a:srgbClr val="5B4470"/>
              </a:solidFill>
              <a:effectLst/>
              <a:uLnTx/>
              <a:uFillTx/>
              <a:latin typeface="Arial" panose="020B0604020202020204"/>
              <a:ea typeface="Montserrat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D752B00-0E41-4DB4-9F3C-C866B8717226}"/>
              </a:ext>
            </a:extLst>
          </p:cNvPr>
          <p:cNvSpPr txBox="1"/>
          <p:nvPr/>
        </p:nvSpPr>
        <p:spPr>
          <a:xfrm>
            <a:off x="1251938" y="4604368"/>
            <a:ext cx="2869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Response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Investigation form and checklist of items/reports to be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of systems/tools for investigations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3AC9CF2-7196-4CD3-BBCA-051DAA87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35" y="3983012"/>
            <a:ext cx="515358" cy="515358"/>
          </a:xfrm>
          <a:prstGeom prst="rect">
            <a:avLst/>
          </a:prstGeom>
        </p:spPr>
      </p:pic>
      <p:sp>
        <p:nvSpPr>
          <p:cNvPr id="28" name="Freeform 102">
            <a:extLst>
              <a:ext uri="{FF2B5EF4-FFF2-40B4-BE49-F238E27FC236}">
                <a16:creationId xmlns:a16="http://schemas.microsoft.com/office/drawing/2014/main" xmlns="" id="{6E51141C-FF47-46B5-8DC7-BBB15EAB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391" y="4833385"/>
            <a:ext cx="383314" cy="342606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884" y="2366251"/>
            <a:ext cx="564860" cy="554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3" y="4779226"/>
            <a:ext cx="487884" cy="4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266" y="1201634"/>
            <a:ext cx="94015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Commercial Agreement that covers the followings: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party contracts across respective territories – </a:t>
            </a:r>
            <a:r>
              <a:rPr lang="en-US" dirty="0" err="1" smtClean="0"/>
              <a:t>eg</a:t>
            </a:r>
            <a:r>
              <a:rPr lang="en-US" dirty="0" smtClean="0"/>
              <a:t>. EZL &amp; Octopus, Rabbit &amp; T-money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Local </a:t>
            </a:r>
            <a:r>
              <a:rPr lang="en-SG" dirty="0"/>
              <a:t>Issuer </a:t>
            </a:r>
            <a:r>
              <a:rPr lang="en-SG" dirty="0" smtClean="0"/>
              <a:t>to </a:t>
            </a:r>
            <a:r>
              <a:rPr lang="en-SG" dirty="0"/>
              <a:t>appoint Foreign Party as Acquirer (“Acquirer”) </a:t>
            </a:r>
            <a:r>
              <a:rPr lang="en-SG" dirty="0" smtClean="0"/>
              <a:t>for cross-border </a:t>
            </a:r>
            <a:r>
              <a:rPr lang="en-SG" dirty="0"/>
              <a:t>QR </a:t>
            </a:r>
            <a:r>
              <a:rPr lang="en-SG" dirty="0" smtClean="0"/>
              <a:t>payment – </a:t>
            </a:r>
          </a:p>
          <a:p>
            <a:r>
              <a:rPr lang="en-SG" dirty="0" smtClean="0"/>
              <a:t>     (</a:t>
            </a:r>
            <a:r>
              <a:rPr lang="en-SG" dirty="0" err="1" smtClean="0"/>
              <a:t>i</a:t>
            </a:r>
            <a:r>
              <a:rPr lang="en-SG" dirty="0" smtClean="0"/>
              <a:t>) Local party issuer; </a:t>
            </a:r>
          </a:p>
          <a:p>
            <a:r>
              <a:rPr lang="en-SG" dirty="0" smtClean="0"/>
              <a:t>     (ii) overseas party acquirer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Acquirer’s Undertakings – </a:t>
            </a:r>
          </a:p>
          <a:p>
            <a:r>
              <a:rPr lang="en-SG" dirty="0"/>
              <a:t> </a:t>
            </a:r>
            <a:r>
              <a:rPr lang="en-SG" dirty="0" smtClean="0"/>
              <a:t>   (</a:t>
            </a:r>
            <a:r>
              <a:rPr lang="en-SG" dirty="0" err="1" smtClean="0"/>
              <a:t>i</a:t>
            </a:r>
            <a:r>
              <a:rPr lang="en-SG" dirty="0" smtClean="0"/>
              <a:t>) acquirer responsible for any master merchant or sub-acquirer, </a:t>
            </a:r>
          </a:p>
          <a:p>
            <a:r>
              <a:rPr lang="en-SG" dirty="0"/>
              <a:t> </a:t>
            </a:r>
            <a:r>
              <a:rPr lang="en-SG" dirty="0" smtClean="0"/>
              <a:t>   (ii) handling customer disputes, </a:t>
            </a:r>
          </a:p>
          <a:p>
            <a:r>
              <a:rPr lang="en-SG" dirty="0"/>
              <a:t> </a:t>
            </a:r>
            <a:r>
              <a:rPr lang="en-SG" dirty="0" smtClean="0"/>
              <a:t>   (iii) merchant issues, </a:t>
            </a:r>
          </a:p>
          <a:p>
            <a:r>
              <a:rPr lang="en-SG" dirty="0"/>
              <a:t> </a:t>
            </a:r>
            <a:r>
              <a:rPr lang="en-SG" dirty="0" smtClean="0"/>
              <a:t>   (iv) handling </a:t>
            </a:r>
            <a:r>
              <a:rPr lang="en-SG" dirty="0" err="1" smtClean="0"/>
              <a:t>onground</a:t>
            </a:r>
            <a:r>
              <a:rPr lang="en-SG" dirty="0" smtClean="0"/>
              <a:t> QR technical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Issuer and Acquirer to agree on API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Respective local regulator’s requirements for cross-order payment transactions</a:t>
            </a:r>
          </a:p>
          <a:p>
            <a:r>
              <a:rPr lang="en-US" dirty="0" smtClean="0"/>
              <a:t>     - issuers and acquirers to check with respective Central Bank on approvals/</a:t>
            </a:r>
            <a:r>
              <a:rPr lang="en-US" dirty="0" err="1" smtClean="0"/>
              <a:t>licences</a:t>
            </a:r>
            <a:r>
              <a:rPr lang="en-US" dirty="0" smtClean="0"/>
              <a:t> for cross</a:t>
            </a:r>
          </a:p>
          <a:p>
            <a:r>
              <a:rPr lang="en-US" dirty="0" smtClean="0"/>
              <a:t>        border payments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Necessary regulatory licenses to perform as issuer or acquirer respective</a:t>
            </a:r>
          </a:p>
          <a:p>
            <a:r>
              <a:rPr lang="en-US" dirty="0" smtClean="0"/>
              <a:t>       - issuers </a:t>
            </a:r>
            <a:r>
              <a:rPr lang="en-US" dirty="0"/>
              <a:t>and acquirers to </a:t>
            </a:r>
            <a:r>
              <a:rPr lang="en-US" dirty="0" smtClean="0"/>
              <a:t>confirm that it has necessary </a:t>
            </a:r>
            <a:r>
              <a:rPr lang="en-US" dirty="0" err="1" smtClean="0"/>
              <a:t>licence</a:t>
            </a:r>
            <a:r>
              <a:rPr lang="en-US" dirty="0" smtClean="0"/>
              <a:t>/approval as issuer or acquirer</a:t>
            </a:r>
          </a:p>
          <a:p>
            <a:r>
              <a:rPr lang="en-US" dirty="0"/>
              <a:t> </a:t>
            </a:r>
            <a:r>
              <a:rPr lang="en-US" dirty="0" smtClean="0"/>
              <a:t>        (</a:t>
            </a:r>
            <a:r>
              <a:rPr lang="en-US" dirty="0" err="1" smtClean="0"/>
              <a:t>eg</a:t>
            </a:r>
            <a:r>
              <a:rPr lang="en-US" dirty="0" smtClean="0"/>
              <a:t> EZL will need to apply for acquirer </a:t>
            </a:r>
            <a:r>
              <a:rPr lang="en-US" dirty="0" err="1" smtClean="0"/>
              <a:t>licence</a:t>
            </a:r>
            <a:r>
              <a:rPr lang="en-US" dirty="0" smtClean="0"/>
              <a:t> under new Payment Services Act by Q4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Validity of contract – suggest 5 years (whether from date of signing or launch)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515" y="631859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Commercial Agreement – key points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265" y="1201634"/>
            <a:ext cx="9401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Commercial Agreement that covers the followings (cont’d):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Termination clause – </a:t>
            </a:r>
            <a:r>
              <a:rPr lang="en-SG" dirty="0" err="1" smtClean="0"/>
              <a:t>eg</a:t>
            </a:r>
            <a:r>
              <a:rPr lang="en-SG" dirty="0" smtClean="0"/>
              <a:t> 6 months’ notice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Termination </a:t>
            </a:r>
            <a:r>
              <a:rPr lang="en-SG" dirty="0"/>
              <a:t>if pursuant to regulator </a:t>
            </a:r>
            <a:r>
              <a:rPr lang="en-SG" dirty="0" smtClean="0"/>
              <a:t>direction or loss of licence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Marketing </a:t>
            </a:r>
            <a:r>
              <a:rPr lang="en-SG" dirty="0" smtClean="0"/>
              <a:t>obligations – (</a:t>
            </a:r>
            <a:r>
              <a:rPr lang="en-SG" dirty="0" err="1" smtClean="0"/>
              <a:t>i</a:t>
            </a:r>
            <a:r>
              <a:rPr lang="en-SG" dirty="0" smtClean="0"/>
              <a:t>) A&amp;P  (ii) right to user issuer logos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Provisions relating to </a:t>
            </a:r>
            <a:r>
              <a:rPr lang="en-SG" dirty="0" smtClean="0"/>
              <a:t>Forex </a:t>
            </a:r>
            <a:r>
              <a:rPr lang="en-SG" dirty="0"/>
              <a:t>system layer – each party to subscribe to </a:t>
            </a:r>
            <a:r>
              <a:rPr lang="en-SG" dirty="0" smtClean="0"/>
              <a:t>Forex </a:t>
            </a:r>
            <a:r>
              <a:rPr lang="en-SG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Customer service handling and transaction </a:t>
            </a:r>
            <a:r>
              <a:rPr lang="en-SG" dirty="0" smtClean="0"/>
              <a:t>disputes</a:t>
            </a:r>
          </a:p>
          <a:p>
            <a:r>
              <a:rPr lang="en-US" dirty="0" smtClean="0"/>
              <a:t>     - handling of reversal of failed or refund transactions</a:t>
            </a:r>
          </a:p>
          <a:p>
            <a:r>
              <a:rPr lang="en-US" dirty="0"/>
              <a:t> </a:t>
            </a:r>
            <a:r>
              <a:rPr lang="en-US" dirty="0" smtClean="0"/>
              <a:t>    - issuer and acquirer to agree on other party’s handling refunds (void via system or cash refund), </a:t>
            </a:r>
          </a:p>
          <a:p>
            <a:r>
              <a:rPr lang="en-US" dirty="0"/>
              <a:t> </a:t>
            </a:r>
            <a:r>
              <a:rPr lang="en-US" dirty="0" smtClean="0"/>
              <a:t>      consider risk of abuse of QR payment as overseas cash withdrawal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Suspicious transaction monitoring  -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Moneylaundering</a:t>
            </a:r>
            <a:r>
              <a:rPr lang="en-US" dirty="0" smtClean="0"/>
              <a:t>, spike in transactions at customer/merchant level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Arrangement </a:t>
            </a:r>
            <a:r>
              <a:rPr lang="en-US" dirty="0" smtClean="0"/>
              <a:t>&amp; features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Privacy Provisions </a:t>
            </a:r>
            <a:r>
              <a:rPr lang="en-SG" dirty="0" smtClean="0"/>
              <a:t>– handling of customer personal data in line with country’s privacy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Jurisdiction and dispute </a:t>
            </a:r>
            <a:r>
              <a:rPr lang="en-SG" dirty="0" smtClean="0"/>
              <a:t>resolution – (</a:t>
            </a:r>
            <a:r>
              <a:rPr lang="en-SG" dirty="0" err="1" smtClean="0"/>
              <a:t>i</a:t>
            </a:r>
            <a:r>
              <a:rPr lang="en-SG" dirty="0" smtClean="0"/>
              <a:t>) which territory    (ii) court, mediation or arbitration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APIs and Operations Manual/Settlement Procedures as Appendix to main Agreement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515" y="631859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Commercial Agreement – key points</a:t>
            </a:r>
            <a:endParaRPr lang="en-IN" sz="4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72" y="2917683"/>
            <a:ext cx="1888280" cy="203590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8922" y="5790180"/>
            <a:ext cx="364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EZL Customer holidaying in Hong Kong purchases a bottle of water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Customer launches EZL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Mobile App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3511" y="3157348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48852" y="5919544"/>
            <a:ext cx="302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Scans O!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ePay’s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QR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Input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amount in HKD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to be paid</a:t>
            </a:r>
          </a:p>
        </p:txBody>
      </p:sp>
      <p:sp>
        <p:nvSpPr>
          <p:cNvPr id="62" name="Oval 61"/>
          <p:cNvSpPr/>
          <p:nvPr/>
        </p:nvSpPr>
        <p:spPr>
          <a:xfrm>
            <a:off x="8350941" y="2152336"/>
            <a:ext cx="308454" cy="3113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675072" y="2140518"/>
            <a:ext cx="282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Payment received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Receipt printed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Merchant release goods/services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200984" y="4365773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38" y="4386892"/>
            <a:ext cx="1846900" cy="21282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1" y="3487328"/>
            <a:ext cx="2245016" cy="23033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31327" t="25469" r="50227" b="15674"/>
          <a:stretch/>
        </p:blipFill>
        <p:spPr>
          <a:xfrm>
            <a:off x="1109233" y="3993268"/>
            <a:ext cx="611169" cy="1117655"/>
          </a:xfrm>
          <a:prstGeom prst="rect">
            <a:avLst/>
          </a:prstGeom>
        </p:spPr>
      </p:pic>
      <p:cxnSp>
        <p:nvCxnSpPr>
          <p:cNvPr id="3" name="Curved Connector 2"/>
          <p:cNvCxnSpPr/>
          <p:nvPr/>
        </p:nvCxnSpPr>
        <p:spPr>
          <a:xfrm rot="16200000" flipV="1">
            <a:off x="4257669" y="2971479"/>
            <a:ext cx="1413004" cy="1305411"/>
          </a:xfrm>
          <a:prstGeom prst="curvedConnector3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881" y="2569089"/>
            <a:ext cx="282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noProof="0" dirty="0" smtClean="0">
                <a:solidFill>
                  <a:prstClr val="black"/>
                </a:solidFill>
                <a:latin typeface="Calibri" panose="020F0502020204030204"/>
              </a:rPr>
              <a:t>Issuer (EZL) takes FX mark up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09946" y="5297354"/>
            <a:ext cx="282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black"/>
                </a:solidFill>
              </a:rPr>
              <a:t>Acquirer (Octopus) </a:t>
            </a:r>
            <a:r>
              <a:rPr lang="en-US" sz="1300" noProof="0" dirty="0" smtClean="0">
                <a:solidFill>
                  <a:prstClr val="black"/>
                </a:solidFill>
                <a:latin typeface="Calibri" panose="020F0502020204030204"/>
              </a:rPr>
              <a:t>takes  transaction fees from Merchant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Curved Connector 30"/>
          <p:cNvCxnSpPr>
            <a:stCxn id="47" idx="3"/>
          </p:cNvCxnSpPr>
          <p:nvPr/>
        </p:nvCxnSpPr>
        <p:spPr>
          <a:xfrm>
            <a:off x="10563352" y="3935635"/>
            <a:ext cx="715317" cy="1361719"/>
          </a:xfrm>
          <a:prstGeom prst="curvedConnector2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911" y="848466"/>
            <a:ext cx="769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Commercial </a:t>
            </a:r>
            <a:r>
              <a:rPr lang="en-SG" b="1" dirty="0" smtClean="0"/>
              <a:t>terms</a:t>
            </a:r>
            <a:r>
              <a:rPr lang="en-SG" dirty="0" smtClean="0"/>
              <a:t>:</a:t>
            </a:r>
            <a:endParaRPr lang="en-SG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Zero issuer fee charged by Issuer to Acquirer for acceptance </a:t>
            </a:r>
            <a:r>
              <a:rPr lang="en-SG" dirty="0" smtClean="0"/>
              <a:t>of payment</a:t>
            </a:r>
            <a:endParaRPr lang="en-SG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 smtClean="0"/>
              <a:t>Issuer </a:t>
            </a:r>
            <a:r>
              <a:rPr lang="en-SG" dirty="0"/>
              <a:t>to keep any FX mark </a:t>
            </a:r>
            <a:r>
              <a:rPr lang="en-SG" dirty="0" smtClean="0"/>
              <a:t>up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305911" y="185581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Matters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6627801" y="3570458"/>
            <a:ext cx="2010120" cy="172689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2396022" y="4199334"/>
            <a:ext cx="2382575" cy="126191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217171"/>
            <a:ext cx="11795760" cy="6858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2017 Inbound Arrivals to Singapore</a:t>
            </a:r>
            <a:endParaRPr lang="en-SG" sz="4400" b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66716527"/>
              </p:ext>
            </p:extLst>
          </p:nvPr>
        </p:nvGraphicFramePr>
        <p:xfrm>
          <a:off x="716891" y="217171"/>
          <a:ext cx="9393732" cy="559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819" y="5616375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inbound arrivals from GLOPAS member countries: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5,252,164 visitors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*Information taken from Singapore Tourism Board (Last updated 5 March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2019)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SG" sz="1400" dirty="0">
                <a:hlinkClick r:id="rId3"/>
              </a:rPr>
              <a:t>https://www.stb.gov.sg/content/stb/en/statistics-and-market-insights/tourism-statistics/annual-report-on-tourism-statistics.html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20303" y="4403834"/>
            <a:ext cx="935421" cy="1118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31760" y="4215553"/>
            <a:ext cx="2165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China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56% First time visitor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32 % Frequent visitor</a:t>
            </a:r>
            <a:endParaRPr lang="en-SG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16166" y="2436659"/>
            <a:ext cx="1003738" cy="837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4064" y="1357380"/>
            <a:ext cx="1960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Thailand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32% First time visitor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59% Frequent visitor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701160" y="1188103"/>
            <a:ext cx="1655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South Korea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46% First time visitor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 smtClean="0"/>
              <a:t>34% Frequent visitor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7848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06" y="194310"/>
            <a:ext cx="11981794" cy="785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Outbound Departures of Singaporeans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6192"/>
            <a:ext cx="11866179" cy="132955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Total 2017 outbound departures to Glopas Member Countries: 2,935,020</a:t>
            </a:r>
          </a:p>
          <a:p>
            <a:r>
              <a:rPr lang="en-US" sz="2200" dirty="0" smtClean="0"/>
              <a:t>*</a:t>
            </a:r>
            <a:r>
              <a:rPr lang="en-US" sz="1600" dirty="0" smtClean="0"/>
              <a:t>Information taken from Department Statistic Singapore, last updated 02 January 2019.</a:t>
            </a:r>
          </a:p>
          <a:p>
            <a:r>
              <a:rPr lang="en-SG" sz="1600" dirty="0">
                <a:hlinkClick r:id="rId2"/>
              </a:rPr>
              <a:t>https://www.singstat.gov.sg/find-data/search-by-theme/industry/tourism/latest-data</a:t>
            </a:r>
            <a:endParaRPr lang="en-US" sz="1600" dirty="0" smtClean="0"/>
          </a:p>
          <a:p>
            <a:r>
              <a:rPr lang="en-US" sz="1600" dirty="0" smtClean="0"/>
              <a:t>*Figures are not indicative of unique travelers </a:t>
            </a:r>
            <a:endParaRPr lang="en-SG" sz="16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0613602"/>
              </p:ext>
            </p:extLst>
          </p:nvPr>
        </p:nvGraphicFramePr>
        <p:xfrm>
          <a:off x="-477555" y="455556"/>
          <a:ext cx="9169610" cy="507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3560" y="2162691"/>
            <a:ext cx="3951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visited GLOPAS member country: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Thailand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Taiwan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South Korea</a:t>
            </a:r>
          </a:p>
        </p:txBody>
      </p:sp>
    </p:spTree>
    <p:extLst>
      <p:ext uri="{BB962C8B-B14F-4D97-AF65-F5344CB8AC3E}">
        <p14:creationId xmlns:p14="http://schemas.microsoft.com/office/powerpoint/2010/main" val="2893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3702" y="2798001"/>
            <a:ext cx="45995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57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/>
          </p:cNvSpPr>
          <p:nvPr/>
        </p:nvSpPr>
        <p:spPr>
          <a:xfrm>
            <a:off x="330220" y="343570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BUSINESS TRACK – KEY IMPORTANCE</a:t>
            </a:r>
            <a:endParaRPr lang="en-IN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Sev01">
            <a:extLst>
              <a:ext uri="{FF2B5EF4-FFF2-40B4-BE49-F238E27FC236}">
                <a16:creationId xmlns:a16="http://schemas.microsoft.com/office/drawing/2014/main" xmlns="" id="{0CF753F3-C61E-4261-B824-B01346E81D81}"/>
              </a:ext>
            </a:extLst>
          </p:cNvPr>
          <p:cNvSpPr/>
          <p:nvPr/>
        </p:nvSpPr>
        <p:spPr>
          <a:xfrm>
            <a:off x="747295" y="1316727"/>
            <a:ext cx="1612996" cy="16129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rgbClr val="3776C3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53" name="Rounded Rectangle 2">
            <a:extLst>
              <a:ext uri="{FF2B5EF4-FFF2-40B4-BE49-F238E27FC236}">
                <a16:creationId xmlns:a16="http://schemas.microsoft.com/office/drawing/2014/main" xmlns="" id="{AB39BDFE-07EE-4BFE-8662-2FCEA30FDA2C}"/>
              </a:ext>
            </a:extLst>
          </p:cNvPr>
          <p:cNvSpPr/>
          <p:nvPr/>
        </p:nvSpPr>
        <p:spPr>
          <a:xfrm>
            <a:off x="1525560" y="1163106"/>
            <a:ext cx="4454941" cy="2554733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6" name="Rounded Rectangle 20">
            <a:extLst>
              <a:ext uri="{FF2B5EF4-FFF2-40B4-BE49-F238E27FC236}">
                <a16:creationId xmlns:a16="http://schemas.microsoft.com/office/drawing/2014/main" xmlns="" id="{D2019817-7A05-4B3D-A35C-79287D35149B}"/>
              </a:ext>
            </a:extLst>
          </p:cNvPr>
          <p:cNvSpPr/>
          <p:nvPr/>
        </p:nvSpPr>
        <p:spPr>
          <a:xfrm>
            <a:off x="6172311" y="1163107"/>
            <a:ext cx="4454941" cy="256260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8" name="Sev02">
            <a:extLst>
              <a:ext uri="{FF2B5EF4-FFF2-40B4-BE49-F238E27FC236}">
                <a16:creationId xmlns:a16="http://schemas.microsoft.com/office/drawing/2014/main" xmlns="" id="{FA9468DF-9A22-44CF-AA86-818C82DE2B9E}"/>
              </a:ext>
            </a:extLst>
          </p:cNvPr>
          <p:cNvSpPr/>
          <p:nvPr/>
        </p:nvSpPr>
        <p:spPr>
          <a:xfrm>
            <a:off x="9851327" y="1316725"/>
            <a:ext cx="1612996" cy="1612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16BA9B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xmlns="" id="{0B572639-A520-4FF9-8464-C0867823CAB2}"/>
              </a:ext>
            </a:extLst>
          </p:cNvPr>
          <p:cNvSpPr/>
          <p:nvPr/>
        </p:nvSpPr>
        <p:spPr>
          <a:xfrm>
            <a:off x="1525560" y="4185897"/>
            <a:ext cx="4454941" cy="245344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xmlns="" id="{2A9B1274-DA89-4C3A-8CDA-8F1E87E52F6A}"/>
              </a:ext>
            </a:extLst>
          </p:cNvPr>
          <p:cNvSpPr/>
          <p:nvPr/>
        </p:nvSpPr>
        <p:spPr>
          <a:xfrm>
            <a:off x="6172311" y="4185897"/>
            <a:ext cx="4454941" cy="245344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4" name="Sev03">
            <a:extLst>
              <a:ext uri="{FF2B5EF4-FFF2-40B4-BE49-F238E27FC236}">
                <a16:creationId xmlns:a16="http://schemas.microsoft.com/office/drawing/2014/main" xmlns="" id="{90B02ECB-AD90-4569-8DFA-0A9BF505F60B}"/>
              </a:ext>
            </a:extLst>
          </p:cNvPr>
          <p:cNvSpPr/>
          <p:nvPr/>
        </p:nvSpPr>
        <p:spPr>
          <a:xfrm>
            <a:off x="747295" y="4360032"/>
            <a:ext cx="1612996" cy="16129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rgbClr val="74C042">
                  <a:lumMod val="50000"/>
                </a:srgb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65" name="Sev04">
            <a:extLst>
              <a:ext uri="{FF2B5EF4-FFF2-40B4-BE49-F238E27FC236}">
                <a16:creationId xmlns:a16="http://schemas.microsoft.com/office/drawing/2014/main" xmlns="" id="{376ECBAC-5BA5-45AF-874D-6A5BBC815790}"/>
              </a:ext>
            </a:extLst>
          </p:cNvPr>
          <p:cNvSpPr/>
          <p:nvPr/>
        </p:nvSpPr>
        <p:spPr>
          <a:xfrm>
            <a:off x="9855201" y="4334365"/>
            <a:ext cx="1612996" cy="16129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rgbClr val="EBB213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6655295-0928-4810-9F21-3F93F9C8161A}"/>
              </a:ext>
            </a:extLst>
          </p:cNvPr>
          <p:cNvSpPr txBox="1"/>
          <p:nvPr/>
        </p:nvSpPr>
        <p:spPr>
          <a:xfrm>
            <a:off x="2431506" y="1345829"/>
            <a:ext cx="2429933" cy="437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Roboto condensed"/>
              </a:rPr>
              <a:t>Purpose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05D2946-6AE6-4A6B-8299-51904535BB00}"/>
              </a:ext>
            </a:extLst>
          </p:cNvPr>
          <p:cNvSpPr txBox="1"/>
          <p:nvPr/>
        </p:nvSpPr>
        <p:spPr>
          <a:xfrm>
            <a:off x="2431504" y="1735207"/>
            <a:ext cx="3385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Marketing Awareness and Drivers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Developing a seamless Customer Journey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Developing a business model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8F6EA60-E43A-460C-9AC9-B8FA8BE41481}"/>
              </a:ext>
            </a:extLst>
          </p:cNvPr>
          <p:cNvSpPr txBox="1"/>
          <p:nvPr/>
        </p:nvSpPr>
        <p:spPr>
          <a:xfrm>
            <a:off x="2431506" y="4334365"/>
            <a:ext cx="3280617" cy="437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Roboto condensed"/>
              </a:rPr>
              <a:t>Operations &amp; Customer Service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C12274A-C33C-4AD5-9880-21D0C73F49DB}"/>
              </a:ext>
            </a:extLst>
          </p:cNvPr>
          <p:cNvSpPr txBox="1"/>
          <p:nvPr/>
        </p:nvSpPr>
        <p:spPr>
          <a:xfrm>
            <a:off x="2431504" y="4775207"/>
            <a:ext cx="3385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Framework for Dispute Management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Claims/Refunds</a:t>
            </a:r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Settlement disputes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Fraudulent Management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OpRex – A scale down version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703DB07-A5F6-4E7A-9329-E6C3B4D2D0DD}"/>
              </a:ext>
            </a:extLst>
          </p:cNvPr>
          <p:cNvSpPr txBox="1"/>
          <p:nvPr/>
        </p:nvSpPr>
        <p:spPr>
          <a:xfrm>
            <a:off x="7325489" y="1351838"/>
            <a:ext cx="2429933" cy="437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Roboto condensed"/>
              </a:rPr>
              <a:t>Governance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7635D28-B27B-40EC-B673-82DF3851F2E3}"/>
              </a:ext>
            </a:extLst>
          </p:cNvPr>
          <p:cNvSpPr txBox="1"/>
          <p:nvPr/>
        </p:nvSpPr>
        <p:spPr>
          <a:xfrm>
            <a:off x="6370327" y="1758496"/>
            <a:ext cx="3385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Border Bilateral Partnership Agreement – includes an acquiring agreement and roles/responsibilities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Regulatory Clearance (From SG)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Approved Bank Clearance (From SG)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Applications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Developing a set of Terms and Conditions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575B6E-4C09-47B4-81A2-84748630F3B4}"/>
              </a:ext>
            </a:extLst>
          </p:cNvPr>
          <p:cNvSpPr txBox="1"/>
          <p:nvPr/>
        </p:nvSpPr>
        <p:spPr>
          <a:xfrm>
            <a:off x="7325489" y="4220730"/>
            <a:ext cx="2429933" cy="437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Roboto condensed"/>
              </a:rPr>
              <a:t>Financial Processes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5AADF30-17B5-43ED-B9A8-A8412738EF32}"/>
              </a:ext>
            </a:extLst>
          </p:cNvPr>
          <p:cNvSpPr txBox="1"/>
          <p:nvPr/>
        </p:nvSpPr>
        <p:spPr>
          <a:xfrm>
            <a:off x="6370327" y="4593204"/>
            <a:ext cx="3385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r">
              <a:buFont typeface="+mj-lt"/>
              <a:buAutoNum type="arabicPeriod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Financial (End to End Settlement Process)</a:t>
            </a:r>
          </a:p>
          <a:p>
            <a:pPr marL="228600" indent="-228600" algn="r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 flow</a:t>
            </a:r>
          </a:p>
          <a:p>
            <a:pPr marL="228600" indent="-228600" algn="r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Refunds</a:t>
            </a:r>
          </a:p>
          <a:p>
            <a:pPr marL="228600" indent="-228600" algn="r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Disputes</a:t>
            </a:r>
          </a:p>
          <a:p>
            <a:pPr marL="342900" indent="-342900" algn="r">
              <a:buFont typeface="+mj-lt"/>
              <a:buAutoNum type="arabicPeriod" startAt="2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Forex Risk Management</a:t>
            </a:r>
          </a:p>
          <a:p>
            <a:pPr marL="228600" indent="-228600" algn="r">
              <a:buFont typeface="+mj-lt"/>
              <a:buAutoNum type="arabicPeriod" startAt="2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MIS Reports</a:t>
            </a:r>
          </a:p>
          <a:p>
            <a:pPr marL="228600" indent="-228600" algn="r">
              <a:buFont typeface="+mj-lt"/>
              <a:buAutoNum type="arabicPeriod" startAt="2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Banking Accounts</a:t>
            </a:r>
          </a:p>
          <a:p>
            <a:pPr marL="228600" indent="-228600" algn="r">
              <a:buFont typeface="+mj-lt"/>
              <a:buAutoNum type="arabicPeriod" startAt="2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FX Pull Frequency and Time</a:t>
            </a:r>
          </a:p>
        </p:txBody>
      </p:sp>
      <p:sp>
        <p:nvSpPr>
          <p:cNvPr id="76" name="Shape 2570">
            <a:extLst>
              <a:ext uri="{FF2B5EF4-FFF2-40B4-BE49-F238E27FC236}">
                <a16:creationId xmlns:a16="http://schemas.microsoft.com/office/drawing/2014/main" xmlns="" id="{A3B44D84-D7FB-4BD0-BA7F-3C3310D5C335}"/>
              </a:ext>
            </a:extLst>
          </p:cNvPr>
          <p:cNvSpPr/>
          <p:nvPr/>
        </p:nvSpPr>
        <p:spPr>
          <a:xfrm>
            <a:off x="1207484" y="4828090"/>
            <a:ext cx="692619" cy="67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77" name="Shape 2584">
            <a:extLst>
              <a:ext uri="{FF2B5EF4-FFF2-40B4-BE49-F238E27FC236}">
                <a16:creationId xmlns:a16="http://schemas.microsoft.com/office/drawing/2014/main" xmlns="" id="{A77A28AA-3819-447C-959F-F444099F5441}"/>
              </a:ext>
            </a:extLst>
          </p:cNvPr>
          <p:cNvSpPr/>
          <p:nvPr/>
        </p:nvSpPr>
        <p:spPr>
          <a:xfrm>
            <a:off x="10315390" y="4794554"/>
            <a:ext cx="692619" cy="692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78" name="Shape 2597">
            <a:extLst>
              <a:ext uri="{FF2B5EF4-FFF2-40B4-BE49-F238E27FC236}">
                <a16:creationId xmlns:a16="http://schemas.microsoft.com/office/drawing/2014/main" xmlns="" id="{948FD939-1F4F-48E0-A83A-AAF95AAC45A7}"/>
              </a:ext>
            </a:extLst>
          </p:cNvPr>
          <p:cNvSpPr/>
          <p:nvPr/>
        </p:nvSpPr>
        <p:spPr>
          <a:xfrm>
            <a:off x="1207484" y="1839881"/>
            <a:ext cx="692619" cy="566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79" name="Shape 2606">
            <a:extLst>
              <a:ext uri="{FF2B5EF4-FFF2-40B4-BE49-F238E27FC236}">
                <a16:creationId xmlns:a16="http://schemas.microsoft.com/office/drawing/2014/main" xmlns="" id="{CC54683C-6840-4D5C-92E9-027BFF247965}"/>
              </a:ext>
            </a:extLst>
          </p:cNvPr>
          <p:cNvSpPr/>
          <p:nvPr/>
        </p:nvSpPr>
        <p:spPr>
          <a:xfrm>
            <a:off x="10311516" y="1776914"/>
            <a:ext cx="692619" cy="692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249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5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/>
          </p:cNvSpPr>
          <p:nvPr/>
        </p:nvSpPr>
        <p:spPr>
          <a:xfrm>
            <a:off x="393935" y="837599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MEETING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8" name="Diagonal Stripe 7" hidden="1">
            <a:extLst>
              <a:ext uri="{FF2B5EF4-FFF2-40B4-BE49-F238E27FC236}">
                <a16:creationId xmlns:a16="http://schemas.microsoft.com/office/drawing/2014/main" xmlns="" id="{40C55D4B-92AB-434F-AB43-27FEBD77D00E}"/>
              </a:ext>
            </a:extLst>
          </p:cNvPr>
          <p:cNvSpPr/>
          <p:nvPr/>
        </p:nvSpPr>
        <p:spPr>
          <a:xfrm>
            <a:off x="3347884" y="2794820"/>
            <a:ext cx="8844116" cy="4060792"/>
          </a:xfrm>
          <a:prstGeom prst="diagStripe">
            <a:avLst>
              <a:gd name="adj" fmla="val 8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角丸四角形 13">
            <a:extLst>
              <a:ext uri="{FF2B5EF4-FFF2-40B4-BE49-F238E27FC236}">
                <a16:creationId xmlns:a16="http://schemas.microsoft.com/office/drawing/2014/main" xmlns="" id="{4E04BF5A-75C9-46A4-98DC-6FC4F5756A65}"/>
              </a:ext>
            </a:extLst>
          </p:cNvPr>
          <p:cNvSpPr/>
          <p:nvPr/>
        </p:nvSpPr>
        <p:spPr>
          <a:xfrm>
            <a:off x="1047802" y="1934705"/>
            <a:ext cx="4150408" cy="958895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19050" cmpd="sng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円/楕円 6">
            <a:extLst>
              <a:ext uri="{FF2B5EF4-FFF2-40B4-BE49-F238E27FC236}">
                <a16:creationId xmlns:a16="http://schemas.microsoft.com/office/drawing/2014/main" xmlns="" id="{D1DF3A0B-A9DC-4685-BA86-FC60C9BA18DD}"/>
              </a:ext>
            </a:extLst>
          </p:cNvPr>
          <p:cNvSpPr/>
          <p:nvPr/>
        </p:nvSpPr>
        <p:spPr>
          <a:xfrm>
            <a:off x="537701" y="1920607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角丸四角形 33">
            <a:extLst>
              <a:ext uri="{FF2B5EF4-FFF2-40B4-BE49-F238E27FC236}">
                <a16:creationId xmlns:a16="http://schemas.microsoft.com/office/drawing/2014/main" xmlns="" id="{D56377B0-D755-4D05-90F5-73061F5CDC4C}"/>
              </a:ext>
            </a:extLst>
          </p:cNvPr>
          <p:cNvSpPr/>
          <p:nvPr/>
        </p:nvSpPr>
        <p:spPr>
          <a:xfrm>
            <a:off x="1209518" y="3294182"/>
            <a:ext cx="4108367" cy="937412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19050" cmpd="sng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円/楕円 34">
            <a:extLst>
              <a:ext uri="{FF2B5EF4-FFF2-40B4-BE49-F238E27FC236}">
                <a16:creationId xmlns:a16="http://schemas.microsoft.com/office/drawing/2014/main" xmlns="" id="{783D851B-980F-4592-BE86-AE67FC27D8F4}"/>
              </a:ext>
            </a:extLst>
          </p:cNvPr>
          <p:cNvSpPr/>
          <p:nvPr/>
        </p:nvSpPr>
        <p:spPr>
          <a:xfrm>
            <a:off x="560110" y="3421658"/>
            <a:ext cx="1020202" cy="1020113"/>
          </a:xfrm>
          <a:prstGeom prst="ellipse">
            <a:avLst/>
          </a:prstGeom>
          <a:solidFill>
            <a:schemeClr val="accent2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角丸四角形 40">
            <a:extLst>
              <a:ext uri="{FF2B5EF4-FFF2-40B4-BE49-F238E27FC236}">
                <a16:creationId xmlns:a16="http://schemas.microsoft.com/office/drawing/2014/main" xmlns="" id="{605C2AA7-B644-42BD-A022-A0F12C1F0FD7}"/>
              </a:ext>
            </a:extLst>
          </p:cNvPr>
          <p:cNvSpPr/>
          <p:nvPr/>
        </p:nvSpPr>
        <p:spPr>
          <a:xfrm>
            <a:off x="6527547" y="1909503"/>
            <a:ext cx="4695688" cy="1031217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19050" cmpd="sng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円/楕円 41">
            <a:extLst>
              <a:ext uri="{FF2B5EF4-FFF2-40B4-BE49-F238E27FC236}">
                <a16:creationId xmlns:a16="http://schemas.microsoft.com/office/drawing/2014/main" xmlns="" id="{27BF6A24-5CDF-4EC1-BE46-8DD144FCCDCB}"/>
              </a:ext>
            </a:extLst>
          </p:cNvPr>
          <p:cNvSpPr/>
          <p:nvPr/>
        </p:nvSpPr>
        <p:spPr>
          <a:xfrm>
            <a:off x="6066780" y="1920607"/>
            <a:ext cx="1020202" cy="1020113"/>
          </a:xfrm>
          <a:prstGeom prst="ellipse">
            <a:avLst/>
          </a:prstGeom>
          <a:solidFill>
            <a:schemeClr val="accent5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角丸四角形 45">
            <a:extLst>
              <a:ext uri="{FF2B5EF4-FFF2-40B4-BE49-F238E27FC236}">
                <a16:creationId xmlns:a16="http://schemas.microsoft.com/office/drawing/2014/main" xmlns="" id="{1423C18E-E8E0-40E9-BF5C-B51DC9CD4027}"/>
              </a:ext>
            </a:extLst>
          </p:cNvPr>
          <p:cNvSpPr/>
          <p:nvPr/>
        </p:nvSpPr>
        <p:spPr>
          <a:xfrm>
            <a:off x="6746691" y="3421658"/>
            <a:ext cx="4496189" cy="926487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19050" cmpd="sng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円/楕円 46">
            <a:extLst>
              <a:ext uri="{FF2B5EF4-FFF2-40B4-BE49-F238E27FC236}">
                <a16:creationId xmlns:a16="http://schemas.microsoft.com/office/drawing/2014/main" xmlns="" id="{83CE876F-CA29-4263-96EF-DF18516CD989}"/>
              </a:ext>
            </a:extLst>
          </p:cNvPr>
          <p:cNvSpPr/>
          <p:nvPr/>
        </p:nvSpPr>
        <p:spPr>
          <a:xfrm>
            <a:off x="6090622" y="3463174"/>
            <a:ext cx="1020202" cy="1020113"/>
          </a:xfrm>
          <a:prstGeom prst="ellipse">
            <a:avLst/>
          </a:prstGeom>
          <a:solidFill>
            <a:schemeClr val="accent3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角丸四角形 50">
            <a:extLst>
              <a:ext uri="{FF2B5EF4-FFF2-40B4-BE49-F238E27FC236}">
                <a16:creationId xmlns:a16="http://schemas.microsoft.com/office/drawing/2014/main" xmlns="" id="{094BB893-48DD-49B6-9982-DF46BCFDCD85}"/>
              </a:ext>
            </a:extLst>
          </p:cNvPr>
          <p:cNvSpPr/>
          <p:nvPr/>
        </p:nvSpPr>
        <p:spPr>
          <a:xfrm>
            <a:off x="4009245" y="4987243"/>
            <a:ext cx="4710932" cy="942780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19050" cmpd="sng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円/楕円 51">
            <a:extLst>
              <a:ext uri="{FF2B5EF4-FFF2-40B4-BE49-F238E27FC236}">
                <a16:creationId xmlns:a16="http://schemas.microsoft.com/office/drawing/2014/main" xmlns="" id="{9CD0B0AE-C018-4B4A-BB55-FB3FC2B02558}"/>
              </a:ext>
            </a:extLst>
          </p:cNvPr>
          <p:cNvSpPr/>
          <p:nvPr/>
        </p:nvSpPr>
        <p:spPr>
          <a:xfrm>
            <a:off x="3722921" y="4994937"/>
            <a:ext cx="1020202" cy="1020113"/>
          </a:xfrm>
          <a:prstGeom prst="ellipse">
            <a:avLst/>
          </a:prstGeom>
          <a:solidFill>
            <a:schemeClr val="accent4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Placeholder 32">
            <a:extLst>
              <a:ext uri="{FF2B5EF4-FFF2-40B4-BE49-F238E27FC236}">
                <a16:creationId xmlns:a16="http://schemas.microsoft.com/office/drawing/2014/main" xmlns="" id="{1AE780CB-6201-4D1A-A4B1-0ADA95D27B7D}"/>
              </a:ext>
            </a:extLst>
          </p:cNvPr>
          <p:cNvSpPr txBox="1">
            <a:spLocks/>
          </p:cNvSpPr>
          <p:nvPr/>
        </p:nvSpPr>
        <p:spPr>
          <a:xfrm>
            <a:off x="1684180" y="2296567"/>
            <a:ext cx="4036920" cy="4607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4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rial" panose="020B0604020202020204"/>
              </a:rPr>
              <a:t>Transaction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flow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3" name="Text Placeholder 33">
            <a:extLst>
              <a:ext uri="{FF2B5EF4-FFF2-40B4-BE49-F238E27FC236}">
                <a16:creationId xmlns:a16="http://schemas.microsoft.com/office/drawing/2014/main" xmlns="" id="{495CD65B-F714-418E-AF17-99244A4B3AF2}"/>
              </a:ext>
            </a:extLst>
          </p:cNvPr>
          <p:cNvSpPr txBox="1">
            <a:spLocks/>
          </p:cNvSpPr>
          <p:nvPr/>
        </p:nvSpPr>
        <p:spPr>
          <a:xfrm>
            <a:off x="1692761" y="2051482"/>
            <a:ext cx="4036920" cy="2489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Finance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4" name="Text Placeholder 32">
            <a:extLst>
              <a:ext uri="{FF2B5EF4-FFF2-40B4-BE49-F238E27FC236}">
                <a16:creationId xmlns:a16="http://schemas.microsoft.com/office/drawing/2014/main" xmlns="" id="{C715671E-2D65-40F3-9AD4-DE4981E15042}"/>
              </a:ext>
            </a:extLst>
          </p:cNvPr>
          <p:cNvSpPr txBox="1">
            <a:spLocks/>
          </p:cNvSpPr>
          <p:nvPr/>
        </p:nvSpPr>
        <p:spPr>
          <a:xfrm>
            <a:off x="1684180" y="3794048"/>
            <a:ext cx="4036920" cy="460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Dispute Management</a:t>
            </a:r>
            <a:r>
              <a:rPr kumimoji="0" lang="en-IN" sz="1400" b="0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0" lang="en-IN" sz="1400" b="0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Fraud monitoring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5" name="Text Placeholder 33">
            <a:extLst>
              <a:ext uri="{FF2B5EF4-FFF2-40B4-BE49-F238E27FC236}">
                <a16:creationId xmlns:a16="http://schemas.microsoft.com/office/drawing/2014/main" xmlns="" id="{E62AC371-E33E-481A-8142-3BA8B3E096A7}"/>
              </a:ext>
            </a:extLst>
          </p:cNvPr>
          <p:cNvSpPr txBox="1">
            <a:spLocks/>
          </p:cNvSpPr>
          <p:nvPr/>
        </p:nvSpPr>
        <p:spPr>
          <a:xfrm>
            <a:off x="1579040" y="3475850"/>
            <a:ext cx="4036920" cy="2489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Operations Matters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6" name="Text Placeholder 32">
            <a:extLst>
              <a:ext uri="{FF2B5EF4-FFF2-40B4-BE49-F238E27FC236}">
                <a16:creationId xmlns:a16="http://schemas.microsoft.com/office/drawing/2014/main" xmlns="" id="{5218A489-5BFA-4948-91FF-6A466F1C3B47}"/>
              </a:ext>
            </a:extLst>
          </p:cNvPr>
          <p:cNvSpPr txBox="1">
            <a:spLocks/>
          </p:cNvSpPr>
          <p:nvPr/>
        </p:nvSpPr>
        <p:spPr>
          <a:xfrm>
            <a:off x="7186314" y="2170903"/>
            <a:ext cx="4036920" cy="4607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rial" panose="020B0604020202020204"/>
              </a:rPr>
              <a:t>Customer’s identification of GLOPAS acceptance points 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rial" panose="020B0604020202020204"/>
              </a:rPr>
              <a:t>CS point of contact 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rial" panose="020B0604020202020204"/>
              </a:rPr>
              <a:t>Service level agreement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7" name="Text Placeholder 33">
            <a:extLst>
              <a:ext uri="{FF2B5EF4-FFF2-40B4-BE49-F238E27FC236}">
                <a16:creationId xmlns:a16="http://schemas.microsoft.com/office/drawing/2014/main" xmlns="" id="{584AE394-7D22-4E03-825E-6303AA1E8E6B}"/>
              </a:ext>
            </a:extLst>
          </p:cNvPr>
          <p:cNvSpPr txBox="1">
            <a:spLocks/>
          </p:cNvSpPr>
          <p:nvPr/>
        </p:nvSpPr>
        <p:spPr>
          <a:xfrm>
            <a:off x="7136648" y="1934706"/>
            <a:ext cx="4036920" cy="2489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Service Matters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8" name="Text Placeholder 32">
            <a:extLst>
              <a:ext uri="{FF2B5EF4-FFF2-40B4-BE49-F238E27FC236}">
                <a16:creationId xmlns:a16="http://schemas.microsoft.com/office/drawing/2014/main" xmlns="" id="{1D7F72C4-3E71-4D11-9031-17D386CB8A55}"/>
              </a:ext>
            </a:extLst>
          </p:cNvPr>
          <p:cNvSpPr txBox="1">
            <a:spLocks/>
          </p:cNvSpPr>
          <p:nvPr/>
        </p:nvSpPr>
        <p:spPr>
          <a:xfrm>
            <a:off x="7239488" y="3803437"/>
            <a:ext cx="4036920" cy="4607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IN" sz="1400" b="0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Model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9" name="Text Placeholder 33">
            <a:extLst>
              <a:ext uri="{FF2B5EF4-FFF2-40B4-BE49-F238E27FC236}">
                <a16:creationId xmlns:a16="http://schemas.microsoft.com/office/drawing/2014/main" xmlns="" id="{AFBD29B7-CA96-4C38-A48F-8507628C4755}"/>
              </a:ext>
            </a:extLst>
          </p:cNvPr>
          <p:cNvSpPr txBox="1">
            <a:spLocks/>
          </p:cNvSpPr>
          <p:nvPr/>
        </p:nvSpPr>
        <p:spPr>
          <a:xfrm>
            <a:off x="7205960" y="3523823"/>
            <a:ext cx="4036920" cy="2489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 b="1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Arial" panose="020B0604020202020204"/>
              </a:rPr>
              <a:t>Business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30" name="Text Placeholder 32">
            <a:extLst>
              <a:ext uri="{FF2B5EF4-FFF2-40B4-BE49-F238E27FC236}">
                <a16:creationId xmlns:a16="http://schemas.microsoft.com/office/drawing/2014/main" xmlns="" id="{52784C6F-23EB-469B-951C-90835552C533}"/>
              </a:ext>
            </a:extLst>
          </p:cNvPr>
          <p:cNvSpPr txBox="1">
            <a:spLocks/>
          </p:cNvSpPr>
          <p:nvPr/>
        </p:nvSpPr>
        <p:spPr>
          <a:xfrm>
            <a:off x="4802324" y="5352385"/>
            <a:ext cx="4036920" cy="35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Commercial Agreement</a:t>
            </a:r>
          </a:p>
        </p:txBody>
      </p:sp>
      <p:sp>
        <p:nvSpPr>
          <p:cNvPr id="131" name="Text Placeholder 33">
            <a:extLst>
              <a:ext uri="{FF2B5EF4-FFF2-40B4-BE49-F238E27FC236}">
                <a16:creationId xmlns:a16="http://schemas.microsoft.com/office/drawing/2014/main" xmlns="" id="{E1A72C0E-C2B2-4356-A250-BC588A0B4C60}"/>
              </a:ext>
            </a:extLst>
          </p:cNvPr>
          <p:cNvSpPr txBox="1">
            <a:spLocks/>
          </p:cNvSpPr>
          <p:nvPr/>
        </p:nvSpPr>
        <p:spPr>
          <a:xfrm>
            <a:off x="4741424" y="5087846"/>
            <a:ext cx="4036920" cy="2489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Legal &amp;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Compliance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0" y="2280454"/>
            <a:ext cx="422149" cy="330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62" y="3680545"/>
            <a:ext cx="486097" cy="486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016" y="2308015"/>
            <a:ext cx="396519" cy="393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711" y="3815125"/>
            <a:ext cx="516456" cy="36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69" y="5320067"/>
            <a:ext cx="406837" cy="3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5" y="619164"/>
            <a:ext cx="8332631" cy="6216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542" y="154257"/>
            <a:ext cx="5255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Finance-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 Outbound Transaction </a:t>
            </a:r>
            <a:r>
              <a:rPr lang="en-US" sz="2000" dirty="0" smtClean="0">
                <a:solidFill>
                  <a:srgbClr val="564266"/>
                </a:solidFill>
                <a:latin typeface="Arial" panose="020B0604020202020204"/>
                <a:cs typeface="Arial" panose="020B0604020202020204" pitchFamily="34" charset="0"/>
              </a:rPr>
              <a:t>Flow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64266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3975" y="2322786"/>
            <a:ext cx="3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9373" y="3542573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3295" y="472006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9517" y="5899637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6066" y="5342607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0159" y="4350728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1" y="876935"/>
            <a:ext cx="1092965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542" y="154257"/>
            <a:ext cx="5255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Finance-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564266"/>
                </a:solidFill>
                <a:latin typeface="Arial" panose="020B0604020202020204"/>
                <a:cs typeface="Arial" panose="020B0604020202020204" pitchFamily="34" charset="0"/>
              </a:rPr>
              <a:t>In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bound Transaction </a:t>
            </a:r>
            <a:r>
              <a:rPr lang="en-US" sz="2000" dirty="0" smtClean="0">
                <a:solidFill>
                  <a:srgbClr val="564266"/>
                </a:solidFill>
                <a:latin typeface="Arial" panose="020B0604020202020204"/>
                <a:cs typeface="Arial" panose="020B0604020202020204" pitchFamily="34" charset="0"/>
              </a:rPr>
              <a:t>Flow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64266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8603" y="3600431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2611" y="452680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83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What's our progress – Finance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Met up with bank and in discussion of the bank account set up with SCB</a:t>
            </a:r>
          </a:p>
          <a:p>
            <a:endParaRPr lang="en-SG" dirty="0"/>
          </a:p>
          <a:p>
            <a:r>
              <a:rPr lang="en-SG" dirty="0" smtClean="0"/>
              <a:t>SCALE (FX layer) will be open concurrently with the bank account</a:t>
            </a:r>
          </a:p>
          <a:p>
            <a:endParaRPr lang="en-SG" dirty="0"/>
          </a:p>
          <a:p>
            <a:r>
              <a:rPr lang="en-SG" dirty="0" smtClean="0"/>
              <a:t>Internally the funds movement flow and has been finalised and also settlement flow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Follow up actions - Finance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5151550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Wallet cut off timing, how are we going to reconcile with each counter-parties.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Exceptional handling (if needed) </a:t>
            </a:r>
            <a:r>
              <a:rPr lang="en-SG" dirty="0" err="1"/>
              <a:t>E</a:t>
            </a:r>
            <a:r>
              <a:rPr lang="en-SG" dirty="0" err="1" smtClean="0"/>
              <a:t>g</a:t>
            </a:r>
            <a:r>
              <a:rPr lang="en-SG" dirty="0" smtClean="0"/>
              <a:t>: refunds, technical error or </a:t>
            </a:r>
            <a:r>
              <a:rPr lang="en-SG" dirty="0" err="1" smtClean="0"/>
              <a:t>etc</a:t>
            </a:r>
            <a:endParaRPr lang="en-SG" dirty="0"/>
          </a:p>
          <a:p>
            <a:endParaRPr lang="en-SG" dirty="0" smtClean="0"/>
          </a:p>
          <a:p>
            <a:r>
              <a:rPr lang="en-SG" dirty="0" smtClean="0"/>
              <a:t>Settlement for pilot trail and going forward. </a:t>
            </a:r>
            <a:r>
              <a:rPr lang="en-SG" dirty="0" err="1" smtClean="0"/>
              <a:t>Eg</a:t>
            </a:r>
            <a:r>
              <a:rPr lang="en-SG" dirty="0" smtClean="0"/>
              <a:t>: will it be monthly, weekly or </a:t>
            </a:r>
            <a:r>
              <a:rPr lang="en-SG" dirty="0" err="1" smtClean="0"/>
              <a:t>etc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 Bank arrangement, what is the progress for each countries</a:t>
            </a:r>
          </a:p>
          <a:p>
            <a:endParaRPr lang="en-SG" dirty="0"/>
          </a:p>
          <a:p>
            <a:r>
              <a:rPr lang="en-SG" dirty="0" smtClean="0"/>
              <a:t>Reports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821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/>
          </p:cNvSpPr>
          <p:nvPr/>
        </p:nvSpPr>
        <p:spPr>
          <a:xfrm>
            <a:off x="388388" y="528560"/>
            <a:ext cx="10972758" cy="56977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</a:rPr>
              <a:t>Operations matters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Diagonal Stripe 7" hidden="1">
            <a:extLst>
              <a:ext uri="{FF2B5EF4-FFF2-40B4-BE49-F238E27FC236}">
                <a16:creationId xmlns:a16="http://schemas.microsoft.com/office/drawing/2014/main" xmlns="" id="{40C55D4B-92AB-434F-AB43-27FEBD77D00E}"/>
              </a:ext>
            </a:extLst>
          </p:cNvPr>
          <p:cNvSpPr/>
          <p:nvPr/>
        </p:nvSpPr>
        <p:spPr>
          <a:xfrm>
            <a:off x="3347884" y="2794820"/>
            <a:ext cx="8844116" cy="4060792"/>
          </a:xfrm>
          <a:prstGeom prst="diagStripe">
            <a:avLst>
              <a:gd name="adj" fmla="val 8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05" name="Rounded Rectangle 2">
            <a:extLst>
              <a:ext uri="{FF2B5EF4-FFF2-40B4-BE49-F238E27FC236}">
                <a16:creationId xmlns:a16="http://schemas.microsoft.com/office/drawing/2014/main" xmlns="" id="{DC1840CD-33D6-4981-BD23-9B41C665DE45}"/>
              </a:ext>
            </a:extLst>
          </p:cNvPr>
          <p:cNvSpPr/>
          <p:nvPr/>
        </p:nvSpPr>
        <p:spPr>
          <a:xfrm>
            <a:off x="680144" y="4334139"/>
            <a:ext cx="4810098" cy="2178634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1360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06" name="Rounded Rectangle 3">
            <a:extLst>
              <a:ext uri="{FF2B5EF4-FFF2-40B4-BE49-F238E27FC236}">
                <a16:creationId xmlns:a16="http://schemas.microsoft.com/office/drawing/2014/main" xmlns="" id="{EB1C868C-C5A0-441B-8D8C-C1AE30338EB0}"/>
              </a:ext>
            </a:extLst>
          </p:cNvPr>
          <p:cNvSpPr/>
          <p:nvPr/>
        </p:nvSpPr>
        <p:spPr>
          <a:xfrm>
            <a:off x="6381782" y="4334139"/>
            <a:ext cx="4810098" cy="2178634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marR="0" lvl="0" indent="-1762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5072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07" name="Rounded Rectangle 4">
            <a:extLst>
              <a:ext uri="{FF2B5EF4-FFF2-40B4-BE49-F238E27FC236}">
                <a16:creationId xmlns:a16="http://schemas.microsoft.com/office/drawing/2014/main" xmlns="" id="{3B96FED1-821F-4A19-A05D-DFA8A9D5149D}"/>
              </a:ext>
            </a:extLst>
          </p:cNvPr>
          <p:cNvSpPr/>
          <p:nvPr/>
        </p:nvSpPr>
        <p:spPr>
          <a:xfrm>
            <a:off x="6381782" y="1407374"/>
            <a:ext cx="4810098" cy="2178634"/>
          </a:xfrm>
          <a:prstGeom prst="roundRect">
            <a:avLst>
              <a:gd name="adj" fmla="val 6999"/>
            </a:avLst>
          </a:prstGeom>
          <a:noFill/>
          <a:ln w="28575">
            <a:solidFill>
              <a:schemeClr val="accent2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marR="0" lvl="0" indent="-1762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1E3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08" name="Rounded Rectangle 5">
            <a:extLst>
              <a:ext uri="{FF2B5EF4-FFF2-40B4-BE49-F238E27FC236}">
                <a16:creationId xmlns:a16="http://schemas.microsoft.com/office/drawing/2014/main" xmlns="" id="{A74599A6-941A-433D-AD55-D8AB256BEF7B}"/>
              </a:ext>
            </a:extLst>
          </p:cNvPr>
          <p:cNvSpPr/>
          <p:nvPr/>
        </p:nvSpPr>
        <p:spPr>
          <a:xfrm>
            <a:off x="680144" y="1407374"/>
            <a:ext cx="4810098" cy="2178634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C042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409" name="Group 1408">
            <a:extLst>
              <a:ext uri="{FF2B5EF4-FFF2-40B4-BE49-F238E27FC236}">
                <a16:creationId xmlns:a16="http://schemas.microsoft.com/office/drawing/2014/main" xmlns="" id="{13EC091E-C7D8-4149-A3A2-871CAB6B6457}"/>
              </a:ext>
            </a:extLst>
          </p:cNvPr>
          <p:cNvGrpSpPr/>
          <p:nvPr/>
        </p:nvGrpSpPr>
        <p:grpSpPr>
          <a:xfrm>
            <a:off x="4153307" y="2154017"/>
            <a:ext cx="3535913" cy="3535912"/>
            <a:chOff x="4311707" y="2042044"/>
            <a:chExt cx="3535913" cy="3535912"/>
          </a:xfrm>
        </p:grpSpPr>
        <p:sp>
          <p:nvSpPr>
            <p:cNvPr id="1410" name="Pie 10">
              <a:extLst>
                <a:ext uri="{FF2B5EF4-FFF2-40B4-BE49-F238E27FC236}">
                  <a16:creationId xmlns:a16="http://schemas.microsoft.com/office/drawing/2014/main" xmlns="" id="{C1BC8FC6-C1B7-418D-A168-E93D066E2AE1}"/>
                </a:ext>
              </a:extLst>
            </p:cNvPr>
            <p:cNvSpPr/>
            <p:nvPr/>
          </p:nvSpPr>
          <p:spPr>
            <a:xfrm>
              <a:off x="4311709" y="2042044"/>
              <a:ext cx="3535911" cy="3535912"/>
            </a:xfrm>
            <a:prstGeom prst="pie">
              <a:avLst>
                <a:gd name="adj1" fmla="val 1080225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1" name="Pie 11">
              <a:extLst>
                <a:ext uri="{FF2B5EF4-FFF2-40B4-BE49-F238E27FC236}">
                  <a16:creationId xmlns:a16="http://schemas.microsoft.com/office/drawing/2014/main" xmlns="" id="{668BCD0F-A910-48F4-8629-FFF97719D912}"/>
                </a:ext>
              </a:extLst>
            </p:cNvPr>
            <p:cNvSpPr/>
            <p:nvPr/>
          </p:nvSpPr>
          <p:spPr>
            <a:xfrm>
              <a:off x="4311709" y="2042044"/>
              <a:ext cx="3535911" cy="3535912"/>
            </a:xfrm>
            <a:prstGeom prst="pie">
              <a:avLst>
                <a:gd name="adj1" fmla="val 16200000"/>
                <a:gd name="adj2" fmla="val 89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2" name="Pie 12">
              <a:extLst>
                <a:ext uri="{FF2B5EF4-FFF2-40B4-BE49-F238E27FC236}">
                  <a16:creationId xmlns:a16="http://schemas.microsoft.com/office/drawing/2014/main" xmlns="" id="{9A864542-9693-409A-AE0C-AA63D775C635}"/>
                </a:ext>
              </a:extLst>
            </p:cNvPr>
            <p:cNvSpPr/>
            <p:nvPr/>
          </p:nvSpPr>
          <p:spPr>
            <a:xfrm>
              <a:off x="4311709" y="2042044"/>
              <a:ext cx="3535911" cy="3535912"/>
            </a:xfrm>
            <a:prstGeom prst="pie">
              <a:avLst>
                <a:gd name="adj1" fmla="val 5393537"/>
                <a:gd name="adj2" fmla="val 108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3" name="Pie 13">
              <a:extLst>
                <a:ext uri="{FF2B5EF4-FFF2-40B4-BE49-F238E27FC236}">
                  <a16:creationId xmlns:a16="http://schemas.microsoft.com/office/drawing/2014/main" xmlns="" id="{46C0E5D8-8830-4505-962E-B2E6547BD134}"/>
                </a:ext>
              </a:extLst>
            </p:cNvPr>
            <p:cNvSpPr/>
            <p:nvPr/>
          </p:nvSpPr>
          <p:spPr>
            <a:xfrm>
              <a:off x="4311709" y="2042044"/>
              <a:ext cx="3535911" cy="3535912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 useBgFill="1">
          <p:nvSpPr>
            <p:cNvPr id="1414" name="Rectangle 1413">
              <a:extLst>
                <a:ext uri="{FF2B5EF4-FFF2-40B4-BE49-F238E27FC236}">
                  <a16:creationId xmlns:a16="http://schemas.microsoft.com/office/drawing/2014/main" xmlns="" id="{A2A16AC8-71E4-4477-B564-3580DE698DB3}"/>
                </a:ext>
              </a:extLst>
            </p:cNvPr>
            <p:cNvSpPr/>
            <p:nvPr/>
          </p:nvSpPr>
          <p:spPr>
            <a:xfrm>
              <a:off x="6052232" y="2042044"/>
              <a:ext cx="54864" cy="35359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 useBgFill="1">
          <p:nvSpPr>
            <p:cNvPr id="1415" name="Rectangle 1414">
              <a:extLst>
                <a:ext uri="{FF2B5EF4-FFF2-40B4-BE49-F238E27FC236}">
                  <a16:creationId xmlns:a16="http://schemas.microsoft.com/office/drawing/2014/main" xmlns="" id="{50B347E5-C09A-4165-9748-9A9EB0636B13}"/>
                </a:ext>
              </a:extLst>
            </p:cNvPr>
            <p:cNvSpPr/>
            <p:nvPr/>
          </p:nvSpPr>
          <p:spPr>
            <a:xfrm rot="5400000">
              <a:off x="6052231" y="2042044"/>
              <a:ext cx="54864" cy="353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418" name="Group 1417">
              <a:extLst>
                <a:ext uri="{FF2B5EF4-FFF2-40B4-BE49-F238E27FC236}">
                  <a16:creationId xmlns:a16="http://schemas.microsoft.com/office/drawing/2014/main" xmlns="" id="{6FCF400D-3096-4901-88E0-AAB5550EC3E5}"/>
                </a:ext>
              </a:extLst>
            </p:cNvPr>
            <p:cNvGrpSpPr/>
            <p:nvPr/>
          </p:nvGrpSpPr>
          <p:grpSpPr>
            <a:xfrm>
              <a:off x="5113579" y="2816552"/>
              <a:ext cx="1977795" cy="1977794"/>
              <a:chOff x="3582481" y="2923887"/>
              <a:chExt cx="1977794" cy="1977793"/>
            </a:xfrm>
          </p:grpSpPr>
          <p:sp>
            <p:nvSpPr>
              <p:cNvPr id="1422" name="Oval 1421">
                <a:extLst>
                  <a:ext uri="{FF2B5EF4-FFF2-40B4-BE49-F238E27FC236}">
                    <a16:creationId xmlns:a16="http://schemas.microsoft.com/office/drawing/2014/main" xmlns="" id="{D6FFE6CD-1AA3-493B-82F2-E3299C871B41}"/>
                  </a:ext>
                </a:extLst>
              </p:cNvPr>
              <p:cNvSpPr/>
              <p:nvPr/>
            </p:nvSpPr>
            <p:spPr>
              <a:xfrm>
                <a:off x="3582481" y="2923887"/>
                <a:ext cx="1977794" cy="1977793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innerShdw blurRad="114300">
                  <a:prstClr val="black">
                    <a:alpha val="37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81E3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xmlns="" id="{B0603427-9CA5-4464-A734-AD15140B728A}"/>
                  </a:ext>
                </a:extLst>
              </p:cNvPr>
              <p:cNvSpPr/>
              <p:nvPr/>
            </p:nvSpPr>
            <p:spPr>
              <a:xfrm>
                <a:off x="3714744" y="3743411"/>
                <a:ext cx="1713267" cy="3077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Kozuka Gothic Pr6N B" pitchFamily="34" charset="-128"/>
                  <a:cs typeface="Arial" pitchFamily="34" charset="0"/>
                </a:endParaRPr>
              </a:p>
            </p:txBody>
          </p:sp>
        </p:grpSp>
      </p:grpSp>
      <p:sp>
        <p:nvSpPr>
          <p:cNvPr id="1424" name="Appropriately strategize granular experiences for fully…">
            <a:extLst>
              <a:ext uri="{FF2B5EF4-FFF2-40B4-BE49-F238E27FC236}">
                <a16:creationId xmlns:a16="http://schemas.microsoft.com/office/drawing/2014/main" xmlns="" id="{5EE78EEC-DFD2-494A-AEA9-318CD2D73EFC}"/>
              </a:ext>
            </a:extLst>
          </p:cNvPr>
          <p:cNvSpPr/>
          <p:nvPr/>
        </p:nvSpPr>
        <p:spPr>
          <a:xfrm>
            <a:off x="800408" y="4664816"/>
            <a:ext cx="3995230" cy="1777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50" dirty="0" smtClean="0"/>
              <a:t>Deal directly with customer based on the followings: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Cancellation by customer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Cancellation </a:t>
            </a:r>
            <a:r>
              <a:rPr lang="en-US" sz="1050" dirty="0"/>
              <a:t>by merchant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Double deductions (if discovered on the spot)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Error in </a:t>
            </a:r>
            <a:r>
              <a:rPr lang="en-US" sz="1050" dirty="0" smtClean="0"/>
              <a:t>transaction amount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Recommended not to perform </a:t>
            </a:r>
            <a:r>
              <a:rPr lang="en-US" sz="1050" dirty="0"/>
              <a:t>partial </a:t>
            </a:r>
            <a:r>
              <a:rPr lang="en-US" sz="1050" dirty="0" smtClean="0"/>
              <a:t>refund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Void erroneous transaction and </a:t>
            </a:r>
            <a:r>
              <a:rPr lang="en-US" sz="1050" dirty="0"/>
              <a:t>perform a new transaction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No late settlement </a:t>
            </a:r>
            <a:r>
              <a:rPr lang="en-US" sz="1050" dirty="0"/>
              <a:t>posting from merchant to acquirer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Any disputes </a:t>
            </a:r>
            <a:r>
              <a:rPr lang="en-US" sz="1050" dirty="0"/>
              <a:t>on </a:t>
            </a:r>
            <a:r>
              <a:rPr lang="en-US" sz="1050" dirty="0" smtClean="0"/>
              <a:t>settlement</a:t>
            </a:r>
            <a:r>
              <a:rPr lang="en-SG" sz="1050" dirty="0" smtClean="0"/>
              <a:t>, </a:t>
            </a:r>
            <a:r>
              <a:rPr lang="en-SG" sz="1050" dirty="0"/>
              <a:t>contact </a:t>
            </a:r>
            <a:r>
              <a:rPr lang="en-SG" sz="1050" dirty="0" smtClean="0"/>
              <a:t>local acquirer</a:t>
            </a:r>
            <a:r>
              <a:rPr lang="en-SG" sz="1050" dirty="0"/>
              <a:t>. </a:t>
            </a:r>
            <a:endParaRPr lang="en-SG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Lemon Law according to respective country’s practices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1425" name="Appropriately strategize granular experiences for fully…">
            <a:extLst>
              <a:ext uri="{FF2B5EF4-FFF2-40B4-BE49-F238E27FC236}">
                <a16:creationId xmlns:a16="http://schemas.microsoft.com/office/drawing/2014/main" xmlns="" id="{231DC052-7649-47F5-A137-64F9D55B1E22}"/>
              </a:ext>
            </a:extLst>
          </p:cNvPr>
          <p:cNvSpPr/>
          <p:nvPr/>
        </p:nvSpPr>
        <p:spPr>
          <a:xfrm>
            <a:off x="910960" y="1423066"/>
            <a:ext cx="324234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kumimoji="0" lang="en-ID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76C3"/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Dispute</a:t>
            </a:r>
            <a:r>
              <a:rPr kumimoji="0" lang="en-ID" sz="1600" b="1" i="0" u="none" strike="noStrike" kern="1200" cap="none" spc="0" normalizeH="0" noProof="0" dirty="0" smtClean="0">
                <a:ln>
                  <a:noFill/>
                </a:ln>
                <a:solidFill>
                  <a:srgbClr val="3776C3"/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 Management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3776C3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26" name="Appropriately strategize granular experiences for fully…">
            <a:extLst>
              <a:ext uri="{FF2B5EF4-FFF2-40B4-BE49-F238E27FC236}">
                <a16:creationId xmlns:a16="http://schemas.microsoft.com/office/drawing/2014/main" xmlns="" id="{3873D07D-9B15-4BF7-B9DE-3A9D954B5CD6}"/>
              </a:ext>
            </a:extLst>
          </p:cNvPr>
          <p:cNvSpPr/>
          <p:nvPr/>
        </p:nvSpPr>
        <p:spPr>
          <a:xfrm>
            <a:off x="7588470" y="1779476"/>
            <a:ext cx="3603410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50" b="1" dirty="0"/>
              <a:t>Operations </a:t>
            </a:r>
            <a:r>
              <a:rPr lang="en-US" sz="1050" b="1" dirty="0" smtClean="0"/>
              <a:t>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Merchant </a:t>
            </a:r>
            <a:r>
              <a:rPr lang="en-US" sz="1050" dirty="0"/>
              <a:t>assessment </a:t>
            </a:r>
            <a:r>
              <a:rPr lang="en-US" sz="1050" dirty="0" smtClean="0"/>
              <a:t>during </a:t>
            </a:r>
            <a:r>
              <a:rPr lang="en-US" sz="1050" dirty="0"/>
              <a:t>onboarding process </a:t>
            </a: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(</a:t>
            </a:r>
            <a:r>
              <a:rPr lang="en-US" sz="1050" dirty="0"/>
              <a:t>e.g. non acceptance of </a:t>
            </a:r>
            <a:r>
              <a:rPr lang="en-US" sz="1050" dirty="0" smtClean="0"/>
              <a:t>merchant </a:t>
            </a:r>
            <a:r>
              <a:rPr lang="en-US" sz="1050" dirty="0"/>
              <a:t>in </a:t>
            </a:r>
            <a:r>
              <a:rPr lang="en-US" sz="1050" dirty="0" smtClean="0"/>
              <a:t>gambling/illegal businesses)</a:t>
            </a:r>
            <a:endParaRPr lang="en-US" sz="1050" dirty="0"/>
          </a:p>
          <a:p>
            <a:r>
              <a:rPr lang="en-US" sz="1050" b="1" dirty="0"/>
              <a:t>Security </a:t>
            </a:r>
            <a:r>
              <a:rPr lang="en-US" sz="1050" b="1" dirty="0" smtClean="0"/>
              <a:t>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Prevention </a:t>
            </a:r>
            <a:r>
              <a:rPr lang="en-US" sz="1050" dirty="0"/>
              <a:t>of replicas/fake Glopas QR codes, sharing of security </a:t>
            </a:r>
            <a:r>
              <a:rPr lang="en-US" sz="1050" dirty="0" smtClean="0"/>
              <a:t>incidents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Information security/ IT Infra security</a:t>
            </a:r>
            <a:endParaRPr lang="en-US" sz="1050" dirty="0"/>
          </a:p>
          <a:p>
            <a:r>
              <a:rPr lang="en-US" sz="1050" b="1" dirty="0"/>
              <a:t>Velocity monitors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To discuss if any requirement for fraud monitoring</a:t>
            </a:r>
          </a:p>
        </p:txBody>
      </p:sp>
      <p:sp>
        <p:nvSpPr>
          <p:cNvPr id="1427" name="Appropriately strategize granular experiences for fully…">
            <a:extLst>
              <a:ext uri="{FF2B5EF4-FFF2-40B4-BE49-F238E27FC236}">
                <a16:creationId xmlns:a16="http://schemas.microsoft.com/office/drawing/2014/main" xmlns="" id="{2344115C-7D5C-47F7-9485-A3BC1C36FB88}"/>
              </a:ext>
            </a:extLst>
          </p:cNvPr>
          <p:cNvSpPr/>
          <p:nvPr/>
        </p:nvSpPr>
        <p:spPr>
          <a:xfrm>
            <a:off x="843265" y="4402549"/>
            <a:ext cx="324234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kumimoji="0" lang="en-ID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2541"/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Dispute</a:t>
            </a:r>
            <a:r>
              <a:rPr kumimoji="0" lang="en-ID" sz="1600" b="1" i="0" u="none" strike="noStrike" kern="1200" cap="none" spc="0" normalizeH="0" noProof="0" dirty="0" smtClean="0">
                <a:ln>
                  <a:noFill/>
                </a:ln>
                <a:solidFill>
                  <a:srgbClr val="ED2541"/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 Management-Merchant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ED2541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28" name="Appropriately strategize granular experiences for fully…">
            <a:extLst>
              <a:ext uri="{FF2B5EF4-FFF2-40B4-BE49-F238E27FC236}">
                <a16:creationId xmlns:a16="http://schemas.microsoft.com/office/drawing/2014/main" xmlns="" id="{A926F782-176B-4723-8314-2CDA6FF3488E}"/>
              </a:ext>
            </a:extLst>
          </p:cNvPr>
          <p:cNvSpPr/>
          <p:nvPr/>
        </p:nvSpPr>
        <p:spPr>
          <a:xfrm>
            <a:off x="814678" y="1748974"/>
            <a:ext cx="3711402" cy="1777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50" dirty="0" smtClean="0"/>
              <a:t>Facilitate refund based on the following conditions: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Payment </a:t>
            </a:r>
            <a:r>
              <a:rPr lang="en-US" sz="1050" dirty="0"/>
              <a:t>system </a:t>
            </a:r>
            <a:r>
              <a:rPr lang="en-US" sz="1050" dirty="0" smtClean="0"/>
              <a:t>related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Must be within </a:t>
            </a:r>
            <a:r>
              <a:rPr lang="en-US" sz="1050" dirty="0"/>
              <a:t>agreed timeline </a:t>
            </a:r>
            <a:r>
              <a:rPr lang="en-US" sz="1050" dirty="0" smtClean="0"/>
              <a:t>(5 </a:t>
            </a:r>
            <a:r>
              <a:rPr lang="en-US" sz="1050" dirty="0"/>
              <a:t>days from transaction 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Investigations </a:t>
            </a:r>
            <a:r>
              <a:rPr lang="en-US" sz="1050" dirty="0" smtClean="0"/>
              <a:t>must be </a:t>
            </a:r>
            <a:r>
              <a:rPr lang="en-US" sz="1050" dirty="0"/>
              <a:t>supported by reports &amp; </a:t>
            </a:r>
            <a:r>
              <a:rPr lang="en-US" sz="1050" dirty="0" smtClean="0"/>
              <a:t>refund to be </a:t>
            </a:r>
            <a:r>
              <a:rPr lang="en-US" sz="1050" dirty="0"/>
              <a:t>approved by both Issuer and </a:t>
            </a:r>
            <a:r>
              <a:rPr lang="en-US" sz="1050" dirty="0" smtClean="0"/>
              <a:t>acquirer</a:t>
            </a:r>
          </a:p>
          <a:p>
            <a:endParaRPr lang="en-US" sz="1050" dirty="0" smtClean="0"/>
          </a:p>
          <a:p>
            <a:r>
              <a:rPr lang="en-US" sz="1050" dirty="0" smtClean="0"/>
              <a:t>Do not refund if customer made payment without confirming receipts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dirty="0" smtClean="0"/>
              <a:t>Process </a:t>
            </a:r>
            <a:r>
              <a:rPr lang="en-US" sz="1050" dirty="0"/>
              <a:t>of </a:t>
            </a:r>
            <a:r>
              <a:rPr lang="en-US" sz="1050" dirty="0" smtClean="0"/>
              <a:t>refund will be handled by respective Issuer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. 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29" name="Appropriately strategize granular experiences for fully…">
            <a:extLst>
              <a:ext uri="{FF2B5EF4-FFF2-40B4-BE49-F238E27FC236}">
                <a16:creationId xmlns:a16="http://schemas.microsoft.com/office/drawing/2014/main" xmlns="" id="{7602ED84-C5D8-431D-8314-4833CAAF934F}"/>
              </a:ext>
            </a:extLst>
          </p:cNvPr>
          <p:cNvSpPr/>
          <p:nvPr/>
        </p:nvSpPr>
        <p:spPr>
          <a:xfrm>
            <a:off x="7689219" y="1504134"/>
            <a:ext cx="324234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ID" sz="1600" b="1" dirty="0" smtClean="0">
                <a:solidFill>
                  <a:srgbClr val="16BA9B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Fraud Monitoring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16BA9B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30" name="Appropriately strategize granular experiences for fully…">
            <a:extLst>
              <a:ext uri="{FF2B5EF4-FFF2-40B4-BE49-F238E27FC236}">
                <a16:creationId xmlns:a16="http://schemas.microsoft.com/office/drawing/2014/main" xmlns="" id="{6ADAB65D-F4C6-439B-A0DA-717179789F82}"/>
              </a:ext>
            </a:extLst>
          </p:cNvPr>
          <p:cNvSpPr/>
          <p:nvPr/>
        </p:nvSpPr>
        <p:spPr>
          <a:xfrm>
            <a:off x="7164605" y="4778950"/>
            <a:ext cx="3597604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Strongly advised </a:t>
            </a:r>
            <a:r>
              <a:rPr lang="en-US" sz="1050" dirty="0"/>
              <a:t>to approach merchant </a:t>
            </a:r>
            <a:r>
              <a:rPr lang="en-US" sz="1050" dirty="0" smtClean="0"/>
              <a:t> for refund if customer is still in the country</a:t>
            </a: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Contact Wallet </a:t>
            </a:r>
            <a:r>
              <a:rPr lang="en-US" sz="1050" dirty="0"/>
              <a:t>Issuer if </a:t>
            </a:r>
            <a:r>
              <a:rPr lang="en-US" sz="1050" dirty="0" smtClean="0"/>
              <a:t>customer has returned to home </a:t>
            </a:r>
            <a:r>
              <a:rPr lang="en-US" sz="1050" dirty="0"/>
              <a:t>country</a:t>
            </a:r>
          </a:p>
          <a:p>
            <a:endParaRPr lang="en-US" sz="1050" dirty="0"/>
          </a:p>
          <a:p>
            <a:r>
              <a:rPr lang="en-US" sz="1050" b="1" u="sng" dirty="0" smtClean="0"/>
              <a:t>Exception </a:t>
            </a:r>
            <a:r>
              <a:rPr lang="en-US" sz="1050" b="1" u="sng" dirty="0"/>
              <a:t>handling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Arbitration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Which country’s law to take precedence?</a:t>
            </a:r>
            <a:endParaRPr lang="en-SG" sz="1050" dirty="0"/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. 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31" name="Appropriately strategize granular experiences for fully…">
            <a:extLst>
              <a:ext uri="{FF2B5EF4-FFF2-40B4-BE49-F238E27FC236}">
                <a16:creationId xmlns:a16="http://schemas.microsoft.com/office/drawing/2014/main" xmlns="" id="{6539C438-7FE3-4BF8-85E1-BF40DAB5A481}"/>
              </a:ext>
            </a:extLst>
          </p:cNvPr>
          <p:cNvSpPr/>
          <p:nvPr/>
        </p:nvSpPr>
        <p:spPr>
          <a:xfrm>
            <a:off x="7689219" y="4445292"/>
            <a:ext cx="324234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677180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pPr>
            <a:r>
              <a:rPr lang="en-ID" sz="1600" b="1" dirty="0" smtClean="0">
                <a:solidFill>
                  <a:srgbClr val="F7881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Dispute Management-Customer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F7881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5179" y="3784750"/>
            <a:ext cx="220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 Matters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30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8880"/>
            <a:ext cx="10515600" cy="1325563"/>
          </a:xfrm>
        </p:spPr>
        <p:txBody>
          <a:bodyPr/>
          <a:lstStyle/>
          <a:p>
            <a:r>
              <a:rPr lang="en-US" dirty="0" smtClean="0"/>
              <a:t>Dispute Refund Flow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235010" y="1898871"/>
            <a:ext cx="1436510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Issuer (EZ-Link)</a:t>
            </a:r>
            <a:endParaRPr lang="en-US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2671520" y="1898871"/>
            <a:ext cx="7416370" cy="2934478"/>
            <a:chOff x="2671520" y="1898871"/>
            <a:chExt cx="7416370" cy="2934478"/>
          </a:xfrm>
        </p:grpSpPr>
        <p:sp>
          <p:nvSpPr>
            <p:cNvPr id="11" name="Rounded Rectangle 10"/>
            <p:cNvSpPr/>
            <p:nvPr/>
          </p:nvSpPr>
          <p:spPr>
            <a:xfrm>
              <a:off x="8364305" y="1898871"/>
              <a:ext cx="1723585" cy="7888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Acquirer (Octopus)</a:t>
              </a:r>
              <a:endParaRPr lang="en-US" sz="24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71520" y="2741282"/>
              <a:ext cx="5692785" cy="2092067"/>
              <a:chOff x="2671520" y="2741282"/>
              <a:chExt cx="5692785" cy="209206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561415" y="3609418"/>
                <a:ext cx="1778692" cy="1223931"/>
                <a:chOff x="4134207" y="3037026"/>
                <a:chExt cx="1778692" cy="1223931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34086" y="3037026"/>
                  <a:ext cx="778934" cy="831274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4134207" y="3799292"/>
                  <a:ext cx="17786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2"/>
                      </a:solidFill>
                    </a:rPr>
                    <a:t>Investigation</a:t>
                  </a:r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2671520" y="2741282"/>
                <a:ext cx="1852154" cy="136605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377849" y="2789686"/>
                <a:ext cx="1986456" cy="13160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09479" y="2983798"/>
            <a:ext cx="1156973" cy="1522410"/>
            <a:chOff x="409361" y="2957689"/>
            <a:chExt cx="1156973" cy="152241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566334" y="2957689"/>
              <a:ext cx="0" cy="1522410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9361" y="3514445"/>
              <a:ext cx="1058059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Report Dispute</a:t>
              </a:r>
              <a:endPara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2931273" y="1452617"/>
            <a:ext cx="5091289" cy="796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Billing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905116" y="2266587"/>
            <a:ext cx="5091289" cy="828394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Payment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842944" y="3052696"/>
            <a:ext cx="1366883" cy="1387996"/>
            <a:chOff x="1842944" y="3052696"/>
            <a:chExt cx="1366883" cy="1387996"/>
          </a:xfrm>
        </p:grpSpPr>
        <p:sp>
          <p:nvSpPr>
            <p:cNvPr id="43" name="Down Arrow 42"/>
            <p:cNvSpPr/>
            <p:nvPr/>
          </p:nvSpPr>
          <p:spPr>
            <a:xfrm>
              <a:off x="1842944" y="3052696"/>
              <a:ext cx="460676" cy="1387996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64568" y="3634606"/>
              <a:ext cx="945259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Refund</a:t>
              </a:r>
              <a:endParaRPr lang="en-US" sz="20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67443" y="3064855"/>
            <a:ext cx="1494960" cy="1387996"/>
            <a:chOff x="8867443" y="3064855"/>
            <a:chExt cx="1494960" cy="1387996"/>
          </a:xfrm>
        </p:grpSpPr>
        <p:sp>
          <p:nvSpPr>
            <p:cNvPr id="46" name="Down Arrow 45"/>
            <p:cNvSpPr/>
            <p:nvPr/>
          </p:nvSpPr>
          <p:spPr>
            <a:xfrm>
              <a:off x="8867443" y="3064855"/>
              <a:ext cx="460676" cy="1387996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39715" y="3624945"/>
              <a:ext cx="922688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Charge</a:t>
              </a:r>
              <a:endParaRPr lang="en-US" sz="2000" b="1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2882283" y="4731483"/>
            <a:ext cx="5091289" cy="7962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Payment for goods/service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2882282" y="5595615"/>
            <a:ext cx="5091289" cy="796288"/>
          </a:xfrm>
          <a:prstGeom prst="righ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a dispute occurs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289658" y="4669921"/>
            <a:ext cx="2072745" cy="1622579"/>
            <a:chOff x="8289658" y="4669921"/>
            <a:chExt cx="2072745" cy="16225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7211" y="4669921"/>
              <a:ext cx="1221139" cy="1212703"/>
            </a:xfrm>
            <a:prstGeom prst="rect">
              <a:avLst/>
            </a:prstGeom>
          </p:spPr>
        </p:pic>
        <p:sp>
          <p:nvSpPr>
            <p:cNvPr id="50" name="Text Placeholder 2"/>
            <p:cNvSpPr txBox="1">
              <a:spLocks/>
            </p:cNvSpPr>
            <p:nvPr/>
          </p:nvSpPr>
          <p:spPr>
            <a:xfrm>
              <a:off x="8289658" y="5908677"/>
              <a:ext cx="2072745" cy="3838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0070C0"/>
                  </a:solidFill>
                </a:rPr>
                <a:t>Merchant (HK)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2358" y="4691545"/>
            <a:ext cx="2072745" cy="1555398"/>
            <a:chOff x="772358" y="4691545"/>
            <a:chExt cx="2072745" cy="15553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1670" y="4691545"/>
              <a:ext cx="1066800" cy="1171575"/>
            </a:xfrm>
            <a:prstGeom prst="rect">
              <a:avLst/>
            </a:prstGeom>
          </p:spPr>
        </p:pic>
        <p:sp>
          <p:nvSpPr>
            <p:cNvPr id="54" name="Text Placeholder 2"/>
            <p:cNvSpPr txBox="1">
              <a:spLocks/>
            </p:cNvSpPr>
            <p:nvPr/>
          </p:nvSpPr>
          <p:spPr>
            <a:xfrm>
              <a:off x="772358" y="5863120"/>
              <a:ext cx="2072745" cy="3838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70C0"/>
                  </a:solidFill>
                </a:rPr>
                <a:t>Customer (SG)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4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3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SB Color 1">
      <a:dk1>
        <a:sysClr val="windowText" lastClr="000000"/>
      </a:dk1>
      <a:lt1>
        <a:sysClr val="window" lastClr="FFFFFF"/>
      </a:lt1>
      <a:dk2>
        <a:srgbClr val="3D4A65"/>
      </a:dk2>
      <a:lt2>
        <a:srgbClr val="E7E6E6"/>
      </a:lt2>
      <a:accent1>
        <a:srgbClr val="3776C3"/>
      </a:accent1>
      <a:accent2>
        <a:srgbClr val="16BA9B"/>
      </a:accent2>
      <a:accent3>
        <a:srgbClr val="74C042"/>
      </a:accent3>
      <a:accent4>
        <a:srgbClr val="EBB213"/>
      </a:accent4>
      <a:accent5>
        <a:srgbClr val="F7881F"/>
      </a:accent5>
      <a:accent6>
        <a:srgbClr val="ED2541"/>
      </a:accent6>
      <a:hlink>
        <a:srgbClr val="FCE70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Theme 3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Office Theme">
  <a:themeElements>
    <a:clrScheme name="Theme 4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D9FAC"/>
      </a:accent1>
      <a:accent2>
        <a:srgbClr val="5B4470"/>
      </a:accent2>
      <a:accent3>
        <a:srgbClr val="FEB834"/>
      </a:accent3>
      <a:accent4>
        <a:srgbClr val="D7562E"/>
      </a:accent4>
      <a:accent5>
        <a:srgbClr val="1BB29C"/>
      </a:accent5>
      <a:accent6>
        <a:srgbClr val="3BC7E2"/>
      </a:accent6>
      <a:hlink>
        <a:srgbClr val="0066CC"/>
      </a:hlink>
      <a:folHlink>
        <a:srgbClr val="29B5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1203</Words>
  <Application>Microsoft Office PowerPoint</Application>
  <PresentationFormat>Widescreen</PresentationFormat>
  <Paragraphs>239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 New</vt:lpstr>
      <vt:lpstr>FontAwesome</vt:lpstr>
      <vt:lpstr>Gill Sans</vt:lpstr>
      <vt:lpstr>Kozuka Gothic Pr6N B</vt:lpstr>
      <vt:lpstr>Montserrat</vt:lpstr>
      <vt:lpstr>Raleway</vt:lpstr>
      <vt:lpstr>Roboto condensed</vt:lpstr>
      <vt:lpstr>Roboto condensed</vt:lpstr>
      <vt:lpstr>Roboto Slab Light</vt:lpstr>
      <vt:lpstr>Wingdings</vt:lpstr>
      <vt:lpstr>Office Theme</vt:lpstr>
      <vt:lpstr>1_Office Theme</vt:lpstr>
      <vt:lpstr>2_Office Theme</vt:lpstr>
      <vt:lpstr>3_Office Theme</vt:lpstr>
      <vt:lpstr>9_Office Theme</vt:lpstr>
      <vt:lpstr>GLOPAS Business Track   Meeting</vt:lpstr>
      <vt:lpstr>PowerPoint Presentation</vt:lpstr>
      <vt:lpstr>PowerPoint Presentation</vt:lpstr>
      <vt:lpstr>PowerPoint Presentation</vt:lpstr>
      <vt:lpstr>PowerPoint Presentation</vt:lpstr>
      <vt:lpstr>What's our progress – Finance </vt:lpstr>
      <vt:lpstr>Follow up actions - Finance</vt:lpstr>
      <vt:lpstr>PowerPoint Presentation</vt:lpstr>
      <vt:lpstr>Dispute Refund Flow</vt:lpstr>
      <vt:lpstr>PowerPoint Presentation</vt:lpstr>
      <vt:lpstr>PowerPoint Presentation</vt:lpstr>
      <vt:lpstr>PowerPoint Presentation</vt:lpstr>
      <vt:lpstr>PowerPoint Presentation</vt:lpstr>
      <vt:lpstr>2017 Inbound Arrivals to Singapore</vt:lpstr>
      <vt:lpstr>Outbound Departures of Singaporeans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Yap</dc:creator>
  <cp:lastModifiedBy>BENN Benn</cp:lastModifiedBy>
  <cp:revision>117</cp:revision>
  <dcterms:created xsi:type="dcterms:W3CDTF">2019-03-26T01:17:06Z</dcterms:created>
  <dcterms:modified xsi:type="dcterms:W3CDTF">2019-05-09T05:59:09Z</dcterms:modified>
</cp:coreProperties>
</file>