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5" r:id="rId3"/>
    <p:sldId id="441" r:id="rId4"/>
    <p:sldId id="432" r:id="rId5"/>
    <p:sldId id="429" r:id="rId6"/>
    <p:sldId id="434" r:id="rId7"/>
    <p:sldId id="442" r:id="rId8"/>
    <p:sldId id="437" r:id="rId9"/>
    <p:sldId id="438" r:id="rId10"/>
    <p:sldId id="439" r:id="rId11"/>
    <p:sldId id="440" r:id="rId12"/>
    <p:sldId id="444" r:id="rId13"/>
    <p:sldId id="446" r:id="rId14"/>
    <p:sldId id="443" r:id="rId15"/>
    <p:sldId id="4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0066"/>
    <a:srgbClr val="8BF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2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75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ABC1-5C10-4093-89A3-B8BBAC21A98C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36F8-8702-44D2-A496-096F74F134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2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#1 – TWG – ABT / QR payment overseas</a:t>
            </a:r>
          </a:p>
          <a:p>
            <a:r>
              <a:rPr lang="en-SG" dirty="0" smtClean="0"/>
              <a:t>#2 – TWG – Various forms of QR.</a:t>
            </a:r>
            <a:r>
              <a:rPr lang="en-SG" baseline="0" dirty="0" smtClean="0"/>
              <a:t> Static/Dynamic, Common QR/Local QR etc..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692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93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1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3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350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6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AE1E2-0D00-4FE7-99E4-13389250025B}" type="slidenum">
              <a:rPr lang="en-SG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5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5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AE1E2-0D00-4FE7-99E4-13389250025B}" type="slidenum">
              <a:rPr lang="en-SG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SG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38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70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35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36F8-8702-44D2-A496-096F74F1340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59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3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2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8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67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1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7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7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2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9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EC5-55F2-490B-BCC4-77376992D409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7025-9221-49AF-BE33-81442E100A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57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8155" y="3974931"/>
            <a:ext cx="12083845" cy="1362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3800" b="1" dirty="0" smtClean="0">
                <a:solidFill>
                  <a:srgbClr val="0070C0"/>
                </a:solidFill>
              </a:rPr>
              <a:t>TWG</a:t>
            </a:r>
            <a:r>
              <a:rPr lang="en-US" sz="8800" b="1" dirty="0" smtClean="0">
                <a:solidFill>
                  <a:srgbClr val="0070C0"/>
                </a:solidFill>
              </a:rPr>
              <a:t> –</a:t>
            </a:r>
            <a:r>
              <a:rPr lang="en-US" sz="8800" b="1" dirty="0" smtClean="0"/>
              <a:t> </a:t>
            </a:r>
            <a:br>
              <a:rPr lang="en-US" sz="8800" b="1" dirty="0" smtClean="0"/>
            </a:br>
            <a:r>
              <a:rPr lang="en-US" sz="9600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00B0F0"/>
                </a:solidFill>
              </a:rPr>
              <a:t>echnical</a:t>
            </a:r>
            <a:r>
              <a:rPr lang="en-US" b="1" dirty="0" smtClean="0"/>
              <a:t> </a:t>
            </a:r>
            <a:r>
              <a:rPr lang="en-US" sz="9600" b="1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00B0F0"/>
                </a:solidFill>
              </a:rPr>
              <a:t>orkgroup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Updates #6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380480"/>
            <a:ext cx="1219200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/>
              <a:t>TWG#1-Singapore / TWG#2-Thailand / TWG#3-HongKong / TWG#4-China GZ / TWG#5-Japan Osaka / TWG#6-Thailand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74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4" name="Picture 3" descr="Void Pa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1127760"/>
            <a:ext cx="1040384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" y="6035040"/>
            <a:ext cx="1106424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i="1" dirty="0" smtClean="0">
                <a:solidFill>
                  <a:srgbClr val="FF0000"/>
                </a:solidFill>
              </a:rPr>
              <a:t>*Mobile timeout should be lesser than the backend </a:t>
            </a:r>
            <a:r>
              <a:rPr lang="en-SG" i="1" dirty="0" err="1" smtClean="0">
                <a:solidFill>
                  <a:srgbClr val="FF0000"/>
                </a:solidFill>
              </a:rPr>
              <a:t>timout</a:t>
            </a:r>
            <a:endParaRPr lang="en-SG" i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215119"/>
            <a:ext cx="11064240" cy="46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07696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3. Run through spec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97" y="2655570"/>
            <a:ext cx="9077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>
                <a:solidFill>
                  <a:schemeClr val="tx1"/>
                </a:solidFill>
              </a:rPr>
              <a:t>XQR Specifications</a:t>
            </a:r>
            <a:endParaRPr lang="en-SG" sz="6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320" y="202184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SG" sz="4800" dirty="0" smtClean="0">
                <a:solidFill>
                  <a:schemeClr val="tx1"/>
                </a:solidFill>
              </a:rPr>
              <a:t>Specification finalisation and </a:t>
            </a:r>
            <a:r>
              <a:rPr lang="en-SG" sz="4800" dirty="0" smtClean="0">
                <a:solidFill>
                  <a:schemeClr val="tx1"/>
                </a:solidFill>
              </a:rPr>
              <a:t>sign-off</a:t>
            </a:r>
          </a:p>
          <a:p>
            <a:endParaRPr lang="en-SG" sz="4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15996"/>
              </p:ext>
            </p:extLst>
          </p:nvPr>
        </p:nvGraphicFramePr>
        <p:xfrm>
          <a:off x="487680" y="3266440"/>
          <a:ext cx="11257280" cy="1554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628640">
                  <a:extLst>
                    <a:ext uri="{9D8B030D-6E8A-4147-A177-3AD203B41FA5}">
                      <a16:colId xmlns:a16="http://schemas.microsoft.com/office/drawing/2014/main" val="2872356740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42423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0" dirty="0" smtClean="0"/>
                        <a:t>Development Work</a:t>
                      </a:r>
                      <a:endParaRPr lang="en-SG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0" dirty="0" smtClean="0"/>
                        <a:t>Q3/4</a:t>
                      </a:r>
                      <a:r>
                        <a:rPr lang="en-SG" sz="2800" b="0" baseline="0" dirty="0" smtClean="0"/>
                        <a:t> (July to Oct 2019)</a:t>
                      </a:r>
                      <a:endParaRPr lang="en-SG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SIT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Q4 (Oct</a:t>
                      </a:r>
                      <a:r>
                        <a:rPr lang="en-SG" sz="2800" baseline="0" dirty="0" smtClean="0"/>
                        <a:t> to Nov 2019)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UAT/PAT/Field Trial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Q4 (Dec 2019)</a:t>
                      </a:r>
                      <a:endParaRPr lang="en-S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2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6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>
                <a:solidFill>
                  <a:schemeClr val="tx1"/>
                </a:solidFill>
              </a:rPr>
              <a:t>4</a:t>
            </a:r>
            <a:r>
              <a:rPr lang="en-SG" sz="8000" dirty="0" smtClean="0">
                <a:solidFill>
                  <a:schemeClr val="tx1"/>
                </a:solidFill>
              </a:rPr>
              <a:t>. </a:t>
            </a:r>
            <a:r>
              <a:rPr lang="en-SG" sz="8000" dirty="0">
                <a:solidFill>
                  <a:schemeClr val="tx1"/>
                </a:solidFill>
              </a:rPr>
              <a:t>F</a:t>
            </a:r>
            <a:r>
              <a:rPr lang="en-SG" sz="8000" dirty="0" smtClean="0">
                <a:solidFill>
                  <a:schemeClr val="tx1"/>
                </a:solidFill>
              </a:rPr>
              <a:t>orex layer </a:t>
            </a:r>
            <a:r>
              <a:rPr lang="en-SG" sz="8000" dirty="0" smtClean="0">
                <a:solidFill>
                  <a:schemeClr val="tx1"/>
                </a:solidFill>
              </a:rPr>
              <a:t>sharing</a:t>
            </a:r>
          </a:p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(SG &amp; HK)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A237-C4D3-4E31-8467-DEB8861AC52E}" type="slidenum">
              <a:rPr lang="zh-CN" altLang="en-SG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SG" altLang="zh-CN" sz="1400"/>
          </a:p>
        </p:txBody>
      </p:sp>
      <p:sp>
        <p:nvSpPr>
          <p:cNvPr id="10" name="Oval 9"/>
          <p:cNvSpPr/>
          <p:nvPr/>
        </p:nvSpPr>
        <p:spPr>
          <a:xfrm>
            <a:off x="3603626" y="1101726"/>
            <a:ext cx="4860925" cy="4703763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17838" y="3416301"/>
            <a:ext cx="6030912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6600" b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aux ProBold"/>
              </a:rPr>
              <a:t>Thank you</a:t>
            </a:r>
            <a:endParaRPr lang="en-US" sz="6600" b="1" kern="0" dirty="0">
              <a:solidFill>
                <a:schemeClr val="tx1">
                  <a:lumMod val="75000"/>
                  <a:lumOff val="25000"/>
                </a:schemeClr>
              </a:solidFill>
              <a:latin typeface="Aaux ProBold"/>
              <a:cs typeface="Aaux Pro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54" y="1555317"/>
            <a:ext cx="4056279" cy="21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300480"/>
            <a:ext cx="12192000" cy="4897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Recap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Payment flow comment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Run through spec.</a:t>
            </a:r>
          </a:p>
          <a:p>
            <a:pPr marL="1371600" indent="-1371600">
              <a:buAutoNum type="arabicPeriod"/>
            </a:pPr>
            <a:r>
              <a:rPr lang="en-SG" sz="6000" dirty="0" smtClean="0">
                <a:solidFill>
                  <a:schemeClr val="tx1"/>
                </a:solidFill>
              </a:rPr>
              <a:t>Forex Layer sharing</a:t>
            </a:r>
            <a:endParaRPr lang="en-SG" sz="60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1. Recap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A237-C4D3-4E31-8467-DEB8861AC52E}" type="slidenum">
              <a:rPr lang="zh-CN" altLang="en-SG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SG" altLang="zh-CN" sz="1400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843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833120" y="254000"/>
            <a:ext cx="11460480" cy="589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smtClean="0">
                <a:solidFill>
                  <a:schemeClr val="tx1"/>
                </a:solidFill>
              </a:rPr>
              <a:t>TWG Technical Updates</a:t>
            </a:r>
            <a:endParaRPr lang="en-SG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280"/>
            <a:ext cx="12192000" cy="601472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159" y="1300480"/>
            <a:ext cx="12192000" cy="3566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800" dirty="0" smtClean="0">
                <a:solidFill>
                  <a:srgbClr val="FF0000"/>
                </a:solidFill>
              </a:rPr>
              <a:t>Where are we now?</a:t>
            </a:r>
            <a:endParaRPr lang="en-SG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4122684">
            <a:off x="5111693" y="-1134089"/>
            <a:ext cx="1491536" cy="11991666"/>
          </a:xfrm>
          <a:prstGeom prst="triangl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891225" y="2277374"/>
            <a:ext cx="31173" cy="4229100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169551" y="651695"/>
            <a:ext cx="31173" cy="4229100"/>
          </a:xfrm>
          <a:prstGeom prst="line">
            <a:avLst/>
          </a:prstGeom>
          <a:ln w="38100"/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32919" y="1513157"/>
            <a:ext cx="31173" cy="4229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13467" y="4701890"/>
            <a:ext cx="543339" cy="357809"/>
          </a:xfrm>
          <a:prstGeom prst="ellipse">
            <a:avLst/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7078804" y="4855947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632806" y="6260995"/>
            <a:ext cx="543339" cy="357809"/>
          </a:xfrm>
          <a:prstGeom prst="ellipse">
            <a:avLst/>
          </a:prstGeom>
          <a:noFill/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813730" y="6439900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079359" y="5563352"/>
            <a:ext cx="543339" cy="357809"/>
          </a:xfrm>
          <a:prstGeom prst="ellipse">
            <a:avLst/>
          </a:prstGeom>
          <a:noFill/>
          <a:ln w="539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4244696" y="5717409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an 14"/>
          <p:cNvSpPr/>
          <p:nvPr/>
        </p:nvSpPr>
        <p:spPr>
          <a:xfrm>
            <a:off x="219670" y="2404777"/>
            <a:ext cx="1288516" cy="12370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bg1"/>
                </a:solidFill>
              </a:rPr>
              <a:t>#1</a:t>
            </a:r>
          </a:p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All-In-One-QR Repository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59031" y="1439723"/>
            <a:ext cx="1868168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127000" dist="152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#2 </a:t>
            </a:r>
            <a:r>
              <a:rPr lang="en-US" b="1" dirty="0" smtClean="0">
                <a:solidFill>
                  <a:srgbClr val="0070C0"/>
                </a:solidFill>
              </a:rPr>
              <a:t>Forex Layer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1996882" y="1657427"/>
            <a:ext cx="2297246" cy="11607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 smtClean="0">
                <a:solidFill>
                  <a:schemeClr val="bg1"/>
                </a:solidFill>
              </a:rPr>
              <a:t>#3</a:t>
            </a:r>
            <a:r>
              <a:rPr lang="en-SG" sz="20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QR Framework-API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6207" y="4128097"/>
            <a:ext cx="1335442" cy="1299027"/>
          </a:xfrm>
          <a:prstGeom prst="ellipse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612137" y="3790529"/>
            <a:ext cx="503582" cy="35125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5049839" y="2342841"/>
            <a:ext cx="1335442" cy="1299027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5486761" y="2034885"/>
            <a:ext cx="503582" cy="35125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2307786" y="3109697"/>
            <a:ext cx="1335442" cy="1299027"/>
          </a:xfrm>
          <a:prstGeom prst="ellipse">
            <a:avLst/>
          </a:prstGeom>
          <a:noFill/>
          <a:ln w="1016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723716" y="2772129"/>
            <a:ext cx="503582" cy="35125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52" y="418322"/>
            <a:ext cx="1112719" cy="11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9440171" y="245660"/>
            <a:ext cx="23659" cy="3855592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84087" y="3922347"/>
            <a:ext cx="543339" cy="357809"/>
          </a:xfrm>
          <a:prstGeom prst="ellipse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9349424" y="4076404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7668638" y="1836961"/>
            <a:ext cx="1335442" cy="1299027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Q3-4</a:t>
            </a:r>
            <a:endParaRPr lang="en-SG" sz="2400" b="1" dirty="0" smtClean="0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8084568" y="1499393"/>
            <a:ext cx="503582" cy="35125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2" descr="Image result for tria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27" y="360418"/>
            <a:ext cx="614049" cy="6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V="1">
            <a:off x="11710342" y="-883163"/>
            <a:ext cx="31173" cy="422910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139700" dir="21540000" sy="23000" kx="1200000" algn="br" rotWithShape="0">
              <a:prstClr val="black">
                <a:alpha val="8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454258" y="3167032"/>
            <a:ext cx="543339" cy="357809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11619595" y="3321089"/>
            <a:ext cx="181493" cy="49695"/>
          </a:xfrm>
          <a:prstGeom prst="ellipse">
            <a:avLst/>
          </a:prstGeom>
          <a:solidFill>
            <a:schemeClr val="accent1"/>
          </a:solidFill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10006183" y="1333334"/>
            <a:ext cx="1335442" cy="1299027"/>
          </a:xfrm>
          <a:prstGeom prst="ellipse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2019</a:t>
            </a:r>
          </a:p>
          <a:p>
            <a:pPr algn="ctr"/>
            <a:r>
              <a:rPr lang="en-SG" sz="2400" b="1" dirty="0" smtClean="0">
                <a:solidFill>
                  <a:schemeClr val="tx1"/>
                </a:solidFill>
              </a:rPr>
              <a:t>Q4</a:t>
            </a:r>
            <a:endParaRPr lang="en-SG" sz="2400" b="1" dirty="0" smtClean="0">
              <a:solidFill>
                <a:schemeClr val="tx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10422113" y="995766"/>
            <a:ext cx="503582" cy="35125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248477" y="126700"/>
            <a:ext cx="758568" cy="247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Field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-1" y="15223"/>
            <a:ext cx="5723149" cy="6716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 smtClean="0">
                <a:solidFill>
                  <a:schemeClr val="tx1"/>
                </a:solidFill>
              </a:rPr>
              <a:t>QR Framework </a:t>
            </a:r>
            <a:r>
              <a:rPr lang="en-SG" sz="4000" dirty="0">
                <a:solidFill>
                  <a:schemeClr val="tx1"/>
                </a:solidFill>
              </a:rPr>
              <a:t>– T</a:t>
            </a:r>
            <a:r>
              <a:rPr lang="en-SG" sz="4000" dirty="0" smtClean="0">
                <a:solidFill>
                  <a:schemeClr val="tx1"/>
                </a:solidFill>
              </a:rPr>
              <a:t>imeline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8324" y="-325821"/>
            <a:ext cx="3069191" cy="757795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41" y="1505291"/>
            <a:ext cx="681029" cy="6563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467" y="903201"/>
            <a:ext cx="681029" cy="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98678"/>
              </p:ext>
            </p:extLst>
          </p:nvPr>
        </p:nvGraphicFramePr>
        <p:xfrm>
          <a:off x="193039" y="1430866"/>
          <a:ext cx="11805921" cy="4919134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833119">
                  <a:extLst>
                    <a:ext uri="{9D8B030D-6E8A-4147-A177-3AD203B41FA5}">
                      <a16:colId xmlns:a16="http://schemas.microsoft.com/office/drawing/2014/main" val="2276604826"/>
                    </a:ext>
                  </a:extLst>
                </a:gridCol>
                <a:gridCol w="3077090">
                  <a:extLst>
                    <a:ext uri="{9D8B030D-6E8A-4147-A177-3AD203B41FA5}">
                      <a16:colId xmlns:a16="http://schemas.microsoft.com/office/drawing/2014/main" val="284037895"/>
                    </a:ext>
                  </a:extLst>
                </a:gridCol>
                <a:gridCol w="5193150">
                  <a:extLst>
                    <a:ext uri="{9D8B030D-6E8A-4147-A177-3AD203B41FA5}">
                      <a16:colId xmlns:a16="http://schemas.microsoft.com/office/drawing/2014/main" val="271414794"/>
                    </a:ext>
                  </a:extLst>
                </a:gridCol>
                <a:gridCol w="2702562">
                  <a:extLst>
                    <a:ext uri="{9D8B030D-6E8A-4147-A177-3AD203B41FA5}">
                      <a16:colId xmlns:a16="http://schemas.microsoft.com/office/drawing/2014/main" val="4095336681"/>
                    </a:ext>
                  </a:extLst>
                </a:gridCol>
              </a:tblGrid>
              <a:tr h="1228164"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No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Components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Status</a:t>
                      </a:r>
                      <a:endParaRPr lang="en-S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200" dirty="0" smtClean="0"/>
                        <a:t>Who</a:t>
                      </a:r>
                      <a:r>
                        <a:rPr lang="en-SG" sz="3200" baseline="0" dirty="0" smtClean="0"/>
                        <a:t> needs to build</a:t>
                      </a:r>
                      <a:endParaRPr lang="en-SG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26068"/>
                  </a:ext>
                </a:extLst>
              </a:tr>
              <a:tr h="1228164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</a:t>
                      </a:r>
                      <a:r>
                        <a:rPr lang="en-SG" baseline="0" dirty="0" smtClean="0"/>
                        <a:t> #1 – “All-in-one-QR-code” repository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Completed workgroup discussion – each member</a:t>
                      </a:r>
                      <a:r>
                        <a:rPr lang="en-SG" baseline="0" dirty="0" smtClean="0"/>
                        <a:t> to build their own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Country to</a:t>
                      </a:r>
                      <a:r>
                        <a:rPr lang="en-SG" baseline="0" dirty="0" smtClean="0"/>
                        <a:t> do outbound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7221"/>
                  </a:ext>
                </a:extLst>
              </a:tr>
              <a:tr h="1234642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 #3 – QR Framework 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dirty="0" smtClean="0"/>
                        <a:t>Completed</a:t>
                      </a:r>
                      <a:r>
                        <a:rPr lang="en-SG" baseline="0" dirty="0" smtClean="0"/>
                        <a:t> 4 API definition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baseline="0" dirty="0" smtClean="0"/>
                        <a:t>Final leg - put into a proper spec.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baseline="0" dirty="0" smtClean="0"/>
                        <a:t>Put design for comment and finalisation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 smtClean="0"/>
                        <a:t>Country to do inbound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42873"/>
                  </a:ext>
                </a:extLst>
              </a:tr>
              <a:tr h="1228164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Component</a:t>
                      </a:r>
                      <a:r>
                        <a:rPr lang="en-SG" baseline="0" dirty="0" smtClean="0"/>
                        <a:t> #2 – Forex Layer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</a:t>
                      </a:r>
                      <a:r>
                        <a:rPr lang="en-SG" baseline="0" dirty="0" smtClean="0"/>
                        <a:t>o do by this Q2 2019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Country</a:t>
                      </a:r>
                      <a:r>
                        <a:rPr lang="en-SG" baseline="0" dirty="0" smtClean="0"/>
                        <a:t> to do outbound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6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301752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>
                <a:solidFill>
                  <a:schemeClr val="tx1"/>
                </a:solidFill>
              </a:rPr>
              <a:t>2</a:t>
            </a:r>
            <a:r>
              <a:rPr lang="en-SG" sz="8000" dirty="0" smtClean="0">
                <a:solidFill>
                  <a:schemeClr val="tx1"/>
                </a:solidFill>
              </a:rPr>
              <a:t>. Payment flow - comment</a:t>
            </a:r>
            <a:endParaRPr lang="en-SG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pic>
        <p:nvPicPr>
          <p:cNvPr id="6" name="Picture 5" descr="Request Pa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117600"/>
            <a:ext cx="9865360" cy="55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12192000" cy="9579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0" dirty="0" smtClean="0">
                <a:solidFill>
                  <a:schemeClr val="tx1"/>
                </a:solidFill>
              </a:rPr>
              <a:t>QR Framework Progress</a:t>
            </a:r>
            <a:endParaRPr lang="en-SG" sz="8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" y="6035040"/>
            <a:ext cx="1106424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i="1" dirty="0" smtClean="0">
                <a:solidFill>
                  <a:srgbClr val="FF0000"/>
                </a:solidFill>
              </a:rPr>
              <a:t>*Mobile timeout should be lesser than the backend </a:t>
            </a:r>
            <a:r>
              <a:rPr lang="en-SG" i="1" dirty="0" err="1" smtClean="0">
                <a:solidFill>
                  <a:srgbClr val="FF0000"/>
                </a:solidFill>
              </a:rPr>
              <a:t>timout</a:t>
            </a:r>
            <a:endParaRPr lang="en-SG" i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1746884"/>
            <a:ext cx="10078720" cy="39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26632</TotalTime>
  <Words>277</Words>
  <Application>Microsoft Office PowerPoint</Application>
  <PresentationFormat>Widescreen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Aaux ProBold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 C S (EZ-Link)</dc:creator>
  <cp:lastModifiedBy>Joe Lee C S (EZ-Link)</cp:lastModifiedBy>
  <cp:revision>786</cp:revision>
  <dcterms:created xsi:type="dcterms:W3CDTF">2018-04-11T02:22:01Z</dcterms:created>
  <dcterms:modified xsi:type="dcterms:W3CDTF">2019-05-03T09:05:51Z</dcterms:modified>
</cp:coreProperties>
</file>