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38"/>
  </p:notesMasterIdLst>
  <p:handoutMasterIdLst>
    <p:handoutMasterId r:id="rId39"/>
  </p:handoutMasterIdLst>
  <p:sldIdLst>
    <p:sldId id="327" r:id="rId5"/>
    <p:sldId id="328" r:id="rId6"/>
    <p:sldId id="294" r:id="rId7"/>
    <p:sldId id="295" r:id="rId8"/>
    <p:sldId id="296" r:id="rId9"/>
    <p:sldId id="297" r:id="rId10"/>
    <p:sldId id="291" r:id="rId11"/>
    <p:sldId id="292" r:id="rId12"/>
    <p:sldId id="298" r:id="rId13"/>
    <p:sldId id="299" r:id="rId14"/>
    <p:sldId id="300" r:id="rId15"/>
    <p:sldId id="301" r:id="rId16"/>
    <p:sldId id="303" r:id="rId17"/>
    <p:sldId id="304" r:id="rId18"/>
    <p:sldId id="305" r:id="rId19"/>
    <p:sldId id="306" r:id="rId20"/>
    <p:sldId id="323" r:id="rId21"/>
    <p:sldId id="307" r:id="rId22"/>
    <p:sldId id="308" r:id="rId23"/>
    <p:sldId id="309" r:id="rId24"/>
    <p:sldId id="310" r:id="rId25"/>
    <p:sldId id="311" r:id="rId26"/>
    <p:sldId id="312" r:id="rId27"/>
    <p:sldId id="313" r:id="rId28"/>
    <p:sldId id="314" r:id="rId29"/>
    <p:sldId id="315" r:id="rId30"/>
    <p:sldId id="317" r:id="rId31"/>
    <p:sldId id="318" r:id="rId32"/>
    <p:sldId id="319" r:id="rId33"/>
    <p:sldId id="320" r:id="rId34"/>
    <p:sldId id="321" r:id="rId35"/>
    <p:sldId id="325" r:id="rId36"/>
    <p:sldId id="32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DEDF3986-9436-4C49-8F62-61BA3C47DC60}" srcId="{0BDD2C3F-9F64-4AFC-BDFA-99B0FD662495}" destId="{1DBF71A1-A201-4EA1-97EA-DB24F49F7E56}" srcOrd="3" destOrd="0" parTransId="{9DB2FCB8-C29E-4ED4-8FB6-0183F2586A47}" sibTransId="{9E15DBF5-A65E-4418-A7F5-AEB065A17EFD}"/>
    <dgm:cxn modelId="{BEF3E33D-AAE3-46D0-B803-64930AD31E3F}" type="presOf" srcId="{0BDD2C3F-9F64-4AFC-BDFA-99B0FD662495}" destId="{409AB205-CA75-4F34-9950-D1778ABE0C5D}"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485ACDD1-8BA5-4FB5-8790-F1B5BAC86222}" type="presOf" srcId="{A6BA014C-D5CD-45B0-A6E8-DE38B4DCEFFA}" destId="{7B103496-DA0E-4685-89BE-480B410F7FCF}" srcOrd="0" destOrd="0" presId="urn:microsoft.com/office/officeart/2005/8/layout/matrix2"/>
    <dgm:cxn modelId="{9115828E-064B-43A6-8B7B-73931DC5C463}" srcId="{0BDD2C3F-9F64-4AFC-BDFA-99B0FD662495}" destId="{192D9088-0E6C-46F1-9F85-A5FD4F11ECA9}" srcOrd="1" destOrd="0" parTransId="{12D3E03D-B243-4A51-BF2F-2464335A4416}" sibTransId="{8A095F39-0332-4410-8B60-A5C1F66041C0}"/>
    <dgm:cxn modelId="{8C593243-2BBC-4C4A-B2D6-B7295886EAC2}" srcId="{0BDD2C3F-9F64-4AFC-BDFA-99B0FD662495}" destId="{A6BA014C-D5CD-45B0-A6E8-DE38B4DCEFFA}" srcOrd="0" destOrd="0" parTransId="{E1017A9B-2BAD-4A79-858F-3F2A232CC5FC}" sibTransId="{636D1143-B90B-4888-9B22-17B0348BA51B}"/>
    <dgm:cxn modelId="{9A5B3212-7BAB-4FE9-9B07-D3D74F23C04F}" type="presOf" srcId="{192D9088-0E6C-46F1-9F85-A5FD4F11ECA9}" destId="{97980B12-612D-45AF-96B7-86D66152C1E9}" srcOrd="0" destOrd="0" presId="urn:microsoft.com/office/officeart/2005/8/layout/matrix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36A994-60A6-447D-8D30-19D2F536511E}">
      <dsp:nvSpPr>
        <dsp:cNvPr id="0" name=""/>
        <dsp:cNvSpPr/>
      </dsp:nvSpPr>
      <dsp:spPr>
        <a:xfrm>
          <a:off x="4952" y="468546"/>
          <a:ext cx="2251656" cy="98489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952" y="468546"/>
        <a:ext cx="2251656" cy="656594"/>
      </dsp:txXfrm>
    </dsp:sp>
    <dsp:sp modelId="{9D677988-374B-4BBA-B73C-8BE59201B4AA}">
      <dsp:nvSpPr>
        <dsp:cNvPr id="0" name=""/>
        <dsp:cNvSpPr/>
      </dsp:nvSpPr>
      <dsp:spPr>
        <a:xfrm>
          <a:off x="466134" y="1125140"/>
          <a:ext cx="2251656" cy="327993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66134" y="1125140"/>
        <a:ext cx="2251656" cy="3279937"/>
      </dsp:txXfrm>
    </dsp:sp>
    <dsp:sp modelId="{51EA4E37-9197-43C9-9502-961CC2F00719}">
      <dsp:nvSpPr>
        <dsp:cNvPr id="0" name=""/>
        <dsp:cNvSpPr/>
      </dsp:nvSpPr>
      <dsp:spPr>
        <a:xfrm>
          <a:off x="2597951" y="516545"/>
          <a:ext cx="723647" cy="5605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597951" y="516545"/>
        <a:ext cx="723647" cy="560597"/>
      </dsp:txXfrm>
    </dsp:sp>
    <dsp:sp modelId="{6BB0ABCB-2373-47ED-9774-278F8EE9E9B2}">
      <dsp:nvSpPr>
        <dsp:cNvPr id="0" name=""/>
        <dsp:cNvSpPr/>
      </dsp:nvSpPr>
      <dsp:spPr>
        <a:xfrm>
          <a:off x="3621980" y="468546"/>
          <a:ext cx="2251656" cy="98489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621980" y="468546"/>
        <a:ext cx="2251656" cy="656594"/>
      </dsp:txXfrm>
    </dsp:sp>
    <dsp:sp modelId="{93C83A52-6E6B-41FD-9424-D118FD751CED}">
      <dsp:nvSpPr>
        <dsp:cNvPr id="0" name=""/>
        <dsp:cNvSpPr/>
      </dsp:nvSpPr>
      <dsp:spPr>
        <a:xfrm>
          <a:off x="4083163" y="1125140"/>
          <a:ext cx="2251656" cy="327993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4083163" y="1125140"/>
        <a:ext cx="2251656" cy="3279937"/>
      </dsp:txXfrm>
    </dsp:sp>
    <dsp:sp modelId="{A66EA167-6AD2-4AA4-A421-59E2B4561DDF}">
      <dsp:nvSpPr>
        <dsp:cNvPr id="0" name=""/>
        <dsp:cNvSpPr/>
      </dsp:nvSpPr>
      <dsp:spPr>
        <a:xfrm>
          <a:off x="6214979" y="516545"/>
          <a:ext cx="723647" cy="5605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6214979" y="516545"/>
        <a:ext cx="723647" cy="560597"/>
      </dsp:txXfrm>
    </dsp:sp>
    <dsp:sp modelId="{3E371716-205E-4EF6-A7ED-14278F63B034}">
      <dsp:nvSpPr>
        <dsp:cNvPr id="0" name=""/>
        <dsp:cNvSpPr/>
      </dsp:nvSpPr>
      <dsp:spPr>
        <a:xfrm>
          <a:off x="7239008" y="468546"/>
          <a:ext cx="2251656" cy="98489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7239008" y="468546"/>
        <a:ext cx="2251656" cy="656594"/>
      </dsp:txXfrm>
    </dsp:sp>
    <dsp:sp modelId="{D91F2413-E4E3-4058-AF8C-E44208B5C14B}">
      <dsp:nvSpPr>
        <dsp:cNvPr id="0" name=""/>
        <dsp:cNvSpPr/>
      </dsp:nvSpPr>
      <dsp:spPr>
        <a:xfrm>
          <a:off x="7700191" y="1125140"/>
          <a:ext cx="2251656" cy="327993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700191" y="1125140"/>
        <a:ext cx="2251656" cy="327993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36A994-60A6-447D-8D30-19D2F536511E}">
      <dsp:nvSpPr>
        <dsp:cNvPr id="0" name=""/>
        <dsp:cNvSpPr/>
      </dsp:nvSpPr>
      <dsp:spPr>
        <a:xfrm>
          <a:off x="4952" y="8590"/>
          <a:ext cx="2251656" cy="98489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Model Building</a:t>
          </a:r>
        </a:p>
      </dsp:txBody>
      <dsp:txXfrm>
        <a:off x="4952" y="8590"/>
        <a:ext cx="2251656" cy="656594"/>
      </dsp:txXfrm>
    </dsp:sp>
    <dsp:sp modelId="{9D677988-374B-4BBA-B73C-8BE59201B4AA}">
      <dsp:nvSpPr>
        <dsp:cNvPr id="0" name=""/>
        <dsp:cNvSpPr/>
      </dsp:nvSpPr>
      <dsp:spPr>
        <a:xfrm>
          <a:off x="466134" y="665184"/>
          <a:ext cx="2251656" cy="419985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Create appropriate Regression Machine Learning model function</a:t>
          </a:r>
        </a:p>
        <a:p>
          <a:pPr marL="171450" lvl="1" indent="-171450" algn="l" defTabSz="755650">
            <a:lnSpc>
              <a:spcPct val="90000"/>
            </a:lnSpc>
            <a:spcBef>
              <a:spcPct val="0"/>
            </a:spcBef>
            <a:spcAft>
              <a:spcPct val="15000"/>
            </a:spcAft>
            <a:buChar char="••"/>
          </a:pPr>
          <a:r>
            <a:rPr lang="en-US" sz="1700" kern="1200" dirty="0"/>
            <a:t>Need to ensure that whenever the regression function is called it is able to process all the necessary parameters</a:t>
          </a:r>
        </a:p>
      </dsp:txBody>
      <dsp:txXfrm>
        <a:off x="466134" y="665184"/>
        <a:ext cx="2251656" cy="4199850"/>
      </dsp:txXfrm>
    </dsp:sp>
    <dsp:sp modelId="{51EA4E37-9197-43C9-9502-961CC2F00719}">
      <dsp:nvSpPr>
        <dsp:cNvPr id="0" name=""/>
        <dsp:cNvSpPr/>
      </dsp:nvSpPr>
      <dsp:spPr>
        <a:xfrm>
          <a:off x="2597951" y="56588"/>
          <a:ext cx="723647" cy="5605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597951" y="56588"/>
        <a:ext cx="723647" cy="560597"/>
      </dsp:txXfrm>
    </dsp:sp>
    <dsp:sp modelId="{6BB0ABCB-2373-47ED-9774-278F8EE9E9B2}">
      <dsp:nvSpPr>
        <dsp:cNvPr id="0" name=""/>
        <dsp:cNvSpPr/>
      </dsp:nvSpPr>
      <dsp:spPr>
        <a:xfrm>
          <a:off x="3621980" y="8590"/>
          <a:ext cx="2251656" cy="98489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Model Evaluation</a:t>
          </a:r>
        </a:p>
      </dsp:txBody>
      <dsp:txXfrm>
        <a:off x="3621980" y="8590"/>
        <a:ext cx="2251656" cy="656594"/>
      </dsp:txXfrm>
    </dsp:sp>
    <dsp:sp modelId="{93C83A52-6E6B-41FD-9424-D118FD751CED}">
      <dsp:nvSpPr>
        <dsp:cNvPr id="0" name=""/>
        <dsp:cNvSpPr/>
      </dsp:nvSpPr>
      <dsp:spPr>
        <a:xfrm>
          <a:off x="4083163" y="665184"/>
          <a:ext cx="2251656" cy="419985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Usage of evaluation metrics to check the accuracy of the models over trained and test data inputs</a:t>
          </a:r>
        </a:p>
        <a:p>
          <a:pPr marL="171450" lvl="1" indent="-171450" algn="l" defTabSz="755650">
            <a:lnSpc>
              <a:spcPct val="90000"/>
            </a:lnSpc>
            <a:spcBef>
              <a:spcPct val="0"/>
            </a:spcBef>
            <a:spcAft>
              <a:spcPct val="15000"/>
            </a:spcAft>
            <a:buChar char="••"/>
          </a:pPr>
          <a:r>
            <a:rPr lang="en-US" sz="1700" kern="1200" dirty="0"/>
            <a:t>Ensure the cross validation techniques helps in reducing over fitting and under fitting data</a:t>
          </a:r>
        </a:p>
      </dsp:txBody>
      <dsp:txXfrm>
        <a:off x="4083163" y="665184"/>
        <a:ext cx="2251656" cy="4199850"/>
      </dsp:txXfrm>
    </dsp:sp>
    <dsp:sp modelId="{A66EA167-6AD2-4AA4-A421-59E2B4561DDF}">
      <dsp:nvSpPr>
        <dsp:cNvPr id="0" name=""/>
        <dsp:cNvSpPr/>
      </dsp:nvSpPr>
      <dsp:spPr>
        <a:xfrm>
          <a:off x="6214979" y="56588"/>
          <a:ext cx="723647" cy="5605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6214979" y="56588"/>
        <a:ext cx="723647" cy="560597"/>
      </dsp:txXfrm>
    </dsp:sp>
    <dsp:sp modelId="{3E371716-205E-4EF6-A7ED-14278F63B034}">
      <dsp:nvSpPr>
        <dsp:cNvPr id="0" name=""/>
        <dsp:cNvSpPr/>
      </dsp:nvSpPr>
      <dsp:spPr>
        <a:xfrm>
          <a:off x="7239008" y="8590"/>
          <a:ext cx="2251656" cy="98489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Hyperparameter Tuning Best Model</a:t>
          </a:r>
        </a:p>
      </dsp:txBody>
      <dsp:txXfrm>
        <a:off x="7239008" y="8590"/>
        <a:ext cx="2251656" cy="656594"/>
      </dsp:txXfrm>
    </dsp:sp>
    <dsp:sp modelId="{D91F2413-E4E3-4058-AF8C-E44208B5C14B}">
      <dsp:nvSpPr>
        <dsp:cNvPr id="0" name=""/>
        <dsp:cNvSpPr/>
      </dsp:nvSpPr>
      <dsp:spPr>
        <a:xfrm>
          <a:off x="7700191" y="665184"/>
          <a:ext cx="2251656" cy="419985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Choosing the appropriate Regression Machine Learning model to check various parameter permutation and combinations</a:t>
          </a:r>
        </a:p>
        <a:p>
          <a:pPr marL="171450" lvl="1" indent="-171450" algn="l" defTabSz="755650">
            <a:lnSpc>
              <a:spcPct val="90000"/>
            </a:lnSpc>
            <a:spcBef>
              <a:spcPct val="0"/>
            </a:spcBef>
            <a:spcAft>
              <a:spcPct val="15000"/>
            </a:spcAft>
            <a:buChar char="••"/>
          </a:pPr>
          <a:r>
            <a:rPr lang="en-US" sz="1700" kern="1200" dirty="0"/>
            <a:t>Using Grid Search CV to obtain the best parameters that can be plugged into the selected model</a:t>
          </a:r>
        </a:p>
      </dsp:txBody>
      <dsp:txXfrm>
        <a:off x="7700191" y="665184"/>
        <a:ext cx="2251656" cy="419985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pPr/>
              <a:t>12/11/2021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pPr/>
              <a:t>‹#›</a:t>
            </a:fld>
            <a:endParaRPr/>
          </a:p>
        </p:txBody>
      </p:sp>
    </p:spTree>
    <p:extLst>
      <p:ext uri="{BB962C8B-B14F-4D97-AF65-F5344CB8AC3E}">
        <p14:creationId xmlns:p14="http://schemas.microsoft.com/office/powerpoint/2010/main" xmlns=""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pPr/>
              <a:t>12/11/2021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pPr/>
              <a:t>‹#›</a:t>
            </a:fld>
            <a:endParaRPr/>
          </a:p>
        </p:txBody>
      </p:sp>
    </p:spTree>
    <p:extLst>
      <p:ext uri="{BB962C8B-B14F-4D97-AF65-F5344CB8AC3E}">
        <p14:creationId xmlns:p14="http://schemas.microsoft.com/office/powerpoint/2010/main" xmlns=""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36CD6BCB-7185-4A29-819D-6DE3F9FFF4EC}" type="datetimeFigureOut">
              <a:rPr lang="en-US" smtClean="0"/>
              <a:pPr/>
              <a:t>12/11/2021</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D8E46494-FE13-4FFA-84A2-56A14D15EAD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583DDF-CA54-461A-A486-592D2374C532}" type="datetimeFigureOut">
              <a:rPr lang="en-US" smtClean="0"/>
              <a:pPr/>
              <a:t>12/11/2021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583DDF-CA54-461A-A486-592D2374C532}" type="datetimeFigureOut">
              <a:rPr lang="en-US" smtClean="0"/>
              <a:pPr/>
              <a:t>12/11/2021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E583DDF-CA54-461A-A486-592D2374C532}" type="datetimeFigureOut">
              <a:rPr lang="en-US" smtClean="0"/>
              <a:pPr/>
              <a:t>12/11/2021</a:t>
            </a:fld>
            <a:endParaRPr lang="en-US"/>
          </a:p>
        </p:txBody>
      </p:sp>
      <p:sp>
        <p:nvSpPr>
          <p:cNvPr id="9" name="Slide Number Placeholder 8"/>
          <p:cNvSpPr>
            <a:spLocks noGrp="1"/>
          </p:cNvSpPr>
          <p:nvPr>
            <p:ph type="sldNum" sz="quarter" idx="15"/>
          </p:nvPr>
        </p:nvSpPr>
        <p:spPr/>
        <p:txBody>
          <a:bodyPr rtlCol="0"/>
          <a:lstStyle/>
          <a:p>
            <a:fld id="{CA8D9AD5-F248-4919-864A-CFD76CC027D6}"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Add a footer</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E583DDF-CA54-461A-A486-592D2374C532}" type="datetimeFigureOut">
              <a:rPr lang="en-US" smtClean="0"/>
              <a:pPr/>
              <a:t>12/11/2021</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r>
              <a:rPr lang="en-US" smtClean="0"/>
              <a:t>Add a footer</a:t>
            </a:r>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CA8D9AD5-F248-4919-864A-CFD76CC027D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12952B5-7A2F-4CC8-B7CE-9234E21C2837}" type="datetime1">
              <a:rPr lang="en-US" smtClean="0"/>
              <a:pPr/>
              <a:t>12/11/2021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E1DA07A-9201-4B4B-BAF2-015AFA30F520}" type="datetime1">
              <a:rPr lang="en-US" smtClean="0"/>
              <a:pPr/>
              <a:t>12/11/2021</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E583DDF-CA54-461A-A486-592D2374C532}" type="datetimeFigureOut">
              <a:rPr lang="en-US" smtClean="0"/>
              <a:pPr/>
              <a:t>12/11/2021</a:t>
            </a:fld>
            <a:endParaRPr lang="en-US"/>
          </a:p>
        </p:txBody>
      </p:sp>
      <p:sp>
        <p:nvSpPr>
          <p:cNvPr id="7" name="Slide Number Placeholder 6"/>
          <p:cNvSpPr>
            <a:spLocks noGrp="1"/>
          </p:cNvSpPr>
          <p:nvPr>
            <p:ph type="sldNum" sz="quarter" idx="11"/>
          </p:nvPr>
        </p:nvSpPr>
        <p:spPr/>
        <p:txBody>
          <a:bodyPr rtlCol="0"/>
          <a:lstStyle/>
          <a:p>
            <a:fld id="{CA8D9AD5-F248-4919-864A-CFD76CC027D6}"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Add a footer</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smtClean="0"/>
              <a:pPr/>
              <a:t>12/11/2021</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E583DDF-CA54-461A-A486-592D2374C532}" type="datetimeFigureOut">
              <a:rPr lang="en-US" smtClean="0"/>
              <a:pPr/>
              <a:t>12/11/2021</a:t>
            </a:fld>
            <a:endParaRPr lang="en-US"/>
          </a:p>
        </p:txBody>
      </p:sp>
      <p:sp>
        <p:nvSpPr>
          <p:cNvPr id="22" name="Slide Number Placeholder 21"/>
          <p:cNvSpPr>
            <a:spLocks noGrp="1"/>
          </p:cNvSpPr>
          <p:nvPr>
            <p:ph type="sldNum" sz="quarter" idx="15"/>
          </p:nvPr>
        </p:nvSpPr>
        <p:spPr/>
        <p:txBody>
          <a:bodyPr rtlCol="0"/>
          <a:lstStyle/>
          <a:p>
            <a:fld id="{CA8D9AD5-F248-4919-864A-CFD76CC027D6}"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Add a footer</a:t>
            </a:r>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E583DDF-CA54-461A-A486-592D2374C532}" type="datetimeFigureOut">
              <a:rPr lang="en-US" smtClean="0"/>
              <a:pPr/>
              <a:t>12/11/2021</a:t>
            </a:fld>
            <a:endParaRPr lang="en-US"/>
          </a:p>
        </p:txBody>
      </p:sp>
      <p:sp>
        <p:nvSpPr>
          <p:cNvPr id="18" name="Slide Number Placeholder 17"/>
          <p:cNvSpPr>
            <a:spLocks noGrp="1"/>
          </p:cNvSpPr>
          <p:nvPr>
            <p:ph type="sldNum" sz="quarter" idx="11"/>
          </p:nvPr>
        </p:nvSpPr>
        <p:spPr/>
        <p:txBody>
          <a:bodyPr rtlCol="0"/>
          <a:lstStyle/>
          <a:p>
            <a:fld id="{CA8D9AD5-F248-4919-864A-CFD76CC027D6}"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Add a footer</a:t>
            </a:r>
            <a:endParaRPr lang="en-US"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E583DDF-CA54-461A-A486-592D2374C532}" type="datetimeFigureOut">
              <a:rPr lang="en-US" smtClean="0"/>
              <a:pPr/>
              <a:t>12/11/2021</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Add a footer</a:t>
            </a:r>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CA8D9AD5-F248-4919-864A-CFD76CC027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8910"/>
            <a:ext cx="9226731" cy="1266564"/>
          </a:xfrm>
        </p:spPr>
        <p:txBody>
          <a:bodyPr>
            <a:normAutofit/>
          </a:bodyPr>
          <a:lstStyle/>
          <a:p>
            <a:r>
              <a:rPr lang="en-US" dirty="0" smtClean="0">
                <a:solidFill>
                  <a:srgbClr val="FF0000"/>
                </a:solidFill>
              </a:rPr>
              <a:t>Used Car Price Prediction Project Presentation</a:t>
            </a:r>
            <a:endParaRPr lang="en-US" dirty="0"/>
          </a:p>
        </p:txBody>
      </p:sp>
      <p:pic>
        <p:nvPicPr>
          <p:cNvPr id="4" name="Content Placeholder 3" descr="1_ftnM93QhlS0A7I55QegbrA.jpeg"/>
          <p:cNvPicPr>
            <a:picLocks noGrp="1" noChangeAspect="1"/>
          </p:cNvPicPr>
          <p:nvPr>
            <p:ph sz="quarter" idx="1"/>
          </p:nvPr>
        </p:nvPicPr>
        <p:blipFill>
          <a:blip r:embed="rId2"/>
          <a:stretch>
            <a:fillRect/>
          </a:stretch>
        </p:blipFill>
        <p:spPr>
          <a:xfrm>
            <a:off x="2254250" y="1817687"/>
            <a:ext cx="6667500" cy="4438650"/>
          </a:xfr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45ABA75A-EF48-421E-A2FD-35B324B9529A}"/>
              </a:ext>
            </a:extLst>
          </p:cNvPr>
          <p:cNvSpPr>
            <a:spLocks noGrp="1"/>
          </p:cNvSpPr>
          <p:nvPr>
            <p:ph sz="quarter" idx="1"/>
          </p:nvPr>
        </p:nvSpPr>
        <p:spPr>
          <a:xfrm>
            <a:off x="1528572" y="1485900"/>
            <a:ext cx="7420119" cy="4152901"/>
          </a:xfrm>
        </p:spPr>
        <p:txBody>
          <a:bodyPr>
            <a:normAutofit fontScale="92500"/>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xmlns="" val="41817233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3F8BD31F-3B26-4F0A-A345-84D46AC445C0}"/>
              </a:ext>
            </a:extLst>
          </p:cNvPr>
          <p:cNvSpPr>
            <a:spLocks noGrp="1"/>
          </p:cNvSpPr>
          <p:nvPr>
            <p:ph sz="quarter" idx="1"/>
          </p:nvPr>
        </p:nvSpPr>
        <p:spPr>
          <a:xfrm>
            <a:off x="1528572" y="1485900"/>
            <a:ext cx="8325642" cy="4152901"/>
          </a:xfrm>
        </p:spPr>
        <p:txBody>
          <a:bodyPr>
            <a:normAutofit fontScale="92500" lnSpcReduction="10000"/>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xmlns="" val="21046585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B98FE444-E054-447E-AB45-FD06D9975000}"/>
              </a:ext>
            </a:extLst>
          </p:cNvPr>
          <p:cNvSpPr>
            <a:spLocks noGrp="1"/>
          </p:cNvSpPr>
          <p:nvPr>
            <p:ph sz="quarter" idx="1"/>
          </p:nvPr>
        </p:nvSpPr>
        <p:spPr>
          <a:xfrm>
            <a:off x="1528572" y="1485900"/>
            <a:ext cx="8041556" cy="4152901"/>
          </a:xfrm>
        </p:spPr>
        <p:txBody>
          <a:bodyPr>
            <a:normAutofit fontScale="850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a:t>
            </a:r>
            <a:r>
              <a:rPr lang="en-IN" dirty="0" err="1"/>
              <a:t>Ryzen</a:t>
            </a:r>
            <a:r>
              <a:rPr lang="en-IN" dirty="0"/>
              <a:t> 5 3550H with Radeon Vega Mobile </a:t>
            </a:r>
            <a:r>
              <a:rPr lang="en-IN" dirty="0" err="1"/>
              <a:t>Gfx</a:t>
            </a:r>
            <a:r>
              <a:rPr lang="en-IN" dirty="0"/>
              <a:t> 2.10 GHz</a:t>
            </a:r>
          </a:p>
          <a:p>
            <a:pPr marL="45720" indent="0">
              <a:buNone/>
            </a:pPr>
            <a:r>
              <a:rPr lang="en-IN" dirty="0"/>
              <a:t>GPU 	: AMD Radeon ™ Vega 8 Graphics and NVIDIA GeForce GTX 1650 </a:t>
            </a:r>
            <a:r>
              <a:rPr lang="en-IN" dirty="0" err="1"/>
              <a:t>Ti</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xmlns="" val="15156682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xmlns=""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xmlns="" val="11054775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xmlns="" id="{9EE2133F-4A1B-4B8D-9DE7-C620EC625E48}"/>
              </a:ext>
            </a:extLst>
          </p:cNvPr>
          <p:cNvSpPr>
            <a:spLocks noGrp="1"/>
          </p:cNvSpPr>
          <p:nvPr>
            <p:ph sz="quarter" idx="1"/>
          </p:nvPr>
        </p:nvSpPr>
        <p:spPr>
          <a:xfrm>
            <a:off x="5118607" y="1565799"/>
            <a:ext cx="5573564" cy="4152901"/>
          </a:xfrm>
        </p:spPr>
        <p:txBody>
          <a:bodyPr>
            <a:normAutofit fontScale="70000" lnSpcReduction="2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xmlns="" id="{42016A52-AC05-4B3D-8ACB-955909718DCB}"/>
              </a:ext>
            </a:extLst>
          </p:cNvPr>
          <p:cNvGraphicFramePr>
            <a:graphicFrameLocks/>
          </p:cNvGraphicFramePr>
          <p:nvPr>
            <p:extLst>
              <p:ext uri="{D42A27DB-BD31-4B8C-83A1-F6EECF244321}">
                <p14:modId xmlns:p14="http://schemas.microsoft.com/office/powerpoint/2010/main" xmlns=""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136459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B8375-208F-48CB-9824-F9EE6F402BB9}"/>
              </a:ext>
            </a:extLst>
          </p:cNvPr>
          <p:cNvSpPr>
            <a:spLocks noGrp="1"/>
          </p:cNvSpPr>
          <p:nvPr>
            <p:ph type="title"/>
          </p:nvPr>
        </p:nvSpPr>
        <p:spPr/>
        <p:txBody>
          <a:bodyPr/>
          <a:lstStyle/>
          <a:p>
            <a:r>
              <a:rPr lang="en-US" dirty="0"/>
              <a:t>MISSING VALUES VISUAL USING MISSINGNO</a:t>
            </a:r>
            <a:endParaRPr lang="en-IN" dirty="0"/>
          </a:p>
        </p:txBody>
      </p:sp>
      <p:pic>
        <p:nvPicPr>
          <p:cNvPr id="5" name="Content Placeholder 4">
            <a:extLst>
              <a:ext uri="{FF2B5EF4-FFF2-40B4-BE49-F238E27FC236}">
                <a16:creationId xmlns:a16="http://schemas.microsoft.com/office/drawing/2014/main" xmlns="" id="{77653020-0D3D-43B3-94FA-5747168B9B19}"/>
              </a:ext>
            </a:extLst>
          </p:cNvPr>
          <p:cNvPicPr>
            <a:picLocks noGrp="1" noChangeAspect="1"/>
          </p:cNvPicPr>
          <p:nvPr>
            <p:ph sz="quarter" idx="1"/>
          </p:nvPr>
        </p:nvPicPr>
        <p:blipFill>
          <a:blip r:embed="rId2"/>
          <a:stretch>
            <a:fillRect/>
          </a:stretch>
        </p:blipFill>
        <p:spPr>
          <a:xfrm>
            <a:off x="871815" y="1903086"/>
            <a:ext cx="9821994" cy="3086163"/>
          </a:xfrm>
        </p:spPr>
      </p:pic>
    </p:spTree>
    <p:extLst>
      <p:ext uri="{BB962C8B-B14F-4D97-AF65-F5344CB8AC3E}">
        <p14:creationId xmlns:p14="http://schemas.microsoft.com/office/powerpoint/2010/main" xmlns="" val="40548045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xmlns="" id="{5BA0707A-5FAE-4B91-8A83-EB0CD5AF472C}"/>
              </a:ext>
            </a:extLst>
          </p:cNvPr>
          <p:cNvPicPr>
            <a:picLocks noGrp="1" noChangeAspect="1"/>
          </p:cNvPicPr>
          <p:nvPr>
            <p:ph sz="quarter"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xmlns="" val="1639508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xmlns="" id="{DBB40016-8AEF-4F0B-A376-624C4B6C4582}"/>
              </a:ext>
            </a:extLst>
          </p:cNvPr>
          <p:cNvPicPr>
            <a:picLocks noGrp="1" noChangeAspect="1"/>
          </p:cNvPicPr>
          <p:nvPr>
            <p:ph sz="quarter" idx="1"/>
          </p:nvPr>
        </p:nvPicPr>
        <p:blipFill>
          <a:blip r:embed="rId2"/>
          <a:stretch>
            <a:fillRect/>
          </a:stretch>
        </p:blipFill>
        <p:spPr>
          <a:xfrm>
            <a:off x="927401" y="1600200"/>
            <a:ext cx="9321197" cy="4873625"/>
          </a:xfrm>
        </p:spPr>
      </p:pic>
    </p:spTree>
    <p:extLst>
      <p:ext uri="{BB962C8B-B14F-4D97-AF65-F5344CB8AC3E}">
        <p14:creationId xmlns:p14="http://schemas.microsoft.com/office/powerpoint/2010/main" xmlns="" val="14098145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xmlns="" id="{F76B787C-58EB-4F31-A26E-20A4BED42052}"/>
              </a:ext>
            </a:extLst>
          </p:cNvPr>
          <p:cNvPicPr>
            <a:picLocks noGrp="1" noChangeAspect="1"/>
          </p:cNvPicPr>
          <p:nvPr>
            <p:ph sz="quarter" idx="1"/>
          </p:nvPr>
        </p:nvPicPr>
        <p:blipFill>
          <a:blip r:embed="rId2"/>
          <a:stretch>
            <a:fillRect/>
          </a:stretch>
        </p:blipFill>
        <p:spPr>
          <a:xfrm>
            <a:off x="1258887" y="1865312"/>
            <a:ext cx="8658225" cy="4343400"/>
          </a:xfrm>
        </p:spPr>
      </p:pic>
    </p:spTree>
    <p:extLst>
      <p:ext uri="{BB962C8B-B14F-4D97-AF65-F5344CB8AC3E}">
        <p14:creationId xmlns:p14="http://schemas.microsoft.com/office/powerpoint/2010/main" xmlns="" val="11152012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xmlns="" id="{4D03C26E-A08B-42C2-B7C6-1E51E1185F69}"/>
              </a:ext>
            </a:extLst>
          </p:cNvPr>
          <p:cNvPicPr>
            <a:picLocks noGrp="1" noChangeAspect="1"/>
          </p:cNvPicPr>
          <p:nvPr>
            <p:ph sz="quarter" idx="1"/>
          </p:nvPr>
        </p:nvPicPr>
        <p:blipFill>
          <a:blip r:embed="rId2"/>
          <a:stretch>
            <a:fillRect/>
          </a:stretch>
        </p:blipFill>
        <p:spPr>
          <a:xfrm>
            <a:off x="1192212" y="1936750"/>
            <a:ext cx="8791575" cy="4200525"/>
          </a:xfrm>
        </p:spPr>
      </p:pic>
    </p:spTree>
    <p:extLst>
      <p:ext uri="{BB962C8B-B14F-4D97-AF65-F5344CB8AC3E}">
        <p14:creationId xmlns:p14="http://schemas.microsoft.com/office/powerpoint/2010/main" xmlns="" val="2559896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39"/>
            <a:ext cx="9656064" cy="5179423"/>
          </a:xfrm>
        </p:spPr>
        <p:txBody>
          <a:bodyPr>
            <a:normAutofit/>
          </a:bodyPr>
          <a:lstStyle/>
          <a:p>
            <a:r>
              <a:rPr lang="en-US" sz="3600" dirty="0" smtClean="0"/>
              <a:t>Submitted by:</a:t>
            </a:r>
            <a:br>
              <a:rPr lang="en-US" sz="3600" dirty="0" smtClean="0"/>
            </a:br>
            <a:r>
              <a:rPr lang="en-US" sz="3600" dirty="0" smtClean="0"/>
              <a:t>         </a:t>
            </a:r>
            <a:r>
              <a:rPr lang="en-US" sz="3600" dirty="0" err="1" smtClean="0"/>
              <a:t>Archana</a:t>
            </a:r>
            <a:r>
              <a:rPr lang="en-US" sz="3600" dirty="0" smtClean="0"/>
              <a:t> </a:t>
            </a:r>
            <a:r>
              <a:rPr lang="en-US" sz="3600" dirty="0" err="1" smtClean="0"/>
              <a:t>Kumari</a:t>
            </a:r>
            <a:endParaRPr lang="en-US" sz="3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xmlns="" id="{8C016459-F165-47EA-B51A-1910C2D66044}"/>
              </a:ext>
            </a:extLst>
          </p:cNvPr>
          <p:cNvPicPr>
            <a:picLocks noGrp="1" noChangeAspect="1"/>
          </p:cNvPicPr>
          <p:nvPr>
            <p:ph sz="quarter" idx="1"/>
          </p:nvPr>
        </p:nvPicPr>
        <p:blipFill>
          <a:blip r:embed="rId2"/>
          <a:stretch>
            <a:fillRect/>
          </a:stretch>
        </p:blipFill>
        <p:spPr>
          <a:xfrm>
            <a:off x="2768493" y="1600200"/>
            <a:ext cx="5639013" cy="4873625"/>
          </a:xfrm>
        </p:spPr>
      </p:pic>
    </p:spTree>
    <p:extLst>
      <p:ext uri="{BB962C8B-B14F-4D97-AF65-F5344CB8AC3E}">
        <p14:creationId xmlns:p14="http://schemas.microsoft.com/office/powerpoint/2010/main" xmlns="" val="4698649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xmlns="" id="{25CFF243-976F-4DCF-A22E-D3FFEE097925}"/>
              </a:ext>
            </a:extLst>
          </p:cNvPr>
          <p:cNvPicPr>
            <a:picLocks noGrp="1" noChangeAspect="1"/>
          </p:cNvPicPr>
          <p:nvPr>
            <p:ph sz="quarter" idx="1"/>
          </p:nvPr>
        </p:nvPicPr>
        <p:blipFill>
          <a:blip r:embed="rId2"/>
          <a:stretch>
            <a:fillRect/>
          </a:stretch>
        </p:blipFill>
        <p:spPr>
          <a:xfrm>
            <a:off x="758825" y="1612900"/>
            <a:ext cx="9658350" cy="4848225"/>
          </a:xfrm>
        </p:spPr>
      </p:pic>
    </p:spTree>
    <p:extLst>
      <p:ext uri="{BB962C8B-B14F-4D97-AF65-F5344CB8AC3E}">
        <p14:creationId xmlns:p14="http://schemas.microsoft.com/office/powerpoint/2010/main" xmlns="" val="31940411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xmlns="" id="{0CD36522-B18A-44BD-B872-0C19FB1E4C46}"/>
              </a:ext>
            </a:extLst>
          </p:cNvPr>
          <p:cNvPicPr>
            <a:picLocks noGrp="1" noChangeAspect="1"/>
          </p:cNvPicPr>
          <p:nvPr>
            <p:ph sz="quarter" idx="1"/>
          </p:nvPr>
        </p:nvPicPr>
        <p:blipFill>
          <a:blip r:embed="rId2"/>
          <a:stretch>
            <a:fillRect/>
          </a:stretch>
        </p:blipFill>
        <p:spPr>
          <a:xfrm>
            <a:off x="758825" y="1608137"/>
            <a:ext cx="9658350" cy="4857750"/>
          </a:xfrm>
        </p:spPr>
      </p:pic>
    </p:spTree>
    <p:extLst>
      <p:ext uri="{BB962C8B-B14F-4D97-AF65-F5344CB8AC3E}">
        <p14:creationId xmlns:p14="http://schemas.microsoft.com/office/powerpoint/2010/main" xmlns="" val="17672854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xmlns="" id="{5B1B924A-E4F9-49C8-8620-772301CF0416}"/>
              </a:ext>
            </a:extLst>
          </p:cNvPr>
          <p:cNvPicPr>
            <a:picLocks noGrp="1" noChangeAspect="1"/>
          </p:cNvPicPr>
          <p:nvPr>
            <p:ph sz="quarter"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xmlns="" val="1030508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xmlns="" id="{664FE045-8B90-43F5-A996-685876E2200F}"/>
              </a:ext>
            </a:extLst>
          </p:cNvPr>
          <p:cNvPicPr>
            <a:picLocks noGrp="1" noChangeAspect="1"/>
          </p:cNvPicPr>
          <p:nvPr>
            <p:ph sz="quarter" idx="1"/>
          </p:nvPr>
        </p:nvPicPr>
        <p:blipFill>
          <a:blip r:embed="rId2"/>
          <a:stretch>
            <a:fillRect/>
          </a:stretch>
        </p:blipFill>
        <p:spPr>
          <a:xfrm>
            <a:off x="2797179" y="1600200"/>
            <a:ext cx="5581641" cy="4873625"/>
          </a:xfrm>
        </p:spPr>
      </p:pic>
    </p:spTree>
    <p:extLst>
      <p:ext uri="{BB962C8B-B14F-4D97-AF65-F5344CB8AC3E}">
        <p14:creationId xmlns:p14="http://schemas.microsoft.com/office/powerpoint/2010/main" xmlns="" val="17070003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xmlns="" id="{5412BEF4-4550-4AE2-846C-A53ECD1EACCF}"/>
              </a:ext>
            </a:extLst>
          </p:cNvPr>
          <p:cNvPicPr>
            <a:picLocks noGrp="1" noChangeAspect="1"/>
          </p:cNvPicPr>
          <p:nvPr>
            <p:ph sz="quarter" idx="1"/>
          </p:nvPr>
        </p:nvPicPr>
        <p:blipFill>
          <a:blip r:embed="rId2"/>
          <a:stretch>
            <a:fillRect/>
          </a:stretch>
        </p:blipFill>
        <p:spPr>
          <a:xfrm>
            <a:off x="1986126" y="1600200"/>
            <a:ext cx="7203747" cy="4873625"/>
          </a:xfrm>
        </p:spPr>
      </p:pic>
    </p:spTree>
    <p:extLst>
      <p:ext uri="{BB962C8B-B14F-4D97-AF65-F5344CB8AC3E}">
        <p14:creationId xmlns:p14="http://schemas.microsoft.com/office/powerpoint/2010/main" xmlns="" val="2662759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xmlns="" id="{80473F25-5760-4444-BEA6-AAA292585D37}"/>
              </a:ext>
            </a:extLst>
          </p:cNvPr>
          <p:cNvPicPr>
            <a:picLocks noGrp="1" noChangeAspect="1"/>
          </p:cNvPicPr>
          <p:nvPr>
            <p:ph sz="quarter" idx="1"/>
          </p:nvPr>
        </p:nvPicPr>
        <p:blipFill>
          <a:blip r:embed="rId2"/>
          <a:stretch>
            <a:fillRect/>
          </a:stretch>
        </p:blipFill>
        <p:spPr>
          <a:xfrm>
            <a:off x="1689100" y="1600200"/>
            <a:ext cx="7797800" cy="4873625"/>
          </a:xfrm>
        </p:spPr>
      </p:pic>
    </p:spTree>
    <p:extLst>
      <p:ext uri="{BB962C8B-B14F-4D97-AF65-F5344CB8AC3E}">
        <p14:creationId xmlns:p14="http://schemas.microsoft.com/office/powerpoint/2010/main" xmlns="" val="30412854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sz="quarter" idx="1"/>
          </p:nvPr>
        </p:nvSpPr>
        <p:spPr>
          <a:xfrm>
            <a:off x="1528572" y="2151725"/>
            <a:ext cx="9134856" cy="3538861"/>
          </a:xfrm>
        </p:spPr>
        <p:txBody>
          <a:bodyPr numCol="2">
            <a:normAutofit lnSpcReduction="1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xmlns="" val="3251437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sz="quarter" idx="1"/>
          </p:nvPr>
        </p:nvSpPr>
        <p:spPr/>
        <p:txBody>
          <a:bodyPr/>
          <a:lstStyle/>
          <a:p>
            <a:endParaRPr lang="en-IN" dirty="0"/>
          </a:p>
        </p:txBody>
      </p:sp>
      <p:pic>
        <p:nvPicPr>
          <p:cNvPr id="5" name="Picture 4">
            <a:extLst>
              <a:ext uri="{FF2B5EF4-FFF2-40B4-BE49-F238E27FC236}">
                <a16:creationId xmlns:a16="http://schemas.microsoft.com/office/drawing/2014/main" xmlns="" id="{E5545C15-AF92-4BA6-9735-B2E45B90ECAC}"/>
              </a:ext>
            </a:extLst>
          </p:cNvPr>
          <p:cNvPicPr>
            <a:picLocks noChangeAspect="1"/>
          </p:cNvPicPr>
          <p:nvPr/>
        </p:nvPicPr>
        <p:blipFill>
          <a:blip r:embed="rId2"/>
          <a:stretch>
            <a:fillRect/>
          </a:stretch>
        </p:blipFill>
        <p:spPr>
          <a:xfrm>
            <a:off x="1447062" y="1388245"/>
            <a:ext cx="9210668" cy="5101331"/>
          </a:xfrm>
          <a:prstGeom prst="rect">
            <a:avLst/>
          </a:prstGeom>
        </p:spPr>
      </p:pic>
    </p:spTree>
    <p:extLst>
      <p:ext uri="{BB962C8B-B14F-4D97-AF65-F5344CB8AC3E}">
        <p14:creationId xmlns:p14="http://schemas.microsoft.com/office/powerpoint/2010/main" xmlns="" val="42335030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xmlns="" id="{DE14916A-C643-4156-969D-9FD927545497}"/>
              </a:ext>
            </a:extLst>
          </p:cNvPr>
          <p:cNvPicPr>
            <a:picLocks noGrp="1" noChangeAspect="1"/>
          </p:cNvPicPr>
          <p:nvPr>
            <p:ph sz="quarter" idx="1"/>
          </p:nvPr>
        </p:nvPicPr>
        <p:blipFill>
          <a:blip r:embed="rId2"/>
          <a:stretch>
            <a:fillRect/>
          </a:stretch>
        </p:blipFill>
        <p:spPr>
          <a:xfrm>
            <a:off x="1716087" y="2989262"/>
            <a:ext cx="7743825" cy="2095500"/>
          </a:xfrm>
        </p:spPr>
      </p:pic>
    </p:spTree>
    <p:extLst>
      <p:ext uri="{BB962C8B-B14F-4D97-AF65-F5344CB8AC3E}">
        <p14:creationId xmlns:p14="http://schemas.microsoft.com/office/powerpoint/2010/main" xmlns="" val="10166085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sz="quarter" idx="1"/>
          </p:nvPr>
        </p:nvSpPr>
        <p:spPr>
          <a:xfrm>
            <a:off x="1528573" y="1485900"/>
            <a:ext cx="8023800" cy="4152901"/>
          </a:xfrm>
        </p:spPr>
        <p:txBody>
          <a:bodyPr>
            <a:normAutofit fontScale="92500"/>
          </a:bodyPr>
          <a:lstStyle/>
          <a:p>
            <a:pPr marL="45720" indent="0">
              <a:buNone/>
            </a:pPr>
            <a:endParaRPr lang="en-US" dirty="0"/>
          </a:p>
          <a:p>
            <a:pPr marL="45720" indent="0">
              <a:buNone/>
            </a:pPr>
            <a:r>
              <a:rPr lang="en-US" dirty="0"/>
              <a:t>I would like to express my deepest gratitude to my SME (Subject Matter Expert) Khushboo Garg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xmlns="" val="2659503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sz="quarter" idx="1"/>
          </p:nvPr>
        </p:nvSpPr>
        <p:spPr/>
        <p:txBody>
          <a:bodyPr>
            <a:normAutofit/>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xmlns="" val="15929102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sz="quarter"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xmlns="" val="34039192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sz="quarter" idx="1"/>
          </p:nvPr>
        </p:nvSpPr>
        <p:spPr/>
        <p:txBody>
          <a:bodyPr numCol="1">
            <a:normAutofit fontScale="925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xmlns="" val="16019626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Content Placeholder 3" descr="b82e14cf-3c85-4f91-84c0-bea095c353a8.png"/>
          <p:cNvPicPr>
            <a:picLocks noGrp="1" noChangeAspect="1"/>
          </p:cNvPicPr>
          <p:nvPr>
            <p:ph sz="quarter" idx="1"/>
          </p:nvPr>
        </p:nvPicPr>
        <p:blipFill>
          <a:blip r:embed="rId2"/>
          <a:stretch>
            <a:fillRect/>
          </a:stretch>
        </p:blipFill>
        <p:spPr>
          <a:xfrm>
            <a:off x="714375" y="1600200"/>
            <a:ext cx="9747249" cy="4873625"/>
          </a:xfrm>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7E29125F-05F3-4C0E-8D02-796D922AAE7A}"/>
              </a:ext>
            </a:extLst>
          </p:cNvPr>
          <p:cNvSpPr>
            <a:spLocks noGrp="1"/>
          </p:cNvSpPr>
          <p:nvPr>
            <p:ph sz="quarter" idx="1"/>
          </p:nvPr>
        </p:nvSpPr>
        <p:spPr>
          <a:xfrm>
            <a:off x="1528571" y="1485900"/>
            <a:ext cx="5245091" cy="4152901"/>
          </a:xfrm>
        </p:spPr>
        <p:txBody>
          <a:bodyPr>
            <a:normAutofit fontScale="92500" lnSpcReduction="20000"/>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pic>
        <p:nvPicPr>
          <p:cNvPr id="5" name="Picture 4">
            <a:extLst>
              <a:ext uri="{FF2B5EF4-FFF2-40B4-BE49-F238E27FC236}">
                <a16:creationId xmlns:a16="http://schemas.microsoft.com/office/drawing/2014/main" xmlns="" id="{1438A0EA-63A6-4226-B6A1-BDFD9C95AAC4}"/>
              </a:ext>
            </a:extLst>
          </p:cNvPr>
          <p:cNvPicPr>
            <a:picLocks noChangeAspect="1"/>
          </p:cNvPicPr>
          <p:nvPr/>
        </p:nvPicPr>
        <p:blipFill>
          <a:blip r:embed="rId2"/>
          <a:stretch>
            <a:fillRect/>
          </a:stretch>
        </p:blipFill>
        <p:spPr>
          <a:xfrm>
            <a:off x="7421732" y="949911"/>
            <a:ext cx="4687410" cy="4479525"/>
          </a:xfrm>
          <a:prstGeom prst="rect">
            <a:avLst/>
          </a:prstGeom>
        </p:spPr>
      </p:pic>
    </p:spTree>
    <p:extLst>
      <p:ext uri="{BB962C8B-B14F-4D97-AF65-F5344CB8AC3E}">
        <p14:creationId xmlns:p14="http://schemas.microsoft.com/office/powerpoint/2010/main" xmlns="" val="4617774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741FA42A-DEBA-4808-B572-9E2E2C423F3C}"/>
              </a:ext>
            </a:extLst>
          </p:cNvPr>
          <p:cNvSpPr>
            <a:spLocks noGrp="1"/>
          </p:cNvSpPr>
          <p:nvPr>
            <p:ph sz="quarter" idx="1"/>
          </p:nvPr>
        </p:nvSpPr>
        <p:spPr/>
        <p:txBody>
          <a:bodyPr>
            <a:normAutofit fontScale="92500"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xmlns="" val="167628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FEA0C142-AACB-4E3B-B198-8F75B98F1C1A}"/>
              </a:ext>
            </a:extLst>
          </p:cNvPr>
          <p:cNvSpPr>
            <a:spLocks noGrp="1"/>
          </p:cNvSpPr>
          <p:nvPr>
            <p:ph sz="quarter" idx="1"/>
          </p:nvPr>
        </p:nvSpPr>
        <p:spPr/>
        <p:txBody>
          <a:bodyPr>
            <a:normAutofit/>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xmlns="" val="20029178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sz="quarter" idx="1"/>
            <p:extLst>
              <p:ext uri="{D42A27DB-BD31-4B8C-83A1-F6EECF244321}">
                <p14:modId xmlns:p14="http://schemas.microsoft.com/office/powerpoint/2010/main" xmlns="" val="1607884523"/>
              </p:ext>
            </p:extLst>
          </p:nvPr>
        </p:nvGraphicFramePr>
        <p:xfrm>
          <a:off x="609600" y="1600200"/>
          <a:ext cx="99568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64025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sz="quarter" idx="1"/>
            <p:extLst>
              <p:ext uri="{D42A27DB-BD31-4B8C-83A1-F6EECF244321}">
                <p14:modId xmlns:p14="http://schemas.microsoft.com/office/powerpoint/2010/main" xmlns="" val="3607591039"/>
              </p:ext>
            </p:extLst>
          </p:nvPr>
        </p:nvGraphicFramePr>
        <p:xfrm>
          <a:off x="609600" y="1600200"/>
          <a:ext cx="99568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209574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xmlns="" id="{F3356161-F3FB-42DE-9EBE-4098B672509F}"/>
              </a:ext>
            </a:extLst>
          </p:cNvPr>
          <p:cNvPicPr>
            <a:picLocks noGrp="1" noChangeAspect="1"/>
          </p:cNvPicPr>
          <p:nvPr>
            <p:ph sz="quarter" idx="1"/>
          </p:nvPr>
        </p:nvPicPr>
        <p:blipFill>
          <a:blip r:embed="rId2"/>
          <a:stretch>
            <a:fillRect/>
          </a:stretch>
        </p:blipFill>
        <p:spPr>
          <a:xfrm>
            <a:off x="681666" y="1600200"/>
            <a:ext cx="9812668" cy="4873625"/>
          </a:xfrm>
        </p:spPr>
      </p:pic>
    </p:spTree>
    <p:extLst>
      <p:ext uri="{BB962C8B-B14F-4D97-AF65-F5344CB8AC3E}">
        <p14:creationId xmlns:p14="http://schemas.microsoft.com/office/powerpoint/2010/main" xmlns="" val="26367390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Oriel</Template>
  <TotalTime>2233</TotalTime>
  <Words>1449</Words>
  <Application>Microsoft Office PowerPoint</Application>
  <PresentationFormat>Custom</PresentationFormat>
  <Paragraphs>131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Oriel</vt:lpstr>
      <vt:lpstr>Used Car Price Prediction Project Presentation</vt:lpstr>
      <vt:lpstr>Submitted by:          Archana Kumari</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Slide 13</vt:lpstr>
      <vt:lpstr>EXPLORATORY DATA ANALYSIS (EDA)</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HP</cp:lastModifiedBy>
  <cp:revision>16</cp:revision>
  <dcterms:created xsi:type="dcterms:W3CDTF">2021-11-11T17:57:02Z</dcterms:created>
  <dcterms:modified xsi:type="dcterms:W3CDTF">2021-12-11T18:00:39Z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