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2"/>
  </p:notesMasterIdLst>
  <p:handoutMasterIdLst>
    <p:handoutMasterId r:id="rId33"/>
  </p:handoutMasterIdLst>
  <p:sldIdLst>
    <p:sldId id="257" r:id="rId5"/>
    <p:sldId id="263" r:id="rId6"/>
    <p:sldId id="264" r:id="rId7"/>
    <p:sldId id="261" r:id="rId8"/>
    <p:sldId id="265" r:id="rId9"/>
    <p:sldId id="268" r:id="rId10"/>
    <p:sldId id="269" r:id="rId11"/>
    <p:sldId id="270" r:id="rId12"/>
    <p:sldId id="272" r:id="rId13"/>
    <p:sldId id="273" r:id="rId14"/>
    <p:sldId id="274" r:id="rId15"/>
    <p:sldId id="285" r:id="rId16"/>
    <p:sldId id="286" r:id="rId17"/>
    <p:sldId id="287" r:id="rId18"/>
    <p:sldId id="288" r:id="rId19"/>
    <p:sldId id="289" r:id="rId20"/>
    <p:sldId id="290" r:id="rId21"/>
    <p:sldId id="291" r:id="rId22"/>
    <p:sldId id="275" r:id="rId23"/>
    <p:sldId id="276" r:id="rId24"/>
    <p:sldId id="277" r:id="rId25"/>
    <p:sldId id="278" r:id="rId26"/>
    <p:sldId id="279" r:id="rId27"/>
    <p:sldId id="281" r:id="rId28"/>
    <p:sldId id="282" r:id="rId29"/>
    <p:sldId id="283" r:id="rId30"/>
    <p:sldId id="292" r:id="rId3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81" d="100"/>
          <a:sy n="81" d="100"/>
        </p:scale>
        <p:origin x="-300" y="-24"/>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9/layout/ReverseList" loCatId="relationship" qsTypeId="urn:microsoft.com/office/officeart/2005/8/quickstyle/simple1" qsCatId="simple" csTypeId="urn:microsoft.com/office/officeart/2005/8/colors/colorful2" csCatId="colorful" phldr="1"/>
      <dgm:spPr/>
      <dgm:t>
        <a:bodyPr/>
        <a:lstStyle/>
        <a:p>
          <a:endParaRPr lang="en-US"/>
        </a:p>
      </dgm:t>
    </dgm:pt>
    <dgm:pt modelId="{4DF9FE7B-F642-4898-A360-D4E3814E1A3D}">
      <dgm:prSet phldrT="[Text]"/>
      <dgm:spPr/>
      <dgm:t>
        <a:bodyPr/>
        <a:lstStyle/>
        <a:p>
          <a:r>
            <a:rPr lang="en-US" dirty="0"/>
            <a:t>Web Scraping</a:t>
          </a:r>
        </a:p>
      </dgm:t>
      <dgm:extLst>
        <a:ext uri="{E40237B7-FDA0-4F09-8148-C483321AD2D9}">
          <dgm14:cNvPr xmlns:dgm14="http://schemas.microsoft.com/office/drawing/2010/diagram" id="0" name="" title="Group A task list"/>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dgm:t>
        <a:bodyPr/>
        <a:lstStyle/>
        <a:p>
          <a:r>
            <a:rPr lang="en-US" dirty="0"/>
            <a:t>Wrote code to collect data</a:t>
          </a:r>
        </a:p>
      </dgm: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789CD6DB-3A68-4A41-90BD-4F0CBB3617D1}">
      <dgm:prSet phldrT="[Text]"/>
      <dgm:spPr/>
      <dgm:t>
        <a:bodyPr/>
        <a:lstStyle/>
        <a:p>
          <a:r>
            <a:rPr lang="en-US" dirty="0"/>
            <a:t>Ensured the data collected is legitimate and valid</a:t>
          </a:r>
        </a:p>
      </dgm:t>
    </dgm:pt>
    <dgm:pt modelId="{C0BEB5FF-8DFB-40B9-A228-C0C6097DDDC4}" type="parTrans" cxnId="{62C10234-45D3-426A-8820-4C0D1D8CBA21}">
      <dgm:prSet/>
      <dgm:spPr/>
      <dgm:t>
        <a:bodyPr/>
        <a:lstStyle/>
        <a:p>
          <a:endParaRPr lang="en-US"/>
        </a:p>
      </dgm:t>
    </dgm:pt>
    <dgm:pt modelId="{1A702531-A59F-4EE2-8246-E2EB0955D8B1}" type="sibTrans" cxnId="{62C10234-45D3-426A-8820-4C0D1D8CBA21}">
      <dgm:prSet/>
      <dgm:spPr/>
      <dgm:t>
        <a:bodyPr/>
        <a:lstStyle/>
        <a:p>
          <a:endParaRPr lang="en-US"/>
        </a:p>
      </dgm:t>
    </dgm:pt>
    <dgm:pt modelId="{3929B1E1-4BC4-4C73-ABE8-27CEF96A3652}">
      <dgm:prSet phldrT="[Text]"/>
      <dgm:spPr/>
      <dgm:t>
        <a:bodyPr/>
        <a:lstStyle/>
        <a:p>
          <a:r>
            <a:rPr lang="en-US" dirty="0"/>
            <a:t>Machine Learning</a:t>
          </a:r>
        </a:p>
      </dgm:t>
      <dgm:extLst>
        <a:ext uri="{E40237B7-FDA0-4F09-8148-C483321AD2D9}">
          <dgm14:cNvPr xmlns:dgm14="http://schemas.microsoft.com/office/drawing/2010/diagram" id="0" name="" title="Group B task list"/>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dgm:spPr/>
      <dgm:t>
        <a:bodyPr/>
        <a:lstStyle/>
        <a:p>
          <a:r>
            <a:rPr lang="en-US" dirty="0"/>
            <a:t>Performed Data cleaning, EDA, Visualization etc.</a:t>
          </a:r>
        </a:p>
      </dgm: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0791135C-9DAB-47F6-BE9C-A3E56A2DDA50}">
      <dgm:prSet phldrT="[Text]"/>
      <dgm:spPr/>
      <dgm:t>
        <a:bodyPr/>
        <a:lstStyle/>
        <a:p>
          <a:r>
            <a:rPr lang="en-US" dirty="0"/>
            <a:t>Created multiple models and hyper tuned them</a:t>
          </a:r>
        </a:p>
      </dgm:t>
    </dgm:pt>
    <dgm:pt modelId="{D6057E63-9793-4991-97C1-30FC405E95A5}" type="parTrans" cxnId="{B3B26E9A-58E5-497B-BD59-F5567958C609}">
      <dgm:prSet/>
      <dgm:spPr/>
      <dgm:t>
        <a:bodyPr/>
        <a:lstStyle/>
        <a:p>
          <a:endParaRPr lang="en-US"/>
        </a:p>
      </dgm:t>
    </dgm:pt>
    <dgm:pt modelId="{B670C2A7-83CB-4F4C-BC19-A3A7C066A822}" type="sibTrans" cxnId="{B3B26E9A-58E5-497B-BD59-F5567958C609}">
      <dgm:prSet/>
      <dgm:spPr/>
      <dgm:t>
        <a:bodyPr/>
        <a:lstStyle/>
        <a:p>
          <a:endParaRPr lang="en-US"/>
        </a:p>
      </dgm:t>
    </dgm:pt>
    <dgm:pt modelId="{71C6CCF9-B8B8-4B6B-9060-603E0ED91B4C}" type="pres">
      <dgm:prSet presAssocID="{3F442EA2-39BA-4C9A-AD59-755D4917D532}" presName="Name0" presStyleCnt="0">
        <dgm:presLayoutVars>
          <dgm:chMax val="2"/>
          <dgm:chPref val="2"/>
          <dgm:animLvl val="lvl"/>
        </dgm:presLayoutVars>
      </dgm:prSet>
      <dgm:spPr/>
      <dgm:t>
        <a:bodyPr/>
        <a:lstStyle/>
        <a:p>
          <a:endParaRPr lang="en-IN"/>
        </a:p>
      </dgm:t>
    </dgm:pt>
    <dgm:pt modelId="{570B11A3-7948-480D-A6DF-6D30FE93FE61}" type="pres">
      <dgm:prSet presAssocID="{3F442EA2-39BA-4C9A-AD59-755D4917D532}" presName="LeftText" presStyleLbl="revTx" presStyleIdx="0" presStyleCnt="0">
        <dgm:presLayoutVars>
          <dgm:bulletEnabled val="1"/>
        </dgm:presLayoutVars>
      </dgm:prSet>
      <dgm:spPr/>
      <dgm:t>
        <a:bodyPr/>
        <a:lstStyle/>
        <a:p>
          <a:endParaRPr lang="en-IN"/>
        </a:p>
      </dgm:t>
    </dgm:pt>
    <dgm:pt modelId="{75E1D8CE-FF40-4C4A-9817-2362B1118B6D}" type="pres">
      <dgm:prSet presAssocID="{3F442EA2-39BA-4C9A-AD59-755D4917D532}" presName="LeftNode" presStyleLbl="bgImgPlace1" presStyleIdx="0" presStyleCnt="2">
        <dgm:presLayoutVars>
          <dgm:chMax val="2"/>
          <dgm:chPref val="2"/>
        </dgm:presLayoutVars>
      </dgm:prSet>
      <dgm:spPr/>
      <dgm:t>
        <a:bodyPr/>
        <a:lstStyle/>
        <a:p>
          <a:endParaRPr lang="en-IN"/>
        </a:p>
      </dgm:t>
    </dgm:pt>
    <dgm:pt modelId="{37B708FA-9956-49C1-91FE-A257B80823C4}" type="pres">
      <dgm:prSet presAssocID="{3F442EA2-39BA-4C9A-AD59-755D4917D532}" presName="RightText" presStyleLbl="revTx" presStyleIdx="0" presStyleCnt="0">
        <dgm:presLayoutVars>
          <dgm:bulletEnabled val="1"/>
        </dgm:presLayoutVars>
      </dgm:prSet>
      <dgm:spPr/>
      <dgm:t>
        <a:bodyPr/>
        <a:lstStyle/>
        <a:p>
          <a:endParaRPr lang="en-IN"/>
        </a:p>
      </dgm:t>
    </dgm:pt>
    <dgm:pt modelId="{3A76F6E3-BE2C-4E68-B27C-D774B28C018E}" type="pres">
      <dgm:prSet presAssocID="{3F442EA2-39BA-4C9A-AD59-755D4917D532}" presName="RightNode" presStyleLbl="bgImgPlace1" presStyleIdx="1" presStyleCnt="2">
        <dgm:presLayoutVars>
          <dgm:chMax val="0"/>
          <dgm:chPref val="0"/>
        </dgm:presLayoutVars>
      </dgm:prSet>
      <dgm:spPr/>
      <dgm:t>
        <a:bodyPr/>
        <a:lstStyle/>
        <a:p>
          <a:endParaRPr lang="en-IN"/>
        </a:p>
      </dgm:t>
    </dgm:pt>
    <dgm:pt modelId="{3C49965F-40A9-44AE-AD4B-5DD41A84CED1}" type="pres">
      <dgm:prSet presAssocID="{3F442EA2-39BA-4C9A-AD59-755D4917D532}" presName="TopArrow" presStyleLbl="node1" presStyleIdx="0" presStyleCnt="2"/>
      <dgm:spPr/>
      <dgm:extLst>
        <a:ext uri="{E40237B7-FDA0-4F09-8148-C483321AD2D9}">
          <dgm14:cNvPr xmlns:dgm14="http://schemas.microsoft.com/office/drawing/2010/diagram" id="0" name="" title="Arrow pointing from Group A to Group B"/>
        </a:ext>
      </dgm:extLst>
    </dgm:pt>
    <dgm:pt modelId="{A93044BE-FA3C-4D46-BC99-F9210A9298D2}" type="pres">
      <dgm:prSet presAssocID="{3F442EA2-39BA-4C9A-AD59-755D4917D532}" presName="BottomArrow" presStyleLbl="node1" presStyleIdx="1" presStyleCnt="2"/>
      <dgm:spPr/>
      <dgm:extLst>
        <a:ext uri="{E40237B7-FDA0-4F09-8148-C483321AD2D9}">
          <dgm14:cNvPr xmlns:dgm14="http://schemas.microsoft.com/office/drawing/2010/diagram" id="0" name="" title="Arrow pointing from Group B to Group A"/>
        </a:ext>
      </dgm:extLst>
    </dgm:pt>
  </dgm:ptLst>
  <dgm:cxnLst>
    <dgm:cxn modelId="{551DBAD0-CA38-4135-8B2C-3AD27E61A7DB}" type="presOf" srcId="{789CD6DB-3A68-4A41-90BD-4F0CBB3617D1}" destId="{570B11A3-7948-480D-A6DF-6D30FE93FE61}" srcOrd="0" destOrd="2" presId="urn:microsoft.com/office/officeart/2009/layout/ReverseList"/>
    <dgm:cxn modelId="{80841240-3F0B-4AA1-9545-3051F0D4721C}" type="presOf" srcId="{3929B1E1-4BC4-4C73-ABE8-27CEF96A3652}" destId="{37B708FA-9956-49C1-91FE-A257B80823C4}" srcOrd="0" destOrd="0" presId="urn:microsoft.com/office/officeart/2009/layout/ReverseList"/>
    <dgm:cxn modelId="{473F9B1E-38B8-4EB6-B34C-315F41BEAEC2}" type="presOf" srcId="{4DF9FE7B-F642-4898-A360-D4E3814E1A3D}" destId="{570B11A3-7948-480D-A6DF-6D30FE93FE61}" srcOrd="0" destOrd="0" presId="urn:microsoft.com/office/officeart/2009/layout/ReverseList"/>
    <dgm:cxn modelId="{BFCB1C8A-16BA-4477-B904-988760DD71DC}" type="presOf" srcId="{0791135C-9DAB-47F6-BE9C-A3E56A2DDA50}" destId="{3A76F6E3-BE2C-4E68-B27C-D774B28C018E}" srcOrd="1" destOrd="2" presId="urn:microsoft.com/office/officeart/2009/layout/ReverseList"/>
    <dgm:cxn modelId="{647F8A95-8ED1-4DCC-876F-0CACD83ACF08}" type="presOf" srcId="{3F442EA2-39BA-4C9A-AD59-755D4917D532}" destId="{71C6CCF9-B8B8-4B6B-9060-603E0ED91B4C}" srcOrd="0" destOrd="0" presId="urn:microsoft.com/office/officeart/2009/layout/ReverseList"/>
    <dgm:cxn modelId="{CA6E0278-FDFB-4359-83B2-0BAE61D5C25C}" type="presOf" srcId="{4DF9FE7B-F642-4898-A360-D4E3814E1A3D}" destId="{75E1D8CE-FF40-4C4A-9817-2362B1118B6D}" srcOrd="1" destOrd="0" presId="urn:microsoft.com/office/officeart/2009/layout/ReverseList"/>
    <dgm:cxn modelId="{9F4F225E-797F-4A34-B7A4-E702CC642B41}" type="presOf" srcId="{99E0600D-9954-43F4-8926-13B8777FAAA1}" destId="{37B708FA-9956-49C1-91FE-A257B80823C4}" srcOrd="0" destOrd="1" presId="urn:microsoft.com/office/officeart/2009/layout/ReverseList"/>
    <dgm:cxn modelId="{DED4FC21-289B-4C4F-8AEF-D0A42405113E}" type="presOf" srcId="{0791135C-9DAB-47F6-BE9C-A3E56A2DDA50}" destId="{37B708FA-9956-49C1-91FE-A257B80823C4}" srcOrd="0" destOrd="2" presId="urn:microsoft.com/office/officeart/2009/layout/ReverseList"/>
    <dgm:cxn modelId="{527D590C-3B6A-424C-8480-19D81D93715C}" type="presOf" srcId="{EFF2750D-B4B3-474C-8B62-8B638DC31F7E}" destId="{75E1D8CE-FF40-4C4A-9817-2362B1118B6D}" srcOrd="1" destOrd="1" presId="urn:microsoft.com/office/officeart/2009/layout/ReverseList"/>
    <dgm:cxn modelId="{1339090C-9A95-4C05-841C-FA3AF987601B}" srcId="{3F442EA2-39BA-4C9A-AD59-755D4917D532}" destId="{3929B1E1-4BC4-4C73-ABE8-27CEF96A3652}" srcOrd="1" destOrd="0" parTransId="{F356CC76-9117-4B79-A270-BBBAFD3E9C79}" sibTransId="{19BA0C22-38BB-4E9F-89D5-0FF5FF9F12CE}"/>
    <dgm:cxn modelId="{B3B26E9A-58E5-497B-BD59-F5567958C609}" srcId="{3929B1E1-4BC4-4C73-ABE8-27CEF96A3652}" destId="{0791135C-9DAB-47F6-BE9C-A3E56A2DDA50}" srcOrd="1" destOrd="0" parTransId="{D6057E63-9793-4991-97C1-30FC405E95A5}" sibTransId="{B670C2A7-83CB-4F4C-BC19-A3A7C066A822}"/>
    <dgm:cxn modelId="{DC28CA91-B3B3-473E-9CDB-75DB610A6149}" type="presOf" srcId="{3929B1E1-4BC4-4C73-ABE8-27CEF96A3652}" destId="{3A76F6E3-BE2C-4E68-B27C-D774B28C018E}" srcOrd="1" destOrd="0" presId="urn:microsoft.com/office/officeart/2009/layout/ReverseList"/>
    <dgm:cxn modelId="{A6DAE079-908E-4389-B18E-F282C95CDA72}" type="presOf" srcId="{789CD6DB-3A68-4A41-90BD-4F0CBB3617D1}" destId="{75E1D8CE-FF40-4C4A-9817-2362B1118B6D}" srcOrd="1" destOrd="2" presId="urn:microsoft.com/office/officeart/2009/layout/ReverseList"/>
    <dgm:cxn modelId="{80B2BD50-07E0-4151-AA3C-881E200E830C}" type="presOf" srcId="{EFF2750D-B4B3-474C-8B62-8B638DC31F7E}" destId="{570B11A3-7948-480D-A6DF-6D30FE93FE61}" srcOrd="0" destOrd="1" presId="urn:microsoft.com/office/officeart/2009/layout/ReverseList"/>
    <dgm:cxn modelId="{EBD8BE8D-6018-43E2-B081-034BB5656EB6}" srcId="{3F442EA2-39BA-4C9A-AD59-755D4917D532}" destId="{4DF9FE7B-F642-4898-A360-D4E3814E1A3D}" srcOrd="0" destOrd="0" parTransId="{1C10F06D-860A-4604-A7AD-02E614FE3976}" sibTransId="{43C18EFF-81FC-4D70-8C6B-E95FF3730413}"/>
    <dgm:cxn modelId="{62C10234-45D3-426A-8820-4C0D1D8CBA21}" srcId="{4DF9FE7B-F642-4898-A360-D4E3814E1A3D}" destId="{789CD6DB-3A68-4A41-90BD-4F0CBB3617D1}" srcOrd="1" destOrd="0" parTransId="{C0BEB5FF-8DFB-40B9-A228-C0C6097DDDC4}" sibTransId="{1A702531-A59F-4EE2-8246-E2EB0955D8B1}"/>
    <dgm:cxn modelId="{65EDB9B7-FD79-4EA0-9268-14B4EFEBE5AD}" type="presOf" srcId="{99E0600D-9954-43F4-8926-13B8777FAAA1}" destId="{3A76F6E3-BE2C-4E68-B27C-D774B28C018E}" srcOrd="1" destOrd="1" presId="urn:microsoft.com/office/officeart/2009/layout/ReverseList"/>
    <dgm:cxn modelId="{A058DDA2-48CA-4E5B-B389-F71A59C262B0}" srcId="{4DF9FE7B-F642-4898-A360-D4E3814E1A3D}" destId="{EFF2750D-B4B3-474C-8B62-8B638DC31F7E}" srcOrd="0" destOrd="0" parTransId="{AEBC78E6-CDDC-4C8F-A157-3C51E907FACD}" sibTransId="{75C067D7-FCD2-4969-8F27-4BBDA88E75ED}"/>
    <dgm:cxn modelId="{09FCCB9D-A30A-4326-970E-26252D39327F}" srcId="{3929B1E1-4BC4-4C73-ABE8-27CEF96A3652}" destId="{99E0600D-9954-43F4-8926-13B8777FAAA1}" srcOrd="0" destOrd="0" parTransId="{BE23F476-2C5C-42ED-BF2B-CD5FC7ADDDF6}" sibTransId="{C44937DC-4907-4769-AA8B-1B3E7391D7B0}"/>
    <dgm:cxn modelId="{983384BF-A0F9-49D7-B039-F24E0CE37E93}" type="presParOf" srcId="{71C6CCF9-B8B8-4B6B-9060-603E0ED91B4C}" destId="{570B11A3-7948-480D-A6DF-6D30FE93FE61}" srcOrd="0" destOrd="0" presId="urn:microsoft.com/office/officeart/2009/layout/ReverseList"/>
    <dgm:cxn modelId="{E823DF85-571D-4FEA-B20C-9B2872107A79}" type="presParOf" srcId="{71C6CCF9-B8B8-4B6B-9060-603E0ED91B4C}" destId="{75E1D8CE-FF40-4C4A-9817-2362B1118B6D}" srcOrd="1" destOrd="0" presId="urn:microsoft.com/office/officeart/2009/layout/ReverseList"/>
    <dgm:cxn modelId="{D4714303-1AF5-4708-A361-9CB30A5994DF}" type="presParOf" srcId="{71C6CCF9-B8B8-4B6B-9060-603E0ED91B4C}" destId="{37B708FA-9956-49C1-91FE-A257B80823C4}" srcOrd="2" destOrd="0" presId="urn:microsoft.com/office/officeart/2009/layout/ReverseList"/>
    <dgm:cxn modelId="{843A2446-3A39-404E-A7CB-D2DBE589E509}" type="presParOf" srcId="{71C6CCF9-B8B8-4B6B-9060-603E0ED91B4C}" destId="{3A76F6E3-BE2C-4E68-B27C-D774B28C018E}" srcOrd="3" destOrd="0" presId="urn:microsoft.com/office/officeart/2009/layout/ReverseList"/>
    <dgm:cxn modelId="{67426D05-FB7A-41A1-B590-49CAA4E565A6}" type="presParOf" srcId="{71C6CCF9-B8B8-4B6B-9060-603E0ED91B4C}" destId="{3C49965F-40A9-44AE-AD4B-5DD41A84CED1}" srcOrd="4" destOrd="0" presId="urn:microsoft.com/office/officeart/2009/layout/ReverseList"/>
    <dgm:cxn modelId="{6E5666B8-8C8E-43ED-9C6B-ACB8153790AC}" type="presParOf" srcId="{71C6CCF9-B8B8-4B6B-9060-603E0ED91B4C}" destId="{A93044BE-FA3C-4D46-BC99-F9210A9298D2}"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5,805 rows and 9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232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IN"/>
        </a:p>
      </dgm:t>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custLinFactNeighborY="1079">
        <dgm:presLayoutVars>
          <dgm:chMax val="0"/>
          <dgm:chPref val="0"/>
          <dgm:bulletEnabled val="1"/>
        </dgm:presLayoutVars>
      </dgm:prSet>
      <dgm:spPr/>
      <dgm:t>
        <a:bodyPr/>
        <a:lstStyle/>
        <a:p>
          <a:endParaRPr lang="en-IN"/>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IN"/>
        </a:p>
      </dgm:t>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t>
        <a:bodyPr/>
        <a:lstStyle/>
        <a:p>
          <a:endParaRPr lang="en-IN"/>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IN"/>
        </a:p>
      </dgm:t>
    </dgm:pt>
  </dgm:ptLst>
  <dgm:cxnLst>
    <dgm:cxn modelId="{485ACDD1-8BA5-4FB5-8790-F1B5BAC86222}" type="presOf" srcId="{A6BA014C-D5CD-45B0-A6E8-DE38B4DCEFFA}" destId="{7B103496-DA0E-4685-89BE-480B410F7FCF}" srcOrd="0" destOrd="0" presId="urn:microsoft.com/office/officeart/2005/8/layout/matrix2"/>
    <dgm:cxn modelId="{DEDF3986-9436-4C49-8F62-61BA3C47DC60}" srcId="{0BDD2C3F-9F64-4AFC-BDFA-99B0FD662495}" destId="{1DBF71A1-A201-4EA1-97EA-DB24F49F7E56}" srcOrd="3" destOrd="0" parTransId="{9DB2FCB8-C29E-4ED4-8FB6-0183F2586A47}" sibTransId="{9E15DBF5-A65E-4418-A7F5-AEB065A17EFD}"/>
    <dgm:cxn modelId="{564A34B1-0AE4-4F2F-A6AD-F461CA32B386}" type="presOf" srcId="{1DBF71A1-A201-4EA1-97EA-DB24F49F7E56}" destId="{B80B054A-6F89-48AB-AE26-0079B56D1C05}"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9115828E-064B-43A6-8B7B-73931DC5C463}" srcId="{0BDD2C3F-9F64-4AFC-BDFA-99B0FD662495}" destId="{192D9088-0E6C-46F1-9F85-A5FD4F11ECA9}" srcOrd="1" destOrd="0" parTransId="{12D3E03D-B243-4A51-BF2F-2464335A4416}" sibTransId="{8A095F39-0332-4410-8B60-A5C1F66041C0}"/>
    <dgm:cxn modelId="{9A5B3212-7BAB-4FE9-9B07-D3D74F23C04F}" type="presOf" srcId="{192D9088-0E6C-46F1-9F85-A5FD4F11ECA9}" destId="{97980B12-612D-45AF-96B7-86D66152C1E9}" srcOrd="0" destOrd="0" presId="urn:microsoft.com/office/officeart/2005/8/layout/matrix2"/>
    <dgm:cxn modelId="{10EDE197-4B72-41B3-B1C1-8D30D5A983A8}" type="presOf" srcId="{66F65BFA-2C7D-4B52-A360-F48BEE6838C0}" destId="{65245A7B-7C16-44E2-AEE8-3B675CFCEFDA}"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1D8CE-FF40-4C4A-9817-2362B1118B6D}">
      <dsp:nvSpPr>
        <dsp:cNvPr id="0" name=""/>
        <dsp:cNvSpPr/>
      </dsp:nvSpPr>
      <dsp:spPr>
        <a:xfrm rot="16200000">
          <a:off x="307283" y="1374127"/>
          <a:ext cx="2909741" cy="1778160"/>
        </a:xfrm>
        <a:prstGeom prst="round2SameRect">
          <a:avLst>
            <a:gd name="adj1" fmla="val 16670"/>
            <a:gd name="adj2" fmla="val 0"/>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120650" rIns="108585" bIns="120650" numCol="1" spcCol="1270" anchor="t" anchorCtr="0">
          <a:noAutofit/>
        </a:bodyPr>
        <a:lstStyle/>
        <a:p>
          <a:pPr lvl="0" algn="l" defTabSz="844550">
            <a:lnSpc>
              <a:spcPct val="90000"/>
            </a:lnSpc>
            <a:spcBef>
              <a:spcPct val="0"/>
            </a:spcBef>
            <a:spcAft>
              <a:spcPct val="35000"/>
            </a:spcAft>
          </a:pPr>
          <a:r>
            <a:rPr lang="en-US" sz="1900" kern="1200" dirty="0"/>
            <a:t>Web Scraping</a:t>
          </a:r>
        </a:p>
        <a:p>
          <a:pPr marL="114300" lvl="1" indent="-114300" algn="l" defTabSz="666750">
            <a:lnSpc>
              <a:spcPct val="90000"/>
            </a:lnSpc>
            <a:spcBef>
              <a:spcPct val="0"/>
            </a:spcBef>
            <a:spcAft>
              <a:spcPct val="15000"/>
            </a:spcAft>
            <a:buChar char="••"/>
          </a:pPr>
          <a:r>
            <a:rPr lang="en-US" sz="1500" kern="1200" dirty="0"/>
            <a:t>Wrote code to collect data</a:t>
          </a:r>
        </a:p>
        <a:p>
          <a:pPr marL="114300" lvl="1" indent="-114300" algn="l" defTabSz="666750">
            <a:lnSpc>
              <a:spcPct val="90000"/>
            </a:lnSpc>
            <a:spcBef>
              <a:spcPct val="0"/>
            </a:spcBef>
            <a:spcAft>
              <a:spcPct val="15000"/>
            </a:spcAft>
            <a:buChar char="••"/>
          </a:pPr>
          <a:r>
            <a:rPr lang="en-US" sz="1500" kern="1200" dirty="0"/>
            <a:t>Ensured the data collected is legitimate and valid</a:t>
          </a:r>
        </a:p>
      </dsp:txBody>
      <dsp:txXfrm rot="5400000">
        <a:off x="959891" y="895155"/>
        <a:ext cx="1691342" cy="2736105"/>
      </dsp:txXfrm>
    </dsp:sp>
    <dsp:sp modelId="{3A76F6E3-BE2C-4E68-B27C-D774B28C018E}">
      <dsp:nvSpPr>
        <dsp:cNvPr id="0" name=""/>
        <dsp:cNvSpPr/>
      </dsp:nvSpPr>
      <dsp:spPr>
        <a:xfrm rot="5400000">
          <a:off x="2166186" y="1374127"/>
          <a:ext cx="2909741" cy="1778160"/>
        </a:xfrm>
        <a:prstGeom prst="round2SameRect">
          <a:avLst>
            <a:gd name="adj1" fmla="val 16670"/>
            <a:gd name="adj2" fmla="val 0"/>
          </a:avLst>
        </a:prstGeom>
        <a:solidFill>
          <a:schemeClr val="accent2">
            <a:tint val="50000"/>
            <a:hueOff val="6607246"/>
            <a:satOff val="18488"/>
            <a:lumOff val="106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8585" tIns="120650" rIns="72390" bIns="120650" numCol="1" spcCol="1270" anchor="t" anchorCtr="0">
          <a:noAutofit/>
        </a:bodyPr>
        <a:lstStyle/>
        <a:p>
          <a:pPr lvl="0" algn="l" defTabSz="844550">
            <a:lnSpc>
              <a:spcPct val="90000"/>
            </a:lnSpc>
            <a:spcBef>
              <a:spcPct val="0"/>
            </a:spcBef>
            <a:spcAft>
              <a:spcPct val="35000"/>
            </a:spcAft>
          </a:pPr>
          <a:r>
            <a:rPr lang="en-US" sz="1900" kern="1200" dirty="0"/>
            <a:t>Machine Learning</a:t>
          </a:r>
        </a:p>
        <a:p>
          <a:pPr marL="114300" lvl="1" indent="-114300" algn="l" defTabSz="666750">
            <a:lnSpc>
              <a:spcPct val="90000"/>
            </a:lnSpc>
            <a:spcBef>
              <a:spcPct val="0"/>
            </a:spcBef>
            <a:spcAft>
              <a:spcPct val="15000"/>
            </a:spcAft>
            <a:buChar char="••"/>
          </a:pPr>
          <a:r>
            <a:rPr lang="en-US" sz="1500" kern="1200" dirty="0"/>
            <a:t>Performed Data cleaning, EDA, Visualization etc.</a:t>
          </a:r>
        </a:p>
        <a:p>
          <a:pPr marL="114300" lvl="1" indent="-114300" algn="l" defTabSz="666750">
            <a:lnSpc>
              <a:spcPct val="90000"/>
            </a:lnSpc>
            <a:spcBef>
              <a:spcPct val="0"/>
            </a:spcBef>
            <a:spcAft>
              <a:spcPct val="15000"/>
            </a:spcAft>
            <a:buChar char="••"/>
          </a:pPr>
          <a:r>
            <a:rPr lang="en-US" sz="1500" kern="1200" dirty="0"/>
            <a:t>Created multiple models and hyper tuned them</a:t>
          </a:r>
        </a:p>
      </dsp:txBody>
      <dsp:txXfrm rot="-5400000">
        <a:off x="2731976" y="895155"/>
        <a:ext cx="1691342" cy="2736105"/>
      </dsp:txXfrm>
    </dsp:sp>
    <dsp:sp modelId="{3C49965F-40A9-44AE-AD4B-5DD41A84CED1}">
      <dsp:nvSpPr>
        <dsp:cNvPr id="0" name=""/>
        <dsp:cNvSpPr/>
      </dsp:nvSpPr>
      <dsp:spPr>
        <a:xfrm>
          <a:off x="1761972" y="0"/>
          <a:ext cx="1858903" cy="1858813"/>
        </a:xfrm>
        <a:prstGeom prst="circularArrow">
          <a:avLst>
            <a:gd name="adj1" fmla="val 12500"/>
            <a:gd name="adj2" fmla="val 1142322"/>
            <a:gd name="adj3" fmla="val 20457678"/>
            <a:gd name="adj4" fmla="val 10800000"/>
            <a:gd name="adj5" fmla="val 125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044BE-FA3C-4D46-BC99-F9210A9298D2}">
      <dsp:nvSpPr>
        <dsp:cNvPr id="0" name=""/>
        <dsp:cNvSpPr/>
      </dsp:nvSpPr>
      <dsp:spPr>
        <a:xfrm rot="10800000">
          <a:off x="1761972" y="2667149"/>
          <a:ext cx="1858903" cy="1858813"/>
        </a:xfrm>
        <a:prstGeom prst="circularArrow">
          <a:avLst>
            <a:gd name="adj1" fmla="val 12500"/>
            <a:gd name="adj2" fmla="val 1142322"/>
            <a:gd name="adj3" fmla="val 20457678"/>
            <a:gd name="adj4" fmla="val 10800000"/>
            <a:gd name="adj5" fmla="val 12500"/>
          </a:avLst>
        </a:prstGeom>
        <a:solidFill>
          <a:schemeClr val="accent2">
            <a:hueOff val="6482786"/>
            <a:satOff val="24753"/>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85221"/>
          <a:ext cx="1645920" cy="1645920"/>
        </a:xfrm>
        <a:prstGeom prst="roundRect">
          <a:avLst/>
        </a:prstGeom>
        <a:solidFill>
          <a:schemeClr val="accent2">
            <a:hueOff val="0"/>
            <a:satOff val="0"/>
            <a:lumOff val="0"/>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Shape : 5,805 rows and 9 columns</a:t>
          </a:r>
        </a:p>
      </dsp:txBody>
      <dsp:txXfrm>
        <a:off x="576408" y="365568"/>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232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2/5/2022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2/5/2022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560" y="1371600"/>
            <a:ext cx="10969943"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9D2A58A-F6A3-44B4-8553-CA3EAF252FB7}" type="datetime1">
              <a:rPr lang="en-US" smtClean="0"/>
              <a:t>2/5/2022</a:t>
            </a:fld>
            <a:endParaRPr lang="en-US"/>
          </a:p>
        </p:txBody>
      </p:sp>
      <p:sp>
        <p:nvSpPr>
          <p:cNvPr id="17" name="Footer Placeholder 16"/>
          <p:cNvSpPr>
            <a:spLocks noGrp="1"/>
          </p:cNvSpPr>
          <p:nvPr>
            <p:ph type="ftr" sz="quarter" idx="11"/>
          </p:nvPr>
        </p:nvSpPr>
        <p:spPr/>
        <p:txBody>
          <a:bodyPr/>
          <a:lstStyle/>
          <a:p>
            <a:r>
              <a:rPr lang="en-US" smtClean="0"/>
              <a:t>Add a footer</a:t>
            </a:r>
            <a:endParaRPr lang="en-US"/>
          </a:p>
        </p:txBody>
      </p:sp>
      <p:sp>
        <p:nvSpPr>
          <p:cNvPr id="29" name="Slide Number Placeholder 28"/>
          <p:cNvSpPr>
            <a:spLocks noGrp="1"/>
          </p:cNvSpPr>
          <p:nvPr>
            <p:ph type="sldNum" sz="quarter" idx="12"/>
          </p:nvPr>
        </p:nvSpPr>
        <p:spPr/>
        <p:txBody>
          <a:bodyPr/>
          <a:lstStyle/>
          <a:p>
            <a:fld id="{81FEFA0A-2F20-4B60-98C6-5FFDA469AA1C}" type="slidenum">
              <a:rPr lang="en-US" smtClean="0"/>
              <a:t>‹#›</a:t>
            </a:fld>
            <a:endParaRPr lang="en-US"/>
          </a:p>
        </p:txBody>
      </p:sp>
      <p:sp>
        <p:nvSpPr>
          <p:cNvPr id="9" name="Subtitle 8"/>
          <p:cNvSpPr>
            <a:spLocks noGrp="1"/>
          </p:cNvSpPr>
          <p:nvPr>
            <p:ph type="subTitle" idx="1"/>
          </p:nvPr>
        </p:nvSpPr>
        <p:spPr>
          <a:xfrm>
            <a:off x="1828324" y="3331698"/>
            <a:ext cx="8532178"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8F513F-1C7D-48A3-9E66-761794785CC6}" type="datetime1">
              <a:rPr lang="en-US" smtClean="0"/>
              <a:t>2/5/2022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441" y="274639"/>
            <a:ext cx="802431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5BC340-5827-402A-ABD7-86B6900F77A8}" type="datetime1">
              <a:rPr lang="en-US" smtClean="0"/>
              <a:t>2/5/2022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05BD3E-AD23-4233-B7FD-BCC74AA741B1}" type="datetime1">
              <a:rPr lang="en-US" smtClean="0"/>
              <a:t>2/5/2022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045" y="609600"/>
            <a:ext cx="9446339"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045" y="2507786"/>
            <a:ext cx="9446339"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1F85C56-1C19-4454-A6D4-FDB294070137}" type="datetime1">
              <a:rPr lang="en-US" smtClean="0"/>
              <a:t>2/5/2022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6" name="Slide Number Placeholder 5"/>
          <p:cNvSpPr>
            <a:spLocks noGrp="1"/>
          </p:cNvSpPr>
          <p:nvPr>
            <p:ph type="sldNum" sz="quarter" idx="12"/>
          </p:nvPr>
        </p:nvSpPr>
        <p:spPr>
          <a:xfrm>
            <a:off x="10563649" y="6416676"/>
            <a:ext cx="1015735" cy="365125"/>
          </a:xfrm>
        </p:spPr>
        <p:txBody>
          <a:bodyPr/>
          <a:lstStyle/>
          <a:p>
            <a:fld id="{81FEFA0A-2F20-4B60-98C6-5FFDA469AA1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441" y="1600201"/>
            <a:ext cx="5383398"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5986" y="1600201"/>
            <a:ext cx="5383398"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AAEA3F-BC83-4494-8BB2-CF9729692A8C}" type="datetime1">
              <a:rPr lang="en-US" smtClean="0"/>
              <a:t>2/5/2022</a:t>
            </a:fld>
            <a:endParaRPr lang="en-US"/>
          </a:p>
        </p:txBody>
      </p:sp>
      <p:sp>
        <p:nvSpPr>
          <p:cNvPr id="6" name="Footer Placeholder 5"/>
          <p:cNvSpPr>
            <a:spLocks noGrp="1"/>
          </p:cNvSpPr>
          <p:nvPr>
            <p:ph type="ftr" sz="quarter" idx="11"/>
          </p:nvPr>
        </p:nvSpPr>
        <p:spPr/>
        <p:txBody>
          <a:bodyPr/>
          <a:lstStyle/>
          <a:p>
            <a:r>
              <a:rPr lang="en-US" smtClean="0"/>
              <a:t>Add a footer</a:t>
            </a:r>
            <a:endParaRPr lang="en-US"/>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3050"/>
            <a:ext cx="10969943"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441" y="1535113"/>
            <a:ext cx="5385514"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1754" y="1535113"/>
            <a:ext cx="5387630"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441" y="2362201"/>
            <a:ext cx="5385514"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1754" y="2362201"/>
            <a:ext cx="5387630"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48BCFC3-C38C-4973-9593-9C0AA203E374}" type="datetime1">
              <a:rPr lang="en-US" smtClean="0"/>
              <a:t>2/5/2022</a:t>
            </a:fld>
            <a:endParaRPr lang="en-US"/>
          </a:p>
        </p:txBody>
      </p:sp>
      <p:sp>
        <p:nvSpPr>
          <p:cNvPr id="8" name="Footer Placeholder 7"/>
          <p:cNvSpPr>
            <a:spLocks noGrp="1"/>
          </p:cNvSpPr>
          <p:nvPr>
            <p:ph type="ftr" sz="quarter" idx="11"/>
          </p:nvPr>
        </p:nvSpPr>
        <p:spPr/>
        <p:txBody>
          <a:bodyPr/>
          <a:lstStyle/>
          <a:p>
            <a:r>
              <a:rPr lang="en-US" smtClean="0"/>
              <a:t>Add a footer</a:t>
            </a:r>
            <a:endParaRPr lang="en-US"/>
          </a:p>
        </p:txBody>
      </p:sp>
      <p:sp>
        <p:nvSpPr>
          <p:cNvPr id="9" name="Slide Number Placeholder 8"/>
          <p:cNvSpPr>
            <a:spLocks noGrp="1"/>
          </p:cNvSpPr>
          <p:nvPr>
            <p:ph type="sldNum" sz="quarter" idx="12"/>
          </p:nvPr>
        </p:nvSpPr>
        <p:spPr/>
        <p:txBody>
          <a:bodyPr/>
          <a:lstStyle/>
          <a:p>
            <a:fld id="{81FEFA0A-2F20-4B60-98C6-5FFDA469AA1C}"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B00E9B8-A638-47B9-8EAF-A06FB35BB403}" type="datetime1">
              <a:rPr lang="en-US" smtClean="0"/>
              <a:t>2/5/2022</a:t>
            </a:fld>
            <a:endParaRPr lang="en-US"/>
          </a:p>
        </p:txBody>
      </p:sp>
      <p:sp>
        <p:nvSpPr>
          <p:cNvPr id="4" name="Footer Placeholder 3"/>
          <p:cNvSpPr>
            <a:spLocks noGrp="1"/>
          </p:cNvSpPr>
          <p:nvPr>
            <p:ph type="ftr" sz="quarter" idx="11"/>
          </p:nvPr>
        </p:nvSpPr>
        <p:spPr/>
        <p:txBody>
          <a:bodyPr/>
          <a:lstStyle/>
          <a:p>
            <a:r>
              <a:rPr lang="en-US" smtClean="0"/>
              <a:t>Add a footer</a:t>
            </a:r>
            <a:endParaRPr lang="en-US"/>
          </a:p>
        </p:txBody>
      </p:sp>
      <p:sp>
        <p:nvSpPr>
          <p:cNvPr id="5" name="Slide Number Placeholder 4"/>
          <p:cNvSpPr>
            <a:spLocks noGrp="1"/>
          </p:cNvSpPr>
          <p:nvPr>
            <p:ph type="sldNum" sz="quarter" idx="12"/>
          </p:nvPr>
        </p:nvSpPr>
        <p:spPr/>
        <p:txBody>
          <a:bodyPr/>
          <a:lstStyle/>
          <a:p>
            <a:fld id="{81FEFA0A-2F20-4B60-98C6-5FFDA469AA1C}"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414C0-40BC-46FB-ADE3-F7141007B5FB}" type="datetime1">
              <a:rPr lang="en-US" smtClean="0"/>
              <a:t>2/5/2022</a:t>
            </a:fld>
            <a:endParaRPr lang="en-US"/>
          </a:p>
        </p:txBody>
      </p:sp>
      <p:sp>
        <p:nvSpPr>
          <p:cNvPr id="3" name="Footer Placeholder 2"/>
          <p:cNvSpPr>
            <a:spLocks noGrp="1"/>
          </p:cNvSpPr>
          <p:nvPr>
            <p:ph type="ftr" sz="quarter" idx="11"/>
          </p:nvPr>
        </p:nvSpPr>
        <p:spPr/>
        <p:txBody>
          <a:bodyPr/>
          <a:lstStyle/>
          <a:p>
            <a:r>
              <a:rPr lang="en-US" smtClean="0"/>
              <a:t>Add a footer</a:t>
            </a:r>
            <a:endParaRPr lang="en-US"/>
          </a:p>
        </p:txBody>
      </p:sp>
      <p:sp>
        <p:nvSpPr>
          <p:cNvPr id="4" name="Slide Number Placeholder 3"/>
          <p:cNvSpPr>
            <a:spLocks noGrp="1"/>
          </p:cNvSpPr>
          <p:nvPr>
            <p:ph type="sldNum" sz="quarter" idx="12"/>
          </p:nvPr>
        </p:nvSpPr>
        <p:spPr/>
        <p:txBody>
          <a:bodyPr/>
          <a:lstStyle/>
          <a:p>
            <a:fld id="{81FEFA0A-2F20-4B60-98C6-5FFDA469AA1C}"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442" y="1524001"/>
            <a:ext cx="4010039"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5492" y="273051"/>
            <a:ext cx="6813892"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018BC97-2F5E-4770-AEEF-8F2730A3EA80}" type="datetime1">
              <a:rPr lang="en-US" smtClean="0"/>
              <a:t>2/5/2022</a:t>
            </a:fld>
            <a:endParaRPr lang="en-US"/>
          </a:p>
        </p:txBody>
      </p:sp>
      <p:sp>
        <p:nvSpPr>
          <p:cNvPr id="6" name="Footer Placeholder 5"/>
          <p:cNvSpPr>
            <a:spLocks noGrp="1"/>
          </p:cNvSpPr>
          <p:nvPr>
            <p:ph type="ftr" sz="quarter" idx="11"/>
          </p:nvPr>
        </p:nvSpPr>
        <p:spPr/>
        <p:txBody>
          <a:bodyPr/>
          <a:lstStyle/>
          <a:p>
            <a:r>
              <a:rPr lang="en-US" smtClean="0"/>
              <a:t>Add a footer</a:t>
            </a:r>
            <a:endParaRPr lang="en-US"/>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7765" y="609600"/>
            <a:ext cx="7313295"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7765" y="1831975"/>
            <a:ext cx="7313295"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7765" y="1166787"/>
            <a:ext cx="7313295"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2/5/2022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441" y="274638"/>
            <a:ext cx="10969943"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441" y="1600200"/>
            <a:ext cx="10969943"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441" y="6416676"/>
            <a:ext cx="2844059"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1B0D41C-F0D3-49F0-8041-67FC705A40C6}" type="datetime1">
              <a:rPr lang="en-US" smtClean="0"/>
              <a:pPr/>
              <a:t>2/5/2022</a:t>
            </a:fld>
            <a:endParaRPr lang="en-US"/>
          </a:p>
        </p:txBody>
      </p:sp>
      <p:sp>
        <p:nvSpPr>
          <p:cNvPr id="3" name="Footer Placeholder 2"/>
          <p:cNvSpPr>
            <a:spLocks noGrp="1"/>
          </p:cNvSpPr>
          <p:nvPr>
            <p:ph type="ftr" sz="quarter" idx="3"/>
          </p:nvPr>
        </p:nvSpPr>
        <p:spPr>
          <a:xfrm>
            <a:off x="4164515" y="6416676"/>
            <a:ext cx="3859795" cy="365125"/>
          </a:xfrm>
          <a:prstGeom prst="rect">
            <a:avLst/>
          </a:prstGeom>
        </p:spPr>
        <p:txBody>
          <a:bodyPr vert="horz" anchor="b"/>
          <a:lstStyle>
            <a:lvl1pPr algn="ctr" eaLnBrk="1" latinLnBrk="0" hangingPunct="1">
              <a:defRPr kumimoji="0" sz="1200">
                <a:solidFill>
                  <a:schemeClr val="tx1">
                    <a:shade val="50000"/>
                  </a:schemeClr>
                </a:solidFill>
              </a:defRPr>
            </a:lvl1pPr>
          </a:lstStyle>
          <a:p>
            <a:r>
              <a:rPr lang="en-US" smtClean="0"/>
              <a:t>Add a footer</a:t>
            </a:r>
            <a:endParaRPr lang="en-US"/>
          </a:p>
        </p:txBody>
      </p:sp>
      <p:sp>
        <p:nvSpPr>
          <p:cNvPr id="23" name="Slide Number Placeholder 22"/>
          <p:cNvSpPr>
            <a:spLocks noGrp="1"/>
          </p:cNvSpPr>
          <p:nvPr>
            <p:ph type="sldNum" sz="quarter" idx="4"/>
          </p:nvPr>
        </p:nvSpPr>
        <p:spPr>
          <a:xfrm>
            <a:off x="10563649" y="6416676"/>
            <a:ext cx="1015735"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1FEFA0A-2F20-4B60-98C6-5FFDA469AA1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FLIGHT PRICE PREDICTION PROJECT PRESENTATION</a:t>
            </a:r>
          </a:p>
        </p:txBody>
      </p:sp>
      <p:sp>
        <p:nvSpPr>
          <p:cNvPr id="3" name="Subtitle 2"/>
          <p:cNvSpPr>
            <a:spLocks noGrp="1"/>
          </p:cNvSpPr>
          <p:nvPr>
            <p:ph type="subTitle" idx="1"/>
          </p:nvPr>
        </p:nvSpPr>
        <p:spPr>
          <a:xfrm>
            <a:off x="1293814" y="4724400"/>
            <a:ext cx="8458200" cy="1371600"/>
          </a:xfrm>
        </p:spPr>
        <p:txBody>
          <a:bodyPr>
            <a:normAutofit lnSpcReduction="10000"/>
          </a:bodyPr>
          <a:lstStyle/>
          <a:p>
            <a:r>
              <a:rPr lang="en-US" b="1" dirty="0"/>
              <a:t>Submitted by:</a:t>
            </a:r>
          </a:p>
          <a:p>
            <a:r>
              <a:rPr lang="en-US" b="1" dirty="0" smtClean="0"/>
              <a:t>Archana </a:t>
            </a:r>
            <a:r>
              <a:rPr lang="en-US" b="1" dirty="0" err="1" smtClean="0"/>
              <a:t>Kumari</a:t>
            </a:r>
            <a:r>
              <a:rPr lang="en-US" b="1" dirty="0"/>
              <a:t/>
            </a:r>
            <a:br>
              <a:rPr lang="en-US" b="1" dirty="0"/>
            </a:br>
            <a:endParaRPr lang="en-US" b="1" dirty="0"/>
          </a:p>
        </p:txBody>
      </p:sp>
    </p:spTree>
    <p:extLst>
      <p:ext uri="{BB962C8B-B14F-4D97-AF65-F5344CB8AC3E}">
        <p14:creationId xmlns:p14="http://schemas.microsoft.com/office/powerpoint/2010/main" val="75228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3A2CB7-5295-4FC1-AB84-AE5D1413068F}"/>
              </a:ext>
            </a:extLst>
          </p:cNvPr>
          <p:cNvSpPr>
            <a:spLocks noGrp="1"/>
          </p:cNvSpPr>
          <p:nvPr>
            <p:ph type="title"/>
          </p:nvPr>
        </p:nvSpPr>
        <p:spPr/>
        <p:txBody>
          <a:bodyPr/>
          <a:lstStyle/>
          <a:p>
            <a:r>
              <a:rPr lang="en-IN" dirty="0"/>
              <a:t>EXPLORATORY DATA ANALYSIS (EDA)</a:t>
            </a:r>
          </a:p>
        </p:txBody>
      </p:sp>
      <p:graphicFrame>
        <p:nvGraphicFramePr>
          <p:cNvPr id="6" name="Content Placeholder 2">
            <a:extLst>
              <a:ext uri="{FF2B5EF4-FFF2-40B4-BE49-F238E27FC236}">
                <a16:creationId xmlns:a16="http://schemas.microsoft.com/office/drawing/2014/main" xmlns="" id="{761A8F22-E107-4AB7-A2E4-C57A21778B92}"/>
              </a:ext>
            </a:extLst>
          </p:cNvPr>
          <p:cNvGraphicFramePr>
            <a:graphicFrameLocks/>
          </p:cNvGraphicFramePr>
          <p:nvPr>
            <p:extLst>
              <p:ext uri="{D42A27DB-BD31-4B8C-83A1-F6EECF244321}">
                <p14:modId xmlns:p14="http://schemas.microsoft.com/office/powerpoint/2010/main" val="4224832207"/>
              </p:ext>
            </p:extLst>
          </p:nvPr>
        </p:nvGraphicFramePr>
        <p:xfrm>
          <a:off x="7542212" y="215265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a:extLst>
              <a:ext uri="{FF2B5EF4-FFF2-40B4-BE49-F238E27FC236}">
                <a16:creationId xmlns:a16="http://schemas.microsoft.com/office/drawing/2014/main" xmlns="" id="{5F91892E-4286-4DA7-8C9E-5B5D98594222}"/>
              </a:ext>
            </a:extLst>
          </p:cNvPr>
          <p:cNvSpPr txBox="1">
            <a:spLocks/>
          </p:cNvSpPr>
          <p:nvPr/>
        </p:nvSpPr>
        <p:spPr>
          <a:xfrm>
            <a:off x="836612" y="2133600"/>
            <a:ext cx="5573564" cy="4152901"/>
          </a:xfrm>
          <a:prstGeom prst="rect">
            <a:avLst/>
          </a:prstGeom>
        </p:spPr>
        <p:txBody>
          <a:bodyPr>
            <a:normAutofit fontScale="70000" lnSpcReduction="20000"/>
          </a:bodyPr>
          <a:lst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5,805 rows and 9 different columns.</a:t>
            </a:r>
          </a:p>
          <a:p>
            <a:r>
              <a:rPr lang="en-US" dirty="0"/>
              <a:t>We don’t have any null values or missing values present in our dataset from the web scraping.</a:t>
            </a:r>
          </a:p>
          <a:p>
            <a:r>
              <a:rPr lang="en-US" dirty="0"/>
              <a:t>There were 232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pPr marL="0" indent="0">
              <a:buNone/>
            </a:pPr>
            <a:endParaRPr lang="en-IN" dirty="0"/>
          </a:p>
        </p:txBody>
      </p:sp>
    </p:spTree>
    <p:extLst>
      <p:ext uri="{BB962C8B-B14F-4D97-AF65-F5344CB8AC3E}">
        <p14:creationId xmlns:p14="http://schemas.microsoft.com/office/powerpoint/2010/main" val="33251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6A73E1-6A1C-4A6F-BE04-D6D303E10EC5}"/>
              </a:ext>
            </a:extLst>
          </p:cNvPr>
          <p:cNvSpPr>
            <a:spLocks noGrp="1"/>
          </p:cNvSpPr>
          <p:nvPr>
            <p:ph type="title"/>
          </p:nvPr>
        </p:nvSpPr>
        <p:spPr/>
        <p:txBody>
          <a:bodyPr/>
          <a:lstStyle/>
          <a:p>
            <a:r>
              <a:rPr lang="en-US" dirty="0"/>
              <a:t>VISUALIZATION USING PANDAS PROFILING REPORT</a:t>
            </a:r>
            <a:endParaRPr lang="en-IN" dirty="0"/>
          </a:p>
        </p:txBody>
      </p:sp>
      <p:pic>
        <p:nvPicPr>
          <p:cNvPr id="6" name="Picture Placeholder 5">
            <a:extLst>
              <a:ext uri="{FF2B5EF4-FFF2-40B4-BE49-F238E27FC236}">
                <a16:creationId xmlns:a16="http://schemas.microsoft.com/office/drawing/2014/main" xmlns="" id="{F4D5AE34-D522-4415-B985-A598096840D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12" b="-312"/>
          <a:stretch/>
        </p:blipFill>
        <p:spPr>
          <a:xfrm>
            <a:off x="227012" y="1219200"/>
            <a:ext cx="7415446" cy="5181600"/>
          </a:xfrm>
        </p:spPr>
      </p:pic>
      <p:sp>
        <p:nvSpPr>
          <p:cNvPr id="4" name="Text Placeholder 3">
            <a:extLst>
              <a:ext uri="{FF2B5EF4-FFF2-40B4-BE49-F238E27FC236}">
                <a16:creationId xmlns:a16="http://schemas.microsoft.com/office/drawing/2014/main" xmlns="" id="{4301A829-10DD-4EE3-B077-3F43506DA003}"/>
              </a:ext>
            </a:extLst>
          </p:cNvPr>
          <p:cNvSpPr>
            <a:spLocks noGrp="1"/>
          </p:cNvSpPr>
          <p:nvPr>
            <p:ph type="body" sz="half" idx="2"/>
          </p:nvPr>
        </p:nvSpPr>
        <p:spPr/>
        <p:txBody>
          <a:bodyPr/>
          <a:lstStyle/>
          <a:p>
            <a:r>
              <a:rPr lang="en-US" dirty="0">
                <a:solidFill>
                  <a:srgbClr val="FFC000"/>
                </a:solidFill>
              </a:rPr>
              <a:t>Here I have made use of pandas profiling to get a gist of my pre processed data and get a insight on the basic overview of my dataset values.</a:t>
            </a:r>
            <a:endParaRPr lang="en-IN" dirty="0">
              <a:solidFill>
                <a:srgbClr val="FFC000"/>
              </a:solidFill>
            </a:endParaRPr>
          </a:p>
        </p:txBody>
      </p:sp>
    </p:spTree>
    <p:extLst>
      <p:ext uri="{BB962C8B-B14F-4D97-AF65-F5344CB8AC3E}">
        <p14:creationId xmlns:p14="http://schemas.microsoft.com/office/powerpoint/2010/main" val="69427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A14062-B31A-4ED9-93CD-673D437EA882}"/>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xmlns="" id="{2317C96C-926C-417A-A4C3-05025F1384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 y="2308623"/>
            <a:ext cx="5383213" cy="3109116"/>
          </a:xfrm>
        </p:spPr>
      </p:pic>
      <p:pic>
        <p:nvPicPr>
          <p:cNvPr id="8" name="Content Placeholder 7">
            <a:extLst>
              <a:ext uri="{FF2B5EF4-FFF2-40B4-BE49-F238E27FC236}">
                <a16:creationId xmlns:a16="http://schemas.microsoft.com/office/drawing/2014/main" xmlns="" id="{1B038EF7-62EF-4B47-8365-1E48495E755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6013" y="2252797"/>
            <a:ext cx="5383212" cy="3220768"/>
          </a:xfrm>
        </p:spPr>
      </p:pic>
    </p:spTree>
    <p:extLst>
      <p:ext uri="{BB962C8B-B14F-4D97-AF65-F5344CB8AC3E}">
        <p14:creationId xmlns:p14="http://schemas.microsoft.com/office/powerpoint/2010/main" val="91836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36D153-0384-4091-92C7-E08059035A89}"/>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xmlns="" id="{C7B0023E-6203-4D3F-B529-C86DB052914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 y="2304726"/>
            <a:ext cx="5383213" cy="3116910"/>
          </a:xfrm>
        </p:spPr>
      </p:pic>
      <p:pic>
        <p:nvPicPr>
          <p:cNvPr id="8" name="Content Placeholder 7">
            <a:extLst>
              <a:ext uri="{FF2B5EF4-FFF2-40B4-BE49-F238E27FC236}">
                <a16:creationId xmlns:a16="http://schemas.microsoft.com/office/drawing/2014/main" xmlns="" id="{DE6092A1-2F65-4D41-89FB-62684B7ADDD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6013" y="2479095"/>
            <a:ext cx="5383212" cy="2768172"/>
          </a:xfrm>
        </p:spPr>
      </p:pic>
    </p:spTree>
    <p:extLst>
      <p:ext uri="{BB962C8B-B14F-4D97-AF65-F5344CB8AC3E}">
        <p14:creationId xmlns:p14="http://schemas.microsoft.com/office/powerpoint/2010/main" val="16533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8E42C6-9365-4551-804C-A9171686B337}"/>
              </a:ext>
            </a:extLst>
          </p:cNvPr>
          <p:cNvSpPr>
            <a:spLocks noGrp="1"/>
          </p:cNvSpPr>
          <p:nvPr>
            <p:ph type="title"/>
          </p:nvPr>
        </p:nvSpPr>
        <p:spPr/>
        <p:txBody>
          <a:bodyPr/>
          <a:lstStyle/>
          <a:p>
            <a:r>
              <a:rPr lang="en-US" dirty="0"/>
              <a:t>BAR PLOTS AND SCATTER PLOTS</a:t>
            </a:r>
            <a:endParaRPr lang="en-IN" dirty="0"/>
          </a:p>
        </p:txBody>
      </p:sp>
      <p:pic>
        <p:nvPicPr>
          <p:cNvPr id="6" name="Content Placeholder 5">
            <a:extLst>
              <a:ext uri="{FF2B5EF4-FFF2-40B4-BE49-F238E27FC236}">
                <a16:creationId xmlns:a16="http://schemas.microsoft.com/office/drawing/2014/main" xmlns="" id="{AFF9135B-D1C2-4411-A4E0-69BFEC0621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 y="2422849"/>
            <a:ext cx="5383213" cy="2880665"/>
          </a:xfrm>
        </p:spPr>
      </p:pic>
      <p:pic>
        <p:nvPicPr>
          <p:cNvPr id="8" name="Content Placeholder 7">
            <a:extLst>
              <a:ext uri="{FF2B5EF4-FFF2-40B4-BE49-F238E27FC236}">
                <a16:creationId xmlns:a16="http://schemas.microsoft.com/office/drawing/2014/main" xmlns="" id="{17C5DEFE-26CF-4AC7-9D02-79D07F5F27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6013" y="2306912"/>
            <a:ext cx="5383212" cy="3112539"/>
          </a:xfrm>
        </p:spPr>
      </p:pic>
    </p:spTree>
    <p:extLst>
      <p:ext uri="{BB962C8B-B14F-4D97-AF65-F5344CB8AC3E}">
        <p14:creationId xmlns:p14="http://schemas.microsoft.com/office/powerpoint/2010/main" val="186733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671002-6382-4682-98E1-D9A122EE44ED}"/>
              </a:ext>
            </a:extLst>
          </p:cNvPr>
          <p:cNvSpPr>
            <a:spLocks noGrp="1"/>
          </p:cNvSpPr>
          <p:nvPr>
            <p:ph type="title"/>
          </p:nvPr>
        </p:nvSpPr>
        <p:spPr/>
        <p:txBody>
          <a:bodyPr/>
          <a:lstStyle/>
          <a:p>
            <a:r>
              <a:rPr lang="en-US" dirty="0"/>
              <a:t>MISSING VALUES AND DESCRIBE DATA</a:t>
            </a:r>
            <a:endParaRPr lang="en-IN" dirty="0"/>
          </a:p>
        </p:txBody>
      </p:sp>
      <p:pic>
        <p:nvPicPr>
          <p:cNvPr id="6" name="Content Placeholder 5">
            <a:extLst>
              <a:ext uri="{FF2B5EF4-FFF2-40B4-BE49-F238E27FC236}">
                <a16:creationId xmlns:a16="http://schemas.microsoft.com/office/drawing/2014/main" xmlns="" id="{2BE12227-E0D6-4AE7-869D-A35CB4D168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87463" y="2262816"/>
            <a:ext cx="4706938" cy="3322968"/>
          </a:xfrm>
        </p:spPr>
      </p:pic>
      <p:pic>
        <p:nvPicPr>
          <p:cNvPr id="8" name="Content Placeholder 7">
            <a:extLst>
              <a:ext uri="{FF2B5EF4-FFF2-40B4-BE49-F238E27FC236}">
                <a16:creationId xmlns:a16="http://schemas.microsoft.com/office/drawing/2014/main" xmlns="" id="{ABEF3F23-45FE-4EDF-8357-C04DC6BB51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6013" y="1959772"/>
            <a:ext cx="5383212" cy="3806819"/>
          </a:xfrm>
        </p:spPr>
      </p:pic>
    </p:spTree>
    <p:extLst>
      <p:ext uri="{BB962C8B-B14F-4D97-AF65-F5344CB8AC3E}">
        <p14:creationId xmlns:p14="http://schemas.microsoft.com/office/powerpoint/2010/main" val="129867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8A5216-74DD-4612-9290-351A0525C216}"/>
              </a:ext>
            </a:extLst>
          </p:cNvPr>
          <p:cNvSpPr>
            <a:spLocks noGrp="1"/>
          </p:cNvSpPr>
          <p:nvPr>
            <p:ph type="title"/>
          </p:nvPr>
        </p:nvSpPr>
        <p:spPr/>
        <p:txBody>
          <a:bodyPr/>
          <a:lstStyle/>
          <a:p>
            <a:r>
              <a:rPr lang="en-US" dirty="0"/>
              <a:t>HISTOGRAM AND HEATMAP</a:t>
            </a:r>
            <a:endParaRPr lang="en-IN" dirty="0"/>
          </a:p>
        </p:txBody>
      </p:sp>
      <p:pic>
        <p:nvPicPr>
          <p:cNvPr id="6" name="Content Placeholder 5">
            <a:extLst>
              <a:ext uri="{FF2B5EF4-FFF2-40B4-BE49-F238E27FC236}">
                <a16:creationId xmlns:a16="http://schemas.microsoft.com/office/drawing/2014/main" xmlns="" id="{565B96C4-98CA-4B85-B725-4A9B5E2DEB78}"/>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982349" y="1600200"/>
            <a:ext cx="4637715" cy="4525963"/>
          </a:xfrm>
        </p:spPr>
      </p:pic>
      <p:pic>
        <p:nvPicPr>
          <p:cNvPr id="8" name="Content Placeholder 7">
            <a:extLst>
              <a:ext uri="{FF2B5EF4-FFF2-40B4-BE49-F238E27FC236}">
                <a16:creationId xmlns:a16="http://schemas.microsoft.com/office/drawing/2014/main" xmlns="" id="{8EBFBC2C-68EB-46CA-9C2F-85DE43F4E3D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88777" y="1600200"/>
            <a:ext cx="5197684" cy="4525963"/>
          </a:xfrm>
        </p:spPr>
      </p:pic>
    </p:spTree>
    <p:extLst>
      <p:ext uri="{BB962C8B-B14F-4D97-AF65-F5344CB8AC3E}">
        <p14:creationId xmlns:p14="http://schemas.microsoft.com/office/powerpoint/2010/main" val="380567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F6D4F9-5E16-49C2-AAB7-A8C778AF7142}"/>
              </a:ext>
            </a:extLst>
          </p:cNvPr>
          <p:cNvSpPr>
            <a:spLocks noGrp="1"/>
          </p:cNvSpPr>
          <p:nvPr>
            <p:ph type="title"/>
          </p:nvPr>
        </p:nvSpPr>
        <p:spPr/>
        <p:txBody>
          <a:bodyPr>
            <a:normAutofit fontScale="90000"/>
          </a:bodyPr>
          <a:lstStyle/>
          <a:p>
            <a:r>
              <a:rPr lang="en-US" dirty="0"/>
              <a:t>CORRELATION AND IMPORTANCE BAR GRAPHS</a:t>
            </a:r>
            <a:endParaRPr lang="en-IN" dirty="0"/>
          </a:p>
        </p:txBody>
      </p:sp>
      <p:pic>
        <p:nvPicPr>
          <p:cNvPr id="6" name="Content Placeholder 5">
            <a:extLst>
              <a:ext uri="{FF2B5EF4-FFF2-40B4-BE49-F238E27FC236}">
                <a16:creationId xmlns:a16="http://schemas.microsoft.com/office/drawing/2014/main" xmlns="" id="{9779E190-994D-4998-A176-801DE436A1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 y="2051769"/>
            <a:ext cx="5383213" cy="3622825"/>
          </a:xfrm>
        </p:spPr>
      </p:pic>
      <p:pic>
        <p:nvPicPr>
          <p:cNvPr id="8" name="Content Placeholder 7">
            <a:extLst>
              <a:ext uri="{FF2B5EF4-FFF2-40B4-BE49-F238E27FC236}">
                <a16:creationId xmlns:a16="http://schemas.microsoft.com/office/drawing/2014/main" xmlns="" id="{11627B3E-91DE-484A-A952-B00846F8812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6013" y="2153400"/>
            <a:ext cx="5383212" cy="3419562"/>
          </a:xfrm>
        </p:spPr>
      </p:pic>
    </p:spTree>
    <p:extLst>
      <p:ext uri="{BB962C8B-B14F-4D97-AF65-F5344CB8AC3E}">
        <p14:creationId xmlns:p14="http://schemas.microsoft.com/office/powerpoint/2010/main" val="252367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D20B01-0240-4392-A075-FADF4E21A035}"/>
              </a:ext>
            </a:extLst>
          </p:cNvPr>
          <p:cNvSpPr>
            <a:spLocks noGrp="1"/>
          </p:cNvSpPr>
          <p:nvPr>
            <p:ph type="title"/>
          </p:nvPr>
        </p:nvSpPr>
        <p:spPr/>
        <p:txBody>
          <a:bodyPr/>
          <a:lstStyle/>
          <a:p>
            <a:r>
              <a:rPr lang="en-US" dirty="0"/>
              <a:t>OUTLIERS AND SKEWNESS</a:t>
            </a:r>
            <a:endParaRPr lang="en-IN" dirty="0"/>
          </a:p>
        </p:txBody>
      </p:sp>
      <p:pic>
        <p:nvPicPr>
          <p:cNvPr id="6" name="Content Placeholder 5">
            <a:extLst>
              <a:ext uri="{FF2B5EF4-FFF2-40B4-BE49-F238E27FC236}">
                <a16:creationId xmlns:a16="http://schemas.microsoft.com/office/drawing/2014/main" xmlns="" id="{F28F8838-A6E9-4FF5-9CA6-E67B8BED344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 y="2528145"/>
            <a:ext cx="5383213" cy="2670073"/>
          </a:xfrm>
        </p:spPr>
      </p:pic>
      <p:pic>
        <p:nvPicPr>
          <p:cNvPr id="8" name="Content Placeholder 7">
            <a:extLst>
              <a:ext uri="{FF2B5EF4-FFF2-40B4-BE49-F238E27FC236}">
                <a16:creationId xmlns:a16="http://schemas.microsoft.com/office/drawing/2014/main" xmlns="" id="{04106175-F160-44D2-8417-8F7F3C01D21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6013" y="2259143"/>
            <a:ext cx="5383212" cy="3208076"/>
          </a:xfrm>
        </p:spPr>
      </p:pic>
    </p:spTree>
    <p:extLst>
      <p:ext uri="{BB962C8B-B14F-4D97-AF65-F5344CB8AC3E}">
        <p14:creationId xmlns:p14="http://schemas.microsoft.com/office/powerpoint/2010/main" val="21740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A97B58-48F6-48D6-A61D-C5686A362547}"/>
              </a:ext>
            </a:extLst>
          </p:cNvPr>
          <p:cNvSpPr>
            <a:spLocks noGrp="1"/>
          </p:cNvSpPr>
          <p:nvPr>
            <p:ph type="title"/>
          </p:nvPr>
        </p:nvSpPr>
        <p:spPr/>
        <p:txBody>
          <a:bodyPr/>
          <a:lstStyle/>
          <a:p>
            <a:r>
              <a:rPr lang="en-IN" dirty="0"/>
              <a:t>MODEL TRAINING PHASES</a:t>
            </a:r>
          </a:p>
        </p:txBody>
      </p:sp>
      <p:pic>
        <p:nvPicPr>
          <p:cNvPr id="3" name="Content Placeholder 7">
            <a:extLst>
              <a:ext uri="{FF2B5EF4-FFF2-40B4-BE49-F238E27FC236}">
                <a16:creationId xmlns:a16="http://schemas.microsoft.com/office/drawing/2014/main" xmlns="" id="{B6069BC9-1FD0-45DC-B3E8-74297DA01B8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1293813" y="1752600"/>
            <a:ext cx="9068628" cy="4902486"/>
          </a:xfrm>
          <a:prstGeom prst="rect">
            <a:avLst/>
          </a:prstGeom>
        </p:spPr>
      </p:pic>
    </p:spTree>
    <p:extLst>
      <p:ext uri="{BB962C8B-B14F-4D97-AF65-F5344CB8AC3E}">
        <p14:creationId xmlns:p14="http://schemas.microsoft.com/office/powerpoint/2010/main" val="96573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277A25-3DB9-4765-8C8D-FD676D2ED5A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43026806-C170-4AD8-B187-5BB2CB95D11A}"/>
              </a:ext>
            </a:extLst>
          </p:cNvPr>
          <p:cNvSpPr>
            <a:spLocks noGrp="1"/>
          </p:cNvSpPr>
          <p:nvPr>
            <p:ph idx="1"/>
          </p:nvPr>
        </p:nvSpPr>
        <p:spPr/>
        <p:txBody>
          <a:bodyPr>
            <a:normAutofit fontScale="92500" lnSpcReduction="10000"/>
          </a:bodyPr>
          <a:lstStyle/>
          <a:p>
            <a:pPr marL="0" indent="0">
              <a:buNone/>
            </a:pPr>
            <a:r>
              <a:rPr lang="en-US" dirty="0"/>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buNone/>
            </a:pPr>
            <a:r>
              <a:rPr lang="en-US" dirty="0"/>
              <a:t>1. Time of purchase patterns (making sure last-minute purchases are expensive)</a:t>
            </a:r>
          </a:p>
          <a:p>
            <a:pPr marL="0" indent="0">
              <a:buNone/>
            </a:pPr>
            <a:r>
              <a:rPr lang="en-US" dirty="0"/>
              <a:t>2. Keeping the flight as full as they want it (raising prices on a flight which is filling up in order to reduce sales and hold back inventory for those expensive last-minute expensive purchases)</a:t>
            </a:r>
          </a:p>
        </p:txBody>
      </p:sp>
    </p:spTree>
    <p:extLst>
      <p:ext uri="{BB962C8B-B14F-4D97-AF65-F5344CB8AC3E}">
        <p14:creationId xmlns:p14="http://schemas.microsoft.com/office/powerpoint/2010/main" val="234130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3D781B-2D74-4B33-AB22-8AB559E21D87}"/>
              </a:ext>
            </a:extLst>
          </p:cNvPr>
          <p:cNvSpPr>
            <a:spLocks noGrp="1"/>
          </p:cNvSpPr>
          <p:nvPr>
            <p:ph type="title"/>
          </p:nvPr>
        </p:nvSpPr>
        <p:spPr/>
        <p:txBody>
          <a:bodyPr>
            <a:normAutofit fontScale="90000"/>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xmlns="" id="{6939D881-848A-4B4F-8C52-7FCB3EB3D0BC}"/>
              </a:ext>
            </a:extLst>
          </p:cNvPr>
          <p:cNvSpPr>
            <a:spLocks noGrp="1"/>
          </p:cNvSpPr>
          <p:nvPr>
            <p:ph idx="1"/>
          </p:nvPr>
        </p:nvSpPr>
        <p:spPr>
          <a:xfrm>
            <a:off x="379412" y="1828800"/>
            <a:ext cx="9601200" cy="4495800"/>
          </a:xfrm>
        </p:spPr>
        <p:txBody>
          <a:bodyPr>
            <a:normAutofit lnSpcReduction="10000"/>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a:t>
            </a:r>
            <a:r>
              <a:rPr lang="en-IN" dirty="0" smtClean="0"/>
              <a:t>Model</a:t>
            </a:r>
            <a:endParaRPr lang="en-IN" dirty="0"/>
          </a:p>
          <a:p>
            <a:pPr marL="45720" indent="0">
              <a:buNone/>
            </a:pPr>
            <a:r>
              <a:rPr lang="en-IN" dirty="0"/>
              <a:t>▪ Decision Tree Regression Model</a:t>
            </a:r>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spTree>
    <p:extLst>
      <p:ext uri="{BB962C8B-B14F-4D97-AF65-F5344CB8AC3E}">
        <p14:creationId xmlns:p14="http://schemas.microsoft.com/office/powerpoint/2010/main" val="214442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C462B9-DEDD-4121-824A-62111FCF3D9C}"/>
              </a:ext>
            </a:extLst>
          </p:cNvPr>
          <p:cNvSpPr>
            <a:spLocks noGrp="1"/>
          </p:cNvSpPr>
          <p:nvPr>
            <p:ph type="title"/>
          </p:nvPr>
        </p:nvSpPr>
        <p:spPr/>
        <p:txBody>
          <a:bodyPr>
            <a:normAutofit fontScale="90000"/>
          </a:bodyPr>
          <a:lstStyle/>
          <a:p>
            <a:r>
              <a:rPr lang="en-US" dirty="0"/>
              <a:t>REGRESSION MODEL FUNCTION WITH EVALUATION METRICS</a:t>
            </a:r>
            <a:endParaRPr lang="en-IN" dirty="0"/>
          </a:p>
        </p:txBody>
      </p:sp>
      <p:pic>
        <p:nvPicPr>
          <p:cNvPr id="4" name="Picture 3">
            <a:extLst>
              <a:ext uri="{FF2B5EF4-FFF2-40B4-BE49-F238E27FC236}">
                <a16:creationId xmlns:a16="http://schemas.microsoft.com/office/drawing/2014/main" xmlns="" id="{668B97AD-E382-4011-97B0-8E60664B3B6B}"/>
              </a:ext>
            </a:extLst>
          </p:cNvPr>
          <p:cNvPicPr>
            <a:picLocks noChangeAspect="1"/>
          </p:cNvPicPr>
          <p:nvPr/>
        </p:nvPicPr>
        <p:blipFill>
          <a:blip r:embed="rId2"/>
          <a:stretch>
            <a:fillRect/>
          </a:stretch>
        </p:blipFill>
        <p:spPr>
          <a:xfrm>
            <a:off x="1292965" y="1600200"/>
            <a:ext cx="8611078" cy="5105400"/>
          </a:xfrm>
          <a:prstGeom prst="rect">
            <a:avLst/>
          </a:prstGeom>
        </p:spPr>
      </p:pic>
    </p:spTree>
    <p:extLst>
      <p:ext uri="{BB962C8B-B14F-4D97-AF65-F5344CB8AC3E}">
        <p14:creationId xmlns:p14="http://schemas.microsoft.com/office/powerpoint/2010/main" val="92981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D2CF77-3BDF-4301-A54E-6E1BB22CF88A}"/>
              </a:ext>
            </a:extLst>
          </p:cNvPr>
          <p:cNvSpPr>
            <a:spLocks noGrp="1"/>
          </p:cNvSpPr>
          <p:nvPr>
            <p:ph type="title"/>
          </p:nvPr>
        </p:nvSpPr>
        <p:spPr/>
        <p:txBody>
          <a:bodyPr>
            <a:normAutofit fontScale="90000"/>
          </a:bodyPr>
          <a:lstStyle/>
          <a:p>
            <a:r>
              <a:rPr lang="en-US" dirty="0"/>
              <a:t>RESULT OF MULTIPLE REGRESSION MODELS</a:t>
            </a:r>
            <a:endParaRPr lang="en-IN" dirty="0"/>
          </a:p>
        </p:txBody>
      </p:sp>
      <p:pic>
        <p:nvPicPr>
          <p:cNvPr id="4" name="Picture 3">
            <a:extLst>
              <a:ext uri="{FF2B5EF4-FFF2-40B4-BE49-F238E27FC236}">
                <a16:creationId xmlns:a16="http://schemas.microsoft.com/office/drawing/2014/main" xmlns="" id="{BBAAF5C3-C28A-4ADA-A52E-89FE4EB00B41}"/>
              </a:ext>
            </a:extLst>
          </p:cNvPr>
          <p:cNvPicPr>
            <a:picLocks noChangeAspect="1"/>
          </p:cNvPicPr>
          <p:nvPr/>
        </p:nvPicPr>
        <p:blipFill rotWithShape="1">
          <a:blip r:embed="rId2">
            <a:extLst>
              <a:ext uri="{28A0092B-C50C-407E-A947-70E740481C1C}">
                <a14:useLocalDpi xmlns:a14="http://schemas.microsoft.com/office/drawing/2010/main" val="0"/>
              </a:ext>
            </a:extLst>
          </a:blip>
          <a:srcRect l="-8108" t="-21621" r="-8653" b="-21621"/>
          <a:stretch/>
        </p:blipFill>
        <p:spPr>
          <a:xfrm>
            <a:off x="531813" y="2286000"/>
            <a:ext cx="10972800" cy="3657600"/>
          </a:xfrm>
          <a:prstGeom prst="rect">
            <a:avLst/>
          </a:prstGeom>
        </p:spPr>
      </p:pic>
    </p:spTree>
    <p:extLst>
      <p:ext uri="{BB962C8B-B14F-4D97-AF65-F5344CB8AC3E}">
        <p14:creationId xmlns:p14="http://schemas.microsoft.com/office/powerpoint/2010/main" val="228775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F11A77-42C5-410D-90D8-EABE9BF967E5}"/>
              </a:ext>
            </a:extLst>
          </p:cNvPr>
          <p:cNvSpPr>
            <a:spLocks noGrp="1"/>
          </p:cNvSpPr>
          <p:nvPr>
            <p:ph type="title"/>
          </p:nvPr>
        </p:nvSpPr>
        <p:spPr/>
        <p:txBody>
          <a:bodyPr>
            <a:normAutofit fontScale="90000"/>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xmlns="" id="{1B5BE992-1DF2-4908-AE95-B0C33714B74D}"/>
              </a:ext>
            </a:extLst>
          </p:cNvPr>
          <p:cNvSpPr>
            <a:spLocks noGrp="1"/>
          </p:cNvSpPr>
          <p:nvPr>
            <p:ph idx="1"/>
          </p:nvPr>
        </p:nvSpPr>
        <p:spPr/>
        <p:txBody>
          <a:bodyPr>
            <a:normAutofit fontScale="92500" lnSpcReduction="1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endParaRPr lang="en-IN" dirty="0"/>
          </a:p>
        </p:txBody>
      </p:sp>
    </p:spTree>
    <p:extLst>
      <p:ext uri="{BB962C8B-B14F-4D97-AF65-F5344CB8AC3E}">
        <p14:creationId xmlns:p14="http://schemas.microsoft.com/office/powerpoint/2010/main" val="19482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7CAF84-357D-40D4-A693-FCA94E427C59}"/>
              </a:ext>
            </a:extLst>
          </p:cNvPr>
          <p:cNvSpPr>
            <a:spLocks noGrp="1"/>
          </p:cNvSpPr>
          <p:nvPr>
            <p:ph type="title"/>
          </p:nvPr>
        </p:nvSpPr>
        <p:spPr/>
        <p:txBody>
          <a:bodyPr>
            <a:normAutofit fontScale="90000"/>
          </a:bodyPr>
          <a:lstStyle/>
          <a:p>
            <a:r>
              <a:rPr lang="en-US" dirty="0"/>
              <a:t>KEY FINDINGS AND CONCLUSIONS OF THE STUDY</a:t>
            </a:r>
            <a:endParaRPr lang="en-IN" dirty="0"/>
          </a:p>
        </p:txBody>
      </p:sp>
      <p:sp>
        <p:nvSpPr>
          <p:cNvPr id="3" name="Content Placeholder 2">
            <a:extLst>
              <a:ext uri="{FF2B5EF4-FFF2-40B4-BE49-F238E27FC236}">
                <a16:creationId xmlns:a16="http://schemas.microsoft.com/office/drawing/2014/main" xmlns="" id="{CA15083F-FD8A-4B31-85F5-7019FF63CD11}"/>
              </a:ext>
            </a:extLst>
          </p:cNvPr>
          <p:cNvSpPr>
            <a:spLocks noGrp="1"/>
          </p:cNvSpPr>
          <p:nvPr>
            <p:ph idx="1"/>
          </p:nvPr>
        </p:nvSpPr>
        <p:spPr/>
        <p:txBody>
          <a:bodyPr>
            <a:normAutofit fontScale="92500" lnSpcReduction="10000"/>
          </a:bodyPr>
          <a:lstStyle/>
          <a:p>
            <a:pPr marL="0" indent="0">
              <a:buNone/>
            </a:pPr>
            <a:r>
              <a:rPr lang="en-US" dirty="0"/>
              <a:t>In this project we have scraped the flight data from airline webpages. Features like flight duration, number of stops during the journey and the availability of meals are playing major role in predicting the prices of the flights.</a:t>
            </a:r>
          </a:p>
          <a:p>
            <a:pPr marL="0" indent="0">
              <a:buNone/>
            </a:pPr>
            <a:r>
              <a:rPr lang="en-US" dirty="0"/>
              <a:t>It could also help customers to predict future flight prices and plan the journey accordingly because it is difficult for airlines to maintain prices since it changes dynamically due to different conditions. Hence by using Machine Learning techniques we can solve this problem. </a:t>
            </a:r>
          </a:p>
          <a:p>
            <a:pPr marL="0" indent="0">
              <a:buNone/>
            </a:pPr>
            <a:r>
              <a:rPr lang="en-US" dirty="0"/>
              <a:t>The above research will help our client to study the latest flight price market and with the help of the model built he can easily predict the price ranges of the flight, and also will helps him to understand Based on what factors the fight price is decided.</a:t>
            </a:r>
          </a:p>
          <a:p>
            <a:pPr marL="0" indent="0">
              <a:buNone/>
            </a:pPr>
            <a:endParaRPr lang="en-IN" dirty="0"/>
          </a:p>
        </p:txBody>
      </p:sp>
    </p:spTree>
    <p:extLst>
      <p:ext uri="{BB962C8B-B14F-4D97-AF65-F5344CB8AC3E}">
        <p14:creationId xmlns:p14="http://schemas.microsoft.com/office/powerpoint/2010/main" val="193157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66C1E-9B09-40C1-A1CB-6F02BAF1C3FE}"/>
              </a:ext>
            </a:extLst>
          </p:cNvPr>
          <p:cNvSpPr>
            <a:spLocks noGrp="1"/>
          </p:cNvSpPr>
          <p:nvPr>
            <p:ph type="title"/>
          </p:nvPr>
        </p:nvSpPr>
        <p:spPr/>
        <p:txBody>
          <a:bodyPr>
            <a:normAutofit fontScale="90000"/>
          </a:bodyPr>
          <a:lstStyle/>
          <a:p>
            <a:r>
              <a:rPr lang="en-US" dirty="0"/>
              <a:t>LEARNING OUTCOMES OF THE STUDY IN RESPECT OF DATA SCIENCE</a:t>
            </a:r>
            <a:endParaRPr lang="en-IN" dirty="0"/>
          </a:p>
        </p:txBody>
      </p:sp>
      <p:sp>
        <p:nvSpPr>
          <p:cNvPr id="3" name="Content Placeholder 2">
            <a:extLst>
              <a:ext uri="{FF2B5EF4-FFF2-40B4-BE49-F238E27FC236}">
                <a16:creationId xmlns:a16="http://schemas.microsoft.com/office/drawing/2014/main" xmlns="" id="{D99398AD-80AA-439A-804C-6E3402DA340C}"/>
              </a:ext>
            </a:extLst>
          </p:cNvPr>
          <p:cNvSpPr>
            <a:spLocks noGrp="1"/>
          </p:cNvSpPr>
          <p:nvPr>
            <p:ph idx="1"/>
          </p:nvPr>
        </p:nvSpPr>
        <p:spPr/>
        <p:txBody>
          <a:bodyPr>
            <a:normAutofit lnSpcReduction="10000"/>
          </a:bodyPr>
          <a:lstStyle/>
          <a:p>
            <a:pPr marL="0" indent="0">
              <a:buNone/>
            </a:pPr>
            <a:r>
              <a:rPr lang="en-US" dirty="0"/>
              <a:t>Visualization part helped me to understand the data as it provides graphical representation of huge data. </a:t>
            </a:r>
          </a:p>
          <a:p>
            <a:pPr marL="0" indent="0">
              <a:buNone/>
            </a:pPr>
            <a:r>
              <a:rPr lang="en-US" dirty="0"/>
              <a:t>It assisted me to understand the feature importance, outliers or skewness detection and to compare the independent-dependent features. </a:t>
            </a:r>
          </a:p>
          <a:p>
            <a:pPr marL="0" indent="0">
              <a:buNone/>
            </a:pPr>
            <a:r>
              <a:rPr lang="en-US" dirty="0"/>
              <a:t>Data cleaning is the most important part of model building and therefore before model building, I made sure the data is cleaned. </a:t>
            </a:r>
          </a:p>
          <a:p>
            <a:pPr marL="0" indent="0">
              <a:buNone/>
            </a:pPr>
            <a:r>
              <a:rPr lang="en-US" dirty="0"/>
              <a:t>I have generated multiple regression machine learning models to get the best model wherein I found Extra Trees Regressor Model being the best based on the metrics I have used.</a:t>
            </a:r>
          </a:p>
          <a:p>
            <a:pPr marL="0" indent="0">
              <a:buNone/>
            </a:pPr>
            <a:r>
              <a:rPr lang="en-US" dirty="0"/>
              <a:t>Ensured that I at least get a decent prediction confidence percentage.</a:t>
            </a:r>
            <a:endParaRPr lang="en-IN" dirty="0"/>
          </a:p>
        </p:txBody>
      </p:sp>
    </p:spTree>
    <p:extLst>
      <p:ext uri="{BB962C8B-B14F-4D97-AF65-F5344CB8AC3E}">
        <p14:creationId xmlns:p14="http://schemas.microsoft.com/office/powerpoint/2010/main" val="222652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BADA7F-3CE7-4CC1-B939-96442F03BA5A}"/>
              </a:ext>
            </a:extLst>
          </p:cNvPr>
          <p:cNvSpPr>
            <a:spLocks noGrp="1"/>
          </p:cNvSpPr>
          <p:nvPr>
            <p:ph type="title"/>
          </p:nvPr>
        </p:nvSpPr>
        <p:spPr/>
        <p:txBody>
          <a:bodyPr>
            <a:normAutofit fontScale="90000"/>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xmlns="" id="{4C0AAF0D-5CA5-469C-9EED-FD9B0059FD9A}"/>
              </a:ext>
            </a:extLst>
          </p:cNvPr>
          <p:cNvSpPr>
            <a:spLocks noGrp="1"/>
          </p:cNvSpPr>
          <p:nvPr>
            <p:ph idx="1"/>
          </p:nvPr>
        </p:nvSpPr>
        <p:spPr/>
        <p:txBody>
          <a:bodyPr>
            <a:normAutofit lnSpcReduction="10000"/>
          </a:bodyPr>
          <a:lstStyle/>
          <a:p>
            <a:pPr marL="0" indent="0">
              <a:buNone/>
            </a:pPr>
            <a:r>
              <a:rPr lang="en-US" dirty="0"/>
              <a:t>Some algorithms are facing over-fitting problem which may be because of a smaller number of features in our dataset.</a:t>
            </a:r>
          </a:p>
          <a:p>
            <a:pPr marL="0" indent="0">
              <a:buNone/>
            </a:pPr>
            <a:r>
              <a:rPr lang="en-US" dirty="0"/>
              <a:t>Limitation of the study is that in the volatile changing market we have taken the data, to be more precise we have taken the data at the time of pandemic and recent data, so when the pandemic ends the market correction might happen slowly. </a:t>
            </a:r>
          </a:p>
          <a:p>
            <a:pPr marL="0" indent="0">
              <a:buNone/>
            </a:pPr>
            <a:r>
              <a:rPr lang="en-US" dirty="0"/>
              <a:t>Therefore based on that again the deciding factors of it may change and we have shortlisted and taken these data from the important cities across India. </a:t>
            </a:r>
          </a:p>
          <a:p>
            <a:pPr marL="0" indent="0">
              <a:buNone/>
            </a:pPr>
            <a:r>
              <a:rPr lang="en-US" dirty="0"/>
              <a:t>If the customer is from the different country our model might fail to predict the accuracy prize of that flight.</a:t>
            </a:r>
            <a:endParaRPr lang="en-IN" dirty="0"/>
          </a:p>
        </p:txBody>
      </p:sp>
    </p:spTree>
    <p:extLst>
      <p:ext uri="{BB962C8B-B14F-4D97-AF65-F5344CB8AC3E}">
        <p14:creationId xmlns:p14="http://schemas.microsoft.com/office/powerpoint/2010/main" val="217004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p:pic>
    </p:spTree>
    <p:extLst>
      <p:ext uri="{BB962C8B-B14F-4D97-AF65-F5344CB8AC3E}">
        <p14:creationId xmlns:p14="http://schemas.microsoft.com/office/powerpoint/2010/main" val="426071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31A436-86D3-4BDB-AF7F-1A05F38343D2}"/>
              </a:ext>
            </a:extLst>
          </p:cNvPr>
          <p:cNvSpPr>
            <a:spLocks noGrp="1"/>
          </p:cNvSpPr>
          <p:nvPr>
            <p:ph type="title"/>
          </p:nvPr>
        </p:nvSpPr>
        <p:spPr/>
        <p:txBody>
          <a:bodyPr/>
          <a:lstStyle/>
          <a:p>
            <a:r>
              <a:rPr lang="en-US" dirty="0"/>
              <a:t>PHASES OF THE PROJECT</a:t>
            </a:r>
            <a:endParaRPr lang="en-IN" dirty="0"/>
          </a:p>
        </p:txBody>
      </p:sp>
      <p:sp>
        <p:nvSpPr>
          <p:cNvPr id="3" name="Content Placeholder 2">
            <a:extLst>
              <a:ext uri="{FF2B5EF4-FFF2-40B4-BE49-F238E27FC236}">
                <a16:creationId xmlns:a16="http://schemas.microsoft.com/office/drawing/2014/main" xmlns="" id="{9BE758BE-9829-4DDE-B096-95F62CF70224}"/>
              </a:ext>
            </a:extLst>
          </p:cNvPr>
          <p:cNvSpPr>
            <a:spLocks noGrp="1"/>
          </p:cNvSpPr>
          <p:nvPr>
            <p:ph idx="1"/>
          </p:nvPr>
        </p:nvSpPr>
        <p:spPr/>
        <p:txBody>
          <a:bodyPr>
            <a:normAutofit fontScale="92500" lnSpcReduction="10000"/>
          </a:bodyPr>
          <a:lstStyle/>
          <a:p>
            <a:pPr marL="0" indent="0">
              <a:buNone/>
            </a:pPr>
            <a:r>
              <a:rPr lang="en-US" dirty="0"/>
              <a:t>This project is done in three parts:</a:t>
            </a:r>
          </a:p>
          <a:p>
            <a:pPr marL="0" indent="0">
              <a:buNone/>
            </a:pPr>
            <a:r>
              <a:rPr lang="en-US" dirty="0"/>
              <a:t>	- Data Collection</a:t>
            </a:r>
          </a:p>
          <a:p>
            <a:pPr marL="0" indent="0">
              <a:buNone/>
            </a:pPr>
            <a:r>
              <a:rPr lang="en-US" dirty="0"/>
              <a:t>	- Data Analysis</a:t>
            </a:r>
          </a:p>
          <a:p>
            <a:pPr marL="0" indent="0">
              <a:buNone/>
            </a:pPr>
            <a:r>
              <a:rPr lang="en-US" dirty="0"/>
              <a:t>	- Model Building</a:t>
            </a:r>
          </a:p>
          <a:p>
            <a:pPr marL="0" indent="0">
              <a:buNone/>
            </a:pPr>
            <a:r>
              <a:rPr lang="en-US" dirty="0"/>
              <a:t>I created two different Jupyter Notebook files to performed the required actions.</a:t>
            </a:r>
          </a:p>
          <a:p>
            <a:pPr marL="0" indent="0">
              <a:buNone/>
            </a:pPr>
            <a:r>
              <a:rPr lang="en-US" dirty="0"/>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p>
        </p:txBody>
      </p:sp>
    </p:spTree>
    <p:extLst>
      <p:ext uri="{BB962C8B-B14F-4D97-AF65-F5344CB8AC3E}">
        <p14:creationId xmlns:p14="http://schemas.microsoft.com/office/powerpoint/2010/main" val="120792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JUPYTER NOTEBOOK USAGE</a:t>
            </a:r>
          </a:p>
        </p:txBody>
      </p:sp>
      <p:sp>
        <p:nvSpPr>
          <p:cNvPr id="10" name="Content Placeholder 9"/>
          <p:cNvSpPr>
            <a:spLocks noGrp="1"/>
          </p:cNvSpPr>
          <p:nvPr>
            <p:ph sz="half" idx="1"/>
          </p:nvPr>
        </p:nvSpPr>
        <p:spPr/>
        <p:txBody>
          <a:bodyPr>
            <a:normAutofit fontScale="92500" lnSpcReduction="10000"/>
          </a:bodyPr>
          <a:lstStyle/>
          <a:p>
            <a:r>
              <a:rPr lang="en-US" dirty="0"/>
              <a:t>Used the Python programming in Jupyter Notebook for 2 separate files</a:t>
            </a:r>
          </a:p>
          <a:p>
            <a:r>
              <a:rPr lang="en-US" dirty="0"/>
              <a:t>In the first notebook I wrote down the code to extract data for Flight prices and details from various web pages and stored them in a comma separated value file</a:t>
            </a:r>
          </a:p>
          <a:p>
            <a:r>
              <a:rPr lang="en-US" dirty="0"/>
              <a:t>Then the second notebook was created to make a Flight Price Prediction project and analyze various ways to get better predicted results</a:t>
            </a:r>
          </a:p>
        </p:txBody>
      </p:sp>
      <p:graphicFrame>
        <p:nvGraphicFramePr>
          <p:cNvPr id="9" name="Content Placeholder 8" descr="Reverse list diagram showing transition between Group A and Group B with tasks under each group"/>
          <p:cNvGraphicFramePr>
            <a:graphicFrameLocks noGrp="1"/>
          </p:cNvGraphicFramePr>
          <p:nvPr>
            <p:ph sz="half" idx="2"/>
            <p:extLst>
              <p:ext uri="{D42A27DB-BD31-4B8C-83A1-F6EECF244321}">
                <p14:modId xmlns:p14="http://schemas.microsoft.com/office/powerpoint/2010/main" val="2826640564"/>
              </p:ext>
            </p:extLst>
          </p:nvPr>
        </p:nvGraphicFramePr>
        <p:xfrm>
          <a:off x="6196013" y="1600200"/>
          <a:ext cx="5383212"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205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E49371-704B-4E1F-9C01-B1905EAA5FB8}"/>
              </a:ext>
            </a:extLst>
          </p:cNvPr>
          <p:cNvSpPr>
            <a:spLocks noGrp="1"/>
          </p:cNvSpPr>
          <p:nvPr>
            <p:ph type="title"/>
          </p:nvPr>
        </p:nvSpPr>
        <p:spPr/>
        <p:txBody>
          <a:bodyPr/>
          <a:lstStyle/>
          <a:p>
            <a:r>
              <a:rPr lang="en-US" dirty="0"/>
              <a:t>MODEL BUILDING STEPS</a:t>
            </a:r>
            <a:endParaRPr lang="en-IN" dirty="0"/>
          </a:p>
        </p:txBody>
      </p:sp>
      <p:sp>
        <p:nvSpPr>
          <p:cNvPr id="3" name="Content Placeholder 2">
            <a:extLst>
              <a:ext uri="{FF2B5EF4-FFF2-40B4-BE49-F238E27FC236}">
                <a16:creationId xmlns:a16="http://schemas.microsoft.com/office/drawing/2014/main" xmlns="" id="{5DBE234A-1B2F-482B-A205-6DAAEA9509A7}"/>
              </a:ext>
            </a:extLst>
          </p:cNvPr>
          <p:cNvSpPr>
            <a:spLocks noGrp="1"/>
          </p:cNvSpPr>
          <p:nvPr>
            <p:ph idx="1"/>
          </p:nvPr>
        </p:nvSpPr>
        <p:spPr>
          <a:xfrm>
            <a:off x="758824" y="1752600"/>
            <a:ext cx="9601200" cy="4495800"/>
          </a:xfrm>
        </p:spPr>
        <p:txBody>
          <a:bodyPr/>
          <a:lstStyle/>
          <a:p>
            <a:pPr marL="0" indent="0">
              <a:buNone/>
            </a:pPr>
            <a:endParaRPr lang="en-US" dirty="0"/>
          </a:p>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5812" y="1447800"/>
            <a:ext cx="5123040" cy="4800600"/>
          </a:xfrm>
          <a:prstGeom prst="rect">
            <a:avLst/>
          </a:prstGeom>
        </p:spPr>
      </p:pic>
    </p:spTree>
    <p:extLst>
      <p:ext uri="{BB962C8B-B14F-4D97-AF65-F5344CB8AC3E}">
        <p14:creationId xmlns:p14="http://schemas.microsoft.com/office/powerpoint/2010/main" val="390245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4F8AEA-4AA3-4626-A0DE-68D7B4E4DC6D}"/>
              </a:ext>
            </a:extLst>
          </p:cNvPr>
          <p:cNvSpPr>
            <a:spLocks noGrp="1"/>
          </p:cNvSpPr>
          <p:nvPr>
            <p:ph type="title"/>
          </p:nvPr>
        </p:nvSpPr>
        <p:spPr/>
        <p:txBody>
          <a:bodyPr/>
          <a:lstStyle/>
          <a:p>
            <a:r>
              <a:rPr lang="en-US" dirty="0"/>
              <a:t>WEB SCRAPING WEBPAGES FOR FLIGHTS</a:t>
            </a:r>
            <a:endParaRPr lang="en-IN" dirty="0"/>
          </a:p>
        </p:txBody>
      </p:sp>
      <p:pic>
        <p:nvPicPr>
          <p:cNvPr id="4" name="Picture 3">
            <a:extLst>
              <a:ext uri="{FF2B5EF4-FFF2-40B4-BE49-F238E27FC236}">
                <a16:creationId xmlns:a16="http://schemas.microsoft.com/office/drawing/2014/main" xmlns="" id="{18E7D6B0-5A29-46CB-8115-07E774A28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3" y="1828800"/>
            <a:ext cx="9372599" cy="4867692"/>
          </a:xfrm>
          <a:prstGeom prst="rect">
            <a:avLst/>
          </a:prstGeom>
        </p:spPr>
      </p:pic>
    </p:spTree>
    <p:extLst>
      <p:ext uri="{BB962C8B-B14F-4D97-AF65-F5344CB8AC3E}">
        <p14:creationId xmlns:p14="http://schemas.microsoft.com/office/powerpoint/2010/main" val="371286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E92EE6-951B-49FB-8019-A2CB5C763AC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xmlns="" id="{14DD9281-62A9-4F52-A702-9F4030A794C6}"/>
              </a:ext>
            </a:extLst>
          </p:cNvPr>
          <p:cNvSpPr>
            <a:spLocks noGrp="1"/>
          </p:cNvSpPr>
          <p:nvPr>
            <p:ph idx="1"/>
          </p:nvPr>
        </p:nvSpPr>
        <p:spPr/>
        <p:txBody>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renaming the values.</a:t>
            </a:r>
          </a:p>
          <a:p>
            <a:r>
              <a:rPr lang="en-US" dirty="0"/>
              <a:t>Checking the summary of the dataset.</a:t>
            </a:r>
          </a:p>
          <a:p>
            <a:r>
              <a:rPr lang="en-US" dirty="0"/>
              <a:t>Checking unique values.</a:t>
            </a:r>
          </a:p>
          <a:p>
            <a:r>
              <a:rPr lang="en-US" dirty="0"/>
              <a:t>Checking all the categorical columns in the dataset.</a:t>
            </a:r>
          </a:p>
          <a:p>
            <a:r>
              <a:rPr lang="en-US" dirty="0"/>
              <a:t>Ensuring that the values are good to use and discarding junk data.</a:t>
            </a:r>
          </a:p>
        </p:txBody>
      </p:sp>
    </p:spTree>
    <p:extLst>
      <p:ext uri="{BB962C8B-B14F-4D97-AF65-F5344CB8AC3E}">
        <p14:creationId xmlns:p14="http://schemas.microsoft.com/office/powerpoint/2010/main" val="342964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BACEA0-EF7A-4279-975A-C08087CE20D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xmlns="" id="{CD60BA1D-5DE1-4223-8BD6-DAB24FB166F2}"/>
              </a:ext>
            </a:extLst>
          </p:cNvPr>
          <p:cNvSpPr>
            <a:spLocks noGrp="1"/>
          </p:cNvSpPr>
          <p:nvPr>
            <p:ph idx="1"/>
          </p:nvPr>
        </p:nvSpPr>
        <p:spPr/>
        <p:txBody>
          <a:bodyPr>
            <a:normAutofit fontScale="92500" lnSpcReduction="20000"/>
          </a:bodyPr>
          <a:lstStyle/>
          <a:p>
            <a:r>
              <a:rPr lang="en-US" dirty="0"/>
              <a:t>Visualizing with the use of pandas profiling feature.</a:t>
            </a:r>
          </a:p>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Checking for the final dimension of dataset to confirm the input details.</a:t>
            </a:r>
          </a:p>
          <a:p>
            <a:r>
              <a:rPr lang="en-US" dirty="0"/>
              <a:t>Creating train test split and the best random state found in the range 1-1000.</a:t>
            </a:r>
            <a:endParaRPr lang="en-IN" dirty="0"/>
          </a:p>
          <a:p>
            <a:r>
              <a:rPr lang="en-IN" dirty="0"/>
              <a:t>Taking a look at the importance of feature details to analyse further.</a:t>
            </a:r>
            <a:endParaRPr lang="en-US" dirty="0"/>
          </a:p>
        </p:txBody>
      </p:sp>
    </p:spTree>
    <p:extLst>
      <p:ext uri="{BB962C8B-B14F-4D97-AF65-F5344CB8AC3E}">
        <p14:creationId xmlns:p14="http://schemas.microsoft.com/office/powerpoint/2010/main" val="117875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75EAF2-F1DE-45B8-B69F-D7CFDF73D5AA}"/>
              </a:ext>
            </a:extLst>
          </p:cNvPr>
          <p:cNvSpPr>
            <a:spLocks noGrp="1"/>
          </p:cNvSpPr>
          <p:nvPr>
            <p:ph type="title"/>
          </p:nvPr>
        </p:nvSpPr>
        <p:spPr/>
        <p:txBody>
          <a:bodyPr>
            <a:normAutofit fontScale="90000"/>
          </a:body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xmlns="" id="{CACD9C1F-29D1-4C55-94C7-69CC7D90599D}"/>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xmlns="" id="{4AA63E50-9801-49BF-9D5A-FF442A6C9B14}"/>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xmlns="" id="{BBA9E414-9F14-419E-84FB-24E386B6D53E}"/>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xmlns="" id="{0D1AAEAC-6693-4F94-ADEF-F987760DA056}"/>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xmlns="" id="{9BF4EBC0-4B60-4059-8342-4C7B108C562F}"/>
              </a:ext>
            </a:extLst>
          </p:cNvPr>
          <p:cNvSpPr txBox="1"/>
          <p:nvPr/>
        </p:nvSpPr>
        <p:spPr>
          <a:xfrm>
            <a:off x="7214424" y="4408510"/>
            <a:ext cx="1981962" cy="369332"/>
          </a:xfrm>
          <a:prstGeom prst="rect">
            <a:avLst/>
          </a:prstGeom>
          <a:noFill/>
        </p:spPr>
        <p:txBody>
          <a:bodyPr wrap="square">
            <a:spAutoFit/>
          </a:bodyPr>
          <a:lstStyle/>
          <a:p>
            <a:r>
              <a:rPr lang="en-US" u="sng" dirty="0">
                <a:solidFill>
                  <a:srgbClr val="FFFF00"/>
                </a:solidFill>
              </a:rPr>
              <a:t>05. Conclusion</a:t>
            </a:r>
          </a:p>
        </p:txBody>
      </p:sp>
      <p:sp>
        <p:nvSpPr>
          <p:cNvPr id="8" name="TextBox 7">
            <a:extLst>
              <a:ext uri="{FF2B5EF4-FFF2-40B4-BE49-F238E27FC236}">
                <a16:creationId xmlns:a16="http://schemas.microsoft.com/office/drawing/2014/main" xmlns="" id="{1A71DE5B-39A2-448D-8E46-9BCF4B3C12FD}"/>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xmlns="" id="{C50E6C14-D18E-463E-8F42-9E729A8CC00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xmlns="" id="{C61FBADD-4697-4307-95C3-D0815AD9C811}"/>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xmlns="" id="{BD44AAED-6F70-47A1-9AE9-6F3279B81303}"/>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xmlns="" id="{B8C30E7B-C9A3-43A7-91B4-A04E3DBBAFD1}"/>
              </a:ext>
            </a:extLst>
          </p:cNvPr>
          <p:cNvSpPr txBox="1"/>
          <p:nvPr/>
        </p:nvSpPr>
        <p:spPr>
          <a:xfrm>
            <a:off x="7214424" y="4838946"/>
            <a:ext cx="3190205" cy="923330"/>
          </a:xfrm>
          <a:prstGeom prst="rect">
            <a:avLst/>
          </a:prstGeom>
          <a:noFill/>
        </p:spPr>
        <p:txBody>
          <a:bodyPr wrap="square">
            <a:spAutoFit/>
          </a:bodyPr>
          <a:lstStyle/>
          <a:p>
            <a:r>
              <a:rPr lang="en-US" sz="1800" b="1" dirty="0">
                <a:solidFill>
                  <a:srgbClr val="FFFF00"/>
                </a:solidFill>
                <a:latin typeface="+mj-lt"/>
              </a:rPr>
              <a:t>Summary</a:t>
            </a:r>
            <a:r>
              <a:rPr lang="en-US" sz="1800" dirty="0">
                <a:solidFill>
                  <a:srgbClr val="FFFF00"/>
                </a:solidFill>
                <a:latin typeface="+mj-lt"/>
              </a:rPr>
              <a:t> with the conclusion of all the analysis</a:t>
            </a:r>
          </a:p>
        </p:txBody>
      </p:sp>
    </p:spTree>
    <p:extLst>
      <p:ext uri="{BB962C8B-B14F-4D97-AF65-F5344CB8AC3E}">
        <p14:creationId xmlns:p14="http://schemas.microsoft.com/office/powerpoint/2010/main" val="98678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B11D6E40-F509-498A-BF02-00C895783B4A}">
  <ds:schemaRefs>
    <ds:schemaRef ds:uri="http://schemas.microsoft.com/sharepoint/v3/contenttype/forms"/>
  </ds:schemaRefs>
</ds:datastoreItem>
</file>

<file path=customXml/itemProps2.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2427FAC-CD3A-494C-985C-09E26C5EA507}">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Apex</Template>
  <TotalTime>99</TotalTime>
  <Words>1189</Words>
  <Application>Microsoft Office PowerPoint</Application>
  <PresentationFormat>Custom</PresentationFormat>
  <Paragraphs>118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Apex</vt:lpstr>
      <vt:lpstr>FLIGHT PRICE PREDICTION PROJECT PRESENTATION</vt:lpstr>
      <vt:lpstr>PROBLEM STATEMENT</vt:lpstr>
      <vt:lpstr>PHASES OF THE PROJECT</vt:lpstr>
      <vt:lpstr>JUPYTER NOTEBOOK USAGE</vt:lpstr>
      <vt:lpstr>MODEL BUILDING STEPS</vt:lpstr>
      <vt:lpstr>WEB SCRAPING WEBPAGES FOR FLIGHTS</vt:lpstr>
      <vt:lpstr>DATA PREPROCESSING</vt:lpstr>
      <vt:lpstr>DATA PREPROCESSING</vt:lpstr>
      <vt:lpstr>EXPLORATORY DATA ANALYSIS (EDA) AND VISUALIZATION</vt:lpstr>
      <vt:lpstr>EXPLORATORY DATA ANALYSIS (EDA)</vt:lpstr>
      <vt:lpstr>VISUALIZATION USING PANDAS PROFILING REPORT</vt:lpstr>
      <vt:lpstr>COUNT PLOTS</vt:lpstr>
      <vt:lpstr>BAR PLOTS</vt:lpstr>
      <vt:lpstr>BAR PLOTS AND SCATTER PLOTS</vt:lpstr>
      <vt:lpstr>MISSING VALUES AND DESCRIBE DATA</vt:lpstr>
      <vt:lpstr>HISTOGRAM AND HEATMAP</vt:lpstr>
      <vt:lpstr>CORRELATION AND IMPORTANCE BAR GRAPHS</vt:lpstr>
      <vt:lpstr>OUTLIERS AND SKEWNESS</vt:lpstr>
      <vt:lpstr>MODEL TRAINING PHASES</vt:lpstr>
      <vt:lpstr>REGRESSION MACHINE LEARNING MODEL/S USED</vt:lpstr>
      <vt:lpstr>REGRESSION MODEL FUNCTION WITH EVALUATION METRICS</vt:lpstr>
      <vt:lpstr>RESULT OF MULTIPLE REGRESSION MODELS</vt:lpstr>
      <vt:lpstr>EVALUATION AND HYPER PARAMETER TUNING</vt:lpstr>
      <vt:lpstr>KEY FINDINGS AND CONCLUSIONS OF THE STUDY</vt:lpstr>
      <vt:lpstr>LEARNING OUTCOMES OF THE STUDY IN RESPECT OF DATA SCIENCE</vt:lpstr>
      <vt:lpstr>LIMITATIONS OF THIS WORK AND SCOPE FOR FUTURE WORK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HP</cp:lastModifiedBy>
  <cp:revision>21</cp:revision>
  <dcterms:created xsi:type="dcterms:W3CDTF">2021-11-29T18:55:00Z</dcterms:created>
  <dcterms:modified xsi:type="dcterms:W3CDTF">2022-02-05T15:36:12Z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