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256" r:id="rId2"/>
    <p:sldId id="275" r:id="rId3"/>
    <p:sldId id="276" r:id="rId4"/>
    <p:sldId id="277" r:id="rId5"/>
    <p:sldId id="278" r:id="rId6"/>
    <p:sldId id="269" r:id="rId7"/>
    <p:sldId id="283" r:id="rId8"/>
    <p:sldId id="279" r:id="rId9"/>
    <p:sldId id="274" r:id="rId10"/>
    <p:sldId id="285" r:id="rId11"/>
    <p:sldId id="286" r:id="rId12"/>
    <p:sldId id="287" r:id="rId13"/>
    <p:sldId id="289" r:id="rId14"/>
    <p:sldId id="290" r:id="rId15"/>
    <p:sldId id="280" r:id="rId16"/>
    <p:sldId id="281" r:id="rId17"/>
    <p:sldId id="291" r:id="rId18"/>
    <p:sldId id="282" r:id="rId19"/>
    <p:sldId id="284" r:id="rId20"/>
    <p:sldId id="29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p:scale>
          <a:sx n="81" d="100"/>
          <a:sy n="81" d="100"/>
        </p:scale>
        <p:origin x="-300" y="318"/>
      </p:cViewPr>
      <p:guideLst>
        <p:guide orient="horz" pos="2160"/>
        <p:guide pos="384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dgm:t>
        <a:bodyPr/>
        <a:lstStyle/>
        <a:p>
          <a:r>
            <a:rPr lang="en-US" dirty="0"/>
            <a:t>Use Pandas Profiling to get initial insight on our dataset</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t>
        <a:bodyPr/>
        <a:lstStyle/>
        <a:p>
          <a:endParaRPr lang="en-IN"/>
        </a:p>
      </dgm:t>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t>
        <a:bodyPr/>
        <a:lstStyle/>
        <a:p>
          <a:endParaRPr lang="en-IN"/>
        </a:p>
      </dgm:t>
    </dgm:pt>
    <dgm:pt modelId="{1B1F80F4-E9A5-4A99-A630-6548067B7CB5}" type="pres">
      <dgm:prSet presAssocID="{995C4470-49EF-4BD9-B00A-AD612181AB58}" presName="parTrans" presStyleLbl="sibTrans2D1" presStyleIdx="0" presStyleCnt="10"/>
      <dgm:spPr/>
      <dgm:t>
        <a:bodyPr/>
        <a:lstStyle/>
        <a:p>
          <a:endParaRPr lang="en-IN"/>
        </a:p>
      </dgm:t>
    </dgm:pt>
    <dgm:pt modelId="{85447532-8740-4202-B6A5-AE63748B9291}" type="pres">
      <dgm:prSet presAssocID="{CD410504-9F7F-47AE-B46E-CE985680360F}" presName="child" presStyleLbl="alignAccFollowNode1" presStyleIdx="0" presStyleCnt="10">
        <dgm:presLayoutVars>
          <dgm:chMax val="0"/>
          <dgm:bulletEnabled val="1"/>
        </dgm:presLayoutVars>
      </dgm:prSet>
      <dgm:spPr/>
      <dgm:t>
        <a:bodyPr/>
        <a:lstStyle/>
        <a:p>
          <a:endParaRPr lang="en-IN"/>
        </a:p>
      </dgm:t>
    </dgm:pt>
    <dgm:pt modelId="{7CAEA63C-96B5-40D4-900F-409598FDB0C1}" type="pres">
      <dgm:prSet presAssocID="{2B847D36-6E88-4DD3-AABD-579C99426233}" presName="sibTrans" presStyleLbl="sibTrans2D1" presStyleIdx="1" presStyleCnt="10"/>
      <dgm:spPr/>
      <dgm:t>
        <a:bodyPr/>
        <a:lstStyle/>
        <a:p>
          <a:endParaRPr lang="en-IN"/>
        </a:p>
      </dgm:t>
    </dgm:pt>
    <dgm:pt modelId="{459BBFF8-CE50-41AE-9B5E-F6026BBE4F45}" type="pres">
      <dgm:prSet presAssocID="{C4FF5CFA-9CEF-4C34-984A-CC28F232798F}" presName="child" presStyleLbl="alignAccFollowNode1" presStyleIdx="1" presStyleCnt="10">
        <dgm:presLayoutVars>
          <dgm:chMax val="0"/>
          <dgm:bulletEnabled val="1"/>
        </dgm:presLayoutVars>
      </dgm:prSet>
      <dgm:spPr/>
      <dgm:t>
        <a:bodyPr/>
        <a:lstStyle/>
        <a:p>
          <a:endParaRPr lang="en-IN"/>
        </a:p>
      </dgm:t>
    </dgm:pt>
    <dgm:pt modelId="{A65C4264-24F4-4122-844B-F5E582EC0111}" type="pres">
      <dgm:prSet presAssocID="{B551F8FA-E415-4EE1-BA68-D13E7D2E980B}" presName="sibTrans" presStyleLbl="sibTrans2D1" presStyleIdx="2" presStyleCnt="10"/>
      <dgm:spPr/>
      <dgm:t>
        <a:bodyPr/>
        <a:lstStyle/>
        <a:p>
          <a:endParaRPr lang="en-IN"/>
        </a:p>
      </dgm:t>
    </dgm:pt>
    <dgm:pt modelId="{9A5E1799-26FB-4959-97AA-0FCC22761318}" type="pres">
      <dgm:prSet presAssocID="{F7CED298-1605-4B60-9FC8-0A4C25C5AA00}" presName="child" presStyleLbl="alignAccFollowNode1" presStyleIdx="2" presStyleCnt="10">
        <dgm:presLayoutVars>
          <dgm:chMax val="0"/>
          <dgm:bulletEnabled val="1"/>
        </dgm:presLayoutVars>
      </dgm:prSet>
      <dgm:spPr/>
      <dgm:t>
        <a:bodyPr/>
        <a:lstStyle/>
        <a:p>
          <a:endParaRPr lang="en-IN"/>
        </a:p>
      </dgm:t>
    </dgm:pt>
    <dgm:pt modelId="{3FBD4BD3-B74D-4AAB-9295-AE19DCC50691}" type="pres">
      <dgm:prSet presAssocID="{1009FF03-5F93-449C-AF20-55447EEE50AB}" presName="sibTrans" presStyleLbl="sibTrans2D1" presStyleIdx="3" presStyleCnt="10"/>
      <dgm:spPr/>
      <dgm:t>
        <a:bodyPr/>
        <a:lstStyle/>
        <a:p>
          <a:endParaRPr lang="en-IN"/>
        </a:p>
      </dgm:t>
    </dgm:pt>
    <dgm:pt modelId="{8C46515F-5745-4BFE-8634-C34D77574BE3}" type="pres">
      <dgm:prSet presAssocID="{87D09C77-9C5B-45C2-ACC9-ACEA66F18198}" presName="child" presStyleLbl="alignAccFollowNode1" presStyleIdx="3" presStyleCnt="10">
        <dgm:presLayoutVars>
          <dgm:chMax val="0"/>
          <dgm:bulletEnabled val="1"/>
        </dgm:presLayoutVars>
      </dgm:prSet>
      <dgm:spPr/>
      <dgm:t>
        <a:bodyPr/>
        <a:lstStyle/>
        <a:p>
          <a:endParaRPr lang="en-IN"/>
        </a:p>
      </dgm:t>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t>
        <a:bodyPr/>
        <a:lstStyle/>
        <a:p>
          <a:endParaRPr lang="en-IN"/>
        </a:p>
      </dgm:t>
    </dgm:pt>
    <dgm:pt modelId="{C8CE6287-76AA-46C4-B478-0F9183DE6118}" type="pres">
      <dgm:prSet presAssocID="{F342D04F-4D11-41CC-AB66-36041A902B44}" presName="parTrans" presStyleLbl="sibTrans2D1" presStyleIdx="4" presStyleCnt="10"/>
      <dgm:spPr/>
      <dgm:t>
        <a:bodyPr/>
        <a:lstStyle/>
        <a:p>
          <a:endParaRPr lang="en-IN"/>
        </a:p>
      </dgm:t>
    </dgm:pt>
    <dgm:pt modelId="{F7AA6D3E-BCE0-4C06-B101-080DA85DCB01}" type="pres">
      <dgm:prSet presAssocID="{5CBEC7DD-A25D-4956-9A65-6EA385F6FCB5}" presName="child" presStyleLbl="alignAccFollowNode1" presStyleIdx="4" presStyleCnt="10">
        <dgm:presLayoutVars>
          <dgm:chMax val="0"/>
          <dgm:bulletEnabled val="1"/>
        </dgm:presLayoutVars>
      </dgm:prSet>
      <dgm:spPr/>
      <dgm:t>
        <a:bodyPr/>
        <a:lstStyle/>
        <a:p>
          <a:endParaRPr lang="en-IN"/>
        </a:p>
      </dgm:t>
    </dgm:pt>
    <dgm:pt modelId="{DDA5CBC7-AA05-481A-A03A-3964C1BBBB5A}" type="pres">
      <dgm:prSet presAssocID="{BD0F67B1-39E4-45ED-9534-FB8F89E8EEF6}" presName="sibTrans" presStyleLbl="sibTrans2D1" presStyleIdx="5" presStyleCnt="10"/>
      <dgm:spPr/>
      <dgm:t>
        <a:bodyPr/>
        <a:lstStyle/>
        <a:p>
          <a:endParaRPr lang="en-IN"/>
        </a:p>
      </dgm:t>
    </dgm:pt>
    <dgm:pt modelId="{73DBFA1A-3823-4209-9CD6-DBDD456F39FB}" type="pres">
      <dgm:prSet presAssocID="{33BF0E2A-2B00-40A5-832E-FC800DCA5982}" presName="child" presStyleLbl="alignAccFollowNode1" presStyleIdx="5" presStyleCnt="10">
        <dgm:presLayoutVars>
          <dgm:chMax val="0"/>
          <dgm:bulletEnabled val="1"/>
        </dgm:presLayoutVars>
      </dgm:prSet>
      <dgm:spPr/>
      <dgm:t>
        <a:bodyPr/>
        <a:lstStyle/>
        <a:p>
          <a:endParaRPr lang="en-IN"/>
        </a:p>
      </dgm:t>
    </dgm:pt>
    <dgm:pt modelId="{E7F7C4A8-2F3A-49BA-B2E4-CF48FCA5D8D8}" type="pres">
      <dgm:prSet presAssocID="{E373698D-1356-47A7-A591-B72BFE77C3D1}" presName="sibTrans" presStyleLbl="sibTrans2D1" presStyleIdx="6" presStyleCnt="10"/>
      <dgm:spPr/>
      <dgm:t>
        <a:bodyPr/>
        <a:lstStyle/>
        <a:p>
          <a:endParaRPr lang="en-IN"/>
        </a:p>
      </dgm:t>
    </dgm:pt>
    <dgm:pt modelId="{68423B8C-DD55-4C1A-86D3-87118415FFA7}" type="pres">
      <dgm:prSet presAssocID="{CAE20587-4D50-4B6B-A17D-199722D630E2}" presName="child" presStyleLbl="alignAccFollowNode1" presStyleIdx="6" presStyleCnt="10">
        <dgm:presLayoutVars>
          <dgm:chMax val="0"/>
          <dgm:bulletEnabled val="1"/>
        </dgm:presLayoutVars>
      </dgm:prSet>
      <dgm:spPr/>
      <dgm:t>
        <a:bodyPr/>
        <a:lstStyle/>
        <a:p>
          <a:endParaRPr lang="en-IN"/>
        </a:p>
      </dgm:t>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t>
        <a:bodyPr/>
        <a:lstStyle/>
        <a:p>
          <a:endParaRPr lang="en-IN"/>
        </a:p>
      </dgm:t>
    </dgm:pt>
    <dgm:pt modelId="{BF9CEF10-4726-4D20-AC2F-85DE706D0D00}" type="pres">
      <dgm:prSet presAssocID="{403B4542-B2F8-496D-BBEA-3A684B1106F9}" presName="parTrans" presStyleLbl="sibTrans2D1" presStyleIdx="7" presStyleCnt="10"/>
      <dgm:spPr/>
      <dgm:t>
        <a:bodyPr/>
        <a:lstStyle/>
        <a:p>
          <a:endParaRPr lang="en-IN"/>
        </a:p>
      </dgm:t>
    </dgm:pt>
    <dgm:pt modelId="{C1386769-D313-4B62-9BE9-A84DD636105E}" type="pres">
      <dgm:prSet presAssocID="{038F6A6A-232A-44A4-9628-ADFA8F068F81}" presName="child" presStyleLbl="alignAccFollowNode1" presStyleIdx="7" presStyleCnt="10">
        <dgm:presLayoutVars>
          <dgm:chMax val="0"/>
          <dgm:bulletEnabled val="1"/>
        </dgm:presLayoutVars>
      </dgm:prSet>
      <dgm:spPr/>
      <dgm:t>
        <a:bodyPr/>
        <a:lstStyle/>
        <a:p>
          <a:endParaRPr lang="en-IN"/>
        </a:p>
      </dgm:t>
    </dgm:pt>
    <dgm:pt modelId="{0C1CAC8B-CC80-49DA-9707-021AB163C55F}" type="pres">
      <dgm:prSet presAssocID="{ABE7D012-6867-48DA-AF76-FDB8ECBB944D}" presName="sibTrans" presStyleLbl="sibTrans2D1" presStyleIdx="8" presStyleCnt="10"/>
      <dgm:spPr/>
      <dgm:t>
        <a:bodyPr/>
        <a:lstStyle/>
        <a:p>
          <a:endParaRPr lang="en-IN"/>
        </a:p>
      </dgm:t>
    </dgm:pt>
    <dgm:pt modelId="{2985E292-795D-4403-BD7F-3A17BE0B21A7}" type="pres">
      <dgm:prSet presAssocID="{15982A38-A73B-4943-B138-EA0EAB77BC29}" presName="child" presStyleLbl="alignAccFollowNode1" presStyleIdx="8" presStyleCnt="10">
        <dgm:presLayoutVars>
          <dgm:chMax val="0"/>
          <dgm:bulletEnabled val="1"/>
        </dgm:presLayoutVars>
      </dgm:prSet>
      <dgm:spPr/>
      <dgm:t>
        <a:bodyPr/>
        <a:lstStyle/>
        <a:p>
          <a:endParaRPr lang="en-IN"/>
        </a:p>
      </dgm:t>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t>
        <a:bodyPr/>
        <a:lstStyle/>
        <a:p>
          <a:endParaRPr lang="en-IN"/>
        </a:p>
      </dgm:t>
    </dgm:pt>
    <dgm:pt modelId="{E31C91BC-3A8F-4AC7-8DBF-330AFF31351C}" type="pres">
      <dgm:prSet presAssocID="{525F31A2-90BB-4E18-B1F5-10D38B8099D9}" presName="parTrans" presStyleLbl="sibTrans2D1" presStyleIdx="9" presStyleCnt="10"/>
      <dgm:spPr/>
      <dgm:t>
        <a:bodyPr/>
        <a:lstStyle/>
        <a:p>
          <a:endParaRPr lang="en-IN"/>
        </a:p>
      </dgm:t>
    </dgm:pt>
    <dgm:pt modelId="{AC28A259-E8AB-491C-9FF1-41516FA5BC71}" type="pres">
      <dgm:prSet presAssocID="{63746B76-9534-4F4F-B65B-B8A9AACC03F9}" presName="child" presStyleLbl="alignAccFollowNode1" presStyleIdx="9" presStyleCnt="10">
        <dgm:presLayoutVars>
          <dgm:chMax val="0"/>
          <dgm:bulletEnabled val="1"/>
        </dgm:presLayoutVars>
      </dgm:prSet>
      <dgm:spPr/>
      <dgm:t>
        <a:bodyPr/>
        <a:lstStyle/>
        <a:p>
          <a:endParaRPr lang="en-IN"/>
        </a:p>
      </dgm:t>
    </dgm:pt>
  </dgm:ptLst>
  <dgm:cxnLst>
    <dgm:cxn modelId="{541426C5-B997-49AC-A1CD-ABBC86A85301}" type="presOf" srcId="{BD0F67B1-39E4-45ED-9534-FB8F89E8EEF6}" destId="{DDA5CBC7-AA05-481A-A03A-3964C1BBBB5A}" srcOrd="0" destOrd="0" presId="urn:microsoft.com/office/officeart/2005/8/layout/lProcess1"/>
    <dgm:cxn modelId="{D22C632F-8F8B-48FF-A898-48FD446A5F78}" srcId="{41E3B52E-71B8-4BD0-B1ED-D051FFB12506}" destId="{CAE20587-4D50-4B6B-A17D-199722D630E2}" srcOrd="2" destOrd="0" parTransId="{6CEBC692-6F9A-47B4-948E-5AEB8FCFD251}" sibTransId="{7656320D-CC13-4DD7-8A30-F9FDC84AC6F2}"/>
    <dgm:cxn modelId="{0F0D3551-AF94-422C-87FE-80E4E27CB025}" srcId="{C53CC6D8-DEFC-45FD-8207-E1ECCC27EA85}" destId="{41E3B52E-71B8-4BD0-B1ED-D051FFB12506}" srcOrd="1" destOrd="0" parTransId="{DA206B73-34B1-48E4-A513-9978853BF217}" sibTransId="{2436D701-8B79-4C2B-92A4-52BC1BA24775}"/>
    <dgm:cxn modelId="{AC32EC95-E874-4C4E-AF61-58E99EE59A51}" type="presOf" srcId="{C4FF5CFA-9CEF-4C34-984A-CC28F232798F}" destId="{459BBFF8-CE50-41AE-9B5E-F6026BBE4F45}"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D2430375-0F29-4591-AAE4-CB3B30C4B793}" type="presOf" srcId="{EA587102-578B-46F3-8D9E-CEC48527A898}" destId="{67971461-EE07-4B5E-A0C3-A166C6559682}" srcOrd="0" destOrd="0" presId="urn:microsoft.com/office/officeart/2005/8/layout/lProcess1"/>
    <dgm:cxn modelId="{AB112F16-9765-4DCF-8A6B-B4FEBB1DF80B}" type="presOf" srcId="{1009FF03-5F93-449C-AF20-55447EEE50AB}" destId="{3FBD4BD3-B74D-4AAB-9295-AE19DCC5069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0687A885-2354-4E9E-B313-4269283F0057}" srcId="{41E3B52E-71B8-4BD0-B1ED-D051FFB12506}" destId="{5CBEC7DD-A25D-4956-9A65-6EA385F6FCB5}" srcOrd="0" destOrd="0" parTransId="{F342D04F-4D11-41CC-AB66-36041A902B44}" sibTransId="{BD0F67B1-39E4-45ED-9534-FB8F89E8EEF6}"/>
    <dgm:cxn modelId="{5F55A28B-96EB-4565-9919-9E4BDE07F610}" type="presOf" srcId="{F342D04F-4D11-41CC-AB66-36041A902B44}" destId="{C8CE6287-76AA-46C4-B478-0F9183DE6118}"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177AFE5D-5A5F-401C-8390-858F33CAC97C}" type="presOf" srcId="{87D09C77-9C5B-45C2-ACC9-ACEA66F18198}" destId="{8C46515F-5745-4BFE-8634-C34D77574BE3}"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25B66A08-E57F-429F-A076-5691EC284D95}" type="presOf" srcId="{33BF0E2A-2B00-40A5-832E-FC800DCA5982}" destId="{73DBFA1A-3823-4209-9CD6-DBDD456F39FB}"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A7B8947C-EA6E-47DE-814B-A0994EFA8C28}" srcId="{C53CC6D8-DEFC-45FD-8207-E1ECCC27EA85}" destId="{EA587102-578B-46F3-8D9E-CEC48527A898}" srcOrd="2" destOrd="0" parTransId="{5B4D99EA-4A7D-4EFB-95FC-BCCF98693CA7}" sibTransId="{8D504E2C-8A70-4591-8ECD-4A886FADED33}"/>
    <dgm:cxn modelId="{0FF6D2F7-E787-4B57-911C-090AA0CBD9AA}" type="presOf" srcId="{63746B76-9534-4F4F-B65B-B8A9AACC03F9}" destId="{AC28A259-E8AB-491C-9FF1-41516FA5BC71}"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F0586601-9ACD-4FBD-BD5A-48D73FF14301}" type="presOf" srcId="{516A4DDC-76BD-494E-B503-625555CCBC4A}" destId="{9BBCF6CE-E750-48B6-B333-305BBB100737}"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B522739A-4DEE-43CF-9357-A84EF1EEE7ED}" srcId="{41E3B52E-71B8-4BD0-B1ED-D051FFB12506}" destId="{33BF0E2A-2B00-40A5-832E-FC800DCA5982}" srcOrd="1" destOrd="0" parTransId="{F8C31ED9-A2C0-4A09-A419-0AE9A44BB8DF}" sibTransId="{E373698D-1356-47A7-A591-B72BFE77C3D1}"/>
    <dgm:cxn modelId="{6B045370-B4FF-427A-9929-461476AAE193}" srcId="{516A4DDC-76BD-494E-B503-625555CCBC4A}" destId="{CD410504-9F7F-47AE-B46E-CE985680360F}" srcOrd="0" destOrd="0" parTransId="{995C4470-49EF-4BD9-B00A-AD612181AB58}" sibTransId="{2B847D36-6E88-4DD3-AABD-579C99426233}"/>
    <dgm:cxn modelId="{0DC50B81-769A-4AC7-8C73-8EF8D8334AA1}" srcId="{EA587102-578B-46F3-8D9E-CEC48527A898}" destId="{038F6A6A-232A-44A4-9628-ADFA8F068F81}" srcOrd="0" destOrd="0" parTransId="{403B4542-B2F8-496D-BBEA-3A684B1106F9}" sibTransId="{ABE7D012-6867-48DA-AF76-FDB8ECBB944D}"/>
    <dgm:cxn modelId="{9AFC20F2-D5DD-455E-8266-96B58ABE2D49}" type="presOf" srcId="{CAE20587-4D50-4B6B-A17D-199722D630E2}" destId="{68423B8C-DD55-4C1A-86D3-87118415FFA7}" srcOrd="0" destOrd="0" presId="urn:microsoft.com/office/officeart/2005/8/layout/lProcess1"/>
    <dgm:cxn modelId="{6D853954-67EB-442C-9F5A-866B9247A562}" srcId="{C53CC6D8-DEFC-45FD-8207-E1ECCC27EA85}" destId="{5CA89521-836B-470D-B51C-F8A4714D4EFF}" srcOrd="3" destOrd="0" parTransId="{D7F37AAF-020D-463D-9735-A1336884A6AE}" sibTransId="{C27250CA-FF59-4A03-8472-477331DB98EB}"/>
    <dgm:cxn modelId="{0E9367DA-F3C7-4672-A3E1-FDDD869E15C8}" type="presOf" srcId="{ABE7D012-6867-48DA-AF76-FDB8ECBB944D}" destId="{0C1CAC8B-CC80-49DA-9707-021AB163C55F}"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AEAE8CB6-1B26-4996-A549-ADEFF4BF9B7B}" type="presOf" srcId="{41E3B52E-71B8-4BD0-B1ED-D051FFB12506}" destId="{09ADE9CE-20B7-4A4E-BED6-D56E4ED1D855}"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3EF97A2F-4200-46E4-86EB-19980AD436FE}" type="presOf" srcId="{CD410504-9F7F-47AE-B46E-CE985680360F}" destId="{85447532-8740-4202-B6A5-AE63748B9291}" srcOrd="0" destOrd="0" presId="urn:microsoft.com/office/officeart/2005/8/layout/lProcess1"/>
    <dgm:cxn modelId="{542EFA5A-B279-4120-B9BA-FE4ABDE4AFDD}" srcId="{516A4DDC-76BD-494E-B503-625555CCBC4A}" destId="{87D09C77-9C5B-45C2-ACC9-ACEA66F18198}" srcOrd="3" destOrd="0" parTransId="{A7A65ADC-DB8A-4F76-8458-BC8354307C90}" sibTransId="{8234610D-6FEE-4546-99B0-60EDB0B3BAEC}"/>
    <dgm:cxn modelId="{73058351-9FAC-4F4F-A5FB-FC365EDF9D02}" type="presOf" srcId="{C53CC6D8-DEFC-45FD-8207-E1ECCC27EA85}" destId="{22D8E0AF-322E-4A8E-BC3C-6E9E9A51F58F}"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20E91086-4757-4CF3-9C35-102C5A4D0079}" type="presOf" srcId="{403B4542-B2F8-496D-BBEA-3A684B1106F9}" destId="{BF9CEF10-4726-4D20-AC2F-85DE706D0D00}" srcOrd="0" destOrd="0" presId="urn:microsoft.com/office/officeart/2005/8/layout/lProcess1"/>
    <dgm:cxn modelId="{E26EF37D-CA6A-40E6-84D5-4EA9B936B567}" type="presOf" srcId="{5CA89521-836B-470D-B51C-F8A4714D4EFF}" destId="{DA50ACFD-2722-4D29-B376-5CF3C8F3EB4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6034" y="120600"/>
          <a:ext cx="2041983" cy="510495"/>
        </a:xfrm>
        <a:prstGeom prst="roundRect">
          <a:avLst>
            <a:gd name="adj" fmla="val 10000"/>
          </a:avLst>
        </a:prstGeom>
        <a:gradFill rotWithShape="0">
          <a:gsLst>
            <a:gs pos="0">
              <a:schemeClr val="lt1">
                <a:hueOff val="0"/>
                <a:satOff val="0"/>
                <a:lumOff val="0"/>
                <a:alphaOff val="0"/>
              </a:schemeClr>
            </a:gs>
            <a:gs pos="100000">
              <a:schemeClr val="lt1">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a:t>Web Scraping</a:t>
          </a:r>
        </a:p>
      </dsp:txBody>
      <dsp:txXfrm>
        <a:off x="20986" y="135552"/>
        <a:ext cx="2012079" cy="480591"/>
      </dsp:txXfrm>
    </dsp:sp>
    <dsp:sp modelId="{1B1F80F4-E9A5-4A99-A630-6548067B7CB5}">
      <dsp:nvSpPr>
        <dsp:cNvPr id="0" name=""/>
        <dsp:cNvSpPr/>
      </dsp:nvSpPr>
      <dsp:spPr>
        <a:xfrm rot="5400000">
          <a:off x="982358" y="675764"/>
          <a:ext cx="89336" cy="89336"/>
        </a:xfrm>
        <a:prstGeom prst="rightArrow">
          <a:avLst>
            <a:gd name="adj1" fmla="val 66700"/>
            <a:gd name="adj2" fmla="val 50000"/>
          </a:avLst>
        </a:prstGeom>
        <a:gradFill rotWithShape="0">
          <a:gsLst>
            <a:gs pos="0">
              <a:schemeClr val="accent1">
                <a:tint val="60000"/>
                <a:hueOff val="0"/>
                <a:satOff val="0"/>
                <a:lumOff val="0"/>
                <a:alphaOff val="0"/>
              </a:schemeClr>
            </a:gs>
            <a:gs pos="100000">
              <a:schemeClr val="accent1">
                <a:tint val="60000"/>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6034" y="809769"/>
          <a:ext cx="2041983" cy="51049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Ensure that the webpages allow legal scraping of data</a:t>
          </a:r>
        </a:p>
      </dsp:txBody>
      <dsp:txXfrm>
        <a:off x="20986" y="824721"/>
        <a:ext cx="2012079" cy="480591"/>
      </dsp:txXfrm>
    </dsp:sp>
    <dsp:sp modelId="{7CAEA63C-96B5-40D4-900F-409598FDB0C1}">
      <dsp:nvSpPr>
        <dsp:cNvPr id="0" name=""/>
        <dsp:cNvSpPr/>
      </dsp:nvSpPr>
      <dsp:spPr>
        <a:xfrm rot="5400000">
          <a:off x="982358" y="1364934"/>
          <a:ext cx="89336" cy="89336"/>
        </a:xfrm>
        <a:prstGeom prst="rightArrow">
          <a:avLst>
            <a:gd name="adj1" fmla="val 66700"/>
            <a:gd name="adj2" fmla="val 50000"/>
          </a:avLst>
        </a:prstGeom>
        <a:gradFill rotWithShape="0">
          <a:gsLst>
            <a:gs pos="0">
              <a:schemeClr val="accent1">
                <a:tint val="60000"/>
                <a:hueOff val="0"/>
                <a:satOff val="0"/>
                <a:lumOff val="0"/>
                <a:alphaOff val="0"/>
              </a:schemeClr>
            </a:gs>
            <a:gs pos="100000">
              <a:schemeClr val="accent1">
                <a:tint val="60000"/>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6034" y="1498939"/>
          <a:ext cx="2041983" cy="51049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Extract the product URL’s from Amazon and Flipkart</a:t>
          </a:r>
        </a:p>
      </dsp:txBody>
      <dsp:txXfrm>
        <a:off x="20986" y="1513891"/>
        <a:ext cx="2012079" cy="480591"/>
      </dsp:txXfrm>
    </dsp:sp>
    <dsp:sp modelId="{A65C4264-24F4-4122-844B-F5E582EC0111}">
      <dsp:nvSpPr>
        <dsp:cNvPr id="0" name=""/>
        <dsp:cNvSpPr/>
      </dsp:nvSpPr>
      <dsp:spPr>
        <a:xfrm rot="5400000">
          <a:off x="982358" y="2054103"/>
          <a:ext cx="89336" cy="89336"/>
        </a:xfrm>
        <a:prstGeom prst="rightArrow">
          <a:avLst>
            <a:gd name="adj1" fmla="val 66700"/>
            <a:gd name="adj2" fmla="val 50000"/>
          </a:avLst>
        </a:prstGeom>
        <a:gradFill rotWithShape="0">
          <a:gsLst>
            <a:gs pos="0">
              <a:schemeClr val="accent1">
                <a:tint val="60000"/>
                <a:hueOff val="0"/>
                <a:satOff val="0"/>
                <a:lumOff val="0"/>
                <a:alphaOff val="0"/>
              </a:schemeClr>
            </a:gs>
            <a:gs pos="100000">
              <a:schemeClr val="accent1">
                <a:tint val="60000"/>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6034" y="2188109"/>
          <a:ext cx="2041983" cy="51049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Create a dataframe with Reviews and Ratings columns</a:t>
          </a:r>
        </a:p>
      </dsp:txBody>
      <dsp:txXfrm>
        <a:off x="20986" y="2203061"/>
        <a:ext cx="2012079" cy="480591"/>
      </dsp:txXfrm>
    </dsp:sp>
    <dsp:sp modelId="{3FBD4BD3-B74D-4AAB-9295-AE19DCC50691}">
      <dsp:nvSpPr>
        <dsp:cNvPr id="0" name=""/>
        <dsp:cNvSpPr/>
      </dsp:nvSpPr>
      <dsp:spPr>
        <a:xfrm rot="5400000">
          <a:off x="982358" y="2743273"/>
          <a:ext cx="89336" cy="89336"/>
        </a:xfrm>
        <a:prstGeom prst="rightArrow">
          <a:avLst>
            <a:gd name="adj1" fmla="val 66700"/>
            <a:gd name="adj2" fmla="val 50000"/>
          </a:avLst>
        </a:prstGeom>
        <a:gradFill rotWithShape="0">
          <a:gsLst>
            <a:gs pos="0">
              <a:schemeClr val="accent1">
                <a:tint val="60000"/>
                <a:hueOff val="0"/>
                <a:satOff val="0"/>
                <a:lumOff val="0"/>
                <a:alphaOff val="0"/>
              </a:schemeClr>
            </a:gs>
            <a:gs pos="100000">
              <a:schemeClr val="accent1">
                <a:tint val="60000"/>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6034" y="2877278"/>
          <a:ext cx="2041983" cy="51049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Save the dataframe in CSV format</a:t>
          </a:r>
        </a:p>
      </dsp:txBody>
      <dsp:txXfrm>
        <a:off x="20986" y="2892230"/>
        <a:ext cx="2012079" cy="480591"/>
      </dsp:txXfrm>
    </dsp:sp>
    <dsp:sp modelId="{09ADE9CE-20B7-4A4E-BED6-D56E4ED1D855}">
      <dsp:nvSpPr>
        <dsp:cNvPr id="0" name=""/>
        <dsp:cNvSpPr/>
      </dsp:nvSpPr>
      <dsp:spPr>
        <a:xfrm>
          <a:off x="2333896" y="120600"/>
          <a:ext cx="2041983" cy="510495"/>
        </a:xfrm>
        <a:prstGeom prst="roundRect">
          <a:avLst>
            <a:gd name="adj" fmla="val 10000"/>
          </a:avLst>
        </a:prstGeom>
        <a:gradFill rotWithShape="0">
          <a:gsLst>
            <a:gs pos="0">
              <a:schemeClr val="lt1">
                <a:hueOff val="0"/>
                <a:satOff val="0"/>
                <a:lumOff val="0"/>
                <a:alphaOff val="0"/>
              </a:schemeClr>
            </a:gs>
            <a:gs pos="100000">
              <a:schemeClr val="lt1">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a:t>EDA</a:t>
          </a:r>
        </a:p>
      </dsp:txBody>
      <dsp:txXfrm>
        <a:off x="2348848" y="135552"/>
        <a:ext cx="2012079" cy="480591"/>
      </dsp:txXfrm>
    </dsp:sp>
    <dsp:sp modelId="{C8CE6287-76AA-46C4-B478-0F9183DE6118}">
      <dsp:nvSpPr>
        <dsp:cNvPr id="0" name=""/>
        <dsp:cNvSpPr/>
      </dsp:nvSpPr>
      <dsp:spPr>
        <a:xfrm rot="5400000">
          <a:off x="3310219" y="675764"/>
          <a:ext cx="89336" cy="89336"/>
        </a:xfrm>
        <a:prstGeom prst="rightArrow">
          <a:avLst>
            <a:gd name="adj1" fmla="val 66700"/>
            <a:gd name="adj2" fmla="val 50000"/>
          </a:avLst>
        </a:prstGeom>
        <a:gradFill rotWithShape="0">
          <a:gsLst>
            <a:gs pos="0">
              <a:schemeClr val="accent1">
                <a:tint val="60000"/>
                <a:hueOff val="0"/>
                <a:satOff val="0"/>
                <a:lumOff val="0"/>
                <a:alphaOff val="0"/>
              </a:schemeClr>
            </a:gs>
            <a:gs pos="100000">
              <a:schemeClr val="accent1">
                <a:tint val="60000"/>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333896" y="809769"/>
          <a:ext cx="2041983" cy="51049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Check for missing values</a:t>
          </a:r>
        </a:p>
      </dsp:txBody>
      <dsp:txXfrm>
        <a:off x="2348848" y="824721"/>
        <a:ext cx="2012079" cy="480591"/>
      </dsp:txXfrm>
    </dsp:sp>
    <dsp:sp modelId="{DDA5CBC7-AA05-481A-A03A-3964C1BBBB5A}">
      <dsp:nvSpPr>
        <dsp:cNvPr id="0" name=""/>
        <dsp:cNvSpPr/>
      </dsp:nvSpPr>
      <dsp:spPr>
        <a:xfrm rot="5400000">
          <a:off x="3310219" y="1364934"/>
          <a:ext cx="89336" cy="89336"/>
        </a:xfrm>
        <a:prstGeom prst="rightArrow">
          <a:avLst>
            <a:gd name="adj1" fmla="val 66700"/>
            <a:gd name="adj2" fmla="val 50000"/>
          </a:avLst>
        </a:prstGeom>
        <a:gradFill rotWithShape="0">
          <a:gsLst>
            <a:gs pos="0">
              <a:schemeClr val="accent1">
                <a:tint val="60000"/>
                <a:hueOff val="0"/>
                <a:satOff val="0"/>
                <a:lumOff val="0"/>
                <a:alphaOff val="0"/>
              </a:schemeClr>
            </a:gs>
            <a:gs pos="100000">
              <a:schemeClr val="accent1">
                <a:tint val="60000"/>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333896" y="1498939"/>
          <a:ext cx="2041983" cy="51049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Data Preprocessing steps</a:t>
          </a:r>
        </a:p>
      </dsp:txBody>
      <dsp:txXfrm>
        <a:off x="2348848" y="1513891"/>
        <a:ext cx="2012079" cy="480591"/>
      </dsp:txXfrm>
    </dsp:sp>
    <dsp:sp modelId="{E7F7C4A8-2F3A-49BA-B2E4-CF48FCA5D8D8}">
      <dsp:nvSpPr>
        <dsp:cNvPr id="0" name=""/>
        <dsp:cNvSpPr/>
      </dsp:nvSpPr>
      <dsp:spPr>
        <a:xfrm rot="5400000">
          <a:off x="3310219" y="2054103"/>
          <a:ext cx="89336" cy="89336"/>
        </a:xfrm>
        <a:prstGeom prst="rightArrow">
          <a:avLst>
            <a:gd name="adj1" fmla="val 66700"/>
            <a:gd name="adj2" fmla="val 50000"/>
          </a:avLst>
        </a:prstGeom>
        <a:gradFill rotWithShape="0">
          <a:gsLst>
            <a:gs pos="0">
              <a:schemeClr val="accent1">
                <a:tint val="60000"/>
                <a:hueOff val="0"/>
                <a:satOff val="0"/>
                <a:lumOff val="0"/>
                <a:alphaOff val="0"/>
              </a:schemeClr>
            </a:gs>
            <a:gs pos="100000">
              <a:schemeClr val="accent1">
                <a:tint val="60000"/>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2333896" y="2188109"/>
          <a:ext cx="2041983" cy="51049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Handle outliers and class imbalance to avoid model biasness</a:t>
          </a:r>
        </a:p>
      </dsp:txBody>
      <dsp:txXfrm>
        <a:off x="2348848" y="2203061"/>
        <a:ext cx="2012079" cy="480591"/>
      </dsp:txXfrm>
    </dsp:sp>
    <dsp:sp modelId="{67971461-EE07-4B5E-A0C3-A166C6559682}">
      <dsp:nvSpPr>
        <dsp:cNvPr id="0" name=""/>
        <dsp:cNvSpPr/>
      </dsp:nvSpPr>
      <dsp:spPr>
        <a:xfrm>
          <a:off x="4661757" y="120600"/>
          <a:ext cx="2041983" cy="510495"/>
        </a:xfrm>
        <a:prstGeom prst="roundRect">
          <a:avLst>
            <a:gd name="adj" fmla="val 10000"/>
          </a:avLst>
        </a:prstGeom>
        <a:gradFill rotWithShape="0">
          <a:gsLst>
            <a:gs pos="0">
              <a:schemeClr val="lt1">
                <a:hueOff val="0"/>
                <a:satOff val="0"/>
                <a:lumOff val="0"/>
                <a:alphaOff val="0"/>
              </a:schemeClr>
            </a:gs>
            <a:gs pos="100000">
              <a:schemeClr val="lt1">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a:t>Visualization</a:t>
          </a:r>
        </a:p>
      </dsp:txBody>
      <dsp:txXfrm>
        <a:off x="4676709" y="135552"/>
        <a:ext cx="2012079" cy="480591"/>
      </dsp:txXfrm>
    </dsp:sp>
    <dsp:sp modelId="{BF9CEF10-4726-4D20-AC2F-85DE706D0D00}">
      <dsp:nvSpPr>
        <dsp:cNvPr id="0" name=""/>
        <dsp:cNvSpPr/>
      </dsp:nvSpPr>
      <dsp:spPr>
        <a:xfrm rot="5400000">
          <a:off x="5638081" y="675764"/>
          <a:ext cx="89336" cy="89336"/>
        </a:xfrm>
        <a:prstGeom prst="rightArrow">
          <a:avLst>
            <a:gd name="adj1" fmla="val 66700"/>
            <a:gd name="adj2" fmla="val 50000"/>
          </a:avLst>
        </a:prstGeom>
        <a:gradFill rotWithShape="0">
          <a:gsLst>
            <a:gs pos="0">
              <a:schemeClr val="accent1">
                <a:tint val="60000"/>
                <a:hueOff val="0"/>
                <a:satOff val="0"/>
                <a:lumOff val="0"/>
                <a:alphaOff val="0"/>
              </a:schemeClr>
            </a:gs>
            <a:gs pos="100000">
              <a:schemeClr val="accent1">
                <a:tint val="60000"/>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4661757" y="809769"/>
          <a:ext cx="2041983" cy="51049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Use Pandas Profiling to get initial insight on our dataset</a:t>
          </a:r>
        </a:p>
      </dsp:txBody>
      <dsp:txXfrm>
        <a:off x="4676709" y="824721"/>
        <a:ext cx="2012079" cy="480591"/>
      </dsp:txXfrm>
    </dsp:sp>
    <dsp:sp modelId="{0C1CAC8B-CC80-49DA-9707-021AB163C55F}">
      <dsp:nvSpPr>
        <dsp:cNvPr id="0" name=""/>
        <dsp:cNvSpPr/>
      </dsp:nvSpPr>
      <dsp:spPr>
        <a:xfrm rot="5400000">
          <a:off x="5638081" y="1364934"/>
          <a:ext cx="89336" cy="89336"/>
        </a:xfrm>
        <a:prstGeom prst="rightArrow">
          <a:avLst>
            <a:gd name="adj1" fmla="val 66700"/>
            <a:gd name="adj2" fmla="val 50000"/>
          </a:avLst>
        </a:prstGeom>
        <a:gradFill rotWithShape="0">
          <a:gsLst>
            <a:gs pos="0">
              <a:schemeClr val="accent1">
                <a:tint val="60000"/>
                <a:hueOff val="0"/>
                <a:satOff val="0"/>
                <a:lumOff val="0"/>
                <a:alphaOff val="0"/>
              </a:schemeClr>
            </a:gs>
            <a:gs pos="100000">
              <a:schemeClr val="accent1">
                <a:tint val="60000"/>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4661757" y="1498939"/>
          <a:ext cx="2041983" cy="51049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Create various visualization plots and Word Cloud</a:t>
          </a:r>
        </a:p>
      </dsp:txBody>
      <dsp:txXfrm>
        <a:off x="4676709" y="1513891"/>
        <a:ext cx="2012079" cy="480591"/>
      </dsp:txXfrm>
    </dsp:sp>
    <dsp:sp modelId="{DA50ACFD-2722-4D29-B376-5CF3C8F3EB41}">
      <dsp:nvSpPr>
        <dsp:cNvPr id="0" name=""/>
        <dsp:cNvSpPr/>
      </dsp:nvSpPr>
      <dsp:spPr>
        <a:xfrm>
          <a:off x="6989619" y="120600"/>
          <a:ext cx="2041983" cy="510495"/>
        </a:xfrm>
        <a:prstGeom prst="roundRect">
          <a:avLst>
            <a:gd name="adj" fmla="val 10000"/>
          </a:avLst>
        </a:prstGeom>
        <a:gradFill rotWithShape="0">
          <a:gsLst>
            <a:gs pos="0">
              <a:schemeClr val="lt1">
                <a:hueOff val="0"/>
                <a:satOff val="0"/>
                <a:lumOff val="0"/>
                <a:alphaOff val="0"/>
              </a:schemeClr>
            </a:gs>
            <a:gs pos="100000">
              <a:schemeClr val="lt1">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a:t>Model Building</a:t>
          </a:r>
        </a:p>
      </dsp:txBody>
      <dsp:txXfrm>
        <a:off x="7004571" y="135552"/>
        <a:ext cx="2012079" cy="480591"/>
      </dsp:txXfrm>
    </dsp:sp>
    <dsp:sp modelId="{E31C91BC-3A8F-4AC7-8DBF-330AFF31351C}">
      <dsp:nvSpPr>
        <dsp:cNvPr id="0" name=""/>
        <dsp:cNvSpPr/>
      </dsp:nvSpPr>
      <dsp:spPr>
        <a:xfrm rot="5400000">
          <a:off x="7965943" y="675764"/>
          <a:ext cx="89336" cy="89336"/>
        </a:xfrm>
        <a:prstGeom prst="rightArrow">
          <a:avLst>
            <a:gd name="adj1" fmla="val 66700"/>
            <a:gd name="adj2" fmla="val 50000"/>
          </a:avLst>
        </a:prstGeom>
        <a:gradFill rotWithShape="0">
          <a:gsLst>
            <a:gs pos="0">
              <a:schemeClr val="accent1">
                <a:tint val="60000"/>
                <a:hueOff val="0"/>
                <a:satOff val="0"/>
                <a:lumOff val="0"/>
                <a:alphaOff val="0"/>
              </a:schemeClr>
            </a:gs>
            <a:gs pos="100000">
              <a:schemeClr val="accent1">
                <a:tint val="60000"/>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6989619" y="809769"/>
          <a:ext cx="2041983" cy="51049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Function for Classification Models and Evaluation Metrics</a:t>
          </a:r>
        </a:p>
      </dsp:txBody>
      <dsp:txXfrm>
        <a:off x="7004571" y="824721"/>
        <a:ext cx="2012079" cy="48059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1/12/2022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1/12/2022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509872" y="0"/>
            <a:ext cx="13243109"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198795" y="-21511"/>
            <a:ext cx="46736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11154" y="2708476"/>
            <a:ext cx="4417807"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6311154" y="4421081"/>
            <a:ext cx="4413071"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318325" y="1516829"/>
            <a:ext cx="2844800" cy="750981"/>
          </a:xfrm>
        </p:spPr>
        <p:txBody>
          <a:bodyPr anchor="b"/>
          <a:lstStyle>
            <a:lvl1pPr algn="l">
              <a:defRPr sz="2400"/>
            </a:lvl1pPr>
          </a:lstStyle>
          <a:p>
            <a:fld id="{0A98AF03-7270-45C2-A683-C5E353EF01A5}" type="datetime4">
              <a:rPr lang="en-US" smtClean="0"/>
              <a:pPr/>
              <a:t>January 12, 2022</a:t>
            </a:fld>
            <a:endParaRPr lang="en-US" dirty="0"/>
          </a:p>
        </p:txBody>
      </p:sp>
      <p:sp>
        <p:nvSpPr>
          <p:cNvPr id="50" name="Rectangle 49"/>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7071360" y="5719967"/>
            <a:ext cx="3775456"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6198795" y="5719967"/>
            <a:ext cx="858221" cy="365125"/>
          </a:xfrm>
        </p:spPr>
        <p:txBody>
          <a:bodyPr/>
          <a:lstStyle>
            <a:lvl1pPr>
              <a:defRPr>
                <a:solidFill>
                  <a:schemeClr val="accent1"/>
                </a:solidFill>
              </a:defRPr>
            </a:lvl1pPr>
          </a:lstStyle>
          <a:p>
            <a:fld id="{8B37D5FE-740C-46F5-801A-FA5477D9711F}" type="slidenum">
              <a:rPr lang="en-US" smtClean="0"/>
              <a:pPr/>
              <a:t>‹#›</a:t>
            </a:fld>
            <a:endParaRPr lang="en-US" dirty="0"/>
          </a:p>
        </p:txBody>
      </p:sp>
      <p:sp>
        <p:nvSpPr>
          <p:cNvPr id="89" name="Rectangle 88"/>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030147"/>
            <a:ext cx="1979271"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404395" y="1030147"/>
            <a:ext cx="7231605"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1/12/2022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78194" y="2900830"/>
            <a:ext cx="8849957"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678194" y="4267201"/>
            <a:ext cx="8849956"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B7EAE1-CAAC-4AEF-919E-158692B1E55E}" type="datetime4">
              <a:rPr lang="en-US" smtClean="0"/>
              <a:pPr/>
              <a:t>January 12,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9" name="Content Placeholder 8"/>
          <p:cNvSpPr>
            <a:spLocks noGrp="1"/>
          </p:cNvSpPr>
          <p:nvPr>
            <p:ph sz="quarter" idx="13"/>
          </p:nvPr>
        </p:nvSpPr>
        <p:spPr>
          <a:xfrm>
            <a:off x="1389888" y="2313432"/>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193536" y="2313431"/>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82815" y="2316009"/>
            <a:ext cx="407619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88961"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82450" y="2316010"/>
            <a:ext cx="4074289"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536"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1/12/2022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1/12/2022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58" name="Rectangle 57"/>
          <p:cNvSpPr/>
          <p:nvPr/>
        </p:nvSpPr>
        <p:spPr>
          <a:xfrm>
            <a:off x="1207429" y="601884"/>
            <a:ext cx="4749676"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527859" y="856527"/>
            <a:ext cx="4120587"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n-US"/>
          </a:p>
        </p:txBody>
      </p:sp>
      <p:sp>
        <p:nvSpPr>
          <p:cNvPr id="2" name="Title 1"/>
          <p:cNvSpPr>
            <a:spLocks noGrp="1"/>
          </p:cNvSpPr>
          <p:nvPr>
            <p:ph type="title"/>
          </p:nvPr>
        </p:nvSpPr>
        <p:spPr>
          <a:xfrm>
            <a:off x="6319777" y="2657435"/>
            <a:ext cx="4406096"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6315456" y="4136994"/>
            <a:ext cx="4398379"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1207429" y="601884"/>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12565" y="2660904"/>
            <a:ext cx="4401312"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340278" y="693795"/>
            <a:ext cx="4479497"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312841" y="4133089"/>
            <a:ext cx="4400764"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1/12/2022</a:t>
            </a:fld>
            <a:endParaRPr lang="en-US"/>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53" name="Rectangle 52"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406400" y="0"/>
            <a:ext cx="13243109"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609600" y="333488"/>
            <a:ext cx="109728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6081656" y="-21511"/>
            <a:ext cx="4905488"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391320" y="1027664"/>
            <a:ext cx="9366325"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91323" y="2323652"/>
            <a:ext cx="9036423"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96517" y="224493"/>
            <a:ext cx="2844800" cy="365125"/>
          </a:xfrm>
          <a:prstGeom prst="rect">
            <a:avLst/>
          </a:prstGeom>
        </p:spPr>
        <p:txBody>
          <a:bodyPr vert="horz" lIns="91440" tIns="45720" rIns="91440" bIns="45720" rtlCol="0" anchor="ctr"/>
          <a:lstStyle>
            <a:lvl1pPr algn="r">
              <a:defRPr sz="1200">
                <a:solidFill>
                  <a:srgbClr val="FEFEFE"/>
                </a:solidFill>
              </a:defRPr>
            </a:lvl1pPr>
          </a:lstStyle>
          <a:p>
            <a:fld id="{37CC0096-1860-4642-9CD2-0079EA5E7CD1}" type="datetimeFigureOut">
              <a:rPr lang="en-US" smtClean="0"/>
              <a:pPr/>
              <a:t>1/12/2022</a:t>
            </a:fld>
            <a:endParaRPr lang="en-US"/>
          </a:p>
        </p:txBody>
      </p:sp>
      <p:sp>
        <p:nvSpPr>
          <p:cNvPr id="5" name="Footer Placeholder 4"/>
          <p:cNvSpPr>
            <a:spLocks noGrp="1"/>
          </p:cNvSpPr>
          <p:nvPr>
            <p:ph type="ftr" sz="quarter" idx="3"/>
          </p:nvPr>
        </p:nvSpPr>
        <p:spPr>
          <a:xfrm>
            <a:off x="6188597" y="5852161"/>
            <a:ext cx="4669536"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6198795" y="224492"/>
            <a:ext cx="1776208" cy="365125"/>
          </a:xfrm>
          <a:prstGeom prst="rect">
            <a:avLst/>
          </a:prstGeom>
        </p:spPr>
        <p:txBody>
          <a:bodyPr vert="horz" lIns="91440" tIns="45720" rIns="91440" bIns="45720" rtlCol="0" anchor="ctr"/>
          <a:lstStyle>
            <a:lvl1pPr algn="l">
              <a:defRPr sz="1200">
                <a:solidFill>
                  <a:srgbClr val="FEFEFE"/>
                </a:solidFill>
              </a:defRPr>
            </a:lvl1pPr>
          </a:lstStyle>
          <a:p>
            <a:fld id="{E31375A4-56A4-47D6-9801-1991572033F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6" r:id="rId12"/>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t>Ratings Prediction Project Presentation</a:t>
            </a:r>
            <a:endParaRPr dirty="0"/>
          </a:p>
        </p:txBody>
      </p:sp>
      <p:sp>
        <p:nvSpPr>
          <p:cNvPr id="3" name="Subtitle 2"/>
          <p:cNvSpPr>
            <a:spLocks noGrp="1"/>
          </p:cNvSpPr>
          <p:nvPr>
            <p:ph type="subTitle" idx="1"/>
          </p:nvPr>
        </p:nvSpPr>
        <p:spPr/>
        <p:txBody>
          <a:bodyPr/>
          <a:lstStyle/>
          <a:p>
            <a:r>
              <a:rPr lang="en-US" dirty="0"/>
              <a:t>Submitted by</a:t>
            </a:r>
          </a:p>
          <a:p>
            <a:r>
              <a:rPr lang="en-US" dirty="0" smtClean="0"/>
              <a:t>ARCHANA KUMARI</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170BC54-20E4-470C-9DFD-D59D52473791}"/>
              </a:ext>
            </a:extLst>
          </p:cNvPr>
          <p:cNvSpPr>
            <a:spLocks noGrp="1"/>
          </p:cNvSpPr>
          <p:nvPr>
            <p:ph idx="1"/>
          </p:nvPr>
        </p:nvSpPr>
        <p:spPr/>
        <p:txBody>
          <a:bodyPr/>
          <a:lstStyle/>
          <a:p>
            <a:endParaRPr lang="en-IN"/>
          </a:p>
        </p:txBody>
      </p:sp>
      <p:sp>
        <p:nvSpPr>
          <p:cNvPr id="2" name="Title 1">
            <a:extLst>
              <a:ext uri="{FF2B5EF4-FFF2-40B4-BE49-F238E27FC236}">
                <a16:creationId xmlns="" xmlns:a16="http://schemas.microsoft.com/office/drawing/2014/main" id="{BCDB501D-C2C3-4999-B79D-6117CA16FA2A}"/>
              </a:ext>
            </a:extLst>
          </p:cNvPr>
          <p:cNvSpPr>
            <a:spLocks noGrp="1"/>
          </p:cNvSpPr>
          <p:nvPr>
            <p:ph type="title"/>
          </p:nvPr>
        </p:nvSpPr>
        <p:spPr/>
        <p:txBody>
          <a:bodyPr/>
          <a:lstStyle/>
          <a:p>
            <a:r>
              <a:rPr lang="en-US" dirty="0"/>
              <a:t>PANDAS PROFILING</a:t>
            </a:r>
            <a:endParaRPr lang="en-IN" dirty="0"/>
          </a:p>
        </p:txBody>
      </p:sp>
      <p:sp>
        <p:nvSpPr>
          <p:cNvPr id="4" name="Text Placeholder 3">
            <a:extLst>
              <a:ext uri="{FF2B5EF4-FFF2-40B4-BE49-F238E27FC236}">
                <a16:creationId xmlns="" xmlns:a16="http://schemas.microsoft.com/office/drawing/2014/main" id="{D0C02F3B-4F58-437E-B004-1BC788AC6C9D}"/>
              </a:ext>
            </a:extLst>
          </p:cNvPr>
          <p:cNvSpPr>
            <a:spLocks noGrp="1"/>
          </p:cNvSpPr>
          <p:nvPr>
            <p:ph type="body" sz="half" idx="2"/>
          </p:nvPr>
        </p:nvSpPr>
        <p:spPr/>
        <p:txBody>
          <a:bodyPr/>
          <a:lstStyle/>
          <a:p>
            <a:r>
              <a:rPr lang="en-US" dirty="0"/>
              <a:t>I used the pandas-profiling feature to get an insight on the initial dataset details and check out the application of all the data preprocessing steps on it.</a:t>
            </a:r>
            <a:endParaRPr lang="en-IN" dirty="0"/>
          </a:p>
        </p:txBody>
      </p:sp>
      <p:pic>
        <p:nvPicPr>
          <p:cNvPr id="6" name="Picture 5">
            <a:extLst>
              <a:ext uri="{FF2B5EF4-FFF2-40B4-BE49-F238E27FC236}">
                <a16:creationId xmlns="" xmlns:a16="http://schemas.microsoft.com/office/drawing/2014/main" id="{A80AF98F-09CB-4A23-B966-E0C3E40BB038}"/>
              </a:ext>
            </a:extLst>
          </p:cNvPr>
          <p:cNvPicPr>
            <a:picLocks noChangeAspect="1"/>
          </p:cNvPicPr>
          <p:nvPr/>
        </p:nvPicPr>
        <p:blipFill>
          <a:blip r:embed="rId2"/>
          <a:stretch>
            <a:fillRect/>
          </a:stretch>
        </p:blipFill>
        <p:spPr>
          <a:xfrm>
            <a:off x="76200" y="381000"/>
            <a:ext cx="7772400" cy="6019800"/>
          </a:xfrm>
          <a:prstGeom prst="rect">
            <a:avLst/>
          </a:prstGeom>
        </p:spPr>
      </p:pic>
    </p:spTree>
    <p:extLst>
      <p:ext uri="{BB962C8B-B14F-4D97-AF65-F5344CB8AC3E}">
        <p14:creationId xmlns:p14="http://schemas.microsoft.com/office/powerpoint/2010/main" val="3272605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a:extLst>
              <a:ext uri="{FF2B5EF4-FFF2-40B4-BE49-F238E27FC236}">
                <a16:creationId xmlns="" xmlns:a16="http://schemas.microsoft.com/office/drawing/2014/main" id="{7691183F-C51E-4DF0-ADB1-CFD26CC269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7175" y="2025436"/>
            <a:ext cx="4121150" cy="2813477"/>
          </a:xfrm>
        </p:spPr>
      </p:pic>
      <p:sp>
        <p:nvSpPr>
          <p:cNvPr id="2" name="Title 1">
            <a:extLst>
              <a:ext uri="{FF2B5EF4-FFF2-40B4-BE49-F238E27FC236}">
                <a16:creationId xmlns="" xmlns:a16="http://schemas.microsoft.com/office/drawing/2014/main" id="{D034495F-3286-466E-AD30-627AC3CFE1F4}"/>
              </a:ext>
            </a:extLst>
          </p:cNvPr>
          <p:cNvSpPr>
            <a:spLocks noGrp="1"/>
          </p:cNvSpPr>
          <p:nvPr>
            <p:ph type="title"/>
          </p:nvPr>
        </p:nvSpPr>
        <p:spPr/>
        <p:txBody>
          <a:bodyPr/>
          <a:lstStyle/>
          <a:p>
            <a:r>
              <a:rPr lang="en-US" dirty="0"/>
              <a:t>WORD AND CHARACTER COUNT</a:t>
            </a:r>
            <a:endParaRPr lang="en-IN" dirty="0"/>
          </a:p>
        </p:txBody>
      </p:sp>
      <p:sp>
        <p:nvSpPr>
          <p:cNvPr id="4" name="Text Placeholder 3">
            <a:extLst>
              <a:ext uri="{FF2B5EF4-FFF2-40B4-BE49-F238E27FC236}">
                <a16:creationId xmlns="" xmlns:a16="http://schemas.microsoft.com/office/drawing/2014/main" id="{61109B95-2445-41E2-A7F9-21390E4AC680}"/>
              </a:ext>
            </a:extLst>
          </p:cNvPr>
          <p:cNvSpPr>
            <a:spLocks noGrp="1"/>
          </p:cNvSpPr>
          <p:nvPr>
            <p:ph type="body" sz="half" idx="2"/>
          </p:nvPr>
        </p:nvSpPr>
        <p:spPr/>
        <p:txBody>
          <a:bodyPr>
            <a:normAutofit lnSpcReduction="10000"/>
          </a:bodyPr>
          <a:lstStyle/>
          <a:p>
            <a:r>
              <a:rPr lang="en-US" dirty="0"/>
              <a:t>Created the histogram + distribution plots for Word Counts and Character Counts before and after cleaning the text data. We basically removed all the stop words, punctuations, smiley, special characters, white spaces etc.</a:t>
            </a:r>
            <a:endParaRPr lang="en-IN" dirty="0"/>
          </a:p>
        </p:txBody>
      </p:sp>
    </p:spTree>
    <p:extLst>
      <p:ext uri="{BB962C8B-B14F-4D97-AF65-F5344CB8AC3E}">
        <p14:creationId xmlns:p14="http://schemas.microsoft.com/office/powerpoint/2010/main" val="3838662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 xmlns:a16="http://schemas.microsoft.com/office/drawing/2014/main" id="{ED4BD93E-9B63-43D6-A018-22273ED7305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7175" y="2407100"/>
            <a:ext cx="4121150" cy="2050150"/>
          </a:xfrm>
        </p:spPr>
      </p:pic>
      <p:sp>
        <p:nvSpPr>
          <p:cNvPr id="2" name="Title 1">
            <a:extLst>
              <a:ext uri="{FF2B5EF4-FFF2-40B4-BE49-F238E27FC236}">
                <a16:creationId xmlns="" xmlns:a16="http://schemas.microsoft.com/office/drawing/2014/main" id="{835ED5AB-3FBE-4B9C-AC31-883AC61C0A21}"/>
              </a:ext>
            </a:extLst>
          </p:cNvPr>
          <p:cNvSpPr>
            <a:spLocks noGrp="1"/>
          </p:cNvSpPr>
          <p:nvPr>
            <p:ph type="title"/>
          </p:nvPr>
        </p:nvSpPr>
        <p:spPr/>
        <p:txBody>
          <a:bodyPr/>
          <a:lstStyle/>
          <a:p>
            <a:r>
              <a:rPr lang="en-US" dirty="0"/>
              <a:t>RATINGS PLOT</a:t>
            </a:r>
            <a:endParaRPr lang="en-IN" dirty="0"/>
          </a:p>
        </p:txBody>
      </p:sp>
      <p:sp>
        <p:nvSpPr>
          <p:cNvPr id="4" name="Text Placeholder 3">
            <a:extLst>
              <a:ext uri="{FF2B5EF4-FFF2-40B4-BE49-F238E27FC236}">
                <a16:creationId xmlns="" xmlns:a16="http://schemas.microsoft.com/office/drawing/2014/main" id="{06F2FA12-3011-4A37-BF18-99B396150043}"/>
              </a:ext>
            </a:extLst>
          </p:cNvPr>
          <p:cNvSpPr>
            <a:spLocks noGrp="1"/>
          </p:cNvSpPr>
          <p:nvPr>
            <p:ph type="body" sz="half" idx="2"/>
          </p:nvPr>
        </p:nvSpPr>
        <p:spPr/>
        <p:txBody>
          <a:bodyPr/>
          <a:lstStyle/>
          <a:p>
            <a:r>
              <a:rPr lang="en-US" dirty="0"/>
              <a:t>Created the histogram + distribution plots for our target label and observed each and every rating class for word counts as well as their character counts.</a:t>
            </a:r>
            <a:endParaRPr lang="en-IN" dirty="0"/>
          </a:p>
        </p:txBody>
      </p:sp>
    </p:spTree>
    <p:extLst>
      <p:ext uri="{BB962C8B-B14F-4D97-AF65-F5344CB8AC3E}">
        <p14:creationId xmlns:p14="http://schemas.microsoft.com/office/powerpoint/2010/main" val="1856256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 xmlns:a16="http://schemas.microsoft.com/office/drawing/2014/main" id="{E7D10973-0B41-4E87-994A-2C2C2489F8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7175" y="2159975"/>
            <a:ext cx="4121150" cy="2544399"/>
          </a:xfrm>
        </p:spPr>
      </p:pic>
      <p:sp>
        <p:nvSpPr>
          <p:cNvPr id="2" name="Title 1">
            <a:extLst>
              <a:ext uri="{FF2B5EF4-FFF2-40B4-BE49-F238E27FC236}">
                <a16:creationId xmlns="" xmlns:a16="http://schemas.microsoft.com/office/drawing/2014/main" id="{835ED5AB-3FBE-4B9C-AC31-883AC61C0A21}"/>
              </a:ext>
            </a:extLst>
          </p:cNvPr>
          <p:cNvSpPr>
            <a:spLocks noGrp="1"/>
          </p:cNvSpPr>
          <p:nvPr>
            <p:ph type="title"/>
          </p:nvPr>
        </p:nvSpPr>
        <p:spPr/>
        <p:txBody>
          <a:bodyPr/>
          <a:lstStyle/>
          <a:p>
            <a:r>
              <a:rPr lang="en-US" dirty="0"/>
              <a:t>BAR PLOTS</a:t>
            </a:r>
            <a:endParaRPr lang="en-IN" dirty="0"/>
          </a:p>
        </p:txBody>
      </p:sp>
      <p:sp>
        <p:nvSpPr>
          <p:cNvPr id="4" name="Text Placeholder 3">
            <a:extLst>
              <a:ext uri="{FF2B5EF4-FFF2-40B4-BE49-F238E27FC236}">
                <a16:creationId xmlns="" xmlns:a16="http://schemas.microsoft.com/office/drawing/2014/main" id="{06F2FA12-3011-4A37-BF18-99B396150043}"/>
              </a:ext>
            </a:extLst>
          </p:cNvPr>
          <p:cNvSpPr>
            <a:spLocks noGrp="1"/>
          </p:cNvSpPr>
          <p:nvPr>
            <p:ph type="body" sz="half" idx="2"/>
          </p:nvPr>
        </p:nvSpPr>
        <p:spPr/>
        <p:txBody>
          <a:bodyPr/>
          <a:lstStyle/>
          <a:p>
            <a:r>
              <a:rPr lang="en-US" dirty="0"/>
              <a:t>Generated these bar plots for most frequently used words in review summary and least or rarely used words in a review summary by any customer in our dataset.</a:t>
            </a:r>
            <a:endParaRPr lang="en-IN" dirty="0"/>
          </a:p>
        </p:txBody>
      </p:sp>
    </p:spTree>
    <p:extLst>
      <p:ext uri="{BB962C8B-B14F-4D97-AF65-F5344CB8AC3E}">
        <p14:creationId xmlns:p14="http://schemas.microsoft.com/office/powerpoint/2010/main" val="2064071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 xmlns:a16="http://schemas.microsoft.com/office/drawing/2014/main" id="{8226C915-90A3-4155-8B8D-B96FDA1F31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7175" y="2463431"/>
            <a:ext cx="4121150" cy="1937487"/>
          </a:xfrm>
        </p:spPr>
      </p:pic>
      <p:sp>
        <p:nvSpPr>
          <p:cNvPr id="2" name="Title 1">
            <a:extLst>
              <a:ext uri="{FF2B5EF4-FFF2-40B4-BE49-F238E27FC236}">
                <a16:creationId xmlns="" xmlns:a16="http://schemas.microsoft.com/office/drawing/2014/main" id="{835ED5AB-3FBE-4B9C-AC31-883AC61C0A21}"/>
              </a:ext>
            </a:extLst>
          </p:cNvPr>
          <p:cNvSpPr>
            <a:spLocks noGrp="1"/>
          </p:cNvSpPr>
          <p:nvPr>
            <p:ph type="title"/>
          </p:nvPr>
        </p:nvSpPr>
        <p:spPr/>
        <p:txBody>
          <a:bodyPr/>
          <a:lstStyle/>
          <a:p>
            <a:r>
              <a:rPr lang="en-US" dirty="0"/>
              <a:t>Count Plots</a:t>
            </a:r>
            <a:endParaRPr lang="en-IN" dirty="0"/>
          </a:p>
        </p:txBody>
      </p:sp>
      <p:sp>
        <p:nvSpPr>
          <p:cNvPr id="4" name="Text Placeholder 3">
            <a:extLst>
              <a:ext uri="{FF2B5EF4-FFF2-40B4-BE49-F238E27FC236}">
                <a16:creationId xmlns="" xmlns:a16="http://schemas.microsoft.com/office/drawing/2014/main" id="{06F2FA12-3011-4A37-BF18-99B396150043}"/>
              </a:ext>
            </a:extLst>
          </p:cNvPr>
          <p:cNvSpPr>
            <a:spLocks noGrp="1"/>
          </p:cNvSpPr>
          <p:nvPr>
            <p:ph type="body" sz="half" idx="2"/>
          </p:nvPr>
        </p:nvSpPr>
        <p:spPr/>
        <p:txBody>
          <a:bodyPr>
            <a:normAutofit lnSpcReduction="10000"/>
          </a:bodyPr>
          <a:lstStyle/>
          <a:p>
            <a:r>
              <a:rPr lang="en-US" dirty="0"/>
              <a:t>Generated these count plots before and after handling the data imbalance concern where we notice that the dataframe consisted of different number of rating reviews that needed to be equalized.</a:t>
            </a:r>
            <a:endParaRPr lang="en-IN" dirty="0"/>
          </a:p>
        </p:txBody>
      </p:sp>
    </p:spTree>
    <p:extLst>
      <p:ext uri="{BB962C8B-B14F-4D97-AF65-F5344CB8AC3E}">
        <p14:creationId xmlns:p14="http://schemas.microsoft.com/office/powerpoint/2010/main" val="3128399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269182-B625-4EE1-8AF5-A2A4E8233593}"/>
              </a:ext>
            </a:extLst>
          </p:cNvPr>
          <p:cNvSpPr>
            <a:spLocks noGrp="1"/>
          </p:cNvSpPr>
          <p:nvPr>
            <p:ph type="title"/>
          </p:nvPr>
        </p:nvSpPr>
        <p:spPr>
          <a:xfrm>
            <a:off x="1524000" y="448323"/>
            <a:ext cx="9144000" cy="1143000"/>
          </a:xfrm>
        </p:spPr>
        <p:txBody>
          <a:bodyPr/>
          <a:lstStyle/>
          <a:p>
            <a:r>
              <a:rPr lang="en-US" dirty="0"/>
              <a:t>MODEL DEVELOPMENT ALGORITHMS</a:t>
            </a:r>
            <a:endParaRPr lang="en-IN" dirty="0"/>
          </a:p>
        </p:txBody>
      </p:sp>
      <p:sp>
        <p:nvSpPr>
          <p:cNvPr id="4" name="TextBox 3">
            <a:extLst>
              <a:ext uri="{FF2B5EF4-FFF2-40B4-BE49-F238E27FC236}">
                <a16:creationId xmlns="" xmlns:a16="http://schemas.microsoft.com/office/drawing/2014/main" id="{F89EDBAC-D4A3-453A-A2F7-6807E8D5F9F9}"/>
              </a:ext>
            </a:extLst>
          </p:cNvPr>
          <p:cNvSpPr txBox="1"/>
          <p:nvPr/>
        </p:nvSpPr>
        <p:spPr>
          <a:xfrm>
            <a:off x="1529918" y="1752600"/>
            <a:ext cx="6858000" cy="4816896"/>
          </a:xfrm>
          <a:prstGeom prst="rect">
            <a:avLst/>
          </a:prstGeom>
          <a:noFill/>
        </p:spPr>
        <p:txBody>
          <a:bodyPr wrap="square">
            <a:spAutoFit/>
          </a:bodyPr>
          <a:lstStyle/>
          <a:p>
            <a:pPr marR="0" lvl="0">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complete list of algorithms that were used in training and testing the classification model are listed below:</a:t>
            </a:r>
          </a:p>
          <a:p>
            <a:pPr marR="0" lvl="0">
              <a:lnSpc>
                <a:spcPct val="107000"/>
              </a:lnSpc>
              <a:spcBef>
                <a:spcPts val="0"/>
              </a:spcBef>
              <a:spcAft>
                <a:spcPts val="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Logistic Regression</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Linear Support Vector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Bernoulli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Multinomial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Stochastic Gradient Descent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LGBM Classifier</a:t>
            </a:r>
          </a:p>
          <a:p>
            <a:pPr marR="0" lvl="0">
              <a:lnSpc>
                <a:spcPct val="107000"/>
              </a:lnSpc>
              <a:spcBef>
                <a:spcPts val="0"/>
              </a:spcBef>
              <a:spcAft>
                <a:spcPts val="80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54244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5CC8C3-C91D-4FDB-A3B3-92920A5AE941}"/>
              </a:ext>
            </a:extLst>
          </p:cNvPr>
          <p:cNvSpPr>
            <a:spLocks noGrp="1"/>
          </p:cNvSpPr>
          <p:nvPr>
            <p:ph type="title"/>
          </p:nvPr>
        </p:nvSpPr>
        <p:spPr/>
        <p:txBody>
          <a:bodyPr/>
          <a:lstStyle/>
          <a:p>
            <a:r>
              <a:rPr lang="en-US" dirty="0"/>
              <a:t>MODEL CREATION AND EVALUATION</a:t>
            </a:r>
            <a:endParaRPr lang="en-IN" dirty="0"/>
          </a:p>
        </p:txBody>
      </p:sp>
      <p:pic>
        <p:nvPicPr>
          <p:cNvPr id="4" name="Picture 3">
            <a:extLst>
              <a:ext uri="{FF2B5EF4-FFF2-40B4-BE49-F238E27FC236}">
                <a16:creationId xmlns="" xmlns:a16="http://schemas.microsoft.com/office/drawing/2014/main" id="{720F648A-D2E8-4329-B804-3AAF8484B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926269"/>
            <a:ext cx="7924800" cy="4476750"/>
          </a:xfrm>
          <a:prstGeom prst="rect">
            <a:avLst/>
          </a:prstGeom>
        </p:spPr>
      </p:pic>
    </p:spTree>
    <p:extLst>
      <p:ext uri="{BB962C8B-B14F-4D97-AF65-F5344CB8AC3E}">
        <p14:creationId xmlns:p14="http://schemas.microsoft.com/office/powerpoint/2010/main" val="1085505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8457E2-D12C-49C1-A616-0CB1569DB802}"/>
              </a:ext>
            </a:extLst>
          </p:cNvPr>
          <p:cNvSpPr>
            <a:spLocks noGrp="1"/>
          </p:cNvSpPr>
          <p:nvPr>
            <p:ph type="title"/>
          </p:nvPr>
        </p:nvSpPr>
        <p:spPr/>
        <p:txBody>
          <a:bodyPr/>
          <a:lstStyle/>
          <a:p>
            <a:r>
              <a:rPr lang="en-US" dirty="0"/>
              <a:t>FINAL MODEL</a:t>
            </a:r>
            <a:endParaRPr lang="en-IN" dirty="0"/>
          </a:p>
        </p:txBody>
      </p:sp>
      <p:pic>
        <p:nvPicPr>
          <p:cNvPr id="4" name="Picture 3">
            <a:extLst>
              <a:ext uri="{FF2B5EF4-FFF2-40B4-BE49-F238E27FC236}">
                <a16:creationId xmlns="" xmlns:a16="http://schemas.microsoft.com/office/drawing/2014/main" id="{83F96C8B-D18B-43CD-B906-F1F609DFE160}"/>
              </a:ext>
            </a:extLst>
          </p:cNvPr>
          <p:cNvPicPr>
            <a:picLocks noChangeAspect="1"/>
          </p:cNvPicPr>
          <p:nvPr/>
        </p:nvPicPr>
        <p:blipFill>
          <a:blip r:embed="rId2"/>
          <a:stretch>
            <a:fillRect/>
          </a:stretch>
        </p:blipFill>
        <p:spPr>
          <a:xfrm>
            <a:off x="1524000" y="1600200"/>
            <a:ext cx="7234963" cy="5105400"/>
          </a:xfrm>
          <a:prstGeom prst="rect">
            <a:avLst/>
          </a:prstGeom>
        </p:spPr>
      </p:pic>
    </p:spTree>
    <p:extLst>
      <p:ext uri="{BB962C8B-B14F-4D97-AF65-F5344CB8AC3E}">
        <p14:creationId xmlns:p14="http://schemas.microsoft.com/office/powerpoint/2010/main" val="2723916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607123-D4E6-4E81-B095-E3A7C1D45DF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 xmlns:a16="http://schemas.microsoft.com/office/drawing/2014/main" id="{D8FCB002-2C7B-4A98-878F-F76B3B6B806D}"/>
              </a:ext>
            </a:extLst>
          </p:cNvPr>
          <p:cNvSpPr>
            <a:spLocks noGrp="1"/>
          </p:cNvSpPr>
          <p:nvPr>
            <p:ph idx="1"/>
          </p:nvPr>
        </p:nvSpPr>
        <p:spPr/>
        <p:txBody>
          <a:bodyPr>
            <a:normAutofit fontScale="70000" lnSpcReduction="20000"/>
          </a:bodyPr>
          <a:lstStyle/>
          <a:p>
            <a:r>
              <a:rPr lang="en-US" dirty="0"/>
              <a:t>Key findings of the study: 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Random Forest Classifier as our final model. Finally by doing hyperparameter tuning we got optimum parameters for our final model. And finally we got improved accuracy score for our final model.</a:t>
            </a:r>
          </a:p>
          <a:p>
            <a:r>
              <a:rPr lang="en-US" dirty="0"/>
              <a:t>Limitations of this work and scope for the future work: 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hyperparameter tuning.</a:t>
            </a:r>
          </a:p>
        </p:txBody>
      </p:sp>
    </p:spTree>
    <p:extLst>
      <p:ext uri="{BB962C8B-B14F-4D97-AF65-F5344CB8AC3E}">
        <p14:creationId xmlns:p14="http://schemas.microsoft.com/office/powerpoint/2010/main" val="535585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9358C-76EC-4165-952A-47EA9FD7AD9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 xmlns:a16="http://schemas.microsoft.com/office/drawing/2014/main" id="{234E5922-E43F-4878-AD3F-26D5D0D06FE7}"/>
              </a:ext>
            </a:extLst>
          </p:cNvPr>
          <p:cNvSpPr>
            <a:spLocks noGrp="1"/>
          </p:cNvSpPr>
          <p:nvPr>
            <p:ph idx="1"/>
          </p:nvPr>
        </p:nvSpPr>
        <p:spPr/>
        <p:txBody>
          <a:bodyPr>
            <a:normAutofit fontScale="77500" lnSpcReduction="20000"/>
          </a:bodyPr>
          <a:lstStyle/>
          <a:p>
            <a:r>
              <a:rPr lang="en-US" dirty="0"/>
              <a:t>Areas of improvement:</a:t>
            </a:r>
          </a:p>
          <a:p>
            <a:pPr marL="514350" indent="-514350">
              <a:buFont typeface="+mj-lt"/>
              <a:buAutoNum type="romanUcPeriod"/>
            </a:pPr>
            <a:r>
              <a:rPr lang="en-US" dirty="0"/>
              <a:t>	Less time complexity</a:t>
            </a:r>
          </a:p>
          <a:p>
            <a:pPr marL="514350" indent="-514350">
              <a:buFont typeface="+mj-lt"/>
              <a:buAutoNum type="romanUcPeriod"/>
            </a:pPr>
            <a:r>
              <a:rPr lang="en-US" dirty="0"/>
              <a:t>	More computational power can be given</a:t>
            </a:r>
          </a:p>
          <a:p>
            <a:pPr marL="514350" indent="-514350">
              <a:buFont typeface="+mj-lt"/>
              <a:buAutoNum type="romanUcPeriod"/>
            </a:pPr>
            <a:r>
              <a:rPr lang="en-US" dirty="0"/>
              <a:t>	More accurate reviews can be given</a:t>
            </a:r>
          </a:p>
          <a:p>
            <a:pPr marL="514350" indent="-514350">
              <a:buFont typeface="+mj-lt"/>
              <a:buAutoNum type="romanUcPeriod"/>
            </a:pPr>
            <a:r>
              <a:rPr lang="en-US" dirty="0"/>
              <a:t>	Many more permutations and combinations in hyper parameter tuning can 	be used to obtain better parameter list</a:t>
            </a:r>
          </a:p>
          <a:p>
            <a:r>
              <a:rPr lang="en-US" dirty="0"/>
              <a:t>Final Remarks: After applying the hyper parameter tuning the best accuracy score obtained was 72.33278955954323% which can be further improved by obtaining more data and working up through other parameter combinations.</a:t>
            </a:r>
          </a:p>
          <a:p>
            <a:r>
              <a:rPr lang="en-IN" dirty="0"/>
              <a:t>We were able to create a rating prediction model that can be used to identify rating details just by evaluating the comments posted by a customer.</a:t>
            </a:r>
          </a:p>
        </p:txBody>
      </p:sp>
    </p:spTree>
    <p:extLst>
      <p:ext uri="{BB962C8B-B14F-4D97-AF65-F5344CB8AC3E}">
        <p14:creationId xmlns:p14="http://schemas.microsoft.com/office/powerpoint/2010/main" val="2881851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31325A-5DFB-4510-B694-6C97C085A80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 xmlns:a16="http://schemas.microsoft.com/office/drawing/2014/main" id="{C05982CE-E4FD-49E6-A1DC-157570A8E712}"/>
              </a:ext>
            </a:extLst>
          </p:cNvPr>
          <p:cNvSpPr>
            <a:spLocks noGrp="1"/>
          </p:cNvSpPr>
          <p:nvPr>
            <p:ph idx="1"/>
          </p:nvPr>
        </p:nvSpPr>
        <p:spPr/>
        <p:txBody>
          <a:bodyPr>
            <a:normAutofit fontScale="70000" lnSpcReduction="20000"/>
          </a:bodyPr>
          <a:lstStyle/>
          <a:p>
            <a:r>
              <a:rPr lang="en-US" dirty="0"/>
              <a:t>This is a Machine Learning Project performed on customer reviews. Reviews are processed using common NLP techniques.</a:t>
            </a:r>
          </a:p>
          <a:p>
            <a:r>
              <a:rPr lang="en-US" dirty="0"/>
              <a:t> 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p>
          <a:p>
            <a:r>
              <a:rPr lang="en-US" dirty="0"/>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p>
          <a:p>
            <a:r>
              <a:rPr lang="en-US" dirty="0"/>
              <a:t> This task is similar to Sentiment Analysis, but instead of predicting the positive and negative sentiment (sometimes neutral also), here we need to predict the rating.</a:t>
            </a:r>
            <a:endParaRPr lang="en-IN" dirty="0"/>
          </a:p>
        </p:txBody>
      </p:sp>
    </p:spTree>
    <p:extLst>
      <p:ext uri="{BB962C8B-B14F-4D97-AF65-F5344CB8AC3E}">
        <p14:creationId xmlns:p14="http://schemas.microsoft.com/office/powerpoint/2010/main" val="826272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56759E5A-1180-4660-8199-71AB40B92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 xmlns:a16="http://schemas.microsoft.com/office/drawing/2014/main" id="{664DB1FF-0B62-402E-9CE7-A2F95B83A66B}"/>
              </a:ext>
            </a:extLst>
          </p:cNvPr>
          <p:cNvSpPr txBox="1"/>
          <p:nvPr/>
        </p:nvSpPr>
        <p:spPr>
          <a:xfrm>
            <a:off x="-29592" y="5638800"/>
            <a:ext cx="6894250" cy="1569660"/>
          </a:xfrm>
          <a:prstGeom prst="rect">
            <a:avLst/>
          </a:prstGeom>
          <a:noFill/>
        </p:spPr>
        <p:txBody>
          <a:bodyPr wrap="square">
            <a:spAutoFit/>
          </a:bodyPr>
          <a:lstStyle/>
          <a:p>
            <a:r>
              <a:rPr lang="en-US" sz="9600" b="1" dirty="0">
                <a:solidFill>
                  <a:srgbClr val="FFFF00"/>
                </a:solidFill>
                <a:latin typeface="Algerian" panose="04020705040A02060702" pitchFamily="82" charset="0"/>
              </a:rPr>
              <a:t>THANK YOU</a:t>
            </a:r>
            <a:endParaRPr lang="en-IN" sz="9600" b="1" dirty="0">
              <a:solidFill>
                <a:srgbClr val="FFFF00"/>
              </a:solidFill>
              <a:latin typeface="Algerian" panose="04020705040A02060702" pitchFamily="82" charset="0"/>
            </a:endParaRPr>
          </a:p>
        </p:txBody>
      </p:sp>
    </p:spTree>
    <p:extLst>
      <p:ext uri="{BB962C8B-B14F-4D97-AF65-F5344CB8AC3E}">
        <p14:creationId xmlns:p14="http://schemas.microsoft.com/office/powerpoint/2010/main" val="2901300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34D1DF-7807-4CAD-8863-6E4BF3EF017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 xmlns:a16="http://schemas.microsoft.com/office/drawing/2014/main" id="{8F7471EB-D3FC-4DFC-A513-482936A27D2C}"/>
              </a:ext>
            </a:extLst>
          </p:cNvPr>
          <p:cNvSpPr>
            <a:spLocks noGrp="1"/>
          </p:cNvSpPr>
          <p:nvPr>
            <p:ph idx="1"/>
          </p:nvPr>
        </p:nvSpPr>
        <p:spPr/>
        <p:txBody>
          <a:bodyPr>
            <a:normAutofit fontScale="70000" lnSpcReduction="20000"/>
          </a:bodyPr>
          <a:lstStyle/>
          <a:p>
            <a:r>
              <a:rPr lang="en-US" dirty="0"/>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p>
          <a:p>
            <a:r>
              <a:rPr lang="en-US" dirty="0"/>
              <a:t>The ability to successfully decide whether a review will be helpful to other customers and thus give the product more exposure is vital to companies that support these reviews, companies like Google, Amazon, Flipkart etc.</a:t>
            </a:r>
          </a:p>
          <a:p>
            <a:r>
              <a:rPr lang="en-US" dirty="0"/>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p>
        </p:txBody>
      </p:sp>
    </p:spTree>
    <p:extLst>
      <p:ext uri="{BB962C8B-B14F-4D97-AF65-F5344CB8AC3E}">
        <p14:creationId xmlns:p14="http://schemas.microsoft.com/office/powerpoint/2010/main" val="4251771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5A8126-9D52-44A7-B4EB-47B8FD7848C8}"/>
              </a:ext>
            </a:extLst>
          </p:cNvPr>
          <p:cNvSpPr>
            <a:spLocks noGrp="1"/>
          </p:cNvSpPr>
          <p:nvPr>
            <p:ph type="title"/>
          </p:nvPr>
        </p:nvSpPr>
        <p:spPr/>
        <p:txBody>
          <a:bodyPr/>
          <a:lstStyle/>
          <a:p>
            <a:r>
              <a:rPr lang="en-IN" dirty="0"/>
              <a:t>DATA COLLECTION PHASE</a:t>
            </a:r>
          </a:p>
        </p:txBody>
      </p:sp>
      <p:sp>
        <p:nvSpPr>
          <p:cNvPr id="3" name="Content Placeholder 2">
            <a:extLst>
              <a:ext uri="{FF2B5EF4-FFF2-40B4-BE49-F238E27FC236}">
                <a16:creationId xmlns="" xmlns:a16="http://schemas.microsoft.com/office/drawing/2014/main" id="{30A24F7C-04EE-4AF3-B006-65F1A42A0867}"/>
              </a:ext>
            </a:extLst>
          </p:cNvPr>
          <p:cNvSpPr>
            <a:spLocks noGrp="1"/>
          </p:cNvSpPr>
          <p:nvPr>
            <p:ph idx="1"/>
          </p:nvPr>
        </p:nvSpPr>
        <p:spPr/>
        <p:txBody>
          <a:bodyPr>
            <a:normAutofit fontScale="85000" lnSpcReduction="20000"/>
          </a:bodyPr>
          <a:lstStyle/>
          <a:p>
            <a:r>
              <a:rPr lang="en-US" dirty="0" smtClean="0"/>
              <a:t>We</a:t>
            </a:r>
            <a:r>
              <a:rPr lang="en-US" dirty="0" smtClean="0"/>
              <a:t> </a:t>
            </a:r>
            <a:r>
              <a:rPr lang="en-US" dirty="0"/>
              <a:t>have to scrape at least 20000 rows of data. </a:t>
            </a:r>
            <a:r>
              <a:rPr lang="en-US" dirty="0" smtClean="0"/>
              <a:t>We</a:t>
            </a:r>
            <a:r>
              <a:rPr lang="en-US" dirty="0" smtClean="0"/>
              <a:t> </a:t>
            </a:r>
            <a:r>
              <a:rPr lang="en-US" dirty="0"/>
              <a:t>can scrape more data as well, it’s up to </a:t>
            </a:r>
            <a:r>
              <a:rPr lang="en-US" dirty="0" smtClean="0"/>
              <a:t>us</a:t>
            </a:r>
            <a:r>
              <a:rPr lang="en-US" dirty="0" smtClean="0"/>
              <a:t>. </a:t>
            </a:r>
            <a:r>
              <a:rPr lang="en-US" dirty="0"/>
              <a:t>More the data better the model. In this section you need to scrape the reviews of different laptops, Phones, Headphones, smart watches, Professional Cameras, Printers, monitors, home theatre, router from different e-commerce websites.</a:t>
            </a:r>
          </a:p>
          <a:p>
            <a:r>
              <a:rPr lang="en-US" dirty="0"/>
              <a:t>Basically, we need these columns:</a:t>
            </a:r>
          </a:p>
          <a:p>
            <a:pPr marL="0" indent="0">
              <a:buNone/>
            </a:pPr>
            <a:r>
              <a:rPr lang="en-US" dirty="0"/>
              <a:t>	1) reviews of the product.</a:t>
            </a:r>
          </a:p>
          <a:p>
            <a:pPr marL="0" indent="0">
              <a:buNone/>
            </a:pPr>
            <a:r>
              <a:rPr lang="en-US" dirty="0"/>
              <a:t>	2) rating of the product.</a:t>
            </a:r>
          </a:p>
          <a:p>
            <a:r>
              <a:rPr lang="en-US" dirty="0"/>
              <a:t>Fetch an equal number of reviews for each rating, for example if </a:t>
            </a:r>
            <a:r>
              <a:rPr lang="en-US" dirty="0" smtClean="0"/>
              <a:t>we</a:t>
            </a:r>
            <a:r>
              <a:rPr lang="en-US" dirty="0" smtClean="0"/>
              <a:t> </a:t>
            </a:r>
            <a:r>
              <a:rPr lang="en-US" dirty="0"/>
              <a:t>are fetching 10000 reviews then all ratings 1,2,3,4,5 should be 2000. It will balance our data set</a:t>
            </a:r>
            <a:r>
              <a:rPr lang="en-US" dirty="0" smtClean="0"/>
              <a:t>. We have to </a:t>
            </a:r>
            <a:r>
              <a:rPr lang="en-US" dirty="0"/>
              <a:t>c</a:t>
            </a:r>
            <a:r>
              <a:rPr lang="en-US" dirty="0" smtClean="0"/>
              <a:t>onvert </a:t>
            </a:r>
            <a:r>
              <a:rPr lang="en-US" dirty="0"/>
              <a:t>all the ratings to their round number as there are only 5 options for rating i.e., 1,2,3,4,5. If a rating is 4.5 convert it 5.</a:t>
            </a:r>
          </a:p>
        </p:txBody>
      </p:sp>
    </p:spTree>
    <p:extLst>
      <p:ext uri="{BB962C8B-B14F-4D97-AF65-F5344CB8AC3E}">
        <p14:creationId xmlns:p14="http://schemas.microsoft.com/office/powerpoint/2010/main" val="42108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6244E1-44F7-4E12-B7D5-C9363C80E6D7}"/>
              </a:ext>
            </a:extLst>
          </p:cNvPr>
          <p:cNvSpPr>
            <a:spLocks noGrp="1"/>
          </p:cNvSpPr>
          <p:nvPr>
            <p:ph type="title"/>
          </p:nvPr>
        </p:nvSpPr>
        <p:spPr/>
        <p:txBody>
          <a:bodyPr/>
          <a:lstStyle/>
          <a:p>
            <a:r>
              <a:rPr lang="en-IN" dirty="0"/>
              <a:t>MODEL BUILDING PHASE</a:t>
            </a:r>
          </a:p>
        </p:txBody>
      </p:sp>
      <p:sp>
        <p:nvSpPr>
          <p:cNvPr id="3" name="Content Placeholder 2">
            <a:extLst>
              <a:ext uri="{FF2B5EF4-FFF2-40B4-BE49-F238E27FC236}">
                <a16:creationId xmlns="" xmlns:a16="http://schemas.microsoft.com/office/drawing/2014/main" id="{2CA78F02-D93E-4284-9E77-544FF35F1CF3}"/>
              </a:ext>
            </a:extLst>
          </p:cNvPr>
          <p:cNvSpPr>
            <a:spLocks noGrp="1"/>
          </p:cNvSpPr>
          <p:nvPr>
            <p:ph idx="1"/>
          </p:nvPr>
        </p:nvSpPr>
        <p:spPr/>
        <p:txBody>
          <a:bodyPr>
            <a:normAutofit fontScale="85000" lnSpcReduction="10000"/>
          </a:bodyPr>
          <a:lstStyle/>
          <a:p>
            <a:r>
              <a:rPr lang="en-US" dirty="0"/>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p>
          <a:p>
            <a:pPr marL="0" indent="0">
              <a:buNone/>
            </a:pPr>
            <a:r>
              <a:rPr lang="en-US" dirty="0"/>
              <a:t>	1. Data Cleaning</a:t>
            </a:r>
          </a:p>
          <a:p>
            <a:pPr marL="0" indent="0">
              <a:buNone/>
            </a:pPr>
            <a:r>
              <a:rPr lang="en-US" dirty="0"/>
              <a:t>	2. Exploratory Data Analysis and Visualization</a:t>
            </a:r>
          </a:p>
          <a:p>
            <a:pPr marL="0" indent="0">
              <a:buNone/>
            </a:pPr>
            <a:r>
              <a:rPr lang="en-US" dirty="0"/>
              <a:t>	3. Data Pre-processing</a:t>
            </a:r>
          </a:p>
          <a:p>
            <a:pPr marL="0" indent="0">
              <a:buNone/>
            </a:pPr>
            <a:r>
              <a:rPr lang="en-US" dirty="0"/>
              <a:t>	4. Model Building</a:t>
            </a:r>
          </a:p>
          <a:p>
            <a:pPr marL="0" indent="0">
              <a:buNone/>
            </a:pPr>
            <a:r>
              <a:rPr lang="en-US" dirty="0"/>
              <a:t>	5. Model Evaluation</a:t>
            </a:r>
          </a:p>
          <a:p>
            <a:pPr marL="0" indent="0">
              <a:buNone/>
            </a:pPr>
            <a:r>
              <a:rPr lang="en-US" dirty="0"/>
              <a:t>	6. Selecting the Best classification model</a:t>
            </a:r>
          </a:p>
        </p:txBody>
      </p:sp>
    </p:spTree>
    <p:extLst>
      <p:ext uri="{BB962C8B-B14F-4D97-AF65-F5344CB8AC3E}">
        <p14:creationId xmlns:p14="http://schemas.microsoft.com/office/powerpoint/2010/main" val="271011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FLOW</a:t>
            </a:r>
            <a:endParaRPr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val="2989775263"/>
              </p:ext>
            </p:extLst>
          </p:nvPr>
        </p:nvGraphicFramePr>
        <p:xfrm>
          <a:off x="1390650" y="2324100"/>
          <a:ext cx="9037638" cy="3508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027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4534DA-B27C-4B6C-B8D5-C382311D6B1C}"/>
              </a:ext>
            </a:extLst>
          </p:cNvPr>
          <p:cNvSpPr>
            <a:spLocks noGrp="1"/>
          </p:cNvSpPr>
          <p:nvPr>
            <p:ph type="title"/>
          </p:nvPr>
        </p:nvSpPr>
        <p:spPr/>
        <p:txBody>
          <a:bodyPr>
            <a:normAutofit/>
          </a:bodyPr>
          <a:lstStyle/>
          <a:p>
            <a:r>
              <a:rPr lang="en-US" dirty="0"/>
              <a:t>HARDWARE AND SOFTWARE USED</a:t>
            </a:r>
            <a:endParaRPr lang="en-IN" dirty="0"/>
          </a:p>
        </p:txBody>
      </p:sp>
      <p:sp>
        <p:nvSpPr>
          <p:cNvPr id="3" name="Content Placeholder 2">
            <a:extLst>
              <a:ext uri="{FF2B5EF4-FFF2-40B4-BE49-F238E27FC236}">
                <a16:creationId xmlns="" xmlns:a16="http://schemas.microsoft.com/office/drawing/2014/main" id="{6CD2E4A6-03C6-4FB2-B071-6A4B06833B36}"/>
              </a:ext>
            </a:extLst>
          </p:cNvPr>
          <p:cNvSpPr>
            <a:spLocks noGrp="1"/>
          </p:cNvSpPr>
          <p:nvPr>
            <p:ph idx="1"/>
          </p:nvPr>
        </p:nvSpPr>
        <p:spPr/>
        <p:txBody>
          <a:bodyPr>
            <a:normAutofit fontScale="70000" lnSpcReduction="20000"/>
          </a:bodyPr>
          <a:lstStyle/>
          <a:p>
            <a:r>
              <a:rPr lang="en-IN" dirty="0"/>
              <a:t>Hardware technology being used.</a:t>
            </a:r>
          </a:p>
          <a:p>
            <a:pPr marL="0" indent="0">
              <a:buNone/>
            </a:pPr>
            <a:r>
              <a:rPr lang="en-IN" dirty="0"/>
              <a:t>	RAM 	: 8 GB</a:t>
            </a:r>
          </a:p>
          <a:p>
            <a:pPr marL="0" indent="0">
              <a:buNone/>
            </a:pPr>
            <a:r>
              <a:rPr lang="en-IN" dirty="0"/>
              <a:t>	CPU 	: AMD Ryzen 5 3550H with Radeon Vega Mobile Gfx 2.10 GHz</a:t>
            </a:r>
          </a:p>
          <a:p>
            <a:pPr marL="0" indent="0">
              <a:buNone/>
            </a:pPr>
            <a:r>
              <a:rPr lang="en-IN" dirty="0"/>
              <a:t>	GPU 	: AMD Radeon ™ Vega 8 Graphics and NVIDIA GeForce GTX 1650 Ti</a:t>
            </a:r>
          </a:p>
          <a:p>
            <a:r>
              <a:rPr lang="en-IN" dirty="0"/>
              <a:t>Software technology being used.</a:t>
            </a:r>
          </a:p>
          <a:p>
            <a:pPr marL="0" indent="0">
              <a:buNone/>
            </a:pPr>
            <a:r>
              <a:rPr lang="en-IN" dirty="0"/>
              <a:t>	Programming language 		: Python</a:t>
            </a:r>
          </a:p>
          <a:p>
            <a:pPr marL="0" indent="0">
              <a:buNone/>
            </a:pPr>
            <a:r>
              <a:rPr lang="en-IN" dirty="0"/>
              <a:t>	Distribution 			: Anaconda Navigator</a:t>
            </a:r>
          </a:p>
          <a:p>
            <a:pPr marL="0" indent="0">
              <a:buNone/>
            </a:pPr>
            <a:r>
              <a:rPr lang="en-IN" dirty="0"/>
              <a:t>	Browser based language shell 	: Jupyter Notebook</a:t>
            </a:r>
          </a:p>
          <a:p>
            <a:r>
              <a:rPr lang="en-IN" dirty="0"/>
              <a:t>Libraries/Packages specifically being used.</a:t>
            </a:r>
          </a:p>
          <a:p>
            <a:pPr marL="0" indent="0">
              <a:buNone/>
            </a:pPr>
            <a:r>
              <a:rPr lang="en-IN" dirty="0"/>
              <a:t>Pandas, NumPy, matplotlib, seaborn, scikit-learn, pandas-profiling, missingno, NLTK</a:t>
            </a:r>
          </a:p>
          <a:p>
            <a:endParaRPr lang="en-IN" dirty="0"/>
          </a:p>
        </p:txBody>
      </p:sp>
    </p:spTree>
    <p:extLst>
      <p:ext uri="{BB962C8B-B14F-4D97-AF65-F5344CB8AC3E}">
        <p14:creationId xmlns:p14="http://schemas.microsoft.com/office/powerpoint/2010/main" val="3945176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6EA1CD-C229-421F-B4DC-A3561008043A}"/>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 xmlns:a16="http://schemas.microsoft.com/office/drawing/2014/main" id="{D4BBEF55-C1D7-47FB-BC7F-38C7A465087A}"/>
              </a:ext>
            </a:extLst>
          </p:cNvPr>
          <p:cNvSpPr>
            <a:spLocks noGrp="1"/>
          </p:cNvSpPr>
          <p:nvPr>
            <p:ph idx="1"/>
          </p:nvPr>
        </p:nvSpPr>
        <p:spPr/>
        <p:txBody>
          <a:bodyPr>
            <a:normAutofit fontScale="85000" lnSpcReduction="10000"/>
          </a:bodyPr>
          <a:lstStyle/>
          <a:p>
            <a:r>
              <a:rPr lang="en-US" dirty="0"/>
              <a:t>Importing the necessary libraries/dependencies</a:t>
            </a:r>
          </a:p>
          <a:p>
            <a:r>
              <a:rPr lang="en-US" dirty="0"/>
              <a:t>Checking dataset dimensions and null value details</a:t>
            </a:r>
          </a:p>
          <a:p>
            <a:r>
              <a:rPr lang="en-IN" dirty="0"/>
              <a:t>Taking a look at various label categories using the Unique method</a:t>
            </a:r>
          </a:p>
          <a:p>
            <a:r>
              <a:rPr lang="en-IN" dirty="0"/>
              <a:t>Performing data cleaning and then visualization steps</a:t>
            </a:r>
          </a:p>
          <a:p>
            <a:r>
              <a:rPr lang="en-IN" dirty="0"/>
              <a:t>Making Word Clouds for loud words in each label class</a:t>
            </a:r>
          </a:p>
          <a:p>
            <a:r>
              <a:rPr lang="en-IN" dirty="0"/>
              <a:t>Handling the class imbalance issue manually and fixing it</a:t>
            </a:r>
          </a:p>
          <a:p>
            <a:r>
              <a:rPr lang="en-IN" dirty="0"/>
              <a:t>Converting text into vectors using the TF-IDF Vectorizer</a:t>
            </a:r>
          </a:p>
          <a:p>
            <a:r>
              <a:rPr lang="en-IN" dirty="0"/>
              <a:t>Splitting the dataset into train and test to build classification models</a:t>
            </a:r>
          </a:p>
          <a:p>
            <a:r>
              <a:rPr lang="en-IN" dirty="0"/>
              <a:t>Evaluating the classification models with necessary metrics</a:t>
            </a:r>
          </a:p>
        </p:txBody>
      </p:sp>
    </p:spTree>
    <p:extLst>
      <p:ext uri="{BB962C8B-B14F-4D97-AF65-F5344CB8AC3E}">
        <p14:creationId xmlns:p14="http://schemas.microsoft.com/office/powerpoint/2010/main" val="2279548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19">
            <a:extLst>
              <a:ext uri="{FF2B5EF4-FFF2-40B4-BE49-F238E27FC236}">
                <a16:creationId xmlns="" xmlns:a16="http://schemas.microsoft.com/office/drawing/2014/main" id="{93869E23-451C-4BC8-ADDE-4D6E11988715}"/>
              </a:ext>
            </a:extLst>
          </p:cNvPr>
          <p:cNvSpPr>
            <a:spLocks noGrp="1"/>
          </p:cNvSpPr>
          <p:nvPr>
            <p:ph idx="1"/>
          </p:nvPr>
        </p:nvSpPr>
        <p:spPr/>
        <p:txBody>
          <a:bodyPr/>
          <a:lstStyle/>
          <a:p>
            <a:endParaRPr lang="en-IN"/>
          </a:p>
        </p:txBody>
      </p:sp>
      <p:sp>
        <p:nvSpPr>
          <p:cNvPr id="2" name="Title 1"/>
          <p:cNvSpPr>
            <a:spLocks noGrp="1"/>
          </p:cNvSpPr>
          <p:nvPr>
            <p:ph type="title"/>
          </p:nvPr>
        </p:nvSpPr>
        <p:spPr/>
        <p:txBody>
          <a:bodyPr/>
          <a:lstStyle/>
          <a:p>
            <a:r>
              <a:rPr lang="en-US" dirty="0"/>
              <a:t>MISSING VALUES</a:t>
            </a:r>
          </a:p>
        </p:txBody>
      </p:sp>
      <p:sp>
        <p:nvSpPr>
          <p:cNvPr id="4" name="Text Placeholder 3"/>
          <p:cNvSpPr>
            <a:spLocks noGrp="1"/>
          </p:cNvSpPr>
          <p:nvPr>
            <p:ph type="body" sz="half" idx="2"/>
          </p:nvPr>
        </p:nvSpPr>
        <p:spPr/>
        <p:txBody>
          <a:bodyPr/>
          <a:lstStyle/>
          <a:p>
            <a:r>
              <a:rPr lang="en-US" dirty="0"/>
              <a:t>I used the missingno matrix feature to get a visual on all the </a:t>
            </a:r>
            <a:r>
              <a:rPr lang="en-US" dirty="0" err="1"/>
              <a:t>NaN</a:t>
            </a:r>
            <a:r>
              <a:rPr lang="en-US" dirty="0"/>
              <a:t> values present in our dataset and then decided to drop them all so that we were left with meaningful information.</a:t>
            </a:r>
            <a:endParaRPr dirty="0"/>
          </a:p>
        </p:txBody>
      </p:sp>
      <p:pic>
        <p:nvPicPr>
          <p:cNvPr id="22" name="Picture 21">
            <a:extLst>
              <a:ext uri="{FF2B5EF4-FFF2-40B4-BE49-F238E27FC236}">
                <a16:creationId xmlns="" xmlns:a16="http://schemas.microsoft.com/office/drawing/2014/main" id="{C6C54E15-7055-4ACB-83C9-0BC831FBB779}"/>
              </a:ext>
            </a:extLst>
          </p:cNvPr>
          <p:cNvPicPr>
            <a:picLocks noChangeAspect="1"/>
          </p:cNvPicPr>
          <p:nvPr/>
        </p:nvPicPr>
        <p:blipFill>
          <a:blip r:embed="rId2"/>
          <a:stretch>
            <a:fillRect/>
          </a:stretch>
        </p:blipFill>
        <p:spPr>
          <a:xfrm>
            <a:off x="45173" y="609600"/>
            <a:ext cx="7803427" cy="5867400"/>
          </a:xfrm>
          <a:prstGeom prst="rect">
            <a:avLst/>
          </a:prstGeom>
        </p:spPr>
      </p:pic>
    </p:spTree>
    <p:extLst>
      <p:ext uri="{BB962C8B-B14F-4D97-AF65-F5344CB8AC3E}">
        <p14:creationId xmlns:p14="http://schemas.microsoft.com/office/powerpoint/2010/main" val="32325601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Austin</Template>
  <TotalTime>105</TotalTime>
  <Words>1015</Words>
  <Application>Microsoft Office PowerPoint</Application>
  <PresentationFormat>Custom</PresentationFormat>
  <Paragraphs>98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Austin</vt:lpstr>
      <vt:lpstr>Ratings Prediction Project Presentation</vt:lpstr>
      <vt:lpstr>INTRODUCTION</vt:lpstr>
      <vt:lpstr>PROBLEM STATEMENT</vt:lpstr>
      <vt:lpstr>DATA COLLECTION PHASE</vt:lpstr>
      <vt:lpstr>MODEL BUILDING PHASE</vt:lpstr>
      <vt:lpstr>PROJECT FLOW</vt:lpstr>
      <vt:lpstr>HARDWARE AND SOFTWARE USED</vt:lpstr>
      <vt:lpstr>DATA PREPROCESSING</vt:lpstr>
      <vt:lpstr>MISSING VALUES</vt:lpstr>
      <vt:lpstr>PANDAS PROFILING</vt:lpstr>
      <vt:lpstr>WORD AND CHARACTER COUNT</vt:lpstr>
      <vt:lpstr>RATINGS PLOT</vt:lpstr>
      <vt:lpstr>BAR PLOTS</vt:lpstr>
      <vt:lpstr>Count Plots</vt:lpstr>
      <vt:lpstr>MODEL DEVELOPMENT ALGORITHMS</vt:lpstr>
      <vt:lpstr>MODEL CREATION AND EVALUATION</vt:lpstr>
      <vt:lpstr>FINAL MODEL</vt:lpstr>
      <vt:lpstr>CONCLUSION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HP</cp:lastModifiedBy>
  <cp:revision>16</cp:revision>
  <dcterms:created xsi:type="dcterms:W3CDTF">2021-12-26T03:23:22Z</dcterms:created>
  <dcterms:modified xsi:type="dcterms:W3CDTF">2022-01-12T05:51:43Z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