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11"/>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1" name="Google Shape;71;p11"/>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12"/>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1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13"/>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8" name="Google Shape;88;p13"/>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i="0" lang="en-IN" sz="8000" u="none" cap="none" strike="noStrike">
                <a:solidFill>
                  <a:schemeClr val="lt1"/>
                </a:solidFill>
                <a:latin typeface="Rockwell"/>
                <a:ea typeface="Rockwell"/>
                <a:cs typeface="Rockwell"/>
                <a:sym typeface="Rockwell"/>
              </a:rPr>
              <a:t>“</a:t>
            </a:r>
            <a:endParaRPr/>
          </a:p>
        </p:txBody>
      </p:sp>
      <p:sp>
        <p:nvSpPr>
          <p:cNvPr id="89" name="Google Shape;89;p13"/>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i="0" lang="en-IN" sz="8000" u="none" cap="none" strike="noStrik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14"/>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15"/>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15"/>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15"/>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15"/>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15"/>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15"/>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16"/>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6"/>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16"/>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1" name="Google Shape;111;p16"/>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16"/>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16"/>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4" name="Google Shape;114;p16"/>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16"/>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16"/>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7" name="Google Shape;117;p16"/>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1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7"/>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18"/>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8"/>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0" name="Google Shape;20;p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26" name="Google Shape;26;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2" name="Google Shape;32;p5"/>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3" name="Google Shape;33;p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39" name="Google Shape;39;p6"/>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0" name="Google Shape;40;p6"/>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1" name="Google Shape;41;p6"/>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2" name="Google Shape;42;p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9"/>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4" name="Google Shape;64;p10"/>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ctrTitle"/>
          </p:nvPr>
        </p:nvSpPr>
        <p:spPr>
          <a:xfrm>
            <a:off x="1478728" y="423115"/>
            <a:ext cx="9001462" cy="155808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Bookman Old Style"/>
              <a:buNone/>
            </a:pPr>
            <a:r>
              <a:rPr lang="en-IN"/>
              <a:t>MALIGNANT COMMENT CLASSIFIER</a:t>
            </a:r>
            <a:endParaRPr/>
          </a:p>
        </p:txBody>
      </p:sp>
      <p:sp>
        <p:nvSpPr>
          <p:cNvPr id="138" name="Google Shape;138;p19"/>
          <p:cNvSpPr txBox="1"/>
          <p:nvPr>
            <p:ph idx="1" type="subTitle"/>
          </p:nvPr>
        </p:nvSpPr>
        <p:spPr>
          <a:xfrm>
            <a:off x="2541746" y="3249805"/>
            <a:ext cx="6863616" cy="3321324"/>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1"/>
              </a:buClr>
              <a:buSzPts val="2400"/>
              <a:buNone/>
            </a:pPr>
            <a:r>
              <a:t/>
            </a:r>
            <a:endParaRPr/>
          </a:p>
        </p:txBody>
      </p:sp>
      <p:pic>
        <p:nvPicPr>
          <p:cNvPr descr="Malignant Comment Classification | Kaggle" id="139" name="Google Shape;139;p19"/>
          <p:cNvPicPr preferRelativeResize="0"/>
          <p:nvPr/>
        </p:nvPicPr>
        <p:blipFill rotWithShape="1">
          <a:blip r:embed="rId3">
            <a:alphaModFix/>
          </a:blip>
          <a:srcRect b="0" l="0" r="0" t="0"/>
          <a:stretch/>
        </p:blipFill>
        <p:spPr>
          <a:xfrm>
            <a:off x="1281950" y="1981201"/>
            <a:ext cx="9296400" cy="4589924"/>
          </a:xfrm>
          <a:prstGeom prst="rect">
            <a:avLst/>
          </a:prstGeom>
          <a:noFill/>
          <a:ln>
            <a:noFill/>
          </a:ln>
        </p:spPr>
      </p:pic>
      <p:sp>
        <p:nvSpPr>
          <p:cNvPr id="140" name="Google Shape;140;p19"/>
          <p:cNvSpPr txBox="1"/>
          <p:nvPr/>
        </p:nvSpPr>
        <p:spPr>
          <a:xfrm>
            <a:off x="4768600" y="5627950"/>
            <a:ext cx="3875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solidFill>
                  <a:srgbClr val="704A93"/>
                </a:solidFill>
                <a:latin typeface="Rockwell"/>
                <a:ea typeface="Rockwell"/>
                <a:cs typeface="Rockwell"/>
                <a:sym typeface="Rockwell"/>
              </a:rPr>
              <a:t>CREATED AND SUBMITTED BY:-</a:t>
            </a:r>
            <a:endParaRPr b="1" sz="1700">
              <a:solidFill>
                <a:srgbClr val="704A93"/>
              </a:solidFill>
              <a:latin typeface="Rockwell"/>
              <a:ea typeface="Rockwell"/>
              <a:cs typeface="Rockwell"/>
              <a:sym typeface="Rockwell"/>
            </a:endParaRPr>
          </a:p>
          <a:p>
            <a:pPr indent="0" lvl="0" marL="0" rtl="0" algn="l">
              <a:spcBef>
                <a:spcPts val="0"/>
              </a:spcBef>
              <a:spcAft>
                <a:spcPts val="0"/>
              </a:spcAft>
              <a:buNone/>
            </a:pPr>
            <a:r>
              <a:rPr b="1" lang="en-IN" sz="1700">
                <a:solidFill>
                  <a:srgbClr val="704A93"/>
                </a:solidFill>
                <a:latin typeface="Rockwell"/>
                <a:ea typeface="Rockwell"/>
                <a:cs typeface="Rockwell"/>
                <a:sym typeface="Rockwell"/>
              </a:rPr>
              <a:t>AJEET KUMAR SINGH</a:t>
            </a:r>
            <a:endParaRPr b="1" sz="1700">
              <a:solidFill>
                <a:srgbClr val="704A93"/>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913795" y="188259"/>
            <a:ext cx="9207358" cy="9771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MODEL BUILDING</a:t>
            </a:r>
            <a:endParaRPr/>
          </a:p>
        </p:txBody>
      </p:sp>
      <p:pic>
        <p:nvPicPr>
          <p:cNvPr id="201" name="Google Shape;201;p28"/>
          <p:cNvPicPr preferRelativeResize="0"/>
          <p:nvPr>
            <p:ph idx="1" type="body"/>
          </p:nvPr>
        </p:nvPicPr>
        <p:blipFill rotWithShape="1">
          <a:blip r:embed="rId3">
            <a:alphaModFix/>
          </a:blip>
          <a:srcRect b="0" l="0" r="0" t="0"/>
          <a:stretch/>
        </p:blipFill>
        <p:spPr>
          <a:xfrm>
            <a:off x="978231" y="5509504"/>
            <a:ext cx="3528366" cy="617273"/>
          </a:xfrm>
          <a:prstGeom prst="rect">
            <a:avLst/>
          </a:prstGeom>
          <a:noFill/>
          <a:ln>
            <a:noFill/>
          </a:ln>
        </p:spPr>
      </p:pic>
      <p:sp>
        <p:nvSpPr>
          <p:cNvPr id="202" name="Google Shape;202;p28"/>
          <p:cNvSpPr/>
          <p:nvPr/>
        </p:nvSpPr>
        <p:spPr>
          <a:xfrm>
            <a:off x="978231" y="1111624"/>
            <a:ext cx="3199322" cy="304800"/>
          </a:xfrm>
          <a:prstGeom prst="rect">
            <a:avLst/>
          </a:prstGeom>
          <a:solidFill>
            <a:schemeClr val="lt1"/>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Logistic regression</a:t>
            </a:r>
            <a:endParaRPr/>
          </a:p>
        </p:txBody>
      </p:sp>
      <p:pic>
        <p:nvPicPr>
          <p:cNvPr id="203" name="Google Shape;203;p28"/>
          <p:cNvPicPr preferRelativeResize="0"/>
          <p:nvPr/>
        </p:nvPicPr>
        <p:blipFill rotWithShape="1">
          <a:blip r:embed="rId4">
            <a:alphaModFix/>
          </a:blip>
          <a:srcRect b="0" l="0" r="0" t="0"/>
          <a:stretch/>
        </p:blipFill>
        <p:spPr>
          <a:xfrm>
            <a:off x="978231" y="1525614"/>
            <a:ext cx="3528366" cy="579171"/>
          </a:xfrm>
          <a:prstGeom prst="rect">
            <a:avLst/>
          </a:prstGeom>
          <a:noFill/>
          <a:ln>
            <a:noFill/>
          </a:ln>
        </p:spPr>
      </p:pic>
      <p:sp>
        <p:nvSpPr>
          <p:cNvPr id="204" name="Google Shape;204;p28"/>
          <p:cNvSpPr/>
          <p:nvPr/>
        </p:nvSpPr>
        <p:spPr>
          <a:xfrm>
            <a:off x="978231" y="2410892"/>
            <a:ext cx="3128682" cy="304800"/>
          </a:xfrm>
          <a:prstGeom prst="rect">
            <a:avLst/>
          </a:prstGeom>
          <a:solidFill>
            <a:schemeClr val="lt1"/>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Ada boost</a:t>
            </a:r>
            <a:endParaRPr/>
          </a:p>
        </p:txBody>
      </p:sp>
      <p:pic>
        <p:nvPicPr>
          <p:cNvPr id="205" name="Google Shape;205;p28"/>
          <p:cNvPicPr preferRelativeResize="0"/>
          <p:nvPr/>
        </p:nvPicPr>
        <p:blipFill rotWithShape="1">
          <a:blip r:embed="rId5">
            <a:alphaModFix/>
          </a:blip>
          <a:srcRect b="0" l="0" r="0" t="0"/>
          <a:stretch/>
        </p:blipFill>
        <p:spPr>
          <a:xfrm>
            <a:off x="978231" y="2829004"/>
            <a:ext cx="3528366" cy="579170"/>
          </a:xfrm>
          <a:prstGeom prst="rect">
            <a:avLst/>
          </a:prstGeom>
          <a:noFill/>
          <a:ln>
            <a:noFill/>
          </a:ln>
        </p:spPr>
      </p:pic>
      <p:sp>
        <p:nvSpPr>
          <p:cNvPr id="206" name="Google Shape;206;p28"/>
          <p:cNvSpPr/>
          <p:nvPr/>
        </p:nvSpPr>
        <p:spPr>
          <a:xfrm>
            <a:off x="978231" y="3747246"/>
            <a:ext cx="3254188" cy="286871"/>
          </a:xfrm>
          <a:prstGeom prst="rect">
            <a:avLst/>
          </a:prstGeom>
          <a:solidFill>
            <a:schemeClr val="lt1"/>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KNeighbours</a:t>
            </a:r>
            <a:endParaRPr/>
          </a:p>
        </p:txBody>
      </p:sp>
      <p:pic>
        <p:nvPicPr>
          <p:cNvPr id="207" name="Google Shape;207;p28"/>
          <p:cNvPicPr preferRelativeResize="0"/>
          <p:nvPr/>
        </p:nvPicPr>
        <p:blipFill rotWithShape="1">
          <a:blip r:embed="rId6">
            <a:alphaModFix/>
          </a:blip>
          <a:srcRect b="0" l="0" r="0" t="0"/>
          <a:stretch/>
        </p:blipFill>
        <p:spPr>
          <a:xfrm>
            <a:off x="978231" y="4132393"/>
            <a:ext cx="3528366" cy="586791"/>
          </a:xfrm>
          <a:prstGeom prst="rect">
            <a:avLst/>
          </a:prstGeom>
          <a:noFill/>
          <a:ln>
            <a:noFill/>
          </a:ln>
        </p:spPr>
      </p:pic>
      <p:sp>
        <p:nvSpPr>
          <p:cNvPr id="208" name="Google Shape;208;p28"/>
          <p:cNvSpPr/>
          <p:nvPr/>
        </p:nvSpPr>
        <p:spPr>
          <a:xfrm>
            <a:off x="978231" y="5071766"/>
            <a:ext cx="3263153" cy="294221"/>
          </a:xfrm>
          <a:prstGeom prst="rect">
            <a:avLst/>
          </a:prstGeom>
          <a:solidFill>
            <a:schemeClr val="lt1"/>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MultinomialNB</a:t>
            </a:r>
            <a:endParaRPr/>
          </a:p>
        </p:txBody>
      </p:sp>
      <p:sp>
        <p:nvSpPr>
          <p:cNvPr id="209" name="Google Shape;209;p28"/>
          <p:cNvSpPr/>
          <p:nvPr/>
        </p:nvSpPr>
        <p:spPr>
          <a:xfrm>
            <a:off x="4930588" y="2976282"/>
            <a:ext cx="932330" cy="1057835"/>
          </a:xfrm>
          <a:prstGeom prst="rightArrow">
            <a:avLst>
              <a:gd fmla="val 50000" name="adj1"/>
              <a:gd fmla="val 50000" name="adj2"/>
            </a:avLst>
          </a:prstGeom>
          <a:solidFill>
            <a:schemeClr val="accent4"/>
          </a:solidFill>
          <a:ln cap="flat" cmpd="sng" w="19050">
            <a:solidFill>
              <a:srgbClr val="704A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10" name="Google Shape;210;p28"/>
          <p:cNvSpPr/>
          <p:nvPr/>
        </p:nvSpPr>
        <p:spPr>
          <a:xfrm>
            <a:off x="6096000" y="2321859"/>
            <a:ext cx="1589405" cy="507145"/>
          </a:xfrm>
          <a:prstGeom prst="rect">
            <a:avLst/>
          </a:prstGeom>
          <a:solidFill>
            <a:schemeClr val="lt1"/>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Best model</a:t>
            </a:r>
            <a:endParaRPr/>
          </a:p>
        </p:txBody>
      </p:sp>
      <p:sp>
        <p:nvSpPr>
          <p:cNvPr id="211" name="Google Shape;211;p28"/>
          <p:cNvSpPr/>
          <p:nvPr/>
        </p:nvSpPr>
        <p:spPr>
          <a:xfrm>
            <a:off x="6096000" y="3155576"/>
            <a:ext cx="1589405" cy="1264024"/>
          </a:xfrm>
          <a:prstGeom prst="rect">
            <a:avLst/>
          </a:prstGeom>
          <a:solidFill>
            <a:schemeClr val="lt1"/>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Rockwell"/>
                <a:ea typeface="Rockwell"/>
                <a:cs typeface="Rockwell"/>
                <a:sym typeface="Rockwell"/>
              </a:rPr>
              <a:t>Logistic regression</a:t>
            </a:r>
            <a:endParaRPr/>
          </a:p>
        </p:txBody>
      </p:sp>
      <p:sp>
        <p:nvSpPr>
          <p:cNvPr id="212" name="Google Shape;212;p28"/>
          <p:cNvSpPr/>
          <p:nvPr/>
        </p:nvSpPr>
        <p:spPr>
          <a:xfrm>
            <a:off x="7951694" y="3429000"/>
            <a:ext cx="681318" cy="452718"/>
          </a:xfrm>
          <a:prstGeom prst="rightArrow">
            <a:avLst>
              <a:gd fmla="val 50000" name="adj1"/>
              <a:gd fmla="val 50000" name="adj2"/>
            </a:avLst>
          </a:prstGeom>
          <a:solidFill>
            <a:schemeClr val="accent5"/>
          </a:solidFill>
          <a:ln cap="flat" cmpd="sng" w="19050">
            <a:solidFill>
              <a:srgbClr val="8F395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13" name="Google Shape;213;p28"/>
          <p:cNvSpPr/>
          <p:nvPr/>
        </p:nvSpPr>
        <p:spPr>
          <a:xfrm>
            <a:off x="8633012" y="1721224"/>
            <a:ext cx="3424517" cy="4405553"/>
          </a:xfrm>
          <a:prstGeom prst="rect">
            <a:avLst/>
          </a:prstGeom>
          <a:solidFill>
            <a:schemeClr val="lt1"/>
          </a:solid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pic>
        <p:nvPicPr>
          <p:cNvPr id="214" name="Google Shape;214;p28"/>
          <p:cNvPicPr preferRelativeResize="0"/>
          <p:nvPr/>
        </p:nvPicPr>
        <p:blipFill rotWithShape="1">
          <a:blip r:embed="rId7">
            <a:alphaModFix/>
          </a:blip>
          <a:srcRect b="0" l="0" r="0" t="0"/>
          <a:stretch/>
        </p:blipFill>
        <p:spPr>
          <a:xfrm>
            <a:off x="8633929" y="1721224"/>
            <a:ext cx="3423600" cy="4405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ctrTitle"/>
          </p:nvPr>
        </p:nvSpPr>
        <p:spPr>
          <a:xfrm>
            <a:off x="1632929" y="315539"/>
            <a:ext cx="7414260" cy="75126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Bookman Old Style"/>
              <a:buNone/>
            </a:pPr>
            <a:r>
              <a:rPr lang="en-IN"/>
              <a:t>METRICS </a:t>
            </a:r>
            <a:endParaRPr/>
          </a:p>
        </p:txBody>
      </p:sp>
      <p:sp>
        <p:nvSpPr>
          <p:cNvPr id="220" name="Google Shape;220;p29"/>
          <p:cNvSpPr txBox="1"/>
          <p:nvPr>
            <p:ph idx="1" type="subTitle"/>
          </p:nvPr>
        </p:nvSpPr>
        <p:spPr>
          <a:xfrm>
            <a:off x="80682" y="1192307"/>
            <a:ext cx="12111317" cy="5099142"/>
          </a:xfrm>
          <a:prstGeom prst="rect">
            <a:avLst/>
          </a:prstGeom>
          <a:noFill/>
          <a:ln>
            <a:noFill/>
          </a:ln>
        </p:spPr>
        <p:txBody>
          <a:bodyPr anchorCtr="0" anchor="t" bIns="45700" lIns="91425" spcFirstLastPara="1" rIns="91425" wrap="square" tIns="45700">
            <a:normAutofit/>
          </a:bodyPr>
          <a:lstStyle/>
          <a:p>
            <a:pPr indent="-457200" lvl="0" marL="457200" rtl="0" algn="l">
              <a:lnSpc>
                <a:spcPct val="120000"/>
              </a:lnSpc>
              <a:spcBef>
                <a:spcPts val="0"/>
              </a:spcBef>
              <a:spcAft>
                <a:spcPts val="0"/>
              </a:spcAft>
              <a:buClr>
                <a:schemeClr val="lt1"/>
              </a:buClr>
              <a:buSzPts val="2400"/>
              <a:buAutoNum type="arabicPeriod"/>
            </a:pPr>
            <a:r>
              <a:rPr lang="en-IN"/>
              <a:t>Accuracy score</a:t>
            </a:r>
            <a:endParaRPr/>
          </a:p>
          <a:p>
            <a:pPr indent="-457200" lvl="0" marL="457200" rtl="0" algn="l">
              <a:lnSpc>
                <a:spcPct val="120000"/>
              </a:lnSpc>
              <a:spcBef>
                <a:spcPts val="1000"/>
              </a:spcBef>
              <a:spcAft>
                <a:spcPts val="0"/>
              </a:spcAft>
              <a:buClr>
                <a:schemeClr val="lt1"/>
              </a:buClr>
              <a:buSzPts val="2400"/>
              <a:buAutoNum type="arabicPeriod"/>
            </a:pPr>
            <a:r>
              <a:rPr lang="en-IN"/>
              <a:t>Confusion matrix</a:t>
            </a:r>
            <a:endParaRPr/>
          </a:p>
          <a:p>
            <a:pPr indent="-457200" lvl="0" marL="457200" rtl="0" algn="l">
              <a:lnSpc>
                <a:spcPct val="120000"/>
              </a:lnSpc>
              <a:spcBef>
                <a:spcPts val="1000"/>
              </a:spcBef>
              <a:spcAft>
                <a:spcPts val="0"/>
              </a:spcAft>
              <a:buClr>
                <a:schemeClr val="lt1"/>
              </a:buClr>
              <a:buSzPts val="2400"/>
              <a:buAutoNum type="arabicPeriod"/>
            </a:pPr>
            <a:r>
              <a:rPr lang="en-IN"/>
              <a:t>Recall</a:t>
            </a:r>
            <a:endParaRPr/>
          </a:p>
          <a:p>
            <a:pPr indent="-457200" lvl="0" marL="457200" rtl="0" algn="l">
              <a:lnSpc>
                <a:spcPct val="120000"/>
              </a:lnSpc>
              <a:spcBef>
                <a:spcPts val="1000"/>
              </a:spcBef>
              <a:spcAft>
                <a:spcPts val="0"/>
              </a:spcAft>
              <a:buClr>
                <a:schemeClr val="lt1"/>
              </a:buClr>
              <a:buSzPts val="2400"/>
              <a:buAutoNum type="arabicPeriod"/>
            </a:pPr>
            <a:r>
              <a:rPr lang="en-IN"/>
              <a:t>Precision</a:t>
            </a:r>
            <a:endParaRPr/>
          </a:p>
          <a:p>
            <a:pPr indent="-457200" lvl="0" marL="457200" rtl="0" algn="l">
              <a:lnSpc>
                <a:spcPct val="120000"/>
              </a:lnSpc>
              <a:spcBef>
                <a:spcPts val="1000"/>
              </a:spcBef>
              <a:spcAft>
                <a:spcPts val="0"/>
              </a:spcAft>
              <a:buClr>
                <a:schemeClr val="lt1"/>
              </a:buClr>
              <a:buSzPts val="2400"/>
              <a:buAutoNum type="arabicPeriod"/>
            </a:pPr>
            <a:r>
              <a:rPr lang="en-IN"/>
              <a:t>Logloss</a:t>
            </a:r>
            <a:endParaRPr/>
          </a:p>
          <a:p>
            <a:pPr indent="-457200" lvl="0" marL="457200" rtl="0" algn="l">
              <a:lnSpc>
                <a:spcPct val="120000"/>
              </a:lnSpc>
              <a:spcBef>
                <a:spcPts val="1000"/>
              </a:spcBef>
              <a:spcAft>
                <a:spcPts val="0"/>
              </a:spcAft>
              <a:buClr>
                <a:schemeClr val="lt1"/>
              </a:buClr>
              <a:buSzPts val="2400"/>
              <a:buAutoNum type="arabicPeriod"/>
            </a:pPr>
            <a:r>
              <a:rPr lang="en-IN"/>
              <a:t>Auc roc curve</a:t>
            </a:r>
            <a:endParaRPr/>
          </a:p>
        </p:txBody>
      </p:sp>
      <p:pic>
        <p:nvPicPr>
          <p:cNvPr id="221" name="Google Shape;221;p29"/>
          <p:cNvPicPr preferRelativeResize="0"/>
          <p:nvPr/>
        </p:nvPicPr>
        <p:blipFill rotWithShape="1">
          <a:blip r:embed="rId3">
            <a:alphaModFix/>
          </a:blip>
          <a:srcRect b="0" l="0" r="0" t="0"/>
          <a:stretch/>
        </p:blipFill>
        <p:spPr>
          <a:xfrm>
            <a:off x="3714543" y="1249491"/>
            <a:ext cx="3098633" cy="2587403"/>
          </a:xfrm>
          <a:prstGeom prst="rect">
            <a:avLst/>
          </a:prstGeom>
          <a:noFill/>
          <a:ln>
            <a:noFill/>
          </a:ln>
        </p:spPr>
      </p:pic>
      <p:pic>
        <p:nvPicPr>
          <p:cNvPr id="222" name="Google Shape;222;p29"/>
          <p:cNvPicPr preferRelativeResize="0"/>
          <p:nvPr/>
        </p:nvPicPr>
        <p:blipFill rotWithShape="1">
          <a:blip r:embed="rId4">
            <a:alphaModFix/>
          </a:blip>
          <a:srcRect b="0" l="0" r="0" t="0"/>
          <a:stretch/>
        </p:blipFill>
        <p:spPr>
          <a:xfrm>
            <a:off x="3714543" y="3022143"/>
            <a:ext cx="3251033" cy="1943268"/>
          </a:xfrm>
          <a:prstGeom prst="rect">
            <a:avLst/>
          </a:prstGeom>
          <a:noFill/>
          <a:ln>
            <a:noFill/>
          </a:ln>
        </p:spPr>
      </p:pic>
      <p:pic>
        <p:nvPicPr>
          <p:cNvPr id="223" name="Google Shape;223;p29"/>
          <p:cNvPicPr preferRelativeResize="0"/>
          <p:nvPr/>
        </p:nvPicPr>
        <p:blipFill rotWithShape="1">
          <a:blip r:embed="rId5">
            <a:alphaModFix/>
          </a:blip>
          <a:srcRect b="0" l="0" r="0" t="0"/>
          <a:stretch/>
        </p:blipFill>
        <p:spPr>
          <a:xfrm>
            <a:off x="3714543" y="5318923"/>
            <a:ext cx="3251033" cy="579171"/>
          </a:xfrm>
          <a:prstGeom prst="rect">
            <a:avLst/>
          </a:prstGeom>
          <a:noFill/>
          <a:ln>
            <a:noFill/>
          </a:ln>
        </p:spPr>
      </p:pic>
      <p:pic>
        <p:nvPicPr>
          <p:cNvPr id="224" name="Google Shape;224;p29"/>
          <p:cNvPicPr preferRelativeResize="0"/>
          <p:nvPr/>
        </p:nvPicPr>
        <p:blipFill rotWithShape="1">
          <a:blip r:embed="rId6">
            <a:alphaModFix/>
          </a:blip>
          <a:srcRect b="0" l="0" r="0" t="0"/>
          <a:stretch/>
        </p:blipFill>
        <p:spPr>
          <a:xfrm>
            <a:off x="7145150" y="1376526"/>
            <a:ext cx="4714875" cy="340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ctrTitle"/>
          </p:nvPr>
        </p:nvSpPr>
        <p:spPr>
          <a:xfrm>
            <a:off x="1595269" y="544139"/>
            <a:ext cx="9001462" cy="80504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Bookman Old Style"/>
              <a:buNone/>
            </a:pPr>
            <a:r>
              <a:rPr lang="en-IN"/>
              <a:t>CONCLUSION</a:t>
            </a:r>
            <a:endParaRPr/>
          </a:p>
        </p:txBody>
      </p:sp>
      <p:sp>
        <p:nvSpPr>
          <p:cNvPr id="230" name="Google Shape;230;p30"/>
          <p:cNvSpPr txBox="1"/>
          <p:nvPr>
            <p:ph idx="1" type="subTitle"/>
          </p:nvPr>
        </p:nvSpPr>
        <p:spPr>
          <a:xfrm>
            <a:off x="1595269" y="1443317"/>
            <a:ext cx="9001462" cy="4383741"/>
          </a:xfrm>
          <a:prstGeom prst="rect">
            <a:avLst/>
          </a:prstGeom>
          <a:noFill/>
          <a:ln>
            <a:noFill/>
          </a:ln>
        </p:spPr>
        <p:txBody>
          <a:bodyPr anchorCtr="0" anchor="t" bIns="45700" lIns="91425" spcFirstLastPara="1" rIns="91425" wrap="square" tIns="45700">
            <a:normAutofit fontScale="92500" lnSpcReduction="20000"/>
          </a:bodyPr>
          <a:lstStyle/>
          <a:p>
            <a:pPr indent="0" lvl="0" marL="73025" marR="160655" rtl="0" algn="l">
              <a:lnSpc>
                <a:spcPct val="127000"/>
              </a:lnSpc>
              <a:spcBef>
                <a:spcPts val="0"/>
              </a:spcBef>
              <a:spcAft>
                <a:spcPts val="0"/>
              </a:spcAft>
              <a:buClr>
                <a:schemeClr val="lt1"/>
              </a:buClr>
              <a:buSzPct val="100000"/>
              <a:buNone/>
            </a:pPr>
            <a:r>
              <a:rPr lang="en-IN" sz="1800">
                <a:latin typeface="Calibri"/>
                <a:ea typeface="Calibri"/>
                <a:cs typeface="Calibri"/>
                <a:sym typeface="Calibri"/>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sz="1800">
              <a:latin typeface="Calibri"/>
              <a:ea typeface="Calibri"/>
              <a:cs typeface="Calibri"/>
              <a:sym typeface="Calibri"/>
            </a:endParaRPr>
          </a:p>
          <a:p>
            <a:pPr indent="0" lvl="0" marL="0" rtl="0" algn="l">
              <a:lnSpc>
                <a:spcPct val="120000"/>
              </a:lnSpc>
              <a:spcBef>
                <a:spcPts val="1000"/>
              </a:spcBef>
              <a:spcAft>
                <a:spcPts val="0"/>
              </a:spcAft>
              <a:buClr>
                <a:schemeClr val="lt1"/>
              </a:buClr>
              <a:buSzPct val="100000"/>
              <a:buNone/>
            </a:pPr>
            <a:r>
              <a:rPr lang="en-IN" sz="1800">
                <a:latin typeface="Calibri"/>
                <a:ea typeface="Calibri"/>
                <a:cs typeface="Calibri"/>
                <a:sym typeface="Calibri"/>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ctrTitle"/>
          </p:nvPr>
        </p:nvSpPr>
        <p:spPr>
          <a:xfrm>
            <a:off x="1469763" y="405933"/>
            <a:ext cx="9001462" cy="952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Bookman Old Style"/>
              <a:buNone/>
            </a:pPr>
            <a:r>
              <a:rPr lang="en-IN"/>
              <a:t>INTRODUCTION</a:t>
            </a:r>
            <a:endParaRPr/>
          </a:p>
        </p:txBody>
      </p:sp>
      <p:sp>
        <p:nvSpPr>
          <p:cNvPr id="146" name="Google Shape;146;p20"/>
          <p:cNvSpPr txBox="1"/>
          <p:nvPr>
            <p:ph idx="1" type="subTitle"/>
          </p:nvPr>
        </p:nvSpPr>
        <p:spPr>
          <a:xfrm>
            <a:off x="1595269" y="1272987"/>
            <a:ext cx="9001462" cy="496644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chemeClr val="lt1"/>
              </a:buClr>
              <a:buSzPct val="100000"/>
              <a:buNone/>
            </a:pPr>
            <a:r>
              <a:rPr lang="en-IN" sz="1800">
                <a:latin typeface="Calibri"/>
                <a:ea typeface="Calibri"/>
                <a:cs typeface="Calibri"/>
                <a:sym typeface="Calibri"/>
              </a:rPr>
              <a:t>The proliferation of social media enables people to express their opinions widely online. However, at the same time, this has resulted in the emergence of conflict and hate, making online environments uninviting for users.</a:t>
            </a:r>
            <a:endParaRPr/>
          </a:p>
          <a:p>
            <a:pPr indent="0" lvl="0" marL="0" rtl="0" algn="l">
              <a:lnSpc>
                <a:spcPct val="120000"/>
              </a:lnSpc>
              <a:spcBef>
                <a:spcPts val="1000"/>
              </a:spcBef>
              <a:spcAft>
                <a:spcPts val="0"/>
              </a:spcAft>
              <a:buClr>
                <a:schemeClr val="lt1"/>
              </a:buClr>
              <a:buSzPct val="100000"/>
              <a:buNone/>
            </a:pPr>
            <a:r>
              <a:rPr lang="en-IN" sz="1800">
                <a:latin typeface="Calibri"/>
                <a:ea typeface="Calibri"/>
                <a:cs typeface="Calibri"/>
                <a:sym typeface="Calibri"/>
              </a:rPr>
              <a:t>Comments ca be classified as :</a:t>
            </a:r>
            <a:endParaRPr/>
          </a:p>
          <a:p>
            <a:pPr indent="-342900" lvl="0" marL="342900" rtl="0" algn="l">
              <a:lnSpc>
                <a:spcPct val="120000"/>
              </a:lnSpc>
              <a:spcBef>
                <a:spcPts val="1000"/>
              </a:spcBef>
              <a:spcAft>
                <a:spcPts val="0"/>
              </a:spcAft>
              <a:buClr>
                <a:schemeClr val="lt1"/>
              </a:buClr>
              <a:buSzPct val="100000"/>
              <a:buAutoNum type="arabicPeriod"/>
            </a:pPr>
            <a:r>
              <a:rPr lang="en-IN" sz="1800">
                <a:latin typeface="Calibri"/>
                <a:ea typeface="Calibri"/>
                <a:cs typeface="Calibri"/>
                <a:sym typeface="Calibri"/>
              </a:rPr>
              <a:t>Malignant</a:t>
            </a:r>
            <a:endParaRPr/>
          </a:p>
          <a:p>
            <a:pPr indent="-342900" lvl="0" marL="342900" rtl="0" algn="l">
              <a:lnSpc>
                <a:spcPct val="120000"/>
              </a:lnSpc>
              <a:spcBef>
                <a:spcPts val="1000"/>
              </a:spcBef>
              <a:spcAft>
                <a:spcPts val="0"/>
              </a:spcAft>
              <a:buClr>
                <a:schemeClr val="lt1"/>
              </a:buClr>
              <a:buSzPct val="100000"/>
              <a:buAutoNum type="arabicPeriod"/>
            </a:pPr>
            <a:r>
              <a:rPr lang="en-IN" sz="1800">
                <a:latin typeface="Calibri"/>
                <a:ea typeface="Calibri"/>
                <a:cs typeface="Calibri"/>
                <a:sym typeface="Calibri"/>
              </a:rPr>
              <a:t>Non- malignant</a:t>
            </a:r>
            <a:endParaRPr/>
          </a:p>
          <a:p>
            <a:pPr indent="-342900" lvl="0" marL="342900" rtl="0" algn="l">
              <a:lnSpc>
                <a:spcPct val="120000"/>
              </a:lnSpc>
              <a:spcBef>
                <a:spcPts val="1000"/>
              </a:spcBef>
              <a:spcAft>
                <a:spcPts val="0"/>
              </a:spcAft>
              <a:buClr>
                <a:schemeClr val="lt1"/>
              </a:buClr>
              <a:buSzPct val="100000"/>
              <a:buAutoNum type="arabicPeriod"/>
            </a:pPr>
            <a:r>
              <a:rPr lang="en-IN" sz="1800">
                <a:latin typeface="Calibri"/>
                <a:ea typeface="Calibri"/>
                <a:cs typeface="Calibri"/>
                <a:sym typeface="Calibri"/>
              </a:rPr>
              <a:t>Loathe</a:t>
            </a:r>
            <a:endParaRPr/>
          </a:p>
          <a:p>
            <a:pPr indent="-342900" lvl="0" marL="342900" rtl="0" algn="l">
              <a:lnSpc>
                <a:spcPct val="120000"/>
              </a:lnSpc>
              <a:spcBef>
                <a:spcPts val="1000"/>
              </a:spcBef>
              <a:spcAft>
                <a:spcPts val="0"/>
              </a:spcAft>
              <a:buClr>
                <a:schemeClr val="lt1"/>
              </a:buClr>
              <a:buSzPct val="100000"/>
              <a:buAutoNum type="arabicPeriod"/>
            </a:pPr>
            <a:r>
              <a:rPr lang="en-IN" sz="1800">
                <a:latin typeface="Calibri"/>
                <a:ea typeface="Calibri"/>
                <a:cs typeface="Calibri"/>
                <a:sym typeface="Calibri"/>
              </a:rPr>
              <a:t>Rude</a:t>
            </a:r>
            <a:endParaRPr/>
          </a:p>
          <a:p>
            <a:pPr indent="-342900" lvl="0" marL="342900" rtl="0" algn="l">
              <a:lnSpc>
                <a:spcPct val="120000"/>
              </a:lnSpc>
              <a:spcBef>
                <a:spcPts val="1000"/>
              </a:spcBef>
              <a:spcAft>
                <a:spcPts val="0"/>
              </a:spcAft>
              <a:buClr>
                <a:schemeClr val="lt1"/>
              </a:buClr>
              <a:buSzPct val="100000"/>
              <a:buAutoNum type="arabicPeriod"/>
            </a:pPr>
            <a:r>
              <a:rPr lang="en-IN" sz="1800">
                <a:latin typeface="Calibri"/>
                <a:ea typeface="Calibri"/>
                <a:cs typeface="Calibri"/>
                <a:sym typeface="Calibri"/>
              </a:rPr>
              <a:t>Abuse </a:t>
            </a:r>
            <a:endParaRPr/>
          </a:p>
          <a:p>
            <a:pPr indent="-342900" lvl="0" marL="342900" rtl="0" algn="l">
              <a:lnSpc>
                <a:spcPct val="120000"/>
              </a:lnSpc>
              <a:spcBef>
                <a:spcPts val="1000"/>
              </a:spcBef>
              <a:spcAft>
                <a:spcPts val="0"/>
              </a:spcAft>
              <a:buClr>
                <a:schemeClr val="lt1"/>
              </a:buClr>
              <a:buSzPct val="100000"/>
              <a:buAutoNum type="arabicPeriod"/>
            </a:pPr>
            <a:r>
              <a:rPr lang="en-IN" sz="1800">
                <a:latin typeface="Calibri"/>
                <a:ea typeface="Calibri"/>
                <a:cs typeface="Calibri"/>
                <a:sym typeface="Calibri"/>
              </a:rPr>
              <a:t>Threat</a:t>
            </a:r>
            <a:endParaRPr/>
          </a:p>
          <a:p>
            <a:pPr indent="0" lvl="0" marL="0" rtl="0" algn="l">
              <a:lnSpc>
                <a:spcPct val="120000"/>
              </a:lnSpc>
              <a:spcBef>
                <a:spcPts val="1000"/>
              </a:spcBef>
              <a:spcAft>
                <a:spcPts val="0"/>
              </a:spcAft>
              <a:buClr>
                <a:schemeClr val="lt1"/>
              </a:buClr>
              <a:buSzPct val="100000"/>
              <a:buNone/>
            </a:pPr>
            <a:r>
              <a:rPr lang="en-IN" sz="1800">
                <a:latin typeface="Calibri"/>
                <a:ea typeface="Calibri"/>
                <a:cs typeface="Calibri"/>
                <a:sym typeface="Calibri"/>
              </a:rPr>
              <a:t>Many celebrities and influences are facing backlashes from people and have to come across hateful and offensive comments. This can take a toll on anyone and affect them mentally leading to depression, mental illness, self-hatred and suicidal thoughts.</a:t>
            </a:r>
            <a:endParaRPr/>
          </a:p>
          <a:p>
            <a:pPr indent="-237172" lvl="0" marL="342900" rtl="0" algn="l">
              <a:lnSpc>
                <a:spcPct val="120000"/>
              </a:lnSpc>
              <a:spcBef>
                <a:spcPts val="1000"/>
              </a:spcBef>
              <a:spcAft>
                <a:spcPts val="0"/>
              </a:spcAft>
              <a:buClr>
                <a:schemeClr val="lt1"/>
              </a:buClr>
              <a:buSzPct val="100000"/>
              <a:buNone/>
            </a:pPr>
            <a:r>
              <a:t/>
            </a:r>
            <a:endParaRPr sz="1800">
              <a:latin typeface="Calibri"/>
              <a:ea typeface="Calibri"/>
              <a:cs typeface="Calibri"/>
              <a:sym typeface="Calibri"/>
            </a:endParaRPr>
          </a:p>
          <a:p>
            <a:pPr indent="0" lvl="0" marL="0" rtl="0" algn="ctr">
              <a:lnSpc>
                <a:spcPct val="120000"/>
              </a:lnSpc>
              <a:spcBef>
                <a:spcPts val="1000"/>
              </a:spcBef>
              <a:spcAft>
                <a:spcPts val="0"/>
              </a:spcAft>
              <a:buClr>
                <a:schemeClr val="lt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ctrTitle"/>
          </p:nvPr>
        </p:nvSpPr>
        <p:spPr>
          <a:xfrm>
            <a:off x="1595269" y="584481"/>
            <a:ext cx="9001462" cy="82297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Bookman Old Style"/>
              <a:buNone/>
            </a:pPr>
            <a:r>
              <a:rPr lang="en-IN"/>
              <a:t>OBJECTIVE</a:t>
            </a:r>
            <a:endParaRPr/>
          </a:p>
        </p:txBody>
      </p:sp>
      <p:sp>
        <p:nvSpPr>
          <p:cNvPr id="152" name="Google Shape;152;p21"/>
          <p:cNvSpPr txBox="1"/>
          <p:nvPr>
            <p:ph idx="1" type="subTitle"/>
          </p:nvPr>
        </p:nvSpPr>
        <p:spPr>
          <a:xfrm>
            <a:off x="1595269" y="1264024"/>
            <a:ext cx="9001462" cy="399377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400"/>
              <a:buNone/>
            </a:pPr>
            <a:r>
              <a:rPr lang="en-IN"/>
              <a:t>The objective of comment classifier model is:</a:t>
            </a:r>
            <a:endParaRPr/>
          </a:p>
          <a:p>
            <a:pPr indent="0" lvl="0" marL="0" rtl="0" algn="l">
              <a:lnSpc>
                <a:spcPct val="120000"/>
              </a:lnSpc>
              <a:spcBef>
                <a:spcPts val="1000"/>
              </a:spcBef>
              <a:spcAft>
                <a:spcPts val="0"/>
              </a:spcAft>
              <a:buClr>
                <a:schemeClr val="lt1"/>
              </a:buClr>
              <a:buSzPts val="1800"/>
              <a:buNone/>
            </a:pPr>
            <a:r>
              <a:rPr lang="en-IN" sz="1800">
                <a:latin typeface="Calibri"/>
                <a:ea typeface="Calibri"/>
                <a:cs typeface="Calibri"/>
                <a:sym typeface="Calibri"/>
              </a:rPr>
              <a:t>Our goal is to build a prototype of online hate and abuse comment classifier which can used to classify hate and offensive comments so that it can be controlled and restricted from spreading hatred and cyberbullying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ctrTitle"/>
          </p:nvPr>
        </p:nvSpPr>
        <p:spPr>
          <a:xfrm>
            <a:off x="1478728" y="476905"/>
            <a:ext cx="9001462" cy="8588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Bookman Old Style"/>
              <a:buNone/>
            </a:pPr>
            <a:r>
              <a:rPr lang="en-IN"/>
              <a:t>SCOPE OF THIS PROJECT</a:t>
            </a:r>
            <a:endParaRPr/>
          </a:p>
        </p:txBody>
      </p:sp>
      <p:sp>
        <p:nvSpPr>
          <p:cNvPr id="158" name="Google Shape;158;p22"/>
          <p:cNvSpPr txBox="1"/>
          <p:nvPr>
            <p:ph idx="1" type="subTitle"/>
          </p:nvPr>
        </p:nvSpPr>
        <p:spPr>
          <a:xfrm>
            <a:off x="1595269" y="1335742"/>
            <a:ext cx="9001462" cy="3931023"/>
          </a:xfrm>
          <a:prstGeom prst="rect">
            <a:avLst/>
          </a:prstGeom>
          <a:noFill/>
          <a:ln>
            <a:noFill/>
          </a:ln>
        </p:spPr>
        <p:txBody>
          <a:bodyPr anchorCtr="0" anchor="t" bIns="45700" lIns="91425" spcFirstLastPara="1" rIns="91425" wrap="square" tIns="45700">
            <a:normAutofit/>
          </a:bodyPr>
          <a:lstStyle/>
          <a:p>
            <a:pPr indent="-457200" lvl="0" marL="457200" rtl="0" algn="l">
              <a:lnSpc>
                <a:spcPct val="120000"/>
              </a:lnSpc>
              <a:spcBef>
                <a:spcPts val="0"/>
              </a:spcBef>
              <a:spcAft>
                <a:spcPts val="0"/>
              </a:spcAft>
              <a:buClr>
                <a:schemeClr val="lt1"/>
              </a:buClr>
              <a:buSzPts val="2400"/>
              <a:buAutoNum type="arabicPeriod"/>
            </a:pPr>
            <a:r>
              <a:rPr lang="en-IN"/>
              <a:t>It reduces the memory storage.</a:t>
            </a:r>
            <a:endParaRPr/>
          </a:p>
          <a:p>
            <a:pPr indent="-457200" lvl="0" marL="457200" rtl="0" algn="l">
              <a:lnSpc>
                <a:spcPct val="120000"/>
              </a:lnSpc>
              <a:spcBef>
                <a:spcPts val="1000"/>
              </a:spcBef>
              <a:spcAft>
                <a:spcPts val="0"/>
              </a:spcAft>
              <a:buClr>
                <a:schemeClr val="lt1"/>
              </a:buClr>
              <a:buSzPts val="2400"/>
              <a:buAutoNum type="arabicPeriod"/>
            </a:pPr>
            <a:r>
              <a:rPr lang="en-IN"/>
              <a:t>It increases security and controls.</a:t>
            </a:r>
            <a:endParaRPr/>
          </a:p>
          <a:p>
            <a:pPr indent="-457200" lvl="0" marL="457200" rtl="0" algn="l">
              <a:lnSpc>
                <a:spcPct val="120000"/>
              </a:lnSpc>
              <a:spcBef>
                <a:spcPts val="1000"/>
              </a:spcBef>
              <a:spcAft>
                <a:spcPts val="0"/>
              </a:spcAft>
              <a:buClr>
                <a:schemeClr val="lt1"/>
              </a:buClr>
              <a:buSzPts val="2400"/>
              <a:buAutoNum type="arabicPeriod"/>
            </a:pPr>
            <a:r>
              <a:rPr lang="en-IN"/>
              <a:t>It helps in reducing cyberbullying and backlashes.</a:t>
            </a:r>
            <a:endParaRPr/>
          </a:p>
          <a:p>
            <a:pPr indent="-457200" lvl="0" marL="457200" rtl="0" algn="l">
              <a:lnSpc>
                <a:spcPct val="120000"/>
              </a:lnSpc>
              <a:spcBef>
                <a:spcPts val="1000"/>
              </a:spcBef>
              <a:spcAft>
                <a:spcPts val="0"/>
              </a:spcAft>
              <a:buClr>
                <a:schemeClr val="lt1"/>
              </a:buClr>
              <a:buSzPts val="2400"/>
              <a:buAutoNum type="arabicPeriod"/>
            </a:pPr>
            <a:r>
              <a:rPr lang="en-IN"/>
              <a:t>It spreads positivity in the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842078" y="152400"/>
            <a:ext cx="10353761" cy="8247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DATASET DESCRIPTION</a:t>
            </a:r>
            <a:endParaRPr/>
          </a:p>
        </p:txBody>
      </p:sp>
      <p:sp>
        <p:nvSpPr>
          <p:cNvPr id="164" name="Google Shape;164;p23"/>
          <p:cNvSpPr txBox="1"/>
          <p:nvPr>
            <p:ph idx="1" type="body"/>
          </p:nvPr>
        </p:nvSpPr>
        <p:spPr>
          <a:xfrm>
            <a:off x="919119" y="779929"/>
            <a:ext cx="10353762" cy="45720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IN"/>
              <a:t>1. id : person who have written the comment is generalised by id.</a:t>
            </a:r>
            <a:endParaRPr/>
          </a:p>
          <a:p>
            <a:pPr indent="-228600" lvl="0" marL="228600" rtl="0" algn="l">
              <a:lnSpc>
                <a:spcPct val="120000"/>
              </a:lnSpc>
              <a:spcBef>
                <a:spcPts val="1000"/>
              </a:spcBef>
              <a:spcAft>
                <a:spcPts val="0"/>
              </a:spcAft>
              <a:buClr>
                <a:schemeClr val="lt1"/>
              </a:buClr>
              <a:buSzPts val="2000"/>
              <a:buChar char="•"/>
            </a:pPr>
            <a:r>
              <a:rPr lang="en-IN"/>
              <a:t>2.comment_text : thoughts of person.</a:t>
            </a:r>
            <a:endParaRPr/>
          </a:p>
          <a:p>
            <a:pPr indent="-228600" lvl="0" marL="228600" rtl="0" algn="l">
              <a:lnSpc>
                <a:spcPct val="120000"/>
              </a:lnSpc>
              <a:spcBef>
                <a:spcPts val="1000"/>
              </a:spcBef>
              <a:spcAft>
                <a:spcPts val="0"/>
              </a:spcAft>
              <a:buClr>
                <a:schemeClr val="lt1"/>
              </a:buClr>
              <a:buSzPts val="2000"/>
              <a:buChar char="•"/>
            </a:pPr>
            <a:r>
              <a:rPr lang="en-IN"/>
              <a:t>3. malignant : binary label which contains 0/1.</a:t>
            </a:r>
            <a:endParaRPr/>
          </a:p>
          <a:p>
            <a:pPr indent="-228600" lvl="0" marL="228600" rtl="0" algn="l">
              <a:lnSpc>
                <a:spcPct val="120000"/>
              </a:lnSpc>
              <a:spcBef>
                <a:spcPts val="1000"/>
              </a:spcBef>
              <a:spcAft>
                <a:spcPts val="0"/>
              </a:spcAft>
              <a:buClr>
                <a:schemeClr val="lt1"/>
              </a:buClr>
              <a:buSzPts val="2000"/>
              <a:buChar char="•"/>
            </a:pPr>
            <a:r>
              <a:rPr lang="en-IN"/>
              <a:t>4.highly-malignant: binary label which contains 0/1.</a:t>
            </a:r>
            <a:endParaRPr/>
          </a:p>
          <a:p>
            <a:pPr indent="-228600" lvl="0" marL="228600" rtl="0" algn="l">
              <a:lnSpc>
                <a:spcPct val="120000"/>
              </a:lnSpc>
              <a:spcBef>
                <a:spcPts val="1000"/>
              </a:spcBef>
              <a:spcAft>
                <a:spcPts val="0"/>
              </a:spcAft>
              <a:buClr>
                <a:schemeClr val="lt1"/>
              </a:buClr>
              <a:buSzPts val="2000"/>
              <a:buChar char="•"/>
            </a:pPr>
            <a:r>
              <a:rPr lang="en-IN"/>
              <a:t>5. rude: binary label which contains 0/1.</a:t>
            </a:r>
            <a:endParaRPr/>
          </a:p>
          <a:p>
            <a:pPr indent="-228600" lvl="0" marL="228600" rtl="0" algn="l">
              <a:lnSpc>
                <a:spcPct val="120000"/>
              </a:lnSpc>
              <a:spcBef>
                <a:spcPts val="1000"/>
              </a:spcBef>
              <a:spcAft>
                <a:spcPts val="0"/>
              </a:spcAft>
              <a:buClr>
                <a:schemeClr val="lt1"/>
              </a:buClr>
              <a:buSzPts val="2000"/>
              <a:buChar char="•"/>
            </a:pPr>
            <a:r>
              <a:rPr lang="en-IN"/>
              <a:t>6. loathe: binary label which contains 0/1.</a:t>
            </a:r>
            <a:endParaRPr/>
          </a:p>
          <a:p>
            <a:pPr indent="-228600" lvl="0" marL="228600" rtl="0" algn="l">
              <a:lnSpc>
                <a:spcPct val="120000"/>
              </a:lnSpc>
              <a:spcBef>
                <a:spcPts val="1000"/>
              </a:spcBef>
              <a:spcAft>
                <a:spcPts val="0"/>
              </a:spcAft>
              <a:buClr>
                <a:schemeClr val="lt1"/>
              </a:buClr>
              <a:buSzPts val="2000"/>
              <a:buChar char="•"/>
            </a:pPr>
            <a:r>
              <a:rPr lang="en-IN"/>
              <a:t>7. abuse : binary label which contains 0/1.</a:t>
            </a:r>
            <a:endParaRPr/>
          </a:p>
          <a:p>
            <a:pPr indent="-228600" lvl="0" marL="228600" rtl="0" algn="l">
              <a:lnSpc>
                <a:spcPct val="120000"/>
              </a:lnSpc>
              <a:spcBef>
                <a:spcPts val="1000"/>
              </a:spcBef>
              <a:spcAft>
                <a:spcPts val="0"/>
              </a:spcAft>
              <a:buClr>
                <a:schemeClr val="lt1"/>
              </a:buClr>
              <a:buSzPts val="2000"/>
              <a:buChar char="•"/>
            </a:pPr>
            <a:r>
              <a:rPr lang="en-IN"/>
              <a:t>8. threat : binary label which contains 0/1.</a:t>
            </a:r>
            <a:endParaRPr/>
          </a:p>
          <a:p>
            <a:pPr indent="-101600" lvl="0" marL="228600" rtl="0" algn="l">
              <a:lnSpc>
                <a:spcPct val="120000"/>
              </a:lnSpc>
              <a:spcBef>
                <a:spcPts val="1000"/>
              </a:spcBef>
              <a:spcAft>
                <a:spcPts val="0"/>
              </a:spcAft>
              <a:buClr>
                <a:schemeClr val="lt1"/>
              </a:buClr>
              <a:buSzPts val="2000"/>
              <a:buNone/>
            </a:pPr>
            <a:r>
              <a:t/>
            </a:r>
            <a:endParaRPr/>
          </a:p>
        </p:txBody>
      </p:sp>
      <p:pic>
        <p:nvPicPr>
          <p:cNvPr id="165" name="Google Shape;165;p23"/>
          <p:cNvPicPr preferRelativeResize="0"/>
          <p:nvPr/>
        </p:nvPicPr>
        <p:blipFill>
          <a:blip r:embed="rId3">
            <a:alphaModFix/>
          </a:blip>
          <a:stretch>
            <a:fillRect/>
          </a:stretch>
        </p:blipFill>
        <p:spPr>
          <a:xfrm>
            <a:off x="1732825" y="4734875"/>
            <a:ext cx="9029700" cy="200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913794" y="277906"/>
            <a:ext cx="10353761" cy="8785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DATA PRE-PROCESSING</a:t>
            </a:r>
            <a:endParaRPr/>
          </a:p>
        </p:txBody>
      </p:sp>
      <p:sp>
        <p:nvSpPr>
          <p:cNvPr id="171" name="Google Shape;171;p24"/>
          <p:cNvSpPr txBox="1"/>
          <p:nvPr>
            <p:ph idx="1" type="body"/>
          </p:nvPr>
        </p:nvSpPr>
        <p:spPr>
          <a:xfrm>
            <a:off x="913795" y="1004047"/>
            <a:ext cx="10353762" cy="478715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IN"/>
              <a:t>Converting lower case to upper case:</a:t>
            </a:r>
            <a:endParaRPr/>
          </a:p>
          <a:p>
            <a:pPr indent="-101600" lvl="0" marL="22860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chemeClr val="lt1"/>
              </a:buClr>
              <a:buSzPts val="2000"/>
              <a:buChar char="•"/>
            </a:pPr>
            <a:r>
              <a:rPr lang="en-IN"/>
              <a:t>Text normalisation: it includes removing punctuation and symbols.</a:t>
            </a:r>
            <a:endParaRPr/>
          </a:p>
          <a:p>
            <a:pPr indent="-101600" lvl="0" marL="228600" rtl="0" algn="l">
              <a:lnSpc>
                <a:spcPct val="120000"/>
              </a:lnSpc>
              <a:spcBef>
                <a:spcPts val="1000"/>
              </a:spcBef>
              <a:spcAft>
                <a:spcPts val="0"/>
              </a:spcAft>
              <a:buClr>
                <a:schemeClr val="lt1"/>
              </a:buClr>
              <a:buSzPts val="2000"/>
              <a:buNone/>
            </a:pPr>
            <a:r>
              <a:t/>
            </a:r>
            <a:endParaRPr/>
          </a:p>
          <a:p>
            <a:pPr indent="-101600" lvl="0" marL="228600" rtl="0" algn="l">
              <a:lnSpc>
                <a:spcPct val="120000"/>
              </a:lnSpc>
              <a:spcBef>
                <a:spcPts val="1000"/>
              </a:spcBef>
              <a:spcAft>
                <a:spcPts val="0"/>
              </a:spcAft>
              <a:buClr>
                <a:schemeClr val="lt1"/>
              </a:buClr>
              <a:buSzPts val="2000"/>
              <a:buNone/>
            </a:pPr>
            <a:r>
              <a:t/>
            </a:r>
            <a:endParaRPr/>
          </a:p>
        </p:txBody>
      </p:sp>
      <p:pic>
        <p:nvPicPr>
          <p:cNvPr id="172" name="Google Shape;172;p24"/>
          <p:cNvPicPr preferRelativeResize="0"/>
          <p:nvPr/>
        </p:nvPicPr>
        <p:blipFill rotWithShape="1">
          <a:blip r:embed="rId3">
            <a:alphaModFix/>
          </a:blip>
          <a:srcRect b="0" l="0" r="0" t="0"/>
          <a:stretch/>
        </p:blipFill>
        <p:spPr>
          <a:xfrm>
            <a:off x="1247439" y="1372048"/>
            <a:ext cx="5501640" cy="510540"/>
          </a:xfrm>
          <a:prstGeom prst="rect">
            <a:avLst/>
          </a:prstGeom>
          <a:noFill/>
          <a:ln>
            <a:noFill/>
          </a:ln>
        </p:spPr>
      </p:pic>
      <p:pic>
        <p:nvPicPr>
          <p:cNvPr id="173" name="Google Shape;173;p24"/>
          <p:cNvPicPr preferRelativeResize="0"/>
          <p:nvPr/>
        </p:nvPicPr>
        <p:blipFill rotWithShape="1">
          <a:blip r:embed="rId4">
            <a:alphaModFix/>
          </a:blip>
          <a:srcRect b="0" l="0" r="0" t="0"/>
          <a:stretch/>
        </p:blipFill>
        <p:spPr>
          <a:xfrm>
            <a:off x="1338692" y="2462847"/>
            <a:ext cx="6645910" cy="30231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913796" y="233083"/>
            <a:ext cx="10353761" cy="9681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STOP WORDS &amp; LEMMATISATION</a:t>
            </a:r>
            <a:endParaRPr/>
          </a:p>
        </p:txBody>
      </p:sp>
      <p:sp>
        <p:nvSpPr>
          <p:cNvPr id="179" name="Google Shape;179;p25"/>
          <p:cNvSpPr txBox="1"/>
          <p:nvPr>
            <p:ph idx="1" type="body"/>
          </p:nvPr>
        </p:nvSpPr>
        <p:spPr>
          <a:xfrm>
            <a:off x="913795" y="986118"/>
            <a:ext cx="10353762" cy="480508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IN"/>
              <a:t>Stop words : Stop words are those words that are frequently used in both written and verbal communication and thereby do not have either a positive/negative impact on our statement.</a:t>
            </a:r>
            <a:endParaRPr/>
          </a:p>
          <a:p>
            <a:pPr indent="-101600" lvl="0" marL="228600" rtl="0" algn="l">
              <a:lnSpc>
                <a:spcPct val="120000"/>
              </a:lnSpc>
              <a:spcBef>
                <a:spcPts val="1000"/>
              </a:spcBef>
              <a:spcAft>
                <a:spcPts val="0"/>
              </a:spcAft>
              <a:buClr>
                <a:schemeClr val="lt1"/>
              </a:buClr>
              <a:buSzPts val="2000"/>
              <a:buNone/>
            </a:pPr>
            <a:r>
              <a:t/>
            </a:r>
            <a:endParaRPr/>
          </a:p>
          <a:p>
            <a:pPr indent="-101600" lvl="0" marL="228600" rtl="0" algn="l">
              <a:lnSpc>
                <a:spcPct val="120000"/>
              </a:lnSpc>
              <a:spcBef>
                <a:spcPts val="1000"/>
              </a:spcBef>
              <a:spcAft>
                <a:spcPts val="0"/>
              </a:spcAft>
              <a:buClr>
                <a:schemeClr val="lt1"/>
              </a:buClr>
              <a:buSzPts val="2000"/>
              <a:buNone/>
            </a:pPr>
            <a:r>
              <a:t/>
            </a:r>
            <a:endParaRPr/>
          </a:p>
          <a:p>
            <a:pPr indent="-228600" lvl="0" marL="228600" rtl="0" algn="l">
              <a:lnSpc>
                <a:spcPct val="120000"/>
              </a:lnSpc>
              <a:spcBef>
                <a:spcPts val="1000"/>
              </a:spcBef>
              <a:spcAft>
                <a:spcPts val="0"/>
              </a:spcAft>
              <a:buClr>
                <a:schemeClr val="lt1"/>
              </a:buClr>
              <a:buSzPts val="2000"/>
              <a:buChar char="•"/>
            </a:pPr>
            <a:r>
              <a:rPr lang="en-IN"/>
              <a:t>Lemmatisation: lemmatisation is the process of grouping together of different inflated form words so they can be analysed as a single item.</a:t>
            </a:r>
            <a:endParaRPr/>
          </a:p>
          <a:p>
            <a:pPr indent="-101600" lvl="0" marL="228600" rtl="0" algn="l">
              <a:lnSpc>
                <a:spcPct val="120000"/>
              </a:lnSpc>
              <a:spcBef>
                <a:spcPts val="1000"/>
              </a:spcBef>
              <a:spcAft>
                <a:spcPts val="0"/>
              </a:spcAft>
              <a:buClr>
                <a:schemeClr val="lt1"/>
              </a:buClr>
              <a:buSzPts val="2000"/>
              <a:buNone/>
            </a:pPr>
            <a:r>
              <a:t/>
            </a:r>
            <a:endParaRPr/>
          </a:p>
        </p:txBody>
      </p:sp>
      <p:pic>
        <p:nvPicPr>
          <p:cNvPr id="180" name="Google Shape;180;p25"/>
          <p:cNvPicPr preferRelativeResize="0"/>
          <p:nvPr/>
        </p:nvPicPr>
        <p:blipFill rotWithShape="1">
          <a:blip r:embed="rId3">
            <a:alphaModFix/>
          </a:blip>
          <a:srcRect b="0" l="0" r="0" t="0"/>
          <a:stretch/>
        </p:blipFill>
        <p:spPr>
          <a:xfrm>
            <a:off x="1231115" y="2111804"/>
            <a:ext cx="6645910" cy="680085"/>
          </a:xfrm>
          <a:prstGeom prst="rect">
            <a:avLst/>
          </a:prstGeom>
          <a:noFill/>
          <a:ln>
            <a:noFill/>
          </a:ln>
        </p:spPr>
      </p:pic>
      <p:pic>
        <p:nvPicPr>
          <p:cNvPr id="181" name="Google Shape;181;p25"/>
          <p:cNvPicPr preferRelativeResize="0"/>
          <p:nvPr/>
        </p:nvPicPr>
        <p:blipFill rotWithShape="1">
          <a:blip r:embed="rId4">
            <a:alphaModFix/>
          </a:blip>
          <a:srcRect b="0" l="0" r="0" t="0"/>
          <a:stretch/>
        </p:blipFill>
        <p:spPr>
          <a:xfrm>
            <a:off x="1231115" y="4066112"/>
            <a:ext cx="6080760" cy="7086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913795" y="367553"/>
            <a:ext cx="9270111" cy="95922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VECTORISATION</a:t>
            </a:r>
            <a:endParaRPr/>
          </a:p>
        </p:txBody>
      </p:sp>
      <p:sp>
        <p:nvSpPr>
          <p:cNvPr id="187" name="Google Shape;187;p26"/>
          <p:cNvSpPr txBox="1"/>
          <p:nvPr>
            <p:ph idx="1" type="body"/>
          </p:nvPr>
        </p:nvSpPr>
        <p:spPr>
          <a:xfrm>
            <a:off x="913795" y="1084729"/>
            <a:ext cx="10353762" cy="470647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IN"/>
              <a:t>Tf-idf vectorisation : </a:t>
            </a:r>
            <a:endParaRPr/>
          </a:p>
          <a:p>
            <a:pPr indent="-101600" lvl="0" marL="228600" rtl="0" algn="l">
              <a:lnSpc>
                <a:spcPct val="120000"/>
              </a:lnSpc>
              <a:spcBef>
                <a:spcPts val="1000"/>
              </a:spcBef>
              <a:spcAft>
                <a:spcPts val="0"/>
              </a:spcAft>
              <a:buClr>
                <a:schemeClr val="lt1"/>
              </a:buClr>
              <a:buSzPts val="2000"/>
              <a:buNone/>
            </a:pPr>
            <a:r>
              <a:t/>
            </a:r>
            <a:endParaRPr/>
          </a:p>
        </p:txBody>
      </p:sp>
      <p:pic>
        <p:nvPicPr>
          <p:cNvPr id="188" name="Google Shape;188;p26"/>
          <p:cNvPicPr preferRelativeResize="0"/>
          <p:nvPr/>
        </p:nvPicPr>
        <p:blipFill rotWithShape="1">
          <a:blip r:embed="rId3">
            <a:alphaModFix/>
          </a:blip>
          <a:srcRect b="0" l="0" r="0" t="0"/>
          <a:stretch/>
        </p:blipFill>
        <p:spPr>
          <a:xfrm>
            <a:off x="1652457" y="1753123"/>
            <a:ext cx="6645910" cy="31724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1003442" y="197224"/>
            <a:ext cx="9323899" cy="8695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IN"/>
              <a:t>VISUALISATION</a:t>
            </a:r>
            <a:endParaRPr/>
          </a:p>
        </p:txBody>
      </p:sp>
      <p:sp>
        <p:nvSpPr>
          <p:cNvPr id="194" name="Google Shape;194;p27"/>
          <p:cNvSpPr txBox="1"/>
          <p:nvPr>
            <p:ph idx="1" type="body"/>
          </p:nvPr>
        </p:nvSpPr>
        <p:spPr>
          <a:xfrm>
            <a:off x="913795" y="842682"/>
            <a:ext cx="10353762" cy="494851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IN"/>
              <a:t>Word cloud:</a:t>
            </a:r>
            <a:r>
              <a:rPr lang="en-IN" sz="160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IN"/>
              <a:t>.</a:t>
            </a:r>
            <a:endParaRPr/>
          </a:p>
          <a:p>
            <a:pPr indent="-101600" lvl="0" marL="228600" rtl="0" algn="l">
              <a:lnSpc>
                <a:spcPct val="120000"/>
              </a:lnSpc>
              <a:spcBef>
                <a:spcPts val="1000"/>
              </a:spcBef>
              <a:spcAft>
                <a:spcPts val="0"/>
              </a:spcAft>
              <a:buClr>
                <a:schemeClr val="lt1"/>
              </a:buClr>
              <a:buSzPts val="2000"/>
              <a:buNone/>
            </a:pPr>
            <a:r>
              <a:t/>
            </a:r>
            <a:endParaRPr/>
          </a:p>
          <a:p>
            <a:pPr indent="-101600" lvl="0" marL="228600" rtl="0" algn="l">
              <a:lnSpc>
                <a:spcPct val="120000"/>
              </a:lnSpc>
              <a:spcBef>
                <a:spcPts val="1000"/>
              </a:spcBef>
              <a:spcAft>
                <a:spcPts val="0"/>
              </a:spcAft>
              <a:buClr>
                <a:schemeClr val="lt1"/>
              </a:buClr>
              <a:buSzPts val="2000"/>
              <a:buNone/>
            </a:pPr>
            <a:r>
              <a:t/>
            </a:r>
            <a:endParaRPr/>
          </a:p>
        </p:txBody>
      </p:sp>
      <p:pic>
        <p:nvPicPr>
          <p:cNvPr id="195" name="Google Shape;195;p27"/>
          <p:cNvPicPr preferRelativeResize="0"/>
          <p:nvPr/>
        </p:nvPicPr>
        <p:blipFill rotWithShape="1">
          <a:blip r:embed="rId3">
            <a:alphaModFix/>
          </a:blip>
          <a:srcRect b="0" l="0" r="0" t="0"/>
          <a:stretch/>
        </p:blipFill>
        <p:spPr>
          <a:xfrm>
            <a:off x="1410409" y="1964765"/>
            <a:ext cx="8916932" cy="42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