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75" r:id="rId8"/>
    <p:sldId id="257" r:id="rId9"/>
    <p:sldId id="276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58" r:id="rId18"/>
    <p:sldId id="261" r:id="rId19"/>
    <p:sldId id="283" r:id="rId20"/>
    <p:sldId id="260" r:id="rId21"/>
    <p:sldId id="262" r:id="rId22"/>
    <p:sldId id="284" r:id="rId23"/>
    <p:sldId id="285" r:id="rId24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37760609" val="1038" rev64="64" revOS="4"/>
      <pr:smFileRevision xmlns:pr="smNativeData" xmlns="smNativeData" dt="1637760609" val="0"/>
      <pr:trialVersion xmlns:pr="smNativeData" xmlns="smNativeData" id="1637760609" val="214033810"/>
      <pr:guideOptions xmlns:pr="smNativeData" xmlns="smNativeData" dt="1637760609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60" d="100"/>
          <a:sy n="60" d="100"/>
        </p:scale>
        <p:origin x="1413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>
      <p:cViewPr>
        <p:scale>
          <a:sx n="60" d="100"/>
          <a:sy n="60" d="100"/>
        </p:scale>
        <p:origin x="1413" y="210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q6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D+PAAAAAAAA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D+PAAAAAAAAMAAAABQAAAAAAAAAAAD//wAAAQAAAP//AAAB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F24E7D4-9AD2-7111-9C9C-6C44A9D26A39}" type="datetime1">
              <a:t>9/21/2020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6_YT6eYR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L8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LgaAAD4JQAACDQAABAAAAAmAAAACAAAAD8vAAD/Hw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PjgAABAAAAAmAAAACAAAAL+PAAD/HwAAMAAAABQAAAAAAAAAAAD//wAAAQAAAP//AAAB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PjgAABAAAAAmAAAACAAAAL+PAAD/HwAAMAAAABQAAAAAAAAAAAD//wAAAQAAAP//AAAB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F24E980-CED2-711F-9C9C-384AA7D26A6D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F6B7-F9D2-7100-9C9C-0F55B8D26A5A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A8C5-8BD2-715E-9C9C-7D0BE6D26A2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gAA1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FEB1-FFD2-7108-9C9C-095DB0D26A5C}" type="datetime1">
              <a:t>9/21/2020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B418-56D2-7142-9C9C-A017FAD26AF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D025-6BD2-7126-9C9C-9D739ED26AC8}" type="datetime1">
              <a:t>9/21/2020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8BE2-ACD2-717D-9C9C-5A28C5D26A0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CF2E-60D2-7139-9C9C-966C81D26AC3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E71B-55D2-7111-9C9C-A344A9D26AF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8D12-5CD2-717B-9C9C-AA2EC3D26AFF}" type="datetime1">
              <a:t>9/21/2020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E41B-55D2-7112-9C9C-A347AAD26AF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4SQ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94E1-AFD2-7162-9C9C-5937DAD26A0C}" type="datetime1">
              <a:t>9/21/2020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994F-01D2-716F-9C9C-F73AD7D26AA2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C265-2BD2-7134-9C9C-DD618CD26A88}" type="datetime1">
              <a:t>9/21/2020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1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B4A3-EDD2-7142-9C9C-1B17FAD26A4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E06A-24D2-7116-9C9C-D243AED26A87}" type="datetime1">
              <a:t>9/21/2020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A8A4-EAD2-715E-9C9C-1C0BE6D26A49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DDF2-BCD2-712B-9C9C-4A7E93D26A1F}" type="datetime1">
              <a:t>9/21/2020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A56A-24D2-7153-9C9C-D206EBD26A8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D500-4ED2-7123-9C9C-B8769BD26AED}" type="datetime1">
              <a:t>9/21/2020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DA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8D40-0ED2-717B-9C9C-F82EC3D26AA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iv75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mHF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3G5R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4FEDC-92D2-7108-9C9C-645DB0D26A31}" type="datetime1">
              <a:t>9/21/2020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Tr1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49D22-6CD2-716B-9C9C-9A3ED3D26AC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F24E1E5-ABD2-7117-9C9C-5D42AFD26A08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F24DD69-27D2-712B-9C9C-D17E93D26A8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AMAAH0FAACQMwAAiA4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609600" y="89217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Micro-Credit Defaulter Project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IBwAABAAAAAmAAAACAAAAAE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pPr>
              <a:defRPr lang="en-us"/>
            </a:pPr>
            <a:r>
              <a:t>Submitted by :- AJEET KUMAR SINGH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ACAABwNQAAqB4AAB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457200" y="457200"/>
            <a:ext cx="8229600" cy="4526280"/>
          </a:xfrm>
        </p:spPr>
        <p:txBody>
          <a:bodyPr/>
          <a:lstStyle/>
          <a:p>
            <a:pPr>
              <a:defRPr lang="en-us"/>
            </a:pPr>
            <a:r>
              <a:t>Once our data is ready  categorical variables are converted into the other form, which we can apply further on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Evaluation Process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  <a:defRPr lang="en-us"/>
            </a:pPr>
            <a:r>
              <a:rPr lang="en-us" sz="2400" b="1" cap="none"/>
              <a:t>Evaluation Matrices:</a:t>
            </a:r>
            <a:endParaRPr lang="en-us" sz="2400" b="1" cap="none"/>
          </a:p>
          <a:p>
            <a:pPr>
              <a:lnSpc>
                <a:spcPct val="90000"/>
              </a:lnSpc>
              <a:defRPr lang="en-us"/>
            </a:pPr>
            <a:r>
              <a:rPr lang="en-us" sz="2400" b="1" cap="none"/>
              <a:t>Accuracy </a:t>
            </a:r>
            <a:r>
              <a:rPr lang="en-us" sz="2400" cap="none"/>
              <a:t>- it determines how often a model predicts default and non default correctly.</a:t>
            </a:r>
            <a:endParaRPr lang="en-us" sz="2400" cap="none"/>
          </a:p>
          <a:p>
            <a:pPr>
              <a:lnSpc>
                <a:spcPct val="90000"/>
              </a:lnSpc>
              <a:defRPr lang="en-us"/>
            </a:pPr>
            <a:r>
              <a:rPr lang="en-us" sz="2400" b="1" cap="none"/>
              <a:t>Precision</a:t>
            </a:r>
            <a:r>
              <a:rPr lang="en-us" sz="2400" cap="none"/>
              <a:t>-it calculates whenever our models predicts it is default how often it is correct.</a:t>
            </a:r>
            <a:endParaRPr lang="en-us" sz="2400" cap="none"/>
          </a:p>
          <a:p>
            <a:pPr>
              <a:lnSpc>
                <a:spcPct val="90000"/>
              </a:lnSpc>
              <a:defRPr lang="en-us"/>
            </a:pPr>
            <a:r>
              <a:rPr lang="en-us" sz="2400" b="1" cap="none"/>
              <a:t>Recall</a:t>
            </a:r>
            <a:r>
              <a:rPr lang="en-us" sz="2400" cap="none"/>
              <a:t>- Recall regulate the actual default that the model is actually predict.</a:t>
            </a:r>
            <a:endParaRPr lang="en-us" sz="2400" cap="none"/>
          </a:p>
          <a:p>
            <a:pPr>
              <a:lnSpc>
                <a:spcPct val="90000"/>
              </a:lnSpc>
              <a:defRPr lang="en-us"/>
            </a:pPr>
            <a:r>
              <a:rPr lang="en-us" sz="2400" b="1" cap="none"/>
              <a:t>Precision Recall Curve </a:t>
            </a:r>
            <a:r>
              <a:rPr lang="en-us" sz="2400" cap="none"/>
              <a:t>- PRC will display the tradeoff between Precision and Recall threshold.</a:t>
            </a:r>
            <a:endParaRPr lang="en-us" sz="2400" cap="none"/>
          </a:p>
          <a:p>
            <a:pPr marL="0" indent="0">
              <a:lnSpc>
                <a:spcPct val="90000"/>
              </a:lnSpc>
              <a:buNone/>
              <a:defRPr lang="en-us"/>
            </a:pPr>
            <a:r>
              <a:rPr lang="en-us" sz="2400" b="1" cap="none"/>
              <a:t>Cross Validations:</a:t>
            </a:r>
            <a:endParaRPr lang="en-us" sz="2400" b="1" cap="none"/>
          </a:p>
          <a:p>
            <a:pPr>
              <a:lnSpc>
                <a:spcPct val="90000"/>
              </a:lnSpc>
              <a:defRPr lang="en-us"/>
            </a:pPr>
            <a:r>
              <a:rPr lang="en-us" sz="2400" cap="none"/>
              <a:t>K Fold cross validations , K = 5</a:t>
            </a:r>
            <a:endParaRPr lang="en-us" sz="2400" cap="none"/>
          </a:p>
          <a:p>
            <a:pPr>
              <a:lnSpc>
                <a:spcPct val="90000"/>
              </a:lnSpc>
              <a:defRPr lang="en-us"/>
            </a:pPr>
          </a:p>
          <a:p>
            <a:pPr marL="0" indent="0">
              <a:lnSpc>
                <a:spcPct val="90000"/>
              </a:lnSpc>
              <a:buNone/>
              <a:defRPr lang="en-us"/>
            </a:pPr>
          </a:p>
          <a:p>
            <a:pPr lvl="1">
              <a:lnSpc>
                <a:spcPct val="90000"/>
              </a:lnSpc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machine-learning-splitting-datasets-3-638.jpg"/>
          <p:cNvPicPr>
            <a:picLocks noGrp="1" noChangeArrowheads="1"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gAAABQAAAAy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Af39/AO7s4QPMzMwAwMD/AH9/fwAAAAAAAAAAAAAAAAD///8AAAAAACEAAAAYAAAAFAAAACgFAADgAQAA2DYAAPglAAAQAAAAJgAAAAgAAAABgQAAgP/BATAAAAAUAAAAAAAAAAAA//8AAAEAAAD//wAAAQA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38200" y="304800"/>
            <a:ext cx="8077200" cy="5867400"/>
          </a:xfrm>
          <a:prstGeom prst="rect">
            <a:avLst/>
          </a:prstGeom>
          <a:ln w="12700" cap="flat" cmpd="thickThin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GaussianNB AUC</a:t>
            </a:r>
          </a:p>
        </p:txBody>
      </p:sp>
      <p:pic>
        <p:nvPicPr>
          <p:cNvPr id="3" name="Content Placeholder 3" descr="download (1).png"/>
          <p:cNvPicPr>
            <a:picLocks noGrp="1" noChangeArrowheads="1"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ELAADYCQAArywAALAlAAAQAAAAJgAAAAgAAAABgQAAAAAAADAAAAAUAAAAAAAAAAAA//8AAAEAAAD//wAAAQA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880235" y="1600200"/>
            <a:ext cx="5383530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Decision Tree AUC </a:t>
            </a:r>
          </a:p>
        </p:txBody>
      </p:sp>
      <p:pic>
        <p:nvPicPr>
          <p:cNvPr id="3" name="Content Placeholder 3"/>
          <p:cNvPicPr>
            <a:picLocks noGrp="1" noChangeArrowheads="1"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wLAADaCQAAtCwAAK4lAAAQAAAAJgAAAAgAAAABgQAAAAAAADAAAAAUAAAAAAAAAAAA//8AAAEAAAD//wAAAQA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877060" y="1601470"/>
            <a:ext cx="5389880" cy="4523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Logistic Regression AUC</a:t>
            </a:r>
          </a:p>
        </p:txBody>
      </p:sp>
      <p:pic>
        <p:nvPicPr>
          <p:cNvPr id="3" name="Content Placeholder 3" descr="download (2).png"/>
          <p:cNvPicPr>
            <a:picLocks noGrp="1" noChangeArrowheads="1"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ELAADYCQAArywAALAlAAAQAAAAJgAAAAgAAAABgQAAAAAAADAAAAAUAAAAAAAAAAAA//8AAAEAAAD//wAAAQA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880235" y="1600200"/>
            <a:ext cx="5383530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KNeighboursClassifier</a:t>
            </a:r>
          </a:p>
        </p:txBody>
      </p:sp>
      <p:pic>
        <p:nvPicPr>
          <p:cNvPr id="3" name="Content Placeholder 3" descr="download.png"/>
          <p:cNvPicPr>
            <a:picLocks noGrp="1" noChangeArrowheads="1"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ELAADYCQAArywAALAlAAAQAAAAJgAAAAgAAAABgQAAAAAAADAAAAAUAAAAAAAAAAAA//8AAAEAAAD//wAAAQA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880235" y="1600200"/>
            <a:ext cx="5383530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Result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400" cap="none"/>
              <a:t>From the details in the below table it is clearly understandable that  we are getting best result with the help of KN</a:t>
            </a:r>
            <a:r>
              <a:rPr lang="en-us" sz="2400" b="1" cap="none"/>
              <a:t>eighborsClassifier </a:t>
            </a:r>
            <a:r>
              <a:rPr lang="en-us" sz="2400" cap="none"/>
              <a:t>so we save this model with the help of </a:t>
            </a:r>
            <a:r>
              <a:rPr lang="en-us" sz="2400" b="1" cap="none"/>
              <a:t>joblib</a:t>
            </a:r>
            <a:r>
              <a:rPr lang="en-us" sz="2400" cap="none"/>
              <a:t> Library.</a:t>
            </a:r>
            <a:endParaRPr lang="en-us" sz="2400" cap="none"/>
          </a:p>
          <a:p>
            <a:pPr>
              <a:defRPr lang="en-us"/>
            </a:pPr>
          </a:p>
          <a:p>
            <a:pPr>
              <a:defRPr lang="en-us"/>
            </a:pPr>
          </a:p>
        </p:txBody>
      </p:sp>
      <p:pic>
        <p:nvPicPr>
          <p:cNvPr id="4" name="Content Placeholder 3"/>
          <p:cNvPicPr>
            <a:extLst>
              <a:ext uri="smNativeData">
                <pr:smNativeData xmlns:pr="smNativeData" xmlns="smNativeData" val="SMDATA_18_YT6e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QgQAAAcSAADmDQAA6AkAAAAAAABkAAAAZAAAAAAAAAAjAAAABAAAAGQAAAAXAAAAFAAAAAAAAAAAAAAA/38AAP9/AAAAAAAACQAAAAQAAAD///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QGAACgFAAAjDEAAHIhAAAQAAAAJgAAAAgAAAD//////////zAAAAAUAAAAAAAAAAAA//8AAAEAAAD//wAAAQA="/>
              </a:ext>
            </a:extLst>
          </p:cNvPicPr>
          <p:nvPr/>
        </p:nvPicPr>
        <p:blipFill>
          <a:blip r:embed="rId2"/>
          <a:srcRect l="10900" t="46150" r="35580" b="25360"/>
          <a:stretch>
            <a:fillRect/>
          </a:stretch>
        </p:blipFill>
        <p:spPr>
          <a:xfrm>
            <a:off x="1089660" y="3352800"/>
            <a:ext cx="6964680" cy="20840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lnSpc>
                <a:spcPct val="100000"/>
              </a:lnSpc>
              <a:spcBef>
                <a:spcPts val="540"/>
              </a:spcBef>
              <a:defRPr lang="en-us" sz="1760" cap="none"/>
            </a:pPr>
            <a:r>
              <a:rPr lang="en-us" sz="2255" cap="none"/>
              <a:t>I check the data first  and uploaded the data in  jupyter notebook and than I visualize the features ,Perform the preprocessing  in the data and understand the relationship between different features.</a:t>
            </a:r>
            <a:endParaRPr lang="en-us" sz="2255" cap="none"/>
          </a:p>
          <a:p>
            <a:pPr algn="just">
              <a:lnSpc>
                <a:spcPct val="100000"/>
              </a:lnSpc>
              <a:spcBef>
                <a:spcPts val="540"/>
              </a:spcBef>
              <a:defRPr lang="en-us" sz="1760" cap="none"/>
            </a:pPr>
            <a:r>
              <a:rPr lang="en-us" sz="2255" cap="none"/>
              <a:t>I used both train-validation split and the cross validation to evaluate the model effectiveness to predict the target values.</a:t>
            </a:r>
            <a:endParaRPr lang="en-us" sz="2255" cap="none"/>
          </a:p>
          <a:p>
            <a:pPr algn="just">
              <a:lnSpc>
                <a:spcPct val="100000"/>
              </a:lnSpc>
              <a:spcBef>
                <a:spcPts val="540"/>
              </a:spcBef>
              <a:defRPr lang="en-us" sz="1760" cap="none"/>
            </a:pPr>
            <a:r>
              <a:rPr lang="en-us" sz="2255" cap="none"/>
              <a:t>At the end I applied the four predictive models in the data.</a:t>
            </a:r>
            <a:endParaRPr lang="en-us" sz="2255" cap="none"/>
          </a:p>
          <a:p>
            <a:pPr algn="just">
              <a:lnSpc>
                <a:spcPct val="100000"/>
              </a:lnSpc>
              <a:spcBef>
                <a:spcPts val="540"/>
              </a:spcBef>
              <a:defRPr lang="en-us" sz="1760" cap="none"/>
            </a:pPr>
            <a:r>
              <a:rPr lang="en-us" sz="2255" cap="none"/>
              <a:t>I started with </a:t>
            </a:r>
            <a:r>
              <a:rPr lang="en-in" sz="2255" cap="none"/>
              <a:t>KNeighboursClassifier</a:t>
            </a:r>
            <a:r>
              <a:rPr lang="en-us" sz="2255" cap="none"/>
              <a:t>,</a:t>
            </a:r>
            <a:r>
              <a:rPr lang="en-in" sz="2255" cap="none"/>
              <a:t>Logistic Regression,</a:t>
            </a:r>
            <a:endParaRPr lang="en-us" sz="2255" cap="none"/>
          </a:p>
          <a:p>
            <a:pPr algn="just">
              <a:lnSpc>
                <a:spcPct val="100000"/>
              </a:lnSpc>
              <a:spcBef>
                <a:spcPts val="540"/>
              </a:spcBef>
              <a:buNone/>
              <a:defRPr lang="en-us" sz="1760" cap="none"/>
            </a:pPr>
            <a:r>
              <a:rPr lang="en-in" sz="2255" cap="none"/>
              <a:t>   	Decision Tree Classifier</a:t>
            </a:r>
            <a:r>
              <a:rPr lang="en-us" sz="2255" cap="none"/>
              <a:t>,</a:t>
            </a:r>
            <a:r>
              <a:rPr lang="en-in" sz="2255" cap="none"/>
              <a:t>GaussianNB and based on the best result I saved to model KNeighboursClassifier.</a:t>
            </a:r>
            <a:endParaRPr lang="en-us" sz="2255" cap="none"/>
          </a:p>
          <a:p>
            <a:pPr>
              <a:lnSpc>
                <a:spcPct val="80000"/>
              </a:lnSpc>
              <a:spcBef>
                <a:spcPts val="420"/>
              </a:spcBef>
              <a:defRPr lang="en-us" sz="176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fn5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Data Preparation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zc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With the help of Pandas Library We will upload our data to Jupyter Notebook.</a:t>
            </a:r>
          </a:p>
          <a:p>
            <a:pPr>
              <a:defRPr lang="en-us"/>
            </a:pPr>
            <a:r>
              <a:t>Once our data is uploaded with the help of predefined method (i.e. read_csv) we can read data for further processing.   </a:t>
            </a:r>
          </a:p>
          <a:p>
            <a:pPr>
              <a:defRPr lang="en-us"/>
            </a:pPr>
            <a:r>
              <a:t>We have two type of variables in the data:-</a:t>
            </a:r>
          </a:p>
          <a:p>
            <a:pPr lvl="1" marL="971550" indent="-514350">
              <a:buFontTx/>
              <a:buAutoNum type="arabicPeriod"/>
              <a:defRPr lang="en-us"/>
            </a:pPr>
            <a:r>
              <a:t>Dependent Variable</a:t>
            </a:r>
          </a:p>
          <a:p>
            <a:pPr lvl="1" marL="971550" indent="-514350">
              <a:buFontTx/>
              <a:buAutoNum type="arabicPeriod"/>
              <a:defRPr lang="en-us"/>
            </a:pPr>
            <a:r>
              <a:t>Independent Variable</a:t>
            </a:r>
          </a:p>
          <a:p>
            <a:pPr marL="514350" indent="-514350">
              <a:buFontTx/>
              <a:buAutoNum type="arabicParenR"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rrowheads="1"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swcAAKECAAAAAAAA5AIAAAAAAABkAAAAZAAAAAAAAAAjAAAABAAAAGQAAAAXAAAAFAAAAAAAAAAAAAAA/38AAP9/AAAAAAAACQAAAAQAAACI0qv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IAADAAwAAqzAAAOgXAAAQAAAAJgAAAAgAAAABgQAA/x8AADAAAAAUAAAAAAAAAAAA//8AAAEAAAD//wAAAQA="/>
              </a:ext>
            </a:extLst>
          </p:cNvPicPr>
          <p:nvPr>
            <p:ph type="pic" idx="1"/>
          </p:nvPr>
        </p:nvPicPr>
        <p:blipFill>
          <a:blip r:embed="rId2"/>
          <a:srcRect l="19710" t="6730" r="0" b="7400"/>
          <a:stretch>
            <a:fillRect/>
          </a:stretch>
        </p:blipFill>
        <p:spPr>
          <a:xfrm>
            <a:off x="1447800" y="609600"/>
            <a:ext cx="646366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6"/>
          <p:cNvSpPr>
            <a:extLst>
              <a:ext uri="smNativeData">
                <pr:smNativeData xmlns:pr="smNativeData" xmlns="smNativeData" val="SMDATA_16_YT6e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zQgAANgYAACQMAAAjBoAABAgAAAmAAAACAAAAP//////////MAAAABQAAAAAAAAAAAD//wAAAQAAAP//AAABAA=="/>
              </a:ext>
            </a:extLst>
          </p:cNvSpPr>
          <p:nvPr/>
        </p:nvSpPr>
        <p:spPr>
          <a:xfrm>
            <a:off x="1430655" y="4038600"/>
            <a:ext cx="646366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us" sz="1200" b="1" cap="none">
                <a:solidFill>
                  <a:srgbClr val="FF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Data file in  CSV  format</a:t>
            </a:r>
            <a:endParaRPr lang="en-us" sz="1200" b="1" cap="none">
              <a:solidFill>
                <a:srgbClr val="FF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AIAAFgCAAD4NAAACCUAAB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381000" y="381000"/>
            <a:ext cx="8229600" cy="5638800"/>
          </a:xfrm>
        </p:spPr>
        <p:txBody>
          <a:bodyPr/>
          <a:lstStyle/>
          <a:p>
            <a:pPr>
              <a:defRPr lang="en-us"/>
            </a:pPr>
            <a:r>
              <a:t>Label is an independent variable where as all of the other element are dependent variable.</a:t>
            </a:r>
          </a:p>
          <a:p>
            <a:pPr>
              <a:defRPr lang="en-us"/>
            </a:pPr>
          </a:p>
        </p:txBody>
      </p:sp>
      <p:pic>
        <p:nvPicPr>
          <p:cNvPr id="3" name="Picture 7"/>
          <p:cNvPicPr>
            <a:picLocks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KAAAAAgAAABQAAAAy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Af39/AO7s4QPMzMwAwMD/AH9/fwAAAAAAAAAAAAAAAAD///8AAAAAACEAAAAYAAAAFAAAAKELAADoCAAArysAAJAk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5" y="1447800"/>
            <a:ext cx="5210810" cy="4495800"/>
          </a:xfrm>
          <a:prstGeom prst="rect">
            <a:avLst/>
          </a:prstGeom>
          <a:noFill/>
          <a:ln w="6350" cap="flat" cmpd="thickThin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q6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AQAAOABAADYNgAA+CUAAB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304800"/>
            <a:ext cx="8229600" cy="5867400"/>
          </a:xfrm>
        </p:spPr>
        <p:txBody>
          <a:bodyPr/>
          <a:lstStyle/>
          <a:p>
            <a:pPr>
              <a:defRPr lang="en-us"/>
            </a:pPr>
            <a:r>
              <a:t>In the label value 0 represent the failure of the payment and 1 Represents the  successor who had paid credit successfully.</a:t>
            </a:r>
          </a:p>
          <a:p>
            <a:pPr>
              <a:defRPr lang="en-us"/>
            </a:pPr>
            <a:r>
              <a:t>Based on the given data following are the our initial findings:-</a:t>
            </a:r>
          </a:p>
          <a:p>
            <a:pPr>
              <a:defRPr lang="en-us"/>
            </a:pPr>
          </a:p>
        </p:txBody>
      </p:sp>
      <p:pic>
        <p:nvPicPr>
          <p:cNvPr id="3" name="Content Placeholder 5" descr="download (10).png"/>
          <p:cNvPicPr>
            <a:picLocks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AEAABIEgAA2BgAAP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3276600" cy="31953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2" descr="C:\Users\Ruchi\Desktop\PPT\download (9).png"/>
          <p:cNvPicPr>
            <a:picLocks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AeAABIEgAAoDIAAPAl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971800"/>
            <a:ext cx="3200400" cy="3195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zc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AIAAOABAAD4NAAAUCgAABAAAAAmAAAACAAAAAEgAAAAAAAAMAAAABQAAAAAAAAAAAD//wAAAQAAAP//AAABAA=="/>
              </a:ext>
            </a:extLst>
          </p:cNvSpPr>
          <p:nvPr>
            <p:ph type="body" idx="1"/>
          </p:nvPr>
        </p:nvSpPr>
        <p:spPr>
          <a:xfrm>
            <a:off x="381000" y="304800"/>
            <a:ext cx="8229600" cy="62484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 lang="en-us"/>
            </a:pPr>
            <a:r>
              <a:t>The average payback time is less for the defaulter cases as compare to other category in both of the scenarios.</a:t>
            </a:r>
          </a:p>
          <a:p>
            <a:pPr>
              <a:lnSpc>
                <a:spcPct val="90000"/>
              </a:lnSpc>
              <a:defRPr lang="en-us"/>
            </a:pPr>
          </a:p>
          <a:p>
            <a:pPr>
              <a:lnSpc>
                <a:spcPct val="90000"/>
              </a:lnSpc>
              <a:defRPr lang="en-us"/>
            </a:pPr>
          </a:p>
          <a:p>
            <a:pPr>
              <a:lnSpc>
                <a:spcPct val="90000"/>
              </a:lnSpc>
              <a:defRPr lang="en-us"/>
            </a:pPr>
          </a:p>
          <a:p>
            <a:pPr>
              <a:lnSpc>
                <a:spcPct val="90000"/>
              </a:lnSpc>
              <a:defRPr lang="en-us"/>
            </a:pPr>
          </a:p>
          <a:p>
            <a:pPr>
              <a:lnSpc>
                <a:spcPct val="90000"/>
              </a:lnSpc>
              <a:defRPr lang="en-us"/>
            </a:pPr>
          </a:p>
          <a:p>
            <a:pPr>
              <a:lnSpc>
                <a:spcPct val="90000"/>
              </a:lnSpc>
              <a:defRPr lang="en-us"/>
            </a:pPr>
          </a:p>
          <a:p>
            <a:pPr>
              <a:lnSpc>
                <a:spcPct val="90000"/>
              </a:lnSpc>
              <a:defRPr lang="en-us"/>
            </a:pPr>
            <a:r>
              <a:t>From the above graphical chart we can easily understand that out of 200K subscribers on 25K did not paid the credit back.</a:t>
            </a:r>
          </a:p>
        </p:txBody>
      </p:sp>
      <p:pic>
        <p:nvPicPr>
          <p:cNvPr id="3" name="Content Placeholder 3" descr="download (5).png"/>
          <p:cNvPicPr>
            <a:picLocks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QQAACMCgAArCYAAKQf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714500"/>
            <a:ext cx="3581400" cy="342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EMAABwNQAA6ScAABAAAAAmAAAACAAAAAEgAAAAAAAAMAAAABQAAAAAAAAAAAD//wAAAQAAAP//AAABAA=="/>
              </a:ext>
            </a:extLst>
          </p:cNvSpPr>
          <p:nvPr>
            <p:ph type="body" idx="1"/>
          </p:nvPr>
        </p:nvSpPr>
        <p:spPr>
          <a:xfrm>
            <a:off x="457200" y="1961515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705"/>
              </a:spcBef>
              <a:defRPr lang="en-us" sz="2945" cap="none"/>
            </a:pPr>
          </a:p>
          <a:p>
            <a:pPr>
              <a:spcBef>
                <a:spcPts val="705"/>
              </a:spcBef>
              <a:defRPr lang="en-us" sz="2945" cap="none"/>
            </a:pPr>
          </a:p>
          <a:p>
            <a:pPr>
              <a:spcBef>
                <a:spcPts val="705"/>
              </a:spcBef>
              <a:defRPr lang="en-us" sz="2945" cap="none"/>
            </a:pPr>
          </a:p>
          <a:p>
            <a:pPr>
              <a:spcBef>
                <a:spcPts val="705"/>
              </a:spcBef>
              <a:defRPr lang="en-us" sz="2945" cap="none"/>
            </a:pPr>
          </a:p>
          <a:p>
            <a:pPr>
              <a:spcBef>
                <a:spcPts val="705"/>
              </a:spcBef>
              <a:defRPr lang="en-us" sz="2945" cap="none"/>
            </a:pPr>
            <a:r>
              <a:t>From the above graphical chart following is our finding:-</a:t>
            </a:r>
          </a:p>
          <a:p>
            <a:pPr>
              <a:spcBef>
                <a:spcPts val="705"/>
              </a:spcBef>
              <a:defRPr lang="en-us" sz="2945" cap="none"/>
            </a:pPr>
            <a:r>
              <a:t>The subscriber who have not paid the credit is less the 10%  of the total who have taken credit.</a:t>
            </a:r>
          </a:p>
          <a:p>
            <a:pPr>
              <a:spcBef>
                <a:spcPts val="705"/>
              </a:spcBef>
              <a:defRPr lang="en-us" sz="2945" cap="none"/>
            </a:pPr>
          </a:p>
          <a:p>
            <a:pPr>
              <a:spcBef>
                <a:spcPts val="705"/>
              </a:spcBef>
              <a:defRPr lang="en-us" sz="2945" cap="none"/>
            </a:pPr>
          </a:p>
        </p:txBody>
      </p:sp>
      <p:pic>
        <p:nvPicPr>
          <p:cNvPr id="3" name="Content Placeholder 3" descr="download (8).png"/>
          <p:cNvPicPr>
            <a:picLocks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ACAABoAQAAcDUAAOoW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229600" cy="3496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AIAAFgCAAD4NAAAMB4AAB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381000" y="381000"/>
            <a:ext cx="8229600" cy="4526280"/>
          </a:xfrm>
        </p:spPr>
        <p:txBody>
          <a:bodyPr/>
          <a:lstStyle/>
          <a:p>
            <a:pPr>
              <a:defRPr lang="en-us"/>
            </a:pPr>
            <a:r>
              <a:t>Median of amounts of loan taken by the user in last 90 days.</a:t>
            </a:r>
          </a:p>
          <a:p>
            <a:pPr>
              <a:defRPr lang="en-us"/>
            </a:pPr>
          </a:p>
          <a:p>
            <a:pPr>
              <a:defRPr lang="en-us"/>
            </a:pPr>
          </a:p>
        </p:txBody>
      </p:sp>
      <p:pic>
        <p:nvPicPr>
          <p:cNvPr id="3" name="Content Placeholder 3" descr="download (11).png"/>
          <p:cNvPicPr>
            <a:picLocks noChangeAspect="1"/>
            <a:extLst>
              <a:ext uri="smNativeData">
                <pr:smNativeData xmlns:pr="smNativeData" xmlns="smNativeData" val="SMDATA_18_YT6e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MMAADICgAAvSoAAFUf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5" y="1752600"/>
            <a:ext cx="4903470" cy="33407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DATA PREPROCESSING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YT6e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The Complete data is divided in the ration of 70:30 for train and test respectively.</a:t>
            </a:r>
          </a:p>
          <a:p>
            <a:pPr>
              <a:defRPr lang="en-us"/>
            </a:pPr>
            <a:r>
              <a:t>I have dropped the Pcircle column since for the current processing it was not used.</a:t>
            </a:r>
          </a:p>
          <a:p>
            <a:pPr>
              <a:defRPr lang="en-us"/>
            </a:pPr>
            <a:r>
              <a:t>There is no null value in the dataset but there are some outliers present in the dataset which has been removed with the help of predefine methods.</a:t>
            </a:r>
          </a:p>
          <a:p>
            <a:pPr marL="0" indent="0">
              <a:buNone/>
              <a:defRPr lang="en-us"/>
            </a:pP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Ruchi</dc:creator>
  <cp:keywords/>
  <dc:description/>
  <cp:lastModifiedBy>ajeet</cp:lastModifiedBy>
  <cp:revision>0</cp:revision>
  <dcterms:created xsi:type="dcterms:W3CDTF">2020-09-21T09:30:51Z</dcterms:created>
  <dcterms:modified xsi:type="dcterms:W3CDTF">2021-11-24T13:30:09Z</dcterms:modified>
</cp:coreProperties>
</file>