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media/image12.png" ContentType="image/png"/>
  <Override PartName="/ppt/media/image1.png" ContentType="image/png"/>
  <Override PartName="/ppt/media/image2.png" ContentType="image/png"/>
  <Override PartName="/ppt/media/image9.jpeg" ContentType="image/jpeg"/>
  <Override PartName="/ppt/media/image3.png" ContentType="image/png"/>
  <Override PartName="/ppt/media/image4.gif" ContentType="image/gif"/>
  <Override PartName="/ppt/media/image14.jpeg" ContentType="image/jpeg"/>
  <Override PartName="/ppt/media/image8.png" ContentType="image/png"/>
  <Override PartName="/ppt/media/image5.gif" ContentType="image/gif"/>
  <Override PartName="/ppt/media/image13.png" ContentType="image/png"/>
  <Override PartName="/ppt/media/image10.gif" ContentType="image/gif"/>
  <Override PartName="/ppt/media/image6.gif" ContentType="image/gif"/>
  <Override PartName="/ppt/media/image7.gif" ContentType="image/gif"/>
  <Override PartName="/ppt/media/image11.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Rectangle 7"/>
          <p:cNvSpPr/>
          <p:nvPr/>
        </p:nvSpPr>
        <p:spPr>
          <a:xfrm>
            <a:off x="0" y="2824920"/>
            <a:ext cx="12187800" cy="317988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0" y="3075840"/>
            <a:ext cx="12187800" cy="2638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1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066680" y="4952880"/>
            <a:ext cx="10057320" cy="684720"/>
          </a:xfrm>
          <a:prstGeom prst="rect">
            <a:avLst/>
          </a:prstGeom>
          <a:noFill/>
          <a:ln w="0">
            <a:noFill/>
          </a:ln>
        </p:spPr>
        <p:txBody>
          <a:bodyPr lIns="0" rIns="0" tIns="0" bIns="0" anchor="t">
            <a:noAutofit/>
          </a:bodyPr>
          <a:p>
            <a:pPr>
              <a:lnSpc>
                <a:spcPct val="90000"/>
              </a:lnSpc>
              <a:tabLst>
                <a:tab algn="l" pos="0"/>
              </a:tabLst>
            </a:pPr>
            <a:r>
              <a:rPr b="0" lang="en-US" sz="2000" spc="-1" strike="noStrike">
                <a:solidFill>
                  <a:srgbClr val="92d050"/>
                </a:solidFill>
                <a:latin typeface="Consolas"/>
              </a:rPr>
              <a:t>Submitted by:-</a:t>
            </a:r>
            <a:endParaRPr b="0" lang="en-IN" sz="2000" spc="-1" strike="noStrike">
              <a:latin typeface="Arial"/>
            </a:endParaRPr>
          </a:p>
          <a:p>
            <a:pPr>
              <a:lnSpc>
                <a:spcPct val="90000"/>
              </a:lnSpc>
              <a:tabLst>
                <a:tab algn="l" pos="0"/>
              </a:tabLst>
            </a:pPr>
            <a:r>
              <a:rPr b="0" lang="en-US" sz="2000" spc="-1" strike="noStrike">
                <a:solidFill>
                  <a:srgbClr val="92d050"/>
                </a:solidFill>
                <a:latin typeface="Consolas"/>
              </a:rPr>
              <a:t>AJEET KUMAR SINGH</a:t>
            </a:r>
            <a:endParaRPr b="0" lang="en-IN" sz="2000" spc="-1" strike="noStrike">
              <a:latin typeface="Arial"/>
            </a:endParaRPr>
          </a:p>
        </p:txBody>
      </p:sp>
      <p:sp>
        <p:nvSpPr>
          <p:cNvPr id="193" name="Burn 1"/>
          <p:cNvSpPr txBox="1"/>
          <p:nvPr/>
        </p:nvSpPr>
        <p:spPr>
          <a:xfrm>
            <a:off x="1188000" y="3281040"/>
            <a:ext cx="9864000" cy="1398600"/>
          </a:xfrm>
          <a:prstGeom prst="rect">
            <a:avLst/>
          </a:prstGeom>
        </p:spPr>
        <p:txBody>
          <a:bodyPr wrap="none" lIns="99720" rIns="99720" tIns="56880" bIns="56880" anchor="ctr">
            <a:prstTxWarp prst="textStop">
              <a:avLst>
                <a:gd name="adj" fmla="val 26159"/>
              </a:avLst>
            </a:prstTxWarp>
            <a:noAutofit/>
          </a:bodyPr>
          <a:p>
            <a:pPr>
              <a:lnSpc>
                <a:spcPct val="80000"/>
              </a:lnSpc>
            </a:pPr>
            <a:r>
              <a:rPr b="0" lang="en-IN" sz="5400" spc="-1" strike="noStrike">
                <a:ln w="0">
                  <a:noFill/>
                </a:ln>
                <a:solidFill>
                  <a:srgbClr val="000000"/>
                </a:solidFill>
                <a:latin typeface="Consolas"/>
                <a:ea typeface="MS Gothic"/>
              </a:rPr>
              <a:t>Ratings Prediction Project Presentation</a:t>
            </a:r>
            <a:endParaRPr b="0" lang="en-IN" sz="5400" spc="-1" strike="noStrike">
              <a:ln w="0">
                <a:noFill/>
              </a:ln>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PANDAS PROFILING</a:t>
            </a:r>
            <a:endParaRPr b="0" lang="en-IN" sz="3400" spc="-1" strike="noStrike">
              <a:latin typeface="Arial"/>
            </a:endParaRPr>
          </a:p>
        </p:txBody>
      </p:sp>
      <p:sp>
        <p:nvSpPr>
          <p:cNvPr id="212" name="PlaceHolder 2"/>
          <p:cNvSpPr>
            <a:spLocks noGrp="1"/>
          </p:cNvSpPr>
          <p:nvPr>
            <p:ph/>
          </p:nvPr>
        </p:nvSpPr>
        <p:spPr>
          <a:xfrm>
            <a:off x="760320" y="762120"/>
            <a:ext cx="6399720" cy="5333040"/>
          </a:xfrm>
          <a:prstGeom prst="rect">
            <a:avLst/>
          </a:prstGeom>
          <a:noFill/>
          <a:ln w="0">
            <a:noFill/>
          </a:ln>
        </p:spPr>
        <p:txBody>
          <a:bodyPr lIns="90000" rIns="90000" tIns="45000" bIns="45000" anchor="t">
            <a:noAutofit/>
          </a:bodyPr>
          <a:p>
            <a:endParaRPr b="0" lang="en-IN" sz="3200" spc="-1" strike="noStrike">
              <a:latin typeface="Arial"/>
            </a:endParaRPr>
          </a:p>
        </p:txBody>
      </p:sp>
      <p:sp>
        <p:nvSpPr>
          <p:cNvPr id="213" name="PlaceHolder 3"/>
          <p:cNvSpPr>
            <a:spLocks noGrp="1"/>
          </p:cNvSpPr>
          <p:nvPr>
            <p:ph/>
          </p:nvPr>
        </p:nvSpPr>
        <p:spPr>
          <a:xfrm>
            <a:off x="8001000" y="3429000"/>
            <a:ext cx="3123000" cy="1827720"/>
          </a:xfrm>
          <a:prstGeom prst="rect">
            <a:avLst/>
          </a:prstGeom>
          <a:noFill/>
          <a:ln w="0">
            <a:noFill/>
          </a:ln>
        </p:spPr>
        <p:txBody>
          <a:bodyPr lIns="90000" rIns="90000" tIns="45000" bIns="45000" anchor="t">
            <a:noAutofit/>
          </a:bodyPr>
          <a:p>
            <a:pPr>
              <a:lnSpc>
                <a:spcPct val="90000"/>
              </a:lnSpc>
              <a:tabLst>
                <a:tab algn="l" pos="0"/>
              </a:tabLst>
            </a:pPr>
            <a:r>
              <a:rPr b="0" lang="en-US" sz="1600" spc="-1" strike="noStrike">
                <a:solidFill>
                  <a:srgbClr val="d9d9d9"/>
                </a:solidFill>
                <a:latin typeface="Candara"/>
              </a:rPr>
              <a:t>I used the pandas-profiling feature to get an insight on the initial dataset details and check out the application of all the data preprocessing steps on it.</a:t>
            </a:r>
            <a:endParaRPr b="0" lang="en-IN" sz="1600" spc="-1" strike="noStrike">
              <a:latin typeface="Arial"/>
            </a:endParaRPr>
          </a:p>
        </p:txBody>
      </p:sp>
      <p:pic>
        <p:nvPicPr>
          <p:cNvPr id="214" name="Picture 5" descr=""/>
          <p:cNvPicPr/>
          <p:nvPr/>
        </p:nvPicPr>
        <p:blipFill>
          <a:blip r:embed="rId1"/>
          <a:stretch/>
        </p:blipFill>
        <p:spPr>
          <a:xfrm>
            <a:off x="76320" y="380880"/>
            <a:ext cx="7771320" cy="6018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WORD AND CHARACTER COUNT</a:t>
            </a:r>
            <a:endParaRPr b="0" lang="en-IN" sz="3400" spc="-1" strike="noStrike">
              <a:latin typeface="Arial"/>
            </a:endParaRPr>
          </a:p>
        </p:txBody>
      </p:sp>
      <p:sp>
        <p:nvSpPr>
          <p:cNvPr id="216" name="PlaceHolder 2"/>
          <p:cNvSpPr>
            <a:spLocks noGrp="1"/>
          </p:cNvSpPr>
          <p:nvPr>
            <p:ph/>
          </p:nvPr>
        </p:nvSpPr>
        <p:spPr>
          <a:xfrm>
            <a:off x="8001000" y="3429000"/>
            <a:ext cx="3123000" cy="1827720"/>
          </a:xfrm>
          <a:prstGeom prst="rect">
            <a:avLst/>
          </a:prstGeom>
          <a:noFill/>
          <a:ln w="0">
            <a:noFill/>
          </a:ln>
        </p:spPr>
        <p:txBody>
          <a:bodyPr lIns="90000" rIns="90000" tIns="45000" bIns="45000" anchor="t">
            <a:normAutofit fontScale="98000"/>
          </a:bodyPr>
          <a:p>
            <a:pPr>
              <a:lnSpc>
                <a:spcPct val="90000"/>
              </a:lnSpc>
              <a:tabLst>
                <a:tab algn="l" pos="0"/>
              </a:tabLst>
            </a:pPr>
            <a:r>
              <a:rPr b="0" lang="en-US" sz="1600" spc="-1" strike="noStrike">
                <a:solidFill>
                  <a:srgbClr val="d9d9d9"/>
                </a:solidFill>
                <a:latin typeface="Candara"/>
              </a:rPr>
              <a:t>Created the histogram + distribution plots for Word Counts and Character Counts before and after cleaning the text data. We basically removed all the stop words, punctuations, smiley, special characters, white spaces etc.</a:t>
            </a:r>
            <a:endParaRPr b="0" lang="en-IN" sz="1600" spc="-1" strike="noStrike">
              <a:latin typeface="Arial"/>
            </a:endParaRPr>
          </a:p>
        </p:txBody>
      </p:sp>
      <p:pic>
        <p:nvPicPr>
          <p:cNvPr id="217" name="Content Placeholder 13" descr=""/>
          <p:cNvPicPr/>
          <p:nvPr/>
        </p:nvPicPr>
        <p:blipFill>
          <a:blip r:embed="rId1"/>
          <a:stretch/>
        </p:blipFill>
        <p:spPr>
          <a:xfrm>
            <a:off x="988920" y="1400040"/>
            <a:ext cx="5942520" cy="4056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RATINGS PLOT</a:t>
            </a:r>
            <a:endParaRPr b="0" lang="en-IN" sz="3400" spc="-1" strike="noStrike">
              <a:latin typeface="Arial"/>
            </a:endParaRPr>
          </a:p>
        </p:txBody>
      </p:sp>
      <p:pic>
        <p:nvPicPr>
          <p:cNvPr id="219" name="Content Placeholder 5" descr=""/>
          <p:cNvPicPr/>
          <p:nvPr/>
        </p:nvPicPr>
        <p:blipFill>
          <a:blip r:embed="rId1"/>
          <a:stretch/>
        </p:blipFill>
        <p:spPr>
          <a:xfrm>
            <a:off x="760320" y="1836720"/>
            <a:ext cx="6399720" cy="3183120"/>
          </a:xfrm>
          <a:prstGeom prst="rect">
            <a:avLst/>
          </a:prstGeom>
          <a:ln w="0">
            <a:noFill/>
          </a:ln>
        </p:spPr>
      </p:pic>
      <p:sp>
        <p:nvSpPr>
          <p:cNvPr id="220" name="PlaceHolder 2"/>
          <p:cNvSpPr>
            <a:spLocks noGrp="1"/>
          </p:cNvSpPr>
          <p:nvPr>
            <p:ph/>
          </p:nvPr>
        </p:nvSpPr>
        <p:spPr>
          <a:xfrm>
            <a:off x="8001000" y="3429000"/>
            <a:ext cx="3123000" cy="1827720"/>
          </a:xfrm>
          <a:prstGeom prst="rect">
            <a:avLst/>
          </a:prstGeom>
          <a:noFill/>
          <a:ln w="0">
            <a:noFill/>
          </a:ln>
        </p:spPr>
        <p:txBody>
          <a:bodyPr lIns="90000" rIns="90000" tIns="45000" bIns="45000" anchor="t">
            <a:noAutofit/>
          </a:bodyPr>
          <a:p>
            <a:pPr>
              <a:lnSpc>
                <a:spcPct val="90000"/>
              </a:lnSpc>
              <a:tabLst>
                <a:tab algn="l" pos="0"/>
              </a:tabLst>
            </a:pPr>
            <a:r>
              <a:rPr b="0" lang="en-US" sz="1600" spc="-1" strike="noStrike">
                <a:solidFill>
                  <a:srgbClr val="d9d9d9"/>
                </a:solidFill>
                <a:latin typeface="Candara"/>
              </a:rPr>
              <a:t>Created the histogram + distribution plots for our target label and observed each and every rating class for word counts as well as their character counts.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BAR PLOTS</a:t>
            </a:r>
            <a:endParaRPr b="0" lang="en-IN" sz="3400" spc="-1" strike="noStrike">
              <a:latin typeface="Arial"/>
            </a:endParaRPr>
          </a:p>
        </p:txBody>
      </p:sp>
      <p:pic>
        <p:nvPicPr>
          <p:cNvPr id="222" name="Content Placeholder 5" descr=""/>
          <p:cNvPicPr/>
          <p:nvPr/>
        </p:nvPicPr>
        <p:blipFill>
          <a:blip r:embed="rId1"/>
          <a:stretch/>
        </p:blipFill>
        <p:spPr>
          <a:xfrm>
            <a:off x="760320" y="1452960"/>
            <a:ext cx="6399720" cy="3950640"/>
          </a:xfrm>
          <a:prstGeom prst="rect">
            <a:avLst/>
          </a:prstGeom>
          <a:ln w="0">
            <a:noFill/>
          </a:ln>
        </p:spPr>
      </p:pic>
      <p:sp>
        <p:nvSpPr>
          <p:cNvPr id="223" name="PlaceHolder 2"/>
          <p:cNvSpPr>
            <a:spLocks noGrp="1"/>
          </p:cNvSpPr>
          <p:nvPr>
            <p:ph/>
          </p:nvPr>
        </p:nvSpPr>
        <p:spPr>
          <a:xfrm>
            <a:off x="8001000" y="3429000"/>
            <a:ext cx="3123000" cy="1827720"/>
          </a:xfrm>
          <a:prstGeom prst="rect">
            <a:avLst/>
          </a:prstGeom>
          <a:noFill/>
          <a:ln w="0">
            <a:noFill/>
          </a:ln>
        </p:spPr>
        <p:txBody>
          <a:bodyPr lIns="90000" rIns="90000" tIns="45000" bIns="45000" anchor="t">
            <a:noAutofit/>
          </a:bodyPr>
          <a:p>
            <a:pPr>
              <a:lnSpc>
                <a:spcPct val="90000"/>
              </a:lnSpc>
              <a:tabLst>
                <a:tab algn="l" pos="0"/>
              </a:tabLst>
            </a:pPr>
            <a:r>
              <a:rPr b="0" lang="en-US" sz="1600" spc="-1" strike="noStrike">
                <a:solidFill>
                  <a:srgbClr val="d9d9d9"/>
                </a:solidFill>
                <a:latin typeface="Candara"/>
              </a:rPr>
              <a:t>Generated these bar plots for most frequently used words in review summary and least or rarely used words in a review summary by any customer in our dataset.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Count Plots</a:t>
            </a:r>
            <a:endParaRPr b="0" lang="en-IN" sz="3400" spc="-1" strike="noStrike">
              <a:latin typeface="Arial"/>
            </a:endParaRPr>
          </a:p>
        </p:txBody>
      </p:sp>
      <p:pic>
        <p:nvPicPr>
          <p:cNvPr id="225" name="Content Placeholder 5" descr=""/>
          <p:cNvPicPr/>
          <p:nvPr/>
        </p:nvPicPr>
        <p:blipFill>
          <a:blip r:embed="rId1"/>
          <a:stretch/>
        </p:blipFill>
        <p:spPr>
          <a:xfrm>
            <a:off x="760320" y="1924560"/>
            <a:ext cx="6399720" cy="3008160"/>
          </a:xfrm>
          <a:prstGeom prst="rect">
            <a:avLst/>
          </a:prstGeom>
          <a:ln w="0">
            <a:noFill/>
          </a:ln>
        </p:spPr>
      </p:pic>
      <p:sp>
        <p:nvSpPr>
          <p:cNvPr id="226" name="PlaceHolder 2"/>
          <p:cNvSpPr>
            <a:spLocks noGrp="1"/>
          </p:cNvSpPr>
          <p:nvPr>
            <p:ph/>
          </p:nvPr>
        </p:nvSpPr>
        <p:spPr>
          <a:xfrm>
            <a:off x="8001000" y="3429000"/>
            <a:ext cx="3123000" cy="1827720"/>
          </a:xfrm>
          <a:prstGeom prst="rect">
            <a:avLst/>
          </a:prstGeom>
          <a:noFill/>
          <a:ln w="0">
            <a:noFill/>
          </a:ln>
        </p:spPr>
        <p:txBody>
          <a:bodyPr lIns="90000" rIns="90000" tIns="45000" bIns="45000" anchor="t">
            <a:noAutofit/>
          </a:bodyPr>
          <a:p>
            <a:pPr>
              <a:lnSpc>
                <a:spcPct val="90000"/>
              </a:lnSpc>
              <a:tabLst>
                <a:tab algn="l" pos="0"/>
              </a:tabLst>
            </a:pPr>
            <a:r>
              <a:rPr b="0" lang="en-US" sz="1600" spc="-1" strike="noStrike">
                <a:solidFill>
                  <a:srgbClr val="d9d9d9"/>
                </a:solidFill>
                <a:latin typeface="Candara"/>
              </a:rPr>
              <a:t>Generated these count plots before and after handling the data imbalance concern where we notice that the dataframe consisted of different number of rating reviews that needed to be equalized.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523880" y="457200"/>
            <a:ext cx="9142920" cy="1141920"/>
          </a:xfrm>
          <a:prstGeom prst="rect">
            <a:avLst/>
          </a:prstGeom>
          <a:noFill/>
          <a:ln w="0">
            <a:noFill/>
          </a:ln>
        </p:spPr>
        <p:txBody>
          <a:bodyPr lIns="0" rIns="0" tIns="0" bIns="0" anchor="b">
            <a:noAutofit/>
          </a:bodyPr>
          <a:p>
            <a:pPr>
              <a:lnSpc>
                <a:spcPct val="90000"/>
              </a:lnSpc>
            </a:pPr>
            <a:r>
              <a:rPr b="0" lang="en-US" sz="3400" spc="-1" strike="noStrike">
                <a:solidFill>
                  <a:srgbClr val="92d050"/>
                </a:solidFill>
                <a:latin typeface="Consolas"/>
              </a:rPr>
              <a:t>WORD CLOUD</a:t>
            </a:r>
            <a:endParaRPr b="0" lang="en-IN" sz="3400" spc="-1" strike="noStrike">
              <a:latin typeface="Arial"/>
            </a:endParaRPr>
          </a:p>
        </p:txBody>
      </p:sp>
      <p:pic>
        <p:nvPicPr>
          <p:cNvPr id="228" name="Picture 3" descr=""/>
          <p:cNvPicPr/>
          <p:nvPr/>
        </p:nvPicPr>
        <p:blipFill>
          <a:blip r:embed="rId1"/>
          <a:stretch/>
        </p:blipFill>
        <p:spPr>
          <a:xfrm>
            <a:off x="1523880" y="1600200"/>
            <a:ext cx="6719400" cy="5241240"/>
          </a:xfrm>
          <a:prstGeom prst="rect">
            <a:avLst/>
          </a:prstGeom>
          <a:ln w="0">
            <a:noFill/>
          </a:ln>
        </p:spPr>
      </p:pic>
      <p:sp>
        <p:nvSpPr>
          <p:cNvPr id="229" name="TextBox 4"/>
          <p:cNvSpPr/>
          <p:nvPr/>
        </p:nvSpPr>
        <p:spPr>
          <a:xfrm>
            <a:off x="8610480" y="3344040"/>
            <a:ext cx="3199320" cy="2284200"/>
          </a:xfrm>
          <a:prstGeom prst="rect">
            <a:avLst/>
          </a:prstGeom>
          <a:noFill/>
          <a:ln w="0">
            <a:noFill/>
          </a:ln>
          <a:effectLst>
            <a:outerShdw blurRad="39960" dir="5400000" dist="23040" rotWithShape="0">
              <a:srgbClr val="000000">
                <a:alpha val="35000"/>
              </a:srgbClr>
            </a:outerShdw>
          </a:effectLst>
        </p:spPr>
        <p:style>
          <a:lnRef idx="1"/>
          <a:fillRef idx="0"/>
          <a:effectRef idx="0"/>
          <a:fontRef idx="minor"/>
        </p:style>
        <p:txBody>
          <a:bodyPr numCol="1" spcCol="1440" lIns="90000" rIns="90000" tIns="45000" bIns="45000" anchor="t">
            <a:spAutoFit/>
          </a:bodyPr>
          <a:p>
            <a:pPr>
              <a:lnSpc>
                <a:spcPct val="100000"/>
              </a:lnSpc>
            </a:pPr>
            <a:r>
              <a:rPr b="0" lang="en-US" sz="1800" spc="-1" strike="noStrike">
                <a:solidFill>
                  <a:srgbClr val="ffffff"/>
                </a:solidFill>
                <a:latin typeface="Candara"/>
                <a:ea typeface="DejaVu Sans"/>
              </a:rPr>
              <a:t>Word Cloud as the name suggests is a cloud of words. It is a visualization technique for text data wherein each word is picturized with its importance in the context or its frequency.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523880" y="448200"/>
            <a:ext cx="9142920" cy="1141920"/>
          </a:xfrm>
          <a:prstGeom prst="rect">
            <a:avLst/>
          </a:prstGeom>
          <a:noFill/>
          <a:ln w="0">
            <a:noFill/>
          </a:ln>
        </p:spPr>
        <p:txBody>
          <a:bodyPr lIns="0" rIns="0" tIns="0" bIns="0" anchor="b">
            <a:noAutofit/>
          </a:bodyPr>
          <a:p>
            <a:pPr>
              <a:lnSpc>
                <a:spcPct val="90000"/>
              </a:lnSpc>
            </a:pPr>
            <a:r>
              <a:rPr b="0" lang="en-US" sz="3400" spc="-1" strike="noStrike">
                <a:solidFill>
                  <a:srgbClr val="92d050"/>
                </a:solidFill>
                <a:latin typeface="Consolas"/>
              </a:rPr>
              <a:t>MODEL DEVELOPMENT ALGORITHMS</a:t>
            </a:r>
            <a:endParaRPr b="0" lang="en-IN" sz="3400" spc="-1" strike="noStrike">
              <a:latin typeface="Arial"/>
            </a:endParaRPr>
          </a:p>
        </p:txBody>
      </p:sp>
      <p:sp>
        <p:nvSpPr>
          <p:cNvPr id="231" name="TextBox 3"/>
          <p:cNvSpPr/>
          <p:nvPr/>
        </p:nvSpPr>
        <p:spPr>
          <a:xfrm>
            <a:off x="1530000" y="1752480"/>
            <a:ext cx="6856920" cy="4785480"/>
          </a:xfrm>
          <a:prstGeom prst="rect">
            <a:avLst/>
          </a:prstGeom>
          <a:noFill/>
          <a:ln w="0">
            <a:noFill/>
          </a:ln>
        </p:spPr>
        <p:style>
          <a:lnRef idx="0"/>
          <a:fillRef idx="0"/>
          <a:effectRef idx="0"/>
          <a:fontRef idx="minor"/>
        </p:style>
        <p:txBody>
          <a:bodyPr lIns="90000" rIns="90000" tIns="45000" bIns="45000" anchor="t">
            <a:spAutoFit/>
          </a:bodyPr>
          <a:p>
            <a:pPr>
              <a:lnSpc>
                <a:spcPct val="107000"/>
              </a:lnSpc>
            </a:pPr>
            <a:r>
              <a:rPr b="0" lang="en-US" sz="2400" spc="-1" strike="noStrike">
                <a:solidFill>
                  <a:srgbClr val="ffffff"/>
                </a:solidFill>
                <a:latin typeface="Calibri"/>
                <a:ea typeface="Calibri"/>
              </a:rPr>
              <a:t>The complete list of algorithms that were used in training and testing the classification model are listed below:</a:t>
            </a:r>
            <a:endParaRPr b="0" lang="en-IN" sz="2400" spc="-1" strike="noStrike">
              <a:latin typeface="Arial"/>
            </a:endParaRPr>
          </a:p>
          <a:p>
            <a:pPr>
              <a:lnSpc>
                <a:spcPct val="107000"/>
              </a:lnSpc>
            </a:pP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Logistic Regression</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Linear Support Vector Classifier</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Random Forest Classifier</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Bernoulli Naïve Bayes</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Multinomial Naïve Bayes</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Stochastic Gradient Descent Classifier</a:t>
            </a:r>
            <a:endParaRPr b="0" lang="en-IN" sz="2400" spc="-1" strike="noStrike">
              <a:latin typeface="Arial"/>
            </a:endParaRPr>
          </a:p>
          <a:p>
            <a:pPr marL="343080" indent="-343080">
              <a:lnSpc>
                <a:spcPct val="107000"/>
              </a:lnSpc>
              <a:buClr>
                <a:srgbClr val="ffffff"/>
              </a:buClr>
              <a:buFont typeface="Consolas"/>
              <a:buAutoNum type="arabicPeriod"/>
            </a:pPr>
            <a:r>
              <a:rPr b="0" lang="en-IN" sz="2400" spc="-1" strike="noStrike">
                <a:solidFill>
                  <a:srgbClr val="ffffff"/>
                </a:solidFill>
                <a:latin typeface="Calibri"/>
                <a:ea typeface="Calibri"/>
              </a:rPr>
              <a:t>LGBM Classifier</a:t>
            </a:r>
            <a:endParaRPr b="0" lang="en-IN" sz="2400" spc="-1" strike="noStrike">
              <a:latin typeface="Arial"/>
            </a:endParaRPr>
          </a:p>
          <a:p>
            <a:pPr marL="343080" indent="-343080">
              <a:lnSpc>
                <a:spcPct val="107000"/>
              </a:lnSpc>
              <a:spcAft>
                <a:spcPts val="799"/>
              </a:spcAft>
              <a:buClr>
                <a:srgbClr val="ffffff"/>
              </a:buClr>
              <a:buFont typeface="Consolas"/>
              <a:buAutoNum type="arabicPeriod"/>
            </a:pPr>
            <a:r>
              <a:rPr b="0" lang="en-IN" sz="2400" spc="-1" strike="noStrike">
                <a:solidFill>
                  <a:srgbClr val="ffffff"/>
                </a:solidFill>
                <a:latin typeface="Calibri"/>
                <a:ea typeface="Calibri"/>
              </a:rPr>
              <a:t>XGB Classifier</a:t>
            </a:r>
            <a:endParaRPr b="0" lang="en-IN" sz="2400" spc="-1" strike="noStrike">
              <a:latin typeface="Arial"/>
            </a:endParaRPr>
          </a:p>
        </p:txBody>
      </p:sp>
      <p:pic>
        <p:nvPicPr>
          <p:cNvPr id="232" name="Picture 4" descr=""/>
          <p:cNvPicPr/>
          <p:nvPr/>
        </p:nvPicPr>
        <p:blipFill>
          <a:blip r:embed="rId1"/>
          <a:stretch/>
        </p:blipFill>
        <p:spPr>
          <a:xfrm>
            <a:off x="8360640" y="3082680"/>
            <a:ext cx="3485520" cy="3485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523880" y="457200"/>
            <a:ext cx="9142920" cy="1141920"/>
          </a:xfrm>
          <a:prstGeom prst="rect">
            <a:avLst/>
          </a:prstGeom>
          <a:noFill/>
          <a:ln w="0">
            <a:noFill/>
          </a:ln>
        </p:spPr>
        <p:txBody>
          <a:bodyPr lIns="0" rIns="0" tIns="0" bIns="0" anchor="b">
            <a:noAutofit/>
          </a:bodyPr>
          <a:p>
            <a:pPr>
              <a:lnSpc>
                <a:spcPct val="90000"/>
              </a:lnSpc>
            </a:pPr>
            <a:r>
              <a:rPr b="0" lang="en-US" sz="3400" spc="-1" strike="noStrike">
                <a:solidFill>
                  <a:srgbClr val="92d050"/>
                </a:solidFill>
                <a:latin typeface="Consolas"/>
              </a:rPr>
              <a:t>MODEL CREATION AND EVALUATION</a:t>
            </a:r>
            <a:endParaRPr b="0" lang="en-IN" sz="3400" spc="-1" strike="noStrike">
              <a:latin typeface="Arial"/>
            </a:endParaRPr>
          </a:p>
        </p:txBody>
      </p:sp>
      <p:pic>
        <p:nvPicPr>
          <p:cNvPr id="234" name="Picture 3" descr=""/>
          <p:cNvPicPr/>
          <p:nvPr/>
        </p:nvPicPr>
        <p:blipFill>
          <a:blip r:embed="rId1"/>
          <a:stretch/>
        </p:blipFill>
        <p:spPr>
          <a:xfrm>
            <a:off x="1523880" y="1926360"/>
            <a:ext cx="7923600" cy="4475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523880" y="457200"/>
            <a:ext cx="9142920" cy="1141920"/>
          </a:xfrm>
          <a:prstGeom prst="rect">
            <a:avLst/>
          </a:prstGeom>
          <a:noFill/>
          <a:ln w="0">
            <a:noFill/>
          </a:ln>
        </p:spPr>
        <p:txBody>
          <a:bodyPr lIns="0" rIns="0" tIns="0" bIns="0" anchor="b">
            <a:noAutofit/>
          </a:bodyPr>
          <a:p>
            <a:pPr>
              <a:lnSpc>
                <a:spcPct val="90000"/>
              </a:lnSpc>
            </a:pPr>
            <a:r>
              <a:rPr b="0" lang="en-US" sz="3400" spc="-1" strike="noStrike">
                <a:solidFill>
                  <a:srgbClr val="92d050"/>
                </a:solidFill>
                <a:latin typeface="Consolas"/>
              </a:rPr>
              <a:t>FINAL MODEL</a:t>
            </a:r>
            <a:endParaRPr b="0" lang="en-IN" sz="3400" spc="-1" strike="noStrike">
              <a:latin typeface="Arial"/>
            </a:endParaRPr>
          </a:p>
        </p:txBody>
      </p:sp>
      <p:pic>
        <p:nvPicPr>
          <p:cNvPr id="236" name="Picture 3" descr=""/>
          <p:cNvPicPr/>
          <p:nvPr/>
        </p:nvPicPr>
        <p:blipFill>
          <a:blip r:embed="rId1"/>
          <a:stretch/>
        </p:blipFill>
        <p:spPr>
          <a:xfrm>
            <a:off x="1523880" y="1600200"/>
            <a:ext cx="7233840" cy="51044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523880" y="457200"/>
            <a:ext cx="9142920" cy="1141920"/>
          </a:xfrm>
          <a:prstGeom prst="rect">
            <a:avLst/>
          </a:prstGeom>
          <a:noFill/>
          <a:ln w="0">
            <a:noFill/>
          </a:ln>
        </p:spPr>
        <p:txBody>
          <a:bodyPr lIns="0" rIns="0" tIns="0" bIns="0" anchor="b">
            <a:noAutofit/>
          </a:bodyPr>
          <a:p>
            <a:pPr>
              <a:lnSpc>
                <a:spcPct val="90000"/>
              </a:lnSpc>
            </a:pPr>
            <a:r>
              <a:rPr b="0" lang="en-US" sz="3400" spc="-1" strike="noStrike">
                <a:solidFill>
                  <a:srgbClr val="92d050"/>
                </a:solidFill>
                <a:latin typeface="Consolas"/>
              </a:rPr>
              <a:t>NORMALIZED CONFUSION MATRIX</a:t>
            </a:r>
            <a:endParaRPr b="0" lang="en-IN" sz="3400" spc="-1" strike="noStrike">
              <a:latin typeface="Arial"/>
            </a:endParaRPr>
          </a:p>
        </p:txBody>
      </p:sp>
      <p:pic>
        <p:nvPicPr>
          <p:cNvPr id="238" name="Picture 3" descr=""/>
          <p:cNvPicPr/>
          <p:nvPr/>
        </p:nvPicPr>
        <p:blipFill>
          <a:blip r:embed="rId1"/>
          <a:stretch/>
        </p:blipFill>
        <p:spPr>
          <a:xfrm>
            <a:off x="533520" y="1758960"/>
            <a:ext cx="5333040" cy="4831560"/>
          </a:xfrm>
          <a:prstGeom prst="rect">
            <a:avLst/>
          </a:prstGeom>
          <a:ln w="0">
            <a:noFill/>
          </a:ln>
        </p:spPr>
      </p:pic>
      <p:pic>
        <p:nvPicPr>
          <p:cNvPr id="239" name="Picture 4" descr=""/>
          <p:cNvPicPr/>
          <p:nvPr/>
        </p:nvPicPr>
        <p:blipFill>
          <a:blip r:embed="rId2"/>
          <a:stretch/>
        </p:blipFill>
        <p:spPr>
          <a:xfrm>
            <a:off x="6324480" y="1765080"/>
            <a:ext cx="5180400" cy="4818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INTRODUCTION</a:t>
            </a:r>
            <a:endParaRPr b="0" lang="en-IN" sz="3400" spc="-1" strike="noStrike">
              <a:latin typeface="Arial"/>
            </a:endParaRPr>
          </a:p>
        </p:txBody>
      </p:sp>
      <p:sp>
        <p:nvSpPr>
          <p:cNvPr id="195"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91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This is a Machine Learning Project performed on customer reviews. Reviews are processed using common NLP techniques.</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 </a:t>
            </a:r>
            <a:r>
              <a:rPr b="0" lang="en-US" sz="2000" spc="-1" strike="noStrike">
                <a:solidFill>
                  <a:srgbClr val="d9d9d9"/>
                </a:solidFill>
                <a:latin typeface="Candara"/>
              </a:rPr>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 </a:t>
            </a:r>
            <a:r>
              <a:rPr b="0" lang="en-US" sz="2000" spc="-1" strike="noStrike">
                <a:solidFill>
                  <a:srgbClr val="d9d9d9"/>
                </a:solidFill>
                <a:latin typeface="Candara"/>
              </a:rPr>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 </a:t>
            </a:r>
            <a:r>
              <a:rPr b="0" lang="en-US" sz="2000" spc="-1" strike="noStrike">
                <a:solidFill>
                  <a:srgbClr val="d9d9d9"/>
                </a:solidFill>
                <a:latin typeface="Candara"/>
              </a:rPr>
              <a:t>This task is similar to Sentiment Analysis, but instead of predicting the positive and negative sentiment (sometimes neutral also), here we need to predict the rating.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CONCLUSION</a:t>
            </a:r>
            <a:endParaRPr b="0" lang="en-IN" sz="3400" spc="-1" strike="noStrike">
              <a:latin typeface="Arial"/>
            </a:endParaRPr>
          </a:p>
        </p:txBody>
      </p:sp>
      <p:sp>
        <p:nvSpPr>
          <p:cNvPr id="241"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85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CONCLUSION</a:t>
            </a:r>
            <a:endParaRPr b="0" lang="en-IN" sz="3400" spc="-1" strike="noStrike">
              <a:latin typeface="Arial"/>
            </a:endParaRPr>
          </a:p>
        </p:txBody>
      </p:sp>
      <p:sp>
        <p:nvSpPr>
          <p:cNvPr id="243"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87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Areas of improvement:</a:t>
            </a:r>
            <a:endParaRPr b="0" lang="en-IN" sz="2000" spc="-1" strike="noStrike">
              <a:latin typeface="Arial"/>
            </a:endParaRPr>
          </a:p>
          <a:p>
            <a:pPr marL="514440" indent="-514440">
              <a:lnSpc>
                <a:spcPct val="90000"/>
              </a:lnSpc>
              <a:spcBef>
                <a:spcPts val="1800"/>
              </a:spcBef>
              <a:buClr>
                <a:srgbClr val="92d050"/>
              </a:buClr>
              <a:buFont typeface="Consolas"/>
              <a:buAutoNum type="romanUcPeriod"/>
            </a:pPr>
            <a:r>
              <a:rPr b="0" lang="en-US" sz="2000" spc="-1" strike="noStrike">
                <a:solidFill>
                  <a:srgbClr val="d9d9d9"/>
                </a:solidFill>
                <a:latin typeface="Candara"/>
              </a:rPr>
              <a:t>	</a:t>
            </a:r>
            <a:r>
              <a:rPr b="0" lang="en-US" sz="2000" spc="-1" strike="noStrike">
                <a:solidFill>
                  <a:srgbClr val="d9d9d9"/>
                </a:solidFill>
                <a:latin typeface="Candara"/>
              </a:rPr>
              <a:t>Less time complexity</a:t>
            </a:r>
            <a:endParaRPr b="0" lang="en-IN" sz="2000" spc="-1" strike="noStrike">
              <a:latin typeface="Arial"/>
            </a:endParaRPr>
          </a:p>
          <a:p>
            <a:pPr marL="514440" indent="-514440">
              <a:lnSpc>
                <a:spcPct val="90000"/>
              </a:lnSpc>
              <a:spcBef>
                <a:spcPts val="1800"/>
              </a:spcBef>
              <a:buClr>
                <a:srgbClr val="92d050"/>
              </a:buClr>
              <a:buFont typeface="Consolas"/>
              <a:buAutoNum type="romanUcPeriod"/>
            </a:pPr>
            <a:r>
              <a:rPr b="0" lang="en-US" sz="2000" spc="-1" strike="noStrike">
                <a:solidFill>
                  <a:srgbClr val="d9d9d9"/>
                </a:solidFill>
                <a:latin typeface="Candara"/>
              </a:rPr>
              <a:t>	</a:t>
            </a:r>
            <a:r>
              <a:rPr b="0" lang="en-US" sz="2000" spc="-1" strike="noStrike">
                <a:solidFill>
                  <a:srgbClr val="d9d9d9"/>
                </a:solidFill>
                <a:latin typeface="Candara"/>
              </a:rPr>
              <a:t>More computational power can be given</a:t>
            </a:r>
            <a:endParaRPr b="0" lang="en-IN" sz="2000" spc="-1" strike="noStrike">
              <a:latin typeface="Arial"/>
            </a:endParaRPr>
          </a:p>
          <a:p>
            <a:pPr marL="514440" indent="-514440">
              <a:lnSpc>
                <a:spcPct val="90000"/>
              </a:lnSpc>
              <a:spcBef>
                <a:spcPts val="1800"/>
              </a:spcBef>
              <a:buClr>
                <a:srgbClr val="92d050"/>
              </a:buClr>
              <a:buFont typeface="Consolas"/>
              <a:buAutoNum type="romanUcPeriod"/>
            </a:pPr>
            <a:r>
              <a:rPr b="0" lang="en-US" sz="2000" spc="-1" strike="noStrike">
                <a:solidFill>
                  <a:srgbClr val="d9d9d9"/>
                </a:solidFill>
                <a:latin typeface="Candara"/>
              </a:rPr>
              <a:t>	</a:t>
            </a:r>
            <a:r>
              <a:rPr b="0" lang="en-US" sz="2000" spc="-1" strike="noStrike">
                <a:solidFill>
                  <a:srgbClr val="d9d9d9"/>
                </a:solidFill>
                <a:latin typeface="Candara"/>
              </a:rPr>
              <a:t>More accurate reviews can be given</a:t>
            </a:r>
            <a:endParaRPr b="0" lang="en-IN" sz="2000" spc="-1" strike="noStrike">
              <a:latin typeface="Arial"/>
            </a:endParaRPr>
          </a:p>
          <a:p>
            <a:pPr marL="514440" indent="-514440">
              <a:lnSpc>
                <a:spcPct val="90000"/>
              </a:lnSpc>
              <a:spcBef>
                <a:spcPts val="1800"/>
              </a:spcBef>
              <a:buClr>
                <a:srgbClr val="92d050"/>
              </a:buClr>
              <a:buFont typeface="Consolas"/>
              <a:buAutoNum type="romanUcPeriod"/>
            </a:pPr>
            <a:r>
              <a:rPr b="0" lang="en-US" sz="2000" spc="-1" strike="noStrike">
                <a:solidFill>
                  <a:srgbClr val="d9d9d9"/>
                </a:solidFill>
                <a:latin typeface="Candara"/>
              </a:rPr>
              <a:t>	</a:t>
            </a:r>
            <a:r>
              <a:rPr b="0" lang="en-US" sz="2000" spc="-1" strike="noStrike">
                <a:solidFill>
                  <a:srgbClr val="d9d9d9"/>
                </a:solidFill>
                <a:latin typeface="Candara"/>
              </a:rPr>
              <a:t>Many more permutations and combinations in hyper parameter tuning can </a:t>
            </a:r>
            <a:r>
              <a:rPr b="0" lang="en-US" sz="2000" spc="-1" strike="noStrike">
                <a:solidFill>
                  <a:srgbClr val="d9d9d9"/>
                </a:solidFill>
                <a:latin typeface="Candara"/>
              </a:rPr>
              <a:t>	</a:t>
            </a:r>
            <a:r>
              <a:rPr b="0" lang="en-US" sz="2000" spc="-1" strike="noStrike">
                <a:solidFill>
                  <a:srgbClr val="d9d9d9"/>
                </a:solidFill>
                <a:latin typeface="Candara"/>
              </a:rPr>
              <a:t>be used to obtain better parameter list</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Final Remarks: After applying the hyper parameter tuning the best accuracy score obtained was 72.33278955954323% which can be further improved by obtaining more data and working up through other parameter combinations.</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We were able to create a rating prediction model that can be used to identify rating details just by evaluating the comments posted by a customer.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5" descr=""/>
          <p:cNvPicPr/>
          <p:nvPr/>
        </p:nvPicPr>
        <p:blipFill>
          <a:blip r:embed="rId1"/>
          <a:stretch/>
        </p:blipFill>
        <p:spPr>
          <a:xfrm>
            <a:off x="0" y="0"/>
            <a:ext cx="12191040" cy="6856920"/>
          </a:xfrm>
          <a:prstGeom prst="rect">
            <a:avLst/>
          </a:prstGeom>
          <a:ln w="0">
            <a:noFill/>
          </a:ln>
        </p:spPr>
      </p:pic>
      <p:sp>
        <p:nvSpPr>
          <p:cNvPr id="245" name="TextBox 7"/>
          <p:cNvSpPr/>
          <p:nvPr/>
        </p:nvSpPr>
        <p:spPr>
          <a:xfrm>
            <a:off x="-29520" y="5638680"/>
            <a:ext cx="689328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9600" spc="-1" strike="noStrike">
                <a:solidFill>
                  <a:srgbClr val="ffff00"/>
                </a:solidFill>
                <a:latin typeface="comic"/>
                <a:ea typeface="DejaVu Sans"/>
              </a:rPr>
              <a:t>THANK YOU</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PROBLEM STATEMENT</a:t>
            </a:r>
            <a:endParaRPr b="0" lang="en-IN" sz="3400" spc="-1" strike="noStrike">
              <a:latin typeface="Arial"/>
            </a:endParaRPr>
          </a:p>
        </p:txBody>
      </p:sp>
      <p:sp>
        <p:nvSpPr>
          <p:cNvPr id="197"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90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The ability to successfully decide whether a review will be helpful to other customers and thus give the product more exposure is vital to companies that support these reviews, companies like Google, Amazon, Flipkart etc.</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IN" sz="3400" spc="-1" strike="noStrike">
                <a:solidFill>
                  <a:srgbClr val="92d050"/>
                </a:solidFill>
                <a:latin typeface="Consolas"/>
              </a:rPr>
              <a:t>DATA COLLECTION PHASE</a:t>
            </a:r>
            <a:endParaRPr b="0" lang="en-IN" sz="3400" spc="-1" strike="noStrike">
              <a:latin typeface="Arial"/>
            </a:endParaRPr>
          </a:p>
        </p:txBody>
      </p:sp>
      <p:sp>
        <p:nvSpPr>
          <p:cNvPr id="199"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93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Basically, we need these columns:</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1) reviews of the product.</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2) rating of the product.</a:t>
            </a:r>
            <a:endParaRPr b="0" lang="en-IN" sz="2000" spc="-1" strike="noStrike">
              <a:latin typeface="Arial"/>
            </a:endParaRPr>
          </a:p>
          <a:p>
            <a:pPr marL="228600" indent="-228600">
              <a:lnSpc>
                <a:spcPct val="90000"/>
              </a:lnSpc>
              <a:spcBef>
                <a:spcPts val="1800"/>
              </a:spcBef>
              <a:buClr>
                <a:srgbClr val="92d050"/>
              </a:buClr>
              <a:buFont typeface="Arial"/>
              <a:buChar char="•"/>
              <a:tabLst>
                <a:tab algn="l" pos="0"/>
              </a:tabLst>
            </a:pPr>
            <a:r>
              <a:rPr b="0" lang="en-US" sz="2000" spc="-1" strike="noStrike">
                <a:solidFill>
                  <a:srgbClr val="d9d9d9"/>
                </a:solidFill>
                <a:latin typeface="Candara"/>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IN" sz="3400" spc="-1" strike="noStrike">
                <a:solidFill>
                  <a:srgbClr val="92d050"/>
                </a:solidFill>
                <a:latin typeface="Consolas"/>
              </a:rPr>
              <a:t>MODEL BUILDING PHASE</a:t>
            </a:r>
            <a:endParaRPr b="0" lang="en-IN" sz="3400" spc="-1" strike="noStrike">
              <a:latin typeface="Arial"/>
            </a:endParaRPr>
          </a:p>
        </p:txBody>
      </p:sp>
      <p:sp>
        <p:nvSpPr>
          <p:cNvPr id="201"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95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1. Data Cleaning</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2. Exploratory Data Analysis and Visualization</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3. Data Pre-processing</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4. Model Building</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5. Model Evaluation</a:t>
            </a:r>
            <a:endParaRPr b="0" lang="en-IN" sz="2000" spc="-1" strike="noStrike">
              <a:latin typeface="Arial"/>
            </a:endParaRPr>
          </a:p>
          <a:p>
            <a:pPr>
              <a:lnSpc>
                <a:spcPct val="90000"/>
              </a:lnSpc>
              <a:spcBef>
                <a:spcPts val="1800"/>
              </a:spcBef>
              <a:tabLst>
                <a:tab algn="l" pos="0"/>
              </a:tabLst>
            </a:pPr>
            <a:r>
              <a:rPr b="0" lang="en-US" sz="2000" spc="-1" strike="noStrike">
                <a:solidFill>
                  <a:srgbClr val="d9d9d9"/>
                </a:solidFill>
                <a:latin typeface="Candara"/>
              </a:rPr>
              <a:t>	</a:t>
            </a:r>
            <a:r>
              <a:rPr b="0" lang="en-US" sz="2000" spc="-1" strike="noStrike">
                <a:solidFill>
                  <a:srgbClr val="d9d9d9"/>
                </a:solidFill>
                <a:latin typeface="Candara"/>
              </a:rPr>
              <a:t>6. Selecting the Best classification model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PROJECT FLOW</a:t>
            </a:r>
            <a:endParaRPr b="0" lang="en-IN" sz="3400" spc="-1" strike="noStrike">
              <a:latin typeface="Arial"/>
            </a:endParaRPr>
          </a:p>
        </p:txBody>
      </p:sp>
      <p:graphicFrame>
        <p:nvGraphicFramePr>
          <p:cNvPr id="1" name="Diagram1"/>
          <p:cNvGraphicFramePr/>
          <p:nvPr>
            <p:extLst>
              <p:ext uri="{D42A27DB-BD31-4B8C-83A1-F6EECF244321}">
                <p14:modId xmlns:p14="http://schemas.microsoft.com/office/powerpoint/2010/main" val="2135793942"/>
              </p:ext>
            </p:extLst>
          </p:nvPr>
        </p:nvGraphicFramePr>
        <p:xfrm>
          <a:off x="1523880" y="1828800"/>
          <a:ext cx="9142920" cy="4266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rmAutofit/>
          </a:bodyPr>
          <a:p>
            <a:pPr>
              <a:lnSpc>
                <a:spcPct val="90000"/>
              </a:lnSpc>
            </a:pPr>
            <a:r>
              <a:rPr b="0" lang="en-US" sz="3400" spc="-1" strike="noStrike">
                <a:solidFill>
                  <a:srgbClr val="92d050"/>
                </a:solidFill>
                <a:latin typeface="Consolas"/>
              </a:rPr>
              <a:t>HARDWARE AND SOFTWARE USED</a:t>
            </a:r>
            <a:endParaRPr b="0" lang="en-IN" sz="3400" spc="-1" strike="noStrike">
              <a:latin typeface="Arial"/>
            </a:endParaRPr>
          </a:p>
        </p:txBody>
      </p:sp>
      <p:sp>
        <p:nvSpPr>
          <p:cNvPr id="204"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84000"/>
          </a:bodyPr>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Hardware technology being used.</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RAM </a:t>
            </a:r>
            <a:r>
              <a:rPr b="0" lang="en-IN" sz="2000" spc="-1" strike="noStrike">
                <a:solidFill>
                  <a:srgbClr val="d9d9d9"/>
                </a:solidFill>
                <a:latin typeface="Candara"/>
              </a:rPr>
              <a:t>	</a:t>
            </a:r>
            <a:r>
              <a:rPr b="0" lang="en-IN" sz="2000" spc="-1" strike="noStrike">
                <a:solidFill>
                  <a:srgbClr val="d9d9d9"/>
                </a:solidFill>
                <a:latin typeface="Candara"/>
              </a:rPr>
              <a:t>: 8 GB</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CPU </a:t>
            </a:r>
            <a:r>
              <a:rPr b="0" lang="en-IN" sz="2000" spc="-1" strike="noStrike">
                <a:solidFill>
                  <a:srgbClr val="d9d9d9"/>
                </a:solidFill>
                <a:latin typeface="Candara"/>
              </a:rPr>
              <a:t>	</a:t>
            </a:r>
            <a:r>
              <a:rPr b="0" lang="en-IN" sz="2000" spc="-1" strike="noStrike">
                <a:solidFill>
                  <a:srgbClr val="d9d9d9"/>
                </a:solidFill>
                <a:latin typeface="Candara"/>
              </a:rPr>
              <a:t>: AMD Ryzen 5 3550H with Radeon Vega Mobile Gfx 2.10 GHz</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GPU </a:t>
            </a:r>
            <a:r>
              <a:rPr b="0" lang="en-IN" sz="2000" spc="-1" strike="noStrike">
                <a:solidFill>
                  <a:srgbClr val="d9d9d9"/>
                </a:solidFill>
                <a:latin typeface="Candara"/>
              </a:rPr>
              <a:t>	</a:t>
            </a:r>
            <a:r>
              <a:rPr b="0" lang="en-IN" sz="2000" spc="-1" strike="noStrike">
                <a:solidFill>
                  <a:srgbClr val="d9d9d9"/>
                </a:solidFill>
                <a:latin typeface="Candara"/>
              </a:rPr>
              <a:t>: AMD Radeon ™ Vega 8 Graphics and NVIDIA GeForce GTX 1650 Ti</a:t>
            </a:r>
            <a:endParaRPr b="0" lang="en-IN" sz="2000" spc="-1" strike="noStrike">
              <a:latin typeface="Arial"/>
            </a:endParaRPr>
          </a:p>
          <a:p>
            <a:pPr marL="228600" indent="-228600">
              <a:lnSpc>
                <a:spcPct val="90000"/>
              </a:lnSpc>
              <a:spcBef>
                <a:spcPts val="1800"/>
              </a:spcBef>
              <a:buClr>
                <a:srgbClr val="92d050"/>
              </a:buClr>
              <a:buFont typeface="Arial"/>
              <a:buChar char="•"/>
              <a:tabLst>
                <a:tab algn="l" pos="0"/>
              </a:tabLst>
            </a:pPr>
            <a:r>
              <a:rPr b="0" lang="en-IN" sz="2000" spc="-1" strike="noStrike">
                <a:solidFill>
                  <a:srgbClr val="d9d9d9"/>
                </a:solidFill>
                <a:latin typeface="Candara"/>
              </a:rPr>
              <a:t>Software technology being used.</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Programming language </a:t>
            </a:r>
            <a:r>
              <a:rPr b="0" lang="en-IN" sz="2000" spc="-1" strike="noStrike">
                <a:solidFill>
                  <a:srgbClr val="d9d9d9"/>
                </a:solidFill>
                <a:latin typeface="Candara"/>
              </a:rPr>
              <a:t>	</a:t>
            </a:r>
            <a:r>
              <a:rPr b="0" lang="en-IN" sz="2000" spc="-1" strike="noStrike">
                <a:solidFill>
                  <a:srgbClr val="d9d9d9"/>
                </a:solidFill>
                <a:latin typeface="Candara"/>
              </a:rPr>
              <a:t>	</a:t>
            </a:r>
            <a:r>
              <a:rPr b="0" lang="en-IN" sz="2000" spc="-1" strike="noStrike">
                <a:solidFill>
                  <a:srgbClr val="d9d9d9"/>
                </a:solidFill>
                <a:latin typeface="Candara"/>
              </a:rPr>
              <a:t>: Python</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Distribution </a:t>
            </a:r>
            <a:r>
              <a:rPr b="0" lang="en-IN" sz="2000" spc="-1" strike="noStrike">
                <a:solidFill>
                  <a:srgbClr val="d9d9d9"/>
                </a:solidFill>
                <a:latin typeface="Candara"/>
              </a:rPr>
              <a:t>	</a:t>
            </a:r>
            <a:r>
              <a:rPr b="0" lang="en-IN" sz="2000" spc="-1" strike="noStrike">
                <a:solidFill>
                  <a:srgbClr val="d9d9d9"/>
                </a:solidFill>
                <a:latin typeface="Candara"/>
              </a:rPr>
              <a:t>	</a:t>
            </a:r>
            <a:r>
              <a:rPr b="0" lang="en-IN" sz="2000" spc="-1" strike="noStrike">
                <a:solidFill>
                  <a:srgbClr val="d9d9d9"/>
                </a:solidFill>
                <a:latin typeface="Candara"/>
              </a:rPr>
              <a:t>	</a:t>
            </a:r>
            <a:r>
              <a:rPr b="0" lang="en-IN" sz="2000" spc="-1" strike="noStrike">
                <a:solidFill>
                  <a:srgbClr val="d9d9d9"/>
                </a:solidFill>
                <a:latin typeface="Candara"/>
              </a:rPr>
              <a:t>: Anaconda Navigator</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	</a:t>
            </a:r>
            <a:r>
              <a:rPr b="0" lang="en-IN" sz="2000" spc="-1" strike="noStrike">
                <a:solidFill>
                  <a:srgbClr val="d9d9d9"/>
                </a:solidFill>
                <a:latin typeface="Candara"/>
              </a:rPr>
              <a:t>Browser based language shell </a:t>
            </a:r>
            <a:r>
              <a:rPr b="0" lang="en-IN" sz="2000" spc="-1" strike="noStrike">
                <a:solidFill>
                  <a:srgbClr val="d9d9d9"/>
                </a:solidFill>
                <a:latin typeface="Candara"/>
              </a:rPr>
              <a:t>	</a:t>
            </a:r>
            <a:r>
              <a:rPr b="0" lang="en-IN" sz="2000" spc="-1" strike="noStrike">
                <a:solidFill>
                  <a:srgbClr val="d9d9d9"/>
                </a:solidFill>
                <a:latin typeface="Candara"/>
              </a:rPr>
              <a:t>: Jupyter Notebook</a:t>
            </a:r>
            <a:endParaRPr b="0" lang="en-IN" sz="2000" spc="-1" strike="noStrike">
              <a:latin typeface="Arial"/>
            </a:endParaRPr>
          </a:p>
          <a:p>
            <a:pPr marL="228600" indent="-228600">
              <a:lnSpc>
                <a:spcPct val="90000"/>
              </a:lnSpc>
              <a:spcBef>
                <a:spcPts val="1800"/>
              </a:spcBef>
              <a:buClr>
                <a:srgbClr val="92d050"/>
              </a:buClr>
              <a:buFont typeface="Arial"/>
              <a:buChar char="•"/>
              <a:tabLst>
                <a:tab algn="l" pos="0"/>
              </a:tabLst>
            </a:pPr>
            <a:r>
              <a:rPr b="0" lang="en-IN" sz="2000" spc="-1" strike="noStrike">
                <a:solidFill>
                  <a:srgbClr val="d9d9d9"/>
                </a:solidFill>
                <a:latin typeface="Candara"/>
              </a:rPr>
              <a:t>Libraries/Packages specifically being used.</a:t>
            </a:r>
            <a:endParaRPr b="0" lang="en-IN" sz="2000" spc="-1" strike="noStrike">
              <a:latin typeface="Arial"/>
            </a:endParaRPr>
          </a:p>
          <a:p>
            <a:pPr>
              <a:lnSpc>
                <a:spcPct val="90000"/>
              </a:lnSpc>
              <a:spcBef>
                <a:spcPts val="1800"/>
              </a:spcBef>
              <a:tabLst>
                <a:tab algn="l" pos="0"/>
              </a:tabLst>
            </a:pPr>
            <a:r>
              <a:rPr b="0" lang="en-IN" sz="2000" spc="-1" strike="noStrike">
                <a:solidFill>
                  <a:srgbClr val="d9d9d9"/>
                </a:solidFill>
                <a:latin typeface="Candara"/>
              </a:rPr>
              <a:t>Pandas, NumPy, matplotlib, seaborn, scikit-learn, pandas-profiling, missingno, NLTK</a:t>
            </a:r>
            <a:endParaRPr b="0" lang="en-IN" sz="2000" spc="-1" strike="noStrike">
              <a:latin typeface="Arial"/>
            </a:endParaRPr>
          </a:p>
          <a:p>
            <a:pPr>
              <a:lnSpc>
                <a:spcPct val="90000"/>
              </a:lnSpc>
              <a:spcBef>
                <a:spcPts val="1800"/>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523880" y="457200"/>
            <a:ext cx="9142920" cy="1141920"/>
          </a:xfrm>
          <a:prstGeom prst="rect">
            <a:avLst/>
          </a:prstGeom>
          <a:noFill/>
          <a:ln w="0">
            <a:noFill/>
          </a:ln>
        </p:spPr>
        <p:txBody>
          <a:bodyPr lIns="90000" rIns="90000" tIns="45000" bIns="45000" anchor="b">
            <a:noAutofit/>
          </a:bodyPr>
          <a:p>
            <a:pPr>
              <a:lnSpc>
                <a:spcPct val="90000"/>
              </a:lnSpc>
            </a:pPr>
            <a:r>
              <a:rPr b="0" lang="en-IN" sz="3400" spc="-1" strike="noStrike">
                <a:solidFill>
                  <a:srgbClr val="92d050"/>
                </a:solidFill>
                <a:latin typeface="Consolas"/>
              </a:rPr>
              <a:t>DATA PREPROCESSING</a:t>
            </a:r>
            <a:endParaRPr b="0" lang="en-IN" sz="3400" spc="-1" strike="noStrike">
              <a:latin typeface="Arial"/>
            </a:endParaRPr>
          </a:p>
        </p:txBody>
      </p:sp>
      <p:sp>
        <p:nvSpPr>
          <p:cNvPr id="206" name="PlaceHolder 2"/>
          <p:cNvSpPr>
            <a:spLocks noGrp="1"/>
          </p:cNvSpPr>
          <p:nvPr>
            <p:ph/>
          </p:nvPr>
        </p:nvSpPr>
        <p:spPr>
          <a:xfrm>
            <a:off x="1523880" y="1828800"/>
            <a:ext cx="9142920" cy="4266000"/>
          </a:xfrm>
          <a:prstGeom prst="rect">
            <a:avLst/>
          </a:prstGeom>
          <a:noFill/>
          <a:ln w="0">
            <a:noFill/>
          </a:ln>
        </p:spPr>
        <p:txBody>
          <a:bodyPr lIns="90000" rIns="90000" tIns="45000" bIns="45000" anchor="t">
            <a:normAutofit fontScale="97000"/>
          </a:bodyPr>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Importing the necessary libraries/dependencies</a:t>
            </a:r>
            <a:endParaRPr b="0" lang="en-IN" sz="2000" spc="-1" strike="noStrike">
              <a:latin typeface="Arial"/>
            </a:endParaRPr>
          </a:p>
          <a:p>
            <a:pPr marL="228600" indent="-228600">
              <a:lnSpc>
                <a:spcPct val="90000"/>
              </a:lnSpc>
              <a:spcBef>
                <a:spcPts val="1800"/>
              </a:spcBef>
              <a:buClr>
                <a:srgbClr val="92d050"/>
              </a:buClr>
              <a:buFont typeface="Arial"/>
              <a:buChar char="•"/>
            </a:pPr>
            <a:r>
              <a:rPr b="0" lang="en-US" sz="2000" spc="-1" strike="noStrike">
                <a:solidFill>
                  <a:srgbClr val="d9d9d9"/>
                </a:solidFill>
                <a:latin typeface="Candara"/>
              </a:rPr>
              <a:t>Checking dataset dimensions and null value details</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Taking a look at various label categories using the Unique method</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Performing data cleaning and then visualization steps</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Making Word Clouds for loud words in each label class</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Handling the class imbalance issue manually and fixing it</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Converting text into vectors using the TF-IDF Vectorizer</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Splitting the dataset into train and test to build classification models</a:t>
            </a:r>
            <a:endParaRPr b="0" lang="en-IN" sz="2000" spc="-1" strike="noStrike">
              <a:latin typeface="Arial"/>
            </a:endParaRPr>
          </a:p>
          <a:p>
            <a:pPr marL="228600" indent="-228600">
              <a:lnSpc>
                <a:spcPct val="90000"/>
              </a:lnSpc>
              <a:spcBef>
                <a:spcPts val="1800"/>
              </a:spcBef>
              <a:buClr>
                <a:srgbClr val="92d050"/>
              </a:buClr>
              <a:buFont typeface="Arial"/>
              <a:buChar char="•"/>
            </a:pPr>
            <a:r>
              <a:rPr b="0" lang="en-IN" sz="2000" spc="-1" strike="noStrike">
                <a:solidFill>
                  <a:srgbClr val="d9d9d9"/>
                </a:solidFill>
                <a:latin typeface="Candara"/>
              </a:rPr>
              <a:t>Evaluating the classification models with necessary metrics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002440" y="1600200"/>
            <a:ext cx="3121560" cy="1827720"/>
          </a:xfrm>
          <a:prstGeom prst="rect">
            <a:avLst/>
          </a:prstGeom>
          <a:noFill/>
          <a:ln w="0">
            <a:noFill/>
          </a:ln>
        </p:spPr>
        <p:txBody>
          <a:bodyPr lIns="90000" rIns="90000" tIns="45000" bIns="45000" anchor="b">
            <a:noAutofit/>
          </a:bodyPr>
          <a:p>
            <a:pPr>
              <a:lnSpc>
                <a:spcPct val="90000"/>
              </a:lnSpc>
            </a:pPr>
            <a:r>
              <a:rPr b="0" lang="en-US" sz="3400" spc="-1" strike="noStrike">
                <a:solidFill>
                  <a:srgbClr val="92d050"/>
                </a:solidFill>
                <a:latin typeface="Consolas"/>
              </a:rPr>
              <a:t>MISSING VALUES</a:t>
            </a:r>
            <a:endParaRPr b="0" lang="en-IN" sz="3400" spc="-1" strike="noStrike">
              <a:latin typeface="Arial"/>
            </a:endParaRPr>
          </a:p>
        </p:txBody>
      </p:sp>
      <p:sp>
        <p:nvSpPr>
          <p:cNvPr id="208" name="PlaceHolder 2"/>
          <p:cNvSpPr>
            <a:spLocks noGrp="1"/>
          </p:cNvSpPr>
          <p:nvPr>
            <p:ph/>
          </p:nvPr>
        </p:nvSpPr>
        <p:spPr>
          <a:xfrm>
            <a:off x="8001000" y="3429000"/>
            <a:ext cx="3123000" cy="1827720"/>
          </a:xfrm>
          <a:prstGeom prst="rect">
            <a:avLst/>
          </a:prstGeom>
          <a:noFill/>
          <a:ln w="0">
            <a:noFill/>
          </a:ln>
        </p:spPr>
        <p:txBody>
          <a:bodyPr lIns="90000" rIns="90000" tIns="45000" bIns="45000" anchor="t">
            <a:noAutofit/>
          </a:bodyPr>
          <a:p>
            <a:pPr>
              <a:lnSpc>
                <a:spcPct val="90000"/>
              </a:lnSpc>
              <a:tabLst>
                <a:tab algn="l" pos="0"/>
              </a:tabLst>
            </a:pPr>
            <a:r>
              <a:rPr b="0" lang="en-US" sz="1600" spc="-1" strike="noStrike">
                <a:solidFill>
                  <a:srgbClr val="d9d9d9"/>
                </a:solidFill>
                <a:latin typeface="Candara"/>
              </a:rPr>
              <a:t>I used the missingno matrix feature to get a visual on all the NaN values present in our dataset and then decided to drop them all so that we were left with meaningful information.</a:t>
            </a:r>
            <a:endParaRPr b="0" lang="en-IN" sz="1600" spc="-1" strike="noStrike">
              <a:latin typeface="Arial"/>
            </a:endParaRPr>
          </a:p>
        </p:txBody>
      </p:sp>
      <p:sp>
        <p:nvSpPr>
          <p:cNvPr id="209" name="PlaceHolder 3"/>
          <p:cNvSpPr>
            <a:spLocks noGrp="1"/>
          </p:cNvSpPr>
          <p:nvPr>
            <p:ph/>
          </p:nvPr>
        </p:nvSpPr>
        <p:spPr>
          <a:xfrm>
            <a:off x="760320" y="762120"/>
            <a:ext cx="6399720" cy="5333040"/>
          </a:xfrm>
          <a:prstGeom prst="rect">
            <a:avLst/>
          </a:prstGeom>
          <a:noFill/>
          <a:ln w="0">
            <a:noFill/>
          </a:ln>
        </p:spPr>
        <p:txBody>
          <a:bodyPr lIns="90000" rIns="90000" tIns="45000" bIns="45000" anchor="t">
            <a:noAutofit/>
          </a:bodyPr>
          <a:p>
            <a:endParaRPr b="0" lang="en-IN" sz="3200" spc="-1" strike="noStrike">
              <a:latin typeface="Arial"/>
            </a:endParaRPr>
          </a:p>
        </p:txBody>
      </p:sp>
      <p:pic>
        <p:nvPicPr>
          <p:cNvPr id="210" name="Picture 21" descr=""/>
          <p:cNvPicPr/>
          <p:nvPr/>
        </p:nvPicPr>
        <p:blipFill>
          <a:blip r:embed="rId1"/>
          <a:stretch/>
        </p:blipFill>
        <p:spPr>
          <a:xfrm>
            <a:off x="45000" y="609480"/>
            <a:ext cx="7802280" cy="5866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107</TotalTime>
  <Application>LibreOffice/7.2.3.2$Linux_X86_64 LibreOffice_project/20$Build-2</Application>
  <AppVersion>15.0000</AppVersion>
  <Words>1498</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2021-12-26T03:23:22Z</dcterms:created>
  <dc:creator>Sweta Rai</dc:creator>
  <dc:description/>
  <dc:language>en-IN</dc:language>
  <cp:lastModifiedBy/>
  <dcterms:modified xsi:type="dcterms:W3CDTF">2022-01-09T14:15:21Z</dcterms:modified>
  <cp:revision>17</cp:revision>
  <dc:subject/>
  <dc:title>Title Layout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mpaign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InternalTags">
    <vt:lpwstr/>
  </property>
  <property fmtid="{D5CDD505-2E9C-101B-9397-08002B2CF9AE}" pid="6" name="LocalizationTags">
    <vt:lpwstr/>
  </property>
  <property fmtid="{D5CDD505-2E9C-101B-9397-08002B2CF9AE}" pid="7" name="PresentationFormat">
    <vt:lpwstr>Widescreen</vt:lpwstr>
  </property>
  <property fmtid="{D5CDD505-2E9C-101B-9397-08002B2CF9AE}" pid="8" name="ScenarioTags">
    <vt:lpwstr/>
  </property>
  <property fmtid="{D5CDD505-2E9C-101B-9397-08002B2CF9AE}" pid="9" name="Slides">
    <vt:i4>22</vt:i4>
  </property>
</Properties>
</file>