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ata3.xml" ContentType="application/vnd.openxmlformats-officedocument.drawingml.diagramData+xml"/>
  <Override PartName="/ppt/diagrams/drawing2.xml" ContentType="application/vnd.ms-office.drawingml.diagramDrawing+xml"/>
  <Override PartName="/ppt/diagrams/quickStyle2.xml" ContentType="application/vnd.openxmlformats-officedocument.drawingml.diagramStyle+xml"/>
  <Override PartName="/ppt/diagrams/colors1.xml" ContentType="application/vnd.openxmlformats-officedocument.drawingml.diagramColors+xml"/>
  <Override PartName="/ppt/diagrams/layout3.xml" ContentType="application/vnd.openxmlformats-officedocument.drawingml.diagramLayout+xml"/>
  <Override PartName="/ppt/diagrams/drawing4.xml" ContentType="application/vnd.ms-office.drawingml.diagramDrawing+xml"/>
  <Override PartName="/ppt/diagrams/quickStyle1.xml" ContentType="application/vnd.openxmlformats-officedocument.drawingml.diagramStyle+xml"/>
  <Override PartName="/ppt/diagrams/colors4.xml" ContentType="application/vnd.openxmlformats-officedocument.drawingml.diagramColors+xml"/>
  <Override PartName="/ppt/diagrams/layout1.xml" ContentType="application/vnd.openxmlformats-officedocument.drawingml.diagramLayout+xml"/>
  <Override PartName="/ppt/diagrams/layout4.xml" ContentType="application/vnd.openxmlformats-officedocument.drawingml.diagramLayout+xml"/>
  <Override PartName="/ppt/diagrams/data4.xml" ContentType="application/vnd.openxmlformats-officedocument.drawingml.diagramData+xml"/>
  <Override PartName="/ppt/diagrams/drawing1.xml" ContentType="application/vnd.ms-office.drawingml.diagramDrawing+xml"/>
  <Override PartName="/ppt/diagrams/drawing3.xml" ContentType="application/vnd.ms-office.drawingml.diagramDrawing+xml"/>
  <Override PartName="/ppt/diagrams/quickStyle4.xml" ContentType="application/vnd.openxmlformats-officedocument.drawingml.diagramStyle+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data2.xml" ContentType="application/vnd.openxmlformats-officedocument.drawingml.diagramData+xml"/>
  <Override PartName="/ppt/_rels/presentation.xml.rels" ContentType="application/vnd.openxmlformats-package.relationships+xml"/>
  <Override PartName="/ppt/media/image29.gif" ContentType="image/gif"/>
  <Override PartName="/ppt/media/image26.jpeg" ContentType="image/jpeg"/>
  <Override PartName="/ppt/media/image5.jpeg" ContentType="image/jpeg"/>
  <Override PartName="/ppt/media/image15.gif" ContentType="image/gif"/>
  <Override PartName="/ppt/media/image6.jpeg" ContentType="image/jpeg"/>
  <Override PartName="/ppt/media/image18.png" ContentType="image/png"/>
  <Override PartName="/ppt/media/image7.jpeg" ContentType="image/jpeg"/>
  <Override PartName="/ppt/media/image28.wmf" ContentType="image/x-wmf"/>
  <Override PartName="/ppt/media/image3.jpeg" ContentType="image/jpeg"/>
  <Override PartName="/ppt/media/image12.gif" ContentType="image/gif"/>
  <Override PartName="/ppt/media/image30.jpeg" ContentType="image/jpeg"/>
  <Override PartName="/ppt/media/image8.jpeg" ContentType="image/jpeg"/>
  <Override PartName="/ppt/media/image10.gif" ContentType="image/gif"/>
  <Override PartName="/ppt/media/image11.png" ContentType="image/png"/>
  <Override PartName="/ppt/media/image9.jpeg" ContentType="image/jpeg"/>
  <Override PartName="/ppt/media/image13.gif" ContentType="image/gif"/>
  <Override PartName="/ppt/media/image4.jpeg" ContentType="image/jpeg"/>
  <Override PartName="/ppt/media/image25.png" ContentType="image/png"/>
  <Override PartName="/ppt/media/image20.png" ContentType="image/png"/>
  <Override PartName="/ppt/media/image2.jpeg" ContentType="image/jpeg"/>
  <Override PartName="/ppt/media/image1.jpeg" ContentType="image/jpeg"/>
  <Override PartName="/ppt/media/image14.gif" ContentType="image/gif"/>
  <Override PartName="/ppt/media/image16.gif" ContentType="image/gif"/>
  <Override PartName="/ppt/media/image19.png" ContentType="image/png"/>
  <Override PartName="/ppt/media/image21.png" ContentType="image/png"/>
  <Override PartName="/ppt/media/image27.jpeg" ContentType="image/jpeg"/>
  <Override PartName="/ppt/media/image17.gif" ContentType="image/gif"/>
  <Override PartName="/ppt/media/image22.png" ContentType="image/png"/>
  <Override PartName="/ppt/media/image23.png" ContentType="image/png"/>
  <Override PartName="/ppt/media/image24.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0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0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1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1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13"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2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221"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227"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228"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34"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4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42"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243"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45"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4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51"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53"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54"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5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259"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262"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263"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264"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265"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266"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20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120" y="1604520"/>
            <a:ext cx="1096920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20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609120" y="1604520"/>
            <a:ext cx="53524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16" name="PlaceHolder 3"/>
          <p:cNvSpPr>
            <a:spLocks noGrp="1"/>
          </p:cNvSpPr>
          <p:nvPr>
            <p:ph type="body"/>
          </p:nvPr>
        </p:nvSpPr>
        <p:spPr>
          <a:xfrm>
            <a:off x="6230160" y="1604520"/>
            <a:ext cx="53524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09120" y="273600"/>
            <a:ext cx="1096920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54"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0"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4.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5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image" Target="../media/image13.gif"/><Relationship Id="rId3"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image" Target="../media/image15.gif"/><Relationship Id="rId3"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image" Target="../media/image17.gif"/><Relationship Id="rId3"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40.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40.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0.xml"/>
</Relationships>
</file>

<file path=ppt/slides/_rels/slide23.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53.xml"/>
</Relationships>
</file>

<file path=ppt/slides/_rels/slide2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53.xml"/>
</Relationships>
</file>

<file path=ppt/slides/_rels/slide26.xml.rels><?xml version="1.0" encoding="UTF-8"?>
<Relationships xmlns="http://schemas.openxmlformats.org/package/2006/relationships"><Relationship Id="rId1" Type="http://schemas.openxmlformats.org/officeDocument/2006/relationships/image" Target="../media/image29.gif"/><Relationship Id="rId2" Type="http://schemas.openxmlformats.org/officeDocument/2006/relationships/slideLayout" Target="../slideLayouts/slideLayout5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7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53.xml"/>
</Relationships>
</file>

<file path=ppt/slides/_rels/slide8.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53.xml"/>
</Relationships>
</file>

<file path=ppt/slides/_rels/slide9.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293840" y="990720"/>
            <a:ext cx="8457120" cy="31993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1" lang="en-US" sz="6000" spc="-1" strike="noStrike">
                <a:solidFill>
                  <a:srgbClr val="000000"/>
                </a:solidFill>
                <a:latin typeface="Century Gothic"/>
                <a:ea typeface="DejaVu Sans"/>
              </a:rPr>
              <a:t>FLIGHT PRICE PREDICTION PROJECT PRESENTATION</a:t>
            </a:r>
            <a:endParaRPr b="0" lang="en-US" sz="6000" spc="-1" strike="noStrike">
              <a:latin typeface="Arial"/>
            </a:endParaRPr>
          </a:p>
        </p:txBody>
      </p:sp>
      <p:sp>
        <p:nvSpPr>
          <p:cNvPr id="268" name="CustomShape 2"/>
          <p:cNvSpPr/>
          <p:nvPr/>
        </p:nvSpPr>
        <p:spPr>
          <a:xfrm>
            <a:off x="1293840" y="4724280"/>
            <a:ext cx="8457120" cy="1370520"/>
          </a:xfrm>
          <a:prstGeom prst="rect">
            <a:avLst/>
          </a:prstGeom>
          <a:noFill/>
          <a:ln>
            <a:noFill/>
          </a:ln>
        </p:spPr>
        <p:style>
          <a:lnRef idx="0"/>
          <a:fillRef idx="0"/>
          <a:effectRef idx="0"/>
          <a:fontRef idx="minor"/>
        </p:style>
        <p:txBody>
          <a:bodyPr lIns="90000" rIns="90000" tIns="45000" bIns="45000">
            <a:normAutofit/>
          </a:bodyPr>
          <a:p>
            <a:pPr>
              <a:lnSpc>
                <a:spcPct val="90000"/>
              </a:lnSpc>
              <a:tabLst>
                <a:tab algn="l" pos="0"/>
              </a:tabLst>
            </a:pPr>
            <a:r>
              <a:rPr b="1" lang="en-US" sz="2400" spc="-1" strike="noStrike">
                <a:solidFill>
                  <a:srgbClr val="000000"/>
                </a:solidFill>
                <a:latin typeface="Palatino Linotype"/>
                <a:ea typeface="DejaVu Sans"/>
              </a:rPr>
              <a:t>Submitted by:</a:t>
            </a:r>
            <a:endParaRPr b="0" lang="en-US" sz="2400" spc="-1" strike="noStrike">
              <a:latin typeface="Arial"/>
            </a:endParaRPr>
          </a:p>
          <a:p>
            <a:pPr>
              <a:lnSpc>
                <a:spcPct val="90000"/>
              </a:lnSpc>
              <a:tabLst>
                <a:tab algn="l" pos="0"/>
              </a:tabLst>
            </a:pPr>
            <a:endParaRPr b="0" lang="en-US" sz="2400" spc="-1" strike="noStrike">
              <a:latin typeface="Arial"/>
            </a:endParaRPr>
          </a:p>
          <a:p>
            <a:pPr>
              <a:lnSpc>
                <a:spcPct val="90000"/>
              </a:lnSpc>
              <a:tabLst>
                <a:tab algn="l" pos="0"/>
              </a:tabLst>
            </a:pPr>
            <a:r>
              <a:rPr b="1" lang="en-US" sz="2400" spc="-1" strike="noStrike">
                <a:solidFill>
                  <a:srgbClr val="000000"/>
                </a:solidFill>
                <a:latin typeface="Palatino Linotype"/>
                <a:ea typeface="DejaVu Sans"/>
              </a:rPr>
              <a:t>AJEET KUMAR SINGH</a:t>
            </a:r>
            <a:br/>
            <a:r>
              <a:rPr b="1" lang="en-US" sz="2400" spc="-1" strike="noStrike">
                <a:solidFill>
                  <a:srgbClr val="000000"/>
                </a:solidFill>
                <a:latin typeface="Palatino Linotype"/>
                <a:ea typeface="DejaVu Sans"/>
              </a:rPr>
              <a:t>(Data Science Intern at Flip Robo Technologies)</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DATA PREPROCESSING</a:t>
            </a:r>
            <a:endParaRPr b="0" lang="en-US" sz="3600" spc="-1" strike="noStrike">
              <a:latin typeface="Arial"/>
            </a:endParaRPr>
          </a:p>
        </p:txBody>
      </p:sp>
      <p:sp>
        <p:nvSpPr>
          <p:cNvPr id="286"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Autofit/>
          </a:bodyPr>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Importing the necessary dependencies and libraries.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Reading the CSV file and converted into data frame.</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the data dimensions for the original dataset.</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Looking for null values and accordingly renaming the values.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the summary of the dataset.</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unique values.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all the categorical columns in the dataset.</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Ensuring that the values are good to use and discarding junk data.</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DATA PREPROCESSING</a:t>
            </a:r>
            <a:endParaRPr b="0" lang="en-US" sz="3600" spc="-1" strike="noStrike">
              <a:latin typeface="Arial"/>
            </a:endParaRPr>
          </a:p>
        </p:txBody>
      </p:sp>
      <p:sp>
        <p:nvSpPr>
          <p:cNvPr id="288"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fontScale="88000"/>
          </a:bodyPr>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Visualizing with the use of pandas profiling feature.</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Visualizing each features using matplotlib and seaborn.</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Performing encoding using the ordinal encoder on categorical features.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for co-relation/multi-collinearity in a heatmap.</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for Outliers/Skewness using boxen plot and distribution plot.</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Checking for the final dimension of dataset to confirm the input details.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Creating train test split and the best random state found in the range 1-1000.</a:t>
            </a:r>
            <a:endParaRPr b="0" lang="en-US" sz="2400" spc="-1" strike="noStrike">
              <a:latin typeface="Arial"/>
            </a:endParaRPr>
          </a:p>
          <a:p>
            <a:pPr marL="223920" indent="-227520">
              <a:lnSpc>
                <a:spcPct val="90000"/>
              </a:lnSpc>
              <a:spcBef>
                <a:spcPts val="1599"/>
              </a:spcBef>
              <a:buClr>
                <a:srgbClr val="855d5d"/>
              </a:buClr>
              <a:buFont typeface="Arial"/>
              <a:buChar char="•"/>
            </a:pPr>
            <a:r>
              <a:rPr b="0" lang="en-IN" sz="2400" spc="-1" strike="noStrike">
                <a:solidFill>
                  <a:srgbClr val="000000"/>
                </a:solidFill>
                <a:latin typeface="Palatino Linotype"/>
                <a:ea typeface="DejaVu Sans"/>
              </a:rPr>
              <a:t>Taking a look at the importance of feature details to analyse further.</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TECHNOLOGY USED</a:t>
            </a:r>
            <a:endParaRPr b="0" lang="en-US" sz="3600" spc="-1" strike="noStrike">
              <a:latin typeface="Arial"/>
            </a:endParaRPr>
          </a:p>
        </p:txBody>
      </p:sp>
      <p:sp>
        <p:nvSpPr>
          <p:cNvPr id="290"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fontScale="78000"/>
          </a:bodyPr>
          <a:p>
            <a:pPr marL="223920" indent="-227520">
              <a:lnSpc>
                <a:spcPct val="90000"/>
              </a:lnSpc>
              <a:spcBef>
                <a:spcPts val="1599"/>
              </a:spcBef>
              <a:buClr>
                <a:srgbClr val="855d5d"/>
              </a:buClr>
              <a:buFont typeface="Wingdings" charset="2"/>
              <a:buChar char=""/>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Hardware technology being used.</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RAM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8 GB</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CPU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AMD Ryzen 5 3550H with Radeon Vega Mobile Gfx 2.10 GHz</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GPU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AMD Radeon ™ Vega 8 Graphics and NVIDIA GeForce GTX 1650 Ti</a:t>
            </a:r>
            <a:endParaRPr b="0" lang="en-US" sz="2400" spc="-1" strike="noStrike">
              <a:latin typeface="Arial"/>
            </a:endParaRPr>
          </a:p>
          <a:p>
            <a:pPr marL="223920" indent="-227520">
              <a:lnSpc>
                <a:spcPct val="90000"/>
              </a:lnSpc>
              <a:spcBef>
                <a:spcPts val="1599"/>
              </a:spcBef>
              <a:buClr>
                <a:srgbClr val="855d5d"/>
              </a:buClr>
              <a:buFont typeface="Wingdings" charset="2"/>
              <a:buChar char=""/>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Software technology being used.</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Programming language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Python</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Distribution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Anaconda Navigator</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Browser based language shell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 Jupyter Notebook</a:t>
            </a:r>
            <a:endParaRPr b="0" lang="en-US" sz="2400" spc="-1" strike="noStrike">
              <a:latin typeface="Arial"/>
            </a:endParaRPr>
          </a:p>
          <a:p>
            <a:pPr marL="223920" indent="-227520">
              <a:lnSpc>
                <a:spcPct val="90000"/>
              </a:lnSpc>
              <a:spcBef>
                <a:spcPts val="1599"/>
              </a:spcBef>
              <a:buClr>
                <a:srgbClr val="855d5d"/>
              </a:buClr>
              <a:buFont typeface="Wingdings" charset="2"/>
              <a:buChar char=""/>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Libraries/Packages specifically being used.</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Pandas, NumPy, matplotlib, seaborn, scikit-learn, pandas-profiling, missingno</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3600" spc="-1" strike="noStrike">
                <a:solidFill>
                  <a:srgbClr val="000000"/>
                </a:solidFill>
                <a:latin typeface="Century Gothic"/>
                <a:ea typeface="DejaVu Sans"/>
              </a:rPr>
              <a:t>EXPLORATORY DATA ANALYSIS (EDA) AND VISUALIZATION</a:t>
            </a:r>
            <a:endParaRPr b="0" lang="en-US" sz="3600" spc="-1" strike="noStrike">
              <a:latin typeface="Arial"/>
            </a:endParaRPr>
          </a:p>
        </p:txBody>
      </p:sp>
      <p:sp>
        <p:nvSpPr>
          <p:cNvPr id="292" name="CustomShape 2"/>
          <p:cNvSpPr/>
          <p:nvPr/>
        </p:nvSpPr>
        <p:spPr>
          <a:xfrm>
            <a:off x="660240" y="1814760"/>
            <a:ext cx="2724840" cy="363960"/>
          </a:xfrm>
          <a:prstGeom prst="rect">
            <a:avLst/>
          </a:prstGeom>
          <a:noFill/>
          <a:ln>
            <a:noFill/>
          </a:ln>
        </p:spPr>
        <p:style>
          <a:lnRef idx="2"/>
          <a:fillRef idx="0"/>
          <a:effectRef idx="0"/>
          <a:fontRef idx="minor"/>
        </p:style>
        <p:txBody>
          <a:bodyPr lIns="90000" rIns="90000" tIns="45000" bIns="45000">
            <a:spAutoFit/>
          </a:bodyPr>
          <a:p>
            <a:pPr>
              <a:lnSpc>
                <a:spcPct val="100000"/>
              </a:lnSpc>
            </a:pPr>
            <a:r>
              <a:rPr b="0" lang="en-US" sz="1800" spc="-1" strike="noStrike" u="sng">
                <a:solidFill>
                  <a:srgbClr val="000000"/>
                </a:solidFill>
                <a:uFillTx/>
                <a:latin typeface="Palatino Linotype"/>
                <a:ea typeface="DejaVu Sans"/>
              </a:rPr>
              <a:t>01. Univariate Analysis</a:t>
            </a:r>
            <a:endParaRPr b="0" lang="en-US" sz="1800" spc="-1" strike="noStrike">
              <a:latin typeface="Arial"/>
            </a:endParaRPr>
          </a:p>
        </p:txBody>
      </p:sp>
      <p:sp>
        <p:nvSpPr>
          <p:cNvPr id="293" name="CustomShape 3"/>
          <p:cNvSpPr/>
          <p:nvPr/>
        </p:nvSpPr>
        <p:spPr>
          <a:xfrm>
            <a:off x="4293360" y="1814760"/>
            <a:ext cx="2919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00"/>
                </a:solidFill>
                <a:uFillTx/>
                <a:latin typeface="Palatino Linotype"/>
                <a:ea typeface="DejaVu Sans"/>
              </a:rPr>
              <a:t>02. Multivariate Analysis</a:t>
            </a:r>
            <a:endParaRPr b="0" lang="en-US" sz="1800" spc="-1" strike="noStrike">
              <a:latin typeface="Arial"/>
            </a:endParaRPr>
          </a:p>
        </p:txBody>
      </p:sp>
      <p:sp>
        <p:nvSpPr>
          <p:cNvPr id="294" name="CustomShape 4"/>
          <p:cNvSpPr/>
          <p:nvPr/>
        </p:nvSpPr>
        <p:spPr>
          <a:xfrm>
            <a:off x="7726680" y="1814760"/>
            <a:ext cx="3142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00"/>
                </a:solidFill>
                <a:uFillTx/>
                <a:latin typeface="Palatino Linotype"/>
                <a:ea typeface="DejaVu Sans"/>
              </a:rPr>
              <a:t>03. Correlation of Dataset</a:t>
            </a:r>
            <a:endParaRPr b="0" lang="en-US" sz="1800" spc="-1" strike="noStrike">
              <a:latin typeface="Arial"/>
            </a:endParaRPr>
          </a:p>
        </p:txBody>
      </p:sp>
      <p:sp>
        <p:nvSpPr>
          <p:cNvPr id="295" name="CustomShape 5"/>
          <p:cNvSpPr/>
          <p:nvPr/>
        </p:nvSpPr>
        <p:spPr>
          <a:xfrm>
            <a:off x="2025360" y="4411800"/>
            <a:ext cx="4299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00"/>
                </a:solidFill>
                <a:uFillTx/>
                <a:latin typeface="Palatino Linotype"/>
                <a:ea typeface="DejaVu Sans"/>
              </a:rPr>
              <a:t>04. Correlation with Target variable</a:t>
            </a:r>
            <a:endParaRPr b="0" lang="en-US" sz="1800" spc="-1" strike="noStrike">
              <a:latin typeface="Arial"/>
            </a:endParaRPr>
          </a:p>
        </p:txBody>
      </p:sp>
      <p:sp>
        <p:nvSpPr>
          <p:cNvPr id="296" name="CustomShape 6"/>
          <p:cNvSpPr/>
          <p:nvPr/>
        </p:nvSpPr>
        <p:spPr>
          <a:xfrm>
            <a:off x="7214400" y="4408560"/>
            <a:ext cx="1980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ffff00"/>
                </a:solidFill>
                <a:uFillTx/>
                <a:latin typeface="Palatino Linotype"/>
                <a:ea typeface="DejaVu Sans"/>
              </a:rPr>
              <a:t>05. Conclusion</a:t>
            </a:r>
            <a:endParaRPr b="0" lang="en-US" sz="1800" spc="-1" strike="noStrike">
              <a:latin typeface="Arial"/>
            </a:endParaRPr>
          </a:p>
        </p:txBody>
      </p:sp>
      <p:sp>
        <p:nvSpPr>
          <p:cNvPr id="297" name="CustomShape 7"/>
          <p:cNvSpPr/>
          <p:nvPr/>
        </p:nvSpPr>
        <p:spPr>
          <a:xfrm>
            <a:off x="660240" y="2276280"/>
            <a:ext cx="27248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entury Gothic"/>
                <a:ea typeface="DejaVu Sans"/>
              </a:rPr>
              <a:t>Univariate analysis</a:t>
            </a:r>
            <a:r>
              <a:rPr b="0" lang="en-US" sz="1800" spc="-1" strike="noStrike">
                <a:solidFill>
                  <a:srgbClr val="000000"/>
                </a:solidFill>
                <a:latin typeface="Century Gothic"/>
                <a:ea typeface="DejaVu Sans"/>
              </a:rPr>
              <a:t> is the simplest form of analyzing data. “Uni” means “one”, so in other words your data has only one variable.</a:t>
            </a:r>
            <a:endParaRPr b="0" lang="en-US" sz="1800" spc="-1" strike="noStrike">
              <a:latin typeface="Arial"/>
            </a:endParaRPr>
          </a:p>
        </p:txBody>
      </p:sp>
      <p:sp>
        <p:nvSpPr>
          <p:cNvPr id="298" name="CustomShape 8"/>
          <p:cNvSpPr/>
          <p:nvPr/>
        </p:nvSpPr>
        <p:spPr>
          <a:xfrm>
            <a:off x="4293360" y="2269800"/>
            <a:ext cx="29199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entury Gothic"/>
                <a:ea typeface="DejaVu Sans"/>
              </a:rPr>
              <a:t>Multivariate analysis</a:t>
            </a:r>
            <a:r>
              <a:rPr b="0" lang="en-US" sz="1800" spc="-1" strike="noStrike">
                <a:solidFill>
                  <a:srgbClr val="000000"/>
                </a:solidFill>
                <a:latin typeface="Century Gothic"/>
                <a:ea typeface="DejaVu Sans"/>
              </a:rPr>
              <a:t> is a set of statistical techniques used for </a:t>
            </a:r>
            <a:r>
              <a:rPr b="1" lang="en-US" sz="1800" spc="-1" strike="noStrike">
                <a:solidFill>
                  <a:srgbClr val="000000"/>
                </a:solidFill>
                <a:latin typeface="Century Gothic"/>
                <a:ea typeface="DejaVu Sans"/>
              </a:rPr>
              <a:t>analysis</a:t>
            </a:r>
            <a:r>
              <a:rPr b="0" lang="en-US" sz="1800" spc="-1" strike="noStrike">
                <a:solidFill>
                  <a:srgbClr val="000000"/>
                </a:solidFill>
                <a:latin typeface="Century Gothic"/>
                <a:ea typeface="DejaVu Sans"/>
              </a:rPr>
              <a:t> of data that contain more than one variable. </a:t>
            </a:r>
            <a:endParaRPr b="0" lang="en-US" sz="1800" spc="-1" strike="noStrike">
              <a:latin typeface="Arial"/>
            </a:endParaRPr>
          </a:p>
        </p:txBody>
      </p:sp>
      <p:sp>
        <p:nvSpPr>
          <p:cNvPr id="299" name="CustomShape 9"/>
          <p:cNvSpPr/>
          <p:nvPr/>
        </p:nvSpPr>
        <p:spPr>
          <a:xfrm>
            <a:off x="7749000" y="2269800"/>
            <a:ext cx="291996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entury Gothic"/>
                <a:ea typeface="DejaVu Sans"/>
              </a:rPr>
              <a:t>Correlation</a:t>
            </a:r>
            <a:r>
              <a:rPr b="0" lang="en-US" sz="1800" spc="-1" strike="noStrike">
                <a:solidFill>
                  <a:srgbClr val="000000"/>
                </a:solidFill>
                <a:latin typeface="Century Gothic"/>
                <a:ea typeface="DejaVu Sans"/>
              </a:rPr>
              <a:t> is used to test relationships between quantitative variables or categorical variables.</a:t>
            </a:r>
            <a:endParaRPr b="0" lang="en-US" sz="1800" spc="-1" strike="noStrike">
              <a:latin typeface="Arial"/>
            </a:endParaRPr>
          </a:p>
        </p:txBody>
      </p:sp>
      <p:sp>
        <p:nvSpPr>
          <p:cNvPr id="300" name="CustomShape 10"/>
          <p:cNvSpPr/>
          <p:nvPr/>
        </p:nvSpPr>
        <p:spPr>
          <a:xfrm>
            <a:off x="2023200" y="4839120"/>
            <a:ext cx="39949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entury Gothic"/>
                <a:ea typeface="DejaVu Sans"/>
              </a:rPr>
              <a:t>Correlation</a:t>
            </a:r>
            <a:r>
              <a:rPr b="0" lang="en-US" sz="1800" spc="-1" strike="noStrike">
                <a:solidFill>
                  <a:srgbClr val="000000"/>
                </a:solidFill>
                <a:latin typeface="Century Gothic"/>
                <a:ea typeface="DejaVu Sans"/>
              </a:rPr>
              <a:t> with the target variable to know how the data is related.</a:t>
            </a:r>
            <a:endParaRPr b="0" lang="en-US" sz="1800" spc="-1" strike="noStrike">
              <a:latin typeface="Arial"/>
            </a:endParaRPr>
          </a:p>
        </p:txBody>
      </p:sp>
      <p:sp>
        <p:nvSpPr>
          <p:cNvPr id="301" name="CustomShape 11"/>
          <p:cNvSpPr/>
          <p:nvPr/>
        </p:nvSpPr>
        <p:spPr>
          <a:xfrm>
            <a:off x="7214400" y="4839120"/>
            <a:ext cx="318924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00"/>
                </a:solidFill>
                <a:latin typeface="Century Gothic"/>
                <a:ea typeface="DejaVu Sans"/>
              </a:rPr>
              <a:t>Summary</a:t>
            </a:r>
            <a:r>
              <a:rPr b="0" lang="en-US" sz="1800" spc="-1" strike="noStrike">
                <a:solidFill>
                  <a:srgbClr val="ffff00"/>
                </a:solidFill>
                <a:latin typeface="Century Gothic"/>
                <a:ea typeface="DejaVu Sans"/>
              </a:rPr>
              <a:t> with the conclusion of all the analysis</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IN" sz="3600" spc="-1" strike="noStrike">
                <a:solidFill>
                  <a:srgbClr val="000000"/>
                </a:solidFill>
                <a:latin typeface="Century Gothic"/>
                <a:ea typeface="DejaVu Sans"/>
              </a:rPr>
              <a:t>EXPLORATORY DATA ANALYSIS (EDA)</a:t>
            </a:r>
            <a:endParaRPr b="0" lang="en-US" sz="3600" spc="-1" strike="noStrike">
              <a:latin typeface="Arial"/>
            </a:endParaRPr>
          </a:p>
        </p:txBody>
      </p:sp>
      <p:graphicFrame>
        <p:nvGraphicFramePr>
          <p:cNvPr id="4" name="Diagram4"/>
          <p:cNvGraphicFramePr/>
          <p:nvPr>
            <p:extLst>
              <p:ext uri="{D42A27DB-BD31-4B8C-83A1-F6EECF244321}">
                <p14:modId xmlns:p14="http://schemas.microsoft.com/office/powerpoint/2010/main" val="4158940119"/>
              </p:ext>
            </p:extLst>
          </p:nvPr>
        </p:nvGraphicFramePr>
        <p:xfrm>
          <a:off x="7542360" y="2152800"/>
          <a:ext cx="4570920" cy="4113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03" name="CustomShape 2"/>
          <p:cNvSpPr/>
          <p:nvPr/>
        </p:nvSpPr>
        <p:spPr>
          <a:xfrm>
            <a:off x="836640" y="2133720"/>
            <a:ext cx="5572440" cy="4151880"/>
          </a:xfrm>
          <a:prstGeom prst="rect">
            <a:avLst/>
          </a:prstGeom>
          <a:noFill/>
          <a:ln>
            <a:noFill/>
          </a:ln>
          <a:effectLst>
            <a:outerShdw blurRad="40000" dir="5400000" dist="23040" rotWithShape="0">
              <a:srgbClr val="000000">
                <a:alpha val="35000"/>
              </a:srgbClr>
            </a:outerShdw>
          </a:effectLst>
          <a:scene3d>
            <a:camera prst="orthographicFront">
              <a:rot lat="0" lon="0" rev="0"/>
            </a:camera>
            <a:lightRig dir="t" rig="contrasting">
              <a:rot lat="0" lon="0" rev="1200000"/>
            </a:lightRig>
          </a:scene3d>
          <a:sp3d contourW="19050" prstMaterial="metal">
            <a:bevelT w="88900" h="203200"/>
            <a:bevelB w="165100" h="254000"/>
          </a:sp3d>
        </p:spPr>
        <p:style>
          <a:lnRef idx="0"/>
          <a:fillRef idx="0"/>
          <a:effectRef idx="2"/>
          <a:fontRef idx="minor"/>
        </p:style>
        <p:txBody>
          <a:bodyPr lIns="90000" rIns="90000" tIns="45000" bIns="45000">
            <a:normAutofit fontScale="55000"/>
          </a:bodyPr>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First I have imported the necessary libraries and loaded the entire dataset in our Jupyter Notebook and renamed the project file from untitled.</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Then I checked the shape of our dataset and found that we have a total of 5,805 rows and 9 different columns.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We don’t have any null values or missing values present in our dataset from the web scraping.</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There were 232 duplicate rows/records in our dataset but I decided to retain them instead of deleting it.</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By checking the data types I came to know that our data set consists of columns having only object datatype even those there were numeric information present.</a:t>
            </a:r>
            <a:endParaRPr b="0" lang="en-US" sz="2400" spc="-1" strike="noStrike">
              <a:latin typeface="Arial"/>
            </a:endParaRPr>
          </a:p>
          <a:p>
            <a:pPr>
              <a:lnSpc>
                <a:spcPct val="90000"/>
              </a:lnSpc>
              <a:spcBef>
                <a:spcPts val="1599"/>
              </a:spcBef>
              <a:tabLst>
                <a:tab algn="l" pos="0"/>
              </a:tabLst>
            </a:pP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7770960" y="1676520"/>
            <a:ext cx="3808800" cy="243720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200" spc="-1" strike="noStrike">
                <a:solidFill>
                  <a:srgbClr val="000000"/>
                </a:solidFill>
                <a:latin typeface="Century Gothic"/>
                <a:ea typeface="DejaVu Sans"/>
              </a:rPr>
              <a:t>VISUALIZATION USING PANDAS PROFILING REPORT</a:t>
            </a:r>
            <a:endParaRPr b="0" lang="en-US" sz="3200" spc="-1" strike="noStrike">
              <a:latin typeface="Arial"/>
            </a:endParaRPr>
          </a:p>
        </p:txBody>
      </p:sp>
      <p:pic>
        <p:nvPicPr>
          <p:cNvPr id="305" name="Picture Placeholder 5" descr=""/>
          <p:cNvPicPr/>
          <p:nvPr/>
        </p:nvPicPr>
        <p:blipFill>
          <a:blip r:embed="rId1"/>
          <a:srcRect l="0" t="-313" r="0" b="-313"/>
          <a:stretch/>
        </p:blipFill>
        <p:spPr>
          <a:xfrm>
            <a:off x="227160" y="1219320"/>
            <a:ext cx="7414200" cy="5180400"/>
          </a:xfrm>
          <a:prstGeom prst="rect">
            <a:avLst/>
          </a:prstGeom>
          <a:ln>
            <a:noFill/>
          </a:ln>
        </p:spPr>
      </p:pic>
      <p:sp>
        <p:nvSpPr>
          <p:cNvPr id="306" name="CustomShape 2"/>
          <p:cNvSpPr/>
          <p:nvPr/>
        </p:nvSpPr>
        <p:spPr>
          <a:xfrm>
            <a:off x="7770960" y="4191120"/>
            <a:ext cx="3808800" cy="1522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599"/>
              </a:spcBef>
              <a:tabLst>
                <a:tab algn="l" pos="0"/>
              </a:tabLst>
            </a:pPr>
            <a:r>
              <a:rPr b="0" lang="en-US" sz="1800" spc="-1" strike="noStrike">
                <a:solidFill>
                  <a:srgbClr val="ffc000"/>
                </a:solidFill>
                <a:latin typeface="Palatino Linotype"/>
                <a:ea typeface="DejaVu Sans"/>
              </a:rPr>
              <a:t>Here I have made use of pandas profiling to get a gist of my pre processed data and get a insight on the basic overview of my dataset values.</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COUNT PLOTS</a:t>
            </a:r>
            <a:endParaRPr b="0" lang="en-US" sz="3600" spc="-1" strike="noStrike">
              <a:latin typeface="Arial"/>
            </a:endParaRPr>
          </a:p>
        </p:txBody>
      </p:sp>
      <p:pic>
        <p:nvPicPr>
          <p:cNvPr id="308" name="Content Placeholder 5" descr=""/>
          <p:cNvPicPr/>
          <p:nvPr/>
        </p:nvPicPr>
        <p:blipFill>
          <a:blip r:embed="rId1">
            <a:alphaModFix amt="70000"/>
          </a:blip>
          <a:stretch/>
        </p:blipFill>
        <p:spPr>
          <a:xfrm>
            <a:off x="1293840" y="2518560"/>
            <a:ext cx="4699440" cy="2810160"/>
          </a:xfrm>
          <a:prstGeom prst="rect">
            <a:avLst/>
          </a:prstGeom>
          <a:ln>
            <a:noFill/>
          </a:ln>
        </p:spPr>
      </p:pic>
      <p:pic>
        <p:nvPicPr>
          <p:cNvPr id="309" name="Content Placeholder 7" descr=""/>
          <p:cNvPicPr/>
          <p:nvPr/>
        </p:nvPicPr>
        <p:blipFill>
          <a:blip r:embed="rId2">
            <a:alphaModFix amt="70000"/>
          </a:blip>
          <a:stretch/>
        </p:blipFill>
        <p:spPr>
          <a:xfrm>
            <a:off x="6202440" y="2518560"/>
            <a:ext cx="4698000" cy="28101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BAR PLOTS</a:t>
            </a:r>
            <a:endParaRPr b="0" lang="en-US" sz="3600" spc="-1" strike="noStrike">
              <a:latin typeface="Arial"/>
            </a:endParaRPr>
          </a:p>
        </p:txBody>
      </p:sp>
      <p:pic>
        <p:nvPicPr>
          <p:cNvPr id="311" name="Content Placeholder 5" descr=""/>
          <p:cNvPicPr/>
          <p:nvPr/>
        </p:nvPicPr>
        <p:blipFill>
          <a:blip r:embed="rId1">
            <a:alphaModFix amt="70000"/>
          </a:blip>
          <a:stretch/>
        </p:blipFill>
        <p:spPr>
          <a:xfrm>
            <a:off x="1293840" y="2563560"/>
            <a:ext cx="4699440" cy="2720520"/>
          </a:xfrm>
          <a:prstGeom prst="rect">
            <a:avLst/>
          </a:prstGeom>
          <a:ln>
            <a:noFill/>
          </a:ln>
        </p:spPr>
      </p:pic>
      <p:pic>
        <p:nvPicPr>
          <p:cNvPr id="312" name="Content Placeholder 7" descr=""/>
          <p:cNvPicPr/>
          <p:nvPr/>
        </p:nvPicPr>
        <p:blipFill>
          <a:blip r:embed="rId2">
            <a:alphaModFix amt="70000"/>
          </a:blip>
          <a:stretch/>
        </p:blipFill>
        <p:spPr>
          <a:xfrm>
            <a:off x="6202440" y="2563560"/>
            <a:ext cx="4698000" cy="27205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BAR PLOTS AND SCATTER PLOTS</a:t>
            </a:r>
            <a:endParaRPr b="0" lang="en-US" sz="3600" spc="-1" strike="noStrike">
              <a:latin typeface="Arial"/>
            </a:endParaRPr>
          </a:p>
        </p:txBody>
      </p:sp>
      <p:pic>
        <p:nvPicPr>
          <p:cNvPr id="314" name="Content Placeholder 5" descr=""/>
          <p:cNvPicPr/>
          <p:nvPr/>
        </p:nvPicPr>
        <p:blipFill>
          <a:blip r:embed="rId1">
            <a:alphaModFix amt="70000"/>
          </a:blip>
          <a:stretch/>
        </p:blipFill>
        <p:spPr>
          <a:xfrm>
            <a:off x="1293840" y="2565720"/>
            <a:ext cx="4699440" cy="2715840"/>
          </a:xfrm>
          <a:prstGeom prst="rect">
            <a:avLst/>
          </a:prstGeom>
          <a:ln>
            <a:noFill/>
          </a:ln>
        </p:spPr>
      </p:pic>
      <p:pic>
        <p:nvPicPr>
          <p:cNvPr id="315" name="Content Placeholder 7" descr=""/>
          <p:cNvPicPr/>
          <p:nvPr/>
        </p:nvPicPr>
        <p:blipFill>
          <a:blip r:embed="rId2">
            <a:alphaModFix amt="70000"/>
          </a:blip>
          <a:stretch/>
        </p:blipFill>
        <p:spPr>
          <a:xfrm>
            <a:off x="6202440" y="2565720"/>
            <a:ext cx="4698000" cy="2715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MISSING VALUES AND DESCRIBE DATA</a:t>
            </a:r>
            <a:endParaRPr b="0" lang="en-US" sz="3600" spc="-1" strike="noStrike">
              <a:latin typeface="Arial"/>
            </a:endParaRPr>
          </a:p>
        </p:txBody>
      </p:sp>
      <p:pic>
        <p:nvPicPr>
          <p:cNvPr id="317" name="Content Placeholder 5" descr=""/>
          <p:cNvPicPr/>
          <p:nvPr/>
        </p:nvPicPr>
        <p:blipFill>
          <a:blip r:embed="rId1">
            <a:alphaModFix amt="70000"/>
          </a:blip>
          <a:stretch/>
        </p:blipFill>
        <p:spPr>
          <a:xfrm>
            <a:off x="1287360" y="2262960"/>
            <a:ext cx="4705920" cy="3321720"/>
          </a:xfrm>
          <a:prstGeom prst="rect">
            <a:avLst/>
          </a:prstGeom>
          <a:ln>
            <a:noFill/>
          </a:ln>
        </p:spPr>
      </p:pic>
      <p:pic>
        <p:nvPicPr>
          <p:cNvPr id="318" name="Content Placeholder 7" descr=""/>
          <p:cNvPicPr/>
          <p:nvPr/>
        </p:nvPicPr>
        <p:blipFill>
          <a:blip r:embed="rId2">
            <a:alphaModFix amt="70000"/>
          </a:blip>
          <a:stretch/>
        </p:blipFill>
        <p:spPr>
          <a:xfrm>
            <a:off x="6202440" y="2262960"/>
            <a:ext cx="4698000" cy="33217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293840" y="2057400"/>
            <a:ext cx="8457120" cy="266580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4800" spc="-1" strike="noStrike">
                <a:solidFill>
                  <a:srgbClr val="000000"/>
                </a:solidFill>
                <a:latin typeface="Century Gothic"/>
                <a:ea typeface="DejaVu Sans"/>
              </a:rPr>
              <a:t>INTRODUCTION</a:t>
            </a:r>
            <a:endParaRPr b="0" lang="en-US" sz="4800" spc="-1" strike="noStrike">
              <a:latin typeface="Arial"/>
            </a:endParaRPr>
          </a:p>
        </p:txBody>
      </p:sp>
      <p:sp>
        <p:nvSpPr>
          <p:cNvPr id="270" name="CustomShape 2"/>
          <p:cNvSpPr/>
          <p:nvPr/>
        </p:nvSpPr>
        <p:spPr>
          <a:xfrm>
            <a:off x="1293840" y="4876920"/>
            <a:ext cx="8457120" cy="1141920"/>
          </a:xfrm>
          <a:prstGeom prst="rect">
            <a:avLst/>
          </a:prstGeom>
          <a:noFill/>
          <a:ln>
            <a:noFill/>
          </a:ln>
        </p:spPr>
        <p:style>
          <a:lnRef idx="0"/>
          <a:fillRef idx="0"/>
          <a:effectRef idx="0"/>
          <a:fontRef idx="minor"/>
        </p:style>
        <p:txBody>
          <a:bodyPr lIns="90000" rIns="90000" tIns="45000" bIns="45000">
            <a:noAutofit/>
          </a:bodyPr>
          <a:p>
            <a:pPr>
              <a:lnSpc>
                <a:spcPct val="90000"/>
              </a:lnSpc>
              <a:tabLst>
                <a:tab algn="l" pos="0"/>
              </a:tabLst>
            </a:pPr>
            <a:r>
              <a:rPr b="0" lang="en-US" sz="2400" spc="-1" strike="noStrike">
                <a:solidFill>
                  <a:srgbClr val="000000"/>
                </a:solidFill>
                <a:latin typeface="Palatino Linotype"/>
                <a:ea typeface="DejaVu Sans"/>
              </a:rPr>
              <a:t>Business Requirement</a:t>
            </a:r>
            <a:endParaRPr b="0" lang="en-US" sz="2400" spc="-1" strike="noStrike">
              <a:latin typeface="Arial"/>
            </a:endParaRPr>
          </a:p>
        </p:txBody>
      </p:sp>
      <p:pic>
        <p:nvPicPr>
          <p:cNvPr id="271" name="Picture 4" descr=""/>
          <p:cNvPicPr/>
          <p:nvPr/>
        </p:nvPicPr>
        <p:blipFill>
          <a:blip r:embed="rId1"/>
          <a:stretch/>
        </p:blipFill>
        <p:spPr>
          <a:xfrm>
            <a:off x="531720" y="358920"/>
            <a:ext cx="11124000" cy="3243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HISTOGRAM AND HEATMAP</a:t>
            </a:r>
            <a:endParaRPr b="0" lang="en-US" sz="3600" spc="-1" strike="noStrike">
              <a:latin typeface="Arial"/>
            </a:endParaRPr>
          </a:p>
        </p:txBody>
      </p:sp>
      <p:pic>
        <p:nvPicPr>
          <p:cNvPr id="320" name="Content Placeholder 5" descr=""/>
          <p:cNvPicPr/>
          <p:nvPr/>
        </p:nvPicPr>
        <p:blipFill>
          <a:blip r:embed="rId1">
            <a:alphaModFix amt="70000"/>
          </a:blip>
          <a:stretch/>
        </p:blipFill>
        <p:spPr>
          <a:xfrm>
            <a:off x="1340640" y="1676520"/>
            <a:ext cx="4605840" cy="4494600"/>
          </a:xfrm>
          <a:prstGeom prst="rect">
            <a:avLst/>
          </a:prstGeom>
          <a:ln>
            <a:noFill/>
          </a:ln>
        </p:spPr>
      </p:pic>
      <p:pic>
        <p:nvPicPr>
          <p:cNvPr id="321" name="Content Placeholder 7" descr=""/>
          <p:cNvPicPr/>
          <p:nvPr/>
        </p:nvPicPr>
        <p:blipFill>
          <a:blip r:embed="rId2">
            <a:alphaModFix amt="70000"/>
          </a:blip>
          <a:stretch/>
        </p:blipFill>
        <p:spPr>
          <a:xfrm>
            <a:off x="6202440" y="1676520"/>
            <a:ext cx="4698000" cy="44946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CORRELATION AND IMPORTANCE BAR GRAPHS</a:t>
            </a:r>
            <a:endParaRPr b="0" lang="en-US" sz="3600" spc="-1" strike="noStrike">
              <a:latin typeface="Arial"/>
            </a:endParaRPr>
          </a:p>
        </p:txBody>
      </p:sp>
      <p:pic>
        <p:nvPicPr>
          <p:cNvPr id="323" name="Content Placeholder 5" descr=""/>
          <p:cNvPicPr/>
          <p:nvPr/>
        </p:nvPicPr>
        <p:blipFill>
          <a:blip r:embed="rId1">
            <a:alphaModFix amt="70000"/>
          </a:blip>
          <a:stretch/>
        </p:blipFill>
        <p:spPr>
          <a:xfrm>
            <a:off x="1293840" y="2342520"/>
            <a:ext cx="4699440" cy="3162240"/>
          </a:xfrm>
          <a:prstGeom prst="rect">
            <a:avLst/>
          </a:prstGeom>
          <a:ln>
            <a:noFill/>
          </a:ln>
        </p:spPr>
      </p:pic>
      <p:pic>
        <p:nvPicPr>
          <p:cNvPr id="324" name="Content Placeholder 7" descr=""/>
          <p:cNvPicPr/>
          <p:nvPr/>
        </p:nvPicPr>
        <p:blipFill>
          <a:blip r:embed="rId2">
            <a:alphaModFix amt="70000"/>
          </a:blip>
          <a:stretch/>
        </p:blipFill>
        <p:spPr>
          <a:xfrm>
            <a:off x="6202440" y="2342520"/>
            <a:ext cx="4698000" cy="3162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OUTLIERS AND SKEWNESS</a:t>
            </a:r>
            <a:endParaRPr b="0" lang="en-US" sz="3600" spc="-1" strike="noStrike">
              <a:latin typeface="Arial"/>
            </a:endParaRPr>
          </a:p>
        </p:txBody>
      </p:sp>
      <p:pic>
        <p:nvPicPr>
          <p:cNvPr id="326" name="Content Placeholder 5" descr=""/>
          <p:cNvPicPr/>
          <p:nvPr/>
        </p:nvPicPr>
        <p:blipFill>
          <a:blip r:embed="rId1">
            <a:alphaModFix amt="70000"/>
          </a:blip>
          <a:stretch/>
        </p:blipFill>
        <p:spPr>
          <a:xfrm>
            <a:off x="1293840" y="2523960"/>
            <a:ext cx="4699440" cy="2799360"/>
          </a:xfrm>
          <a:prstGeom prst="rect">
            <a:avLst/>
          </a:prstGeom>
          <a:ln>
            <a:noFill/>
          </a:ln>
        </p:spPr>
      </p:pic>
      <p:pic>
        <p:nvPicPr>
          <p:cNvPr id="327" name="Content Placeholder 7" descr=""/>
          <p:cNvPicPr/>
          <p:nvPr/>
        </p:nvPicPr>
        <p:blipFill>
          <a:blip r:embed="rId2">
            <a:alphaModFix amt="70000"/>
          </a:blip>
          <a:stretch/>
        </p:blipFill>
        <p:spPr>
          <a:xfrm>
            <a:off x="6202440" y="2523960"/>
            <a:ext cx="4698000" cy="27993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IN" sz="3600" spc="-1" strike="noStrike">
                <a:solidFill>
                  <a:srgbClr val="000000"/>
                </a:solidFill>
                <a:latin typeface="Century Gothic"/>
                <a:ea typeface="DejaVu Sans"/>
              </a:rPr>
              <a:t>MODEL TRAINING PHASES</a:t>
            </a:r>
            <a:endParaRPr b="0" lang="en-US" sz="3600" spc="-1" strike="noStrike">
              <a:latin typeface="Arial"/>
            </a:endParaRPr>
          </a:p>
        </p:txBody>
      </p:sp>
      <p:pic>
        <p:nvPicPr>
          <p:cNvPr id="329" name="Content Placeholder 7" descr=""/>
          <p:cNvPicPr/>
          <p:nvPr/>
        </p:nvPicPr>
        <p:blipFill>
          <a:blip r:embed="rId1"/>
          <a:stretch/>
        </p:blipFill>
        <p:spPr>
          <a:xfrm>
            <a:off x="1293840" y="1752480"/>
            <a:ext cx="9067680" cy="49014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REGRESSION MACHINE LEARNING MODEL/S USED</a:t>
            </a:r>
            <a:endParaRPr b="0" lang="en-US" sz="3600" spc="-1" strike="noStrike">
              <a:latin typeface="Arial"/>
            </a:endParaRPr>
          </a:p>
        </p:txBody>
      </p:sp>
      <p:sp>
        <p:nvSpPr>
          <p:cNvPr id="331" name="CustomShape 2"/>
          <p:cNvSpPr/>
          <p:nvPr/>
        </p:nvSpPr>
        <p:spPr>
          <a:xfrm>
            <a:off x="379440" y="182880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fontScale="94000"/>
          </a:bodyPr>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Linear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Ridge Regularization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Lasso Regularization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Support Vector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Decision Tree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Random Forest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K Neighbours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Gradient Boosting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Ada Boost Regression Model</a:t>
            </a:r>
            <a:endParaRPr b="0" lang="en-US" sz="2400" spc="-1" strike="noStrike">
              <a:latin typeface="Arial"/>
            </a:endParaRPr>
          </a:p>
          <a:p>
            <a:pPr marL="45720">
              <a:lnSpc>
                <a:spcPct val="90000"/>
              </a:lnSpc>
              <a:spcBef>
                <a:spcPts val="1599"/>
              </a:spcBef>
              <a:tabLst>
                <a:tab algn="l" pos="0"/>
              </a:tabLst>
            </a:pPr>
            <a:r>
              <a:rPr b="0" lang="en-IN" sz="2400" spc="-1" strike="noStrike">
                <a:solidFill>
                  <a:srgbClr val="000000"/>
                </a:solidFill>
                <a:latin typeface="Palatino Linotype"/>
                <a:ea typeface="DejaVu Sans"/>
              </a:rPr>
              <a:t>▪ </a:t>
            </a:r>
            <a:r>
              <a:rPr b="0" lang="en-IN" sz="2400" spc="-1" strike="noStrike">
                <a:solidFill>
                  <a:srgbClr val="000000"/>
                </a:solidFill>
                <a:latin typeface="Palatino Linotype"/>
                <a:ea typeface="DejaVu Sans"/>
              </a:rPr>
              <a:t>Extra Trees Regression Model</a:t>
            </a:r>
            <a:endParaRPr b="0" lang="en-US" sz="2400" spc="-1" strike="noStrike">
              <a:latin typeface="Arial"/>
            </a:endParaRPr>
          </a:p>
        </p:txBody>
      </p:sp>
      <p:pic>
        <p:nvPicPr>
          <p:cNvPr id="332" name="Picture 4" descr=""/>
          <p:cNvPicPr/>
          <p:nvPr/>
        </p:nvPicPr>
        <p:blipFill>
          <a:blip r:embed="rId1"/>
          <a:stretch/>
        </p:blipFill>
        <p:spPr>
          <a:xfrm>
            <a:off x="5713560" y="1828800"/>
            <a:ext cx="6094800" cy="44946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REGRESSION MODEL FUNCTION WITH EVALUATION METRICS</a:t>
            </a:r>
            <a:endParaRPr b="0" lang="en-US" sz="3600" spc="-1" strike="noStrike">
              <a:latin typeface="Arial"/>
            </a:endParaRPr>
          </a:p>
        </p:txBody>
      </p:sp>
      <p:pic>
        <p:nvPicPr>
          <p:cNvPr id="334" name="Picture 3" descr=""/>
          <p:cNvPicPr/>
          <p:nvPr/>
        </p:nvPicPr>
        <p:blipFill>
          <a:blip r:embed="rId1"/>
          <a:stretch/>
        </p:blipFill>
        <p:spPr>
          <a:xfrm>
            <a:off x="1293120" y="1600200"/>
            <a:ext cx="8610120" cy="51044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RESULT OF MULTIPLE REGRESSION MODELS</a:t>
            </a:r>
            <a:endParaRPr b="0" lang="en-US" sz="3600" spc="-1" strike="noStrike">
              <a:latin typeface="Arial"/>
            </a:endParaRPr>
          </a:p>
        </p:txBody>
      </p:sp>
      <p:pic>
        <p:nvPicPr>
          <p:cNvPr id="336" name="Picture 3" descr=""/>
          <p:cNvPicPr/>
          <p:nvPr/>
        </p:nvPicPr>
        <p:blipFill>
          <a:blip r:embed="rId1"/>
          <a:srcRect l="-8108" t="-21626" r="-8652" b="-21626"/>
          <a:stretch/>
        </p:blipFill>
        <p:spPr>
          <a:xfrm>
            <a:off x="531720" y="2286000"/>
            <a:ext cx="10971720" cy="36565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EVALUATION AND HYPER PARAMETER TUNING</a:t>
            </a:r>
            <a:endParaRPr b="0" lang="en-US" sz="3600" spc="-1" strike="noStrike">
              <a:latin typeface="Arial"/>
            </a:endParaRPr>
          </a:p>
        </p:txBody>
      </p:sp>
      <p:sp>
        <p:nvSpPr>
          <p:cNvPr id="338"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fontScale="94000"/>
          </a:bodyPr>
          <a:p>
            <a:pPr marL="45720">
              <a:lnSpc>
                <a:spcPct val="120000"/>
              </a:lnSpc>
              <a:spcBef>
                <a:spcPts val="1599"/>
              </a:spcBef>
              <a:tabLst>
                <a:tab algn="l" pos="0"/>
              </a:tabLst>
            </a:pPr>
            <a:r>
              <a:rPr b="0" lang="en-US" sz="2400" spc="-1" strike="noStrike">
                <a:solidFill>
                  <a:srgbClr val="000000"/>
                </a:solidFill>
                <a:latin typeface="Palatino Linotype"/>
                <a:ea typeface="DejaVu Sans"/>
              </a:rPr>
              <a:t>The key metrics used here were:</a:t>
            </a:r>
            <a:endParaRPr b="0" lang="en-US" sz="2400" spc="-1" strike="noStrike">
              <a:latin typeface="Arial"/>
            </a:endParaRPr>
          </a:p>
          <a:p>
            <a:pPr marL="223920" indent="-227520">
              <a:lnSpc>
                <a:spcPct val="120000"/>
              </a:lnSpc>
              <a:spcBef>
                <a:spcPts val="1599"/>
              </a:spcBef>
              <a:buClr>
                <a:srgbClr val="855d5d"/>
              </a:buClr>
              <a:buFont typeface="Wingdings" charset="2"/>
              <a:buChar char=""/>
              <a:tabLst>
                <a:tab algn="l" pos="0"/>
              </a:tabLst>
            </a:pPr>
            <a:r>
              <a:rPr b="0" lang="en-US" sz="2400" spc="-1" strike="noStrike">
                <a:solidFill>
                  <a:srgbClr val="000000"/>
                </a:solidFill>
                <a:latin typeface="Palatino Linotype"/>
                <a:ea typeface="DejaVu Sans"/>
              </a:rPr>
              <a:t>R2 score</a:t>
            </a:r>
            <a:endParaRPr b="0" lang="en-US" sz="2400" spc="-1" strike="noStrike">
              <a:latin typeface="Arial"/>
            </a:endParaRPr>
          </a:p>
          <a:p>
            <a:pPr marL="223920" indent="-227520">
              <a:lnSpc>
                <a:spcPct val="120000"/>
              </a:lnSpc>
              <a:spcBef>
                <a:spcPts val="1599"/>
              </a:spcBef>
              <a:buClr>
                <a:srgbClr val="855d5d"/>
              </a:buClr>
              <a:buFont typeface="Wingdings" charset="2"/>
              <a:buChar char=""/>
              <a:tabLst>
                <a:tab algn="l" pos="0"/>
              </a:tabLst>
            </a:pPr>
            <a:r>
              <a:rPr b="0" lang="en-US" sz="2400" spc="-1" strike="noStrike">
                <a:solidFill>
                  <a:srgbClr val="000000"/>
                </a:solidFill>
                <a:latin typeface="Palatino Linotype"/>
                <a:ea typeface="DejaVu Sans"/>
              </a:rPr>
              <a:t>Cross Validation Score</a:t>
            </a:r>
            <a:endParaRPr b="0" lang="en-US" sz="2400" spc="-1" strike="noStrike">
              <a:latin typeface="Arial"/>
            </a:endParaRPr>
          </a:p>
          <a:p>
            <a:pPr marL="223920" indent="-227520">
              <a:lnSpc>
                <a:spcPct val="120000"/>
              </a:lnSpc>
              <a:spcBef>
                <a:spcPts val="1599"/>
              </a:spcBef>
              <a:buClr>
                <a:srgbClr val="855d5d"/>
              </a:buClr>
              <a:buFont typeface="Wingdings" charset="2"/>
              <a:buChar char=""/>
              <a:tabLst>
                <a:tab algn="l" pos="0"/>
              </a:tabLst>
            </a:pPr>
            <a:r>
              <a:rPr b="0" lang="en-US" sz="2400" spc="-1" strike="noStrike">
                <a:solidFill>
                  <a:srgbClr val="000000"/>
                </a:solidFill>
                <a:latin typeface="Palatino Linotype"/>
                <a:ea typeface="DejaVu Sans"/>
              </a:rPr>
              <a:t>MAE</a:t>
            </a:r>
            <a:endParaRPr b="0" lang="en-US" sz="2400" spc="-1" strike="noStrike">
              <a:latin typeface="Arial"/>
            </a:endParaRPr>
          </a:p>
          <a:p>
            <a:pPr marL="223920" indent="-227520">
              <a:lnSpc>
                <a:spcPct val="120000"/>
              </a:lnSpc>
              <a:spcBef>
                <a:spcPts val="1599"/>
              </a:spcBef>
              <a:buClr>
                <a:srgbClr val="855d5d"/>
              </a:buClr>
              <a:buFont typeface="Wingdings" charset="2"/>
              <a:buChar char=""/>
              <a:tabLst>
                <a:tab algn="l" pos="0"/>
              </a:tabLst>
            </a:pPr>
            <a:r>
              <a:rPr b="0" lang="en-US" sz="2400" spc="-1" strike="noStrike">
                <a:solidFill>
                  <a:srgbClr val="000000"/>
                </a:solidFill>
                <a:latin typeface="Palatino Linotype"/>
                <a:ea typeface="DejaVu Sans"/>
              </a:rPr>
              <a:t>MSE</a:t>
            </a:r>
            <a:endParaRPr b="0" lang="en-US" sz="2400" spc="-1" strike="noStrike">
              <a:latin typeface="Arial"/>
            </a:endParaRPr>
          </a:p>
          <a:p>
            <a:pPr marL="223920" indent="-227520">
              <a:lnSpc>
                <a:spcPct val="120000"/>
              </a:lnSpc>
              <a:spcBef>
                <a:spcPts val="1599"/>
              </a:spcBef>
              <a:buClr>
                <a:srgbClr val="855d5d"/>
              </a:buClr>
              <a:buFont typeface="Wingdings" charset="2"/>
              <a:buChar char=""/>
              <a:tabLst>
                <a:tab algn="l" pos="0"/>
              </a:tabLst>
            </a:pPr>
            <a:r>
              <a:rPr b="0" lang="en-US" sz="2400" spc="-1" strike="noStrike">
                <a:solidFill>
                  <a:srgbClr val="000000"/>
                </a:solidFill>
                <a:latin typeface="Palatino Linotype"/>
                <a:ea typeface="DejaVu Sans"/>
              </a:rPr>
              <a:t>RMSE</a:t>
            </a:r>
            <a:endParaRPr b="0" lang="en-US" sz="2400" spc="-1" strike="noStrike">
              <a:latin typeface="Arial"/>
            </a:endParaRPr>
          </a:p>
          <a:p>
            <a:pPr marL="45720">
              <a:lnSpc>
                <a:spcPct val="120000"/>
              </a:lnSpc>
              <a:spcBef>
                <a:spcPts val="1599"/>
              </a:spcBef>
              <a:tabLst>
                <a:tab algn="l" pos="0"/>
              </a:tabLst>
            </a:pPr>
            <a:r>
              <a:rPr b="0" lang="en-US" sz="2400" spc="-1" strike="noStrike">
                <a:solidFill>
                  <a:srgbClr val="000000"/>
                </a:solidFill>
                <a:latin typeface="Palatino Linotype"/>
                <a:ea typeface="DejaVu Sans"/>
              </a:rPr>
              <a:t>We tried to find out the best parameters list to increase our accuracy scores by using Hyperparameter Tuning. In order to achieve a higher score we used the Grid Search CV method with 5 folds.</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293840" y="2057400"/>
            <a:ext cx="8457120" cy="266580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4800" spc="-1" strike="noStrike">
                <a:solidFill>
                  <a:srgbClr val="000000"/>
                </a:solidFill>
                <a:latin typeface="Century Gothic"/>
                <a:ea typeface="DejaVu Sans"/>
              </a:rPr>
              <a:t>Inference</a:t>
            </a:r>
            <a:endParaRPr b="0" lang="en-US" sz="4800" spc="-1" strike="noStrike">
              <a:latin typeface="Arial"/>
            </a:endParaRPr>
          </a:p>
        </p:txBody>
      </p:sp>
      <p:sp>
        <p:nvSpPr>
          <p:cNvPr id="340" name="CustomShape 2"/>
          <p:cNvSpPr/>
          <p:nvPr/>
        </p:nvSpPr>
        <p:spPr>
          <a:xfrm>
            <a:off x="1293840" y="4876920"/>
            <a:ext cx="8457120" cy="1141920"/>
          </a:xfrm>
          <a:prstGeom prst="rect">
            <a:avLst/>
          </a:prstGeom>
          <a:noFill/>
          <a:ln>
            <a:noFill/>
          </a:ln>
        </p:spPr>
        <p:style>
          <a:lnRef idx="0"/>
          <a:fillRef idx="0"/>
          <a:effectRef idx="0"/>
          <a:fontRef idx="minor"/>
        </p:style>
        <p:txBody>
          <a:bodyPr lIns="90000" rIns="90000" tIns="45000" bIns="45000">
            <a:noAutofit/>
          </a:bodyPr>
          <a:p>
            <a:pPr>
              <a:lnSpc>
                <a:spcPct val="90000"/>
              </a:lnSpc>
              <a:tabLst>
                <a:tab algn="l" pos="0"/>
              </a:tabLst>
            </a:pPr>
            <a:r>
              <a:rPr b="0" lang="en-US" sz="2400" spc="-1" strike="noStrike">
                <a:solidFill>
                  <a:srgbClr val="000000"/>
                </a:solidFill>
                <a:latin typeface="Palatino Linotype"/>
                <a:ea typeface="DejaVu Sans"/>
              </a:rPr>
              <a:t>Concluding the project outcome</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KEY FINDINGS AND CONCLUSIONS OF THE STUDY</a:t>
            </a:r>
            <a:endParaRPr b="0" lang="en-US" sz="3600" spc="-1" strike="noStrike">
              <a:latin typeface="Arial"/>
            </a:endParaRPr>
          </a:p>
        </p:txBody>
      </p:sp>
      <p:sp>
        <p:nvSpPr>
          <p:cNvPr id="342"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a:bodyPr>
          <a:p>
            <a:pPr>
              <a:lnSpc>
                <a:spcPct val="90000"/>
              </a:lnSpc>
              <a:spcBef>
                <a:spcPts val="1599"/>
              </a:spcBef>
              <a:tabLst>
                <a:tab algn="l" pos="0"/>
              </a:tabLst>
            </a:pPr>
            <a:r>
              <a:rPr b="0" lang="en-US" sz="2400" spc="-1" strike="noStrike">
                <a:solidFill>
                  <a:srgbClr val="000000"/>
                </a:solidFill>
                <a:latin typeface="Palatino Linotype"/>
                <a:ea typeface="DejaVu Sans"/>
              </a:rPr>
              <a:t>In this project we have scraped the flight data from airline webpages. Features like flight duration, number of stops during the journey and the availability of meals are playing major role in predicting the prices of the flights.</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The above research will help our client to study the latest flight price market and with the help of the model built he can easily predict the price ranges of the flight, and also will helps him to understand Based on what factors the fight price is decided.</a:t>
            </a:r>
            <a:endParaRPr b="0" lang="en-US" sz="2400" spc="-1" strike="noStrike">
              <a:latin typeface="Arial"/>
            </a:endParaRPr>
          </a:p>
          <a:p>
            <a:pPr>
              <a:lnSpc>
                <a:spcPct val="90000"/>
              </a:lnSpc>
              <a:spcBef>
                <a:spcPts val="1599"/>
              </a:spcBef>
              <a:tabLst>
                <a:tab algn="l" pos="0"/>
              </a:tabLst>
            </a:pP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PROBLEM STATEMENT</a:t>
            </a:r>
            <a:endParaRPr b="0" lang="en-US" sz="3600" spc="-1" strike="noStrike">
              <a:latin typeface="Arial"/>
            </a:endParaRPr>
          </a:p>
        </p:txBody>
      </p:sp>
      <p:sp>
        <p:nvSpPr>
          <p:cNvPr id="273"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a:bodyPr>
          <a:p>
            <a:pPr>
              <a:lnSpc>
                <a:spcPct val="90000"/>
              </a:lnSpc>
              <a:spcBef>
                <a:spcPts val="1599"/>
              </a:spcBef>
              <a:tabLst>
                <a:tab algn="l" pos="0"/>
              </a:tabLst>
            </a:pPr>
            <a:r>
              <a:rPr b="0" lang="en-US" sz="2400" spc="-1" strike="noStrike">
                <a:solidFill>
                  <a:srgbClr val="000000"/>
                </a:solidFill>
                <a:latin typeface="Palatino Linotype"/>
                <a:ea typeface="DejaVu Sans"/>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1. Time of purchase patterns (making sure last-minute purchases are expensive)</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2. Keeping the flight as full as they want it (raising prices on a flight which is filling up in order to reduce sales and hold back inventory for those expensive last-minute expensive purchases)</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LEARNING OUTCOMES OF THE STUDY IN RESPECT OF DATA SCIENCE</a:t>
            </a:r>
            <a:endParaRPr b="0" lang="en-US" sz="3600" spc="-1" strike="noStrike">
              <a:latin typeface="Arial"/>
            </a:endParaRPr>
          </a:p>
        </p:txBody>
      </p:sp>
      <p:sp>
        <p:nvSpPr>
          <p:cNvPr id="344"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a:bodyPr>
          <a:p>
            <a:pPr>
              <a:lnSpc>
                <a:spcPct val="90000"/>
              </a:lnSpc>
              <a:spcBef>
                <a:spcPts val="1599"/>
              </a:spcBef>
              <a:tabLst>
                <a:tab algn="l" pos="0"/>
              </a:tabLst>
            </a:pPr>
            <a:r>
              <a:rPr b="0" lang="en-US" sz="2400" spc="-1" strike="noStrike">
                <a:solidFill>
                  <a:srgbClr val="000000"/>
                </a:solidFill>
                <a:latin typeface="Palatino Linotype"/>
                <a:ea typeface="DejaVu Sans"/>
              </a:rPr>
              <a:t>Visualization part helped me to understand the data as it provides graphical representation of huge data. </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It assisted me to understand the feature importance, outliers or skewness detection and to compare the independent-dependent features. </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Data cleaning is the most important part of model building and therefore before model building, I made sure the data is cleaned. </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I have generated multiple regression machine learning models to get the best model wherein I found Extra Trees Regressor Model being the best based on the metrics I have used.</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Ensured that I at least get a decent prediction confidence percentage.</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LIMITATIONS OF THIS WORK AND SCOPE FOR FUTURE WORK</a:t>
            </a:r>
            <a:endParaRPr b="0" lang="en-US" sz="3600" spc="-1" strike="noStrike">
              <a:latin typeface="Arial"/>
            </a:endParaRPr>
          </a:p>
        </p:txBody>
      </p:sp>
      <p:sp>
        <p:nvSpPr>
          <p:cNvPr id="346"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Autofit/>
          </a:bodyPr>
          <a:p>
            <a:pPr>
              <a:lnSpc>
                <a:spcPct val="90000"/>
              </a:lnSpc>
              <a:spcBef>
                <a:spcPts val="1599"/>
              </a:spcBef>
              <a:tabLst>
                <a:tab algn="l" pos="0"/>
              </a:tabLst>
            </a:pPr>
            <a:r>
              <a:rPr b="0" lang="en-US" sz="2400" spc="-1" strike="noStrike">
                <a:solidFill>
                  <a:srgbClr val="000000"/>
                </a:solidFill>
                <a:latin typeface="Palatino Linotype"/>
                <a:ea typeface="DejaVu Sans"/>
              </a:rPr>
              <a:t>Some algorithms are facing over-fitting problem which may be because of a smaller number of features in our dataset.</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Limitation of the study is that in the volatile changing market we have taken the data, to be more precise we have taken the data at the time of pandemic and recent data, so when the pandemic ends the market correction might happen slowly. </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Therefore based on that again the deciding factors of it may change and we have shortlisted and taken these data from the important cities across India. </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If the customer is from the different country our model might fail to predict the accuracy prize of that flight.</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7" name="Picture 2" descr=""/>
          <p:cNvPicPr/>
          <p:nvPr/>
        </p:nvPicPr>
        <p:blipFill>
          <a:blip r:embed="rId1"/>
          <a:stretch/>
        </p:blipFill>
        <p:spPr>
          <a:xfrm>
            <a:off x="684360" y="952560"/>
            <a:ext cx="10819440" cy="4951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PHASES OF THE PROJECT</a:t>
            </a:r>
            <a:endParaRPr b="0" lang="en-US" sz="3600" spc="-1" strike="noStrike">
              <a:latin typeface="Arial"/>
            </a:endParaRPr>
          </a:p>
        </p:txBody>
      </p:sp>
      <p:sp>
        <p:nvSpPr>
          <p:cNvPr id="275" name="CustomShape 2"/>
          <p:cNvSpPr/>
          <p:nvPr/>
        </p:nvSpPr>
        <p:spPr>
          <a:xfrm>
            <a:off x="1293840" y="167652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a:bodyPr>
          <a:p>
            <a:pPr>
              <a:lnSpc>
                <a:spcPct val="90000"/>
              </a:lnSpc>
              <a:spcBef>
                <a:spcPts val="1599"/>
              </a:spcBef>
              <a:tabLst>
                <a:tab algn="l" pos="0"/>
              </a:tabLst>
            </a:pPr>
            <a:r>
              <a:rPr b="0" lang="en-US" sz="2400" spc="-1" strike="noStrike">
                <a:solidFill>
                  <a:srgbClr val="000000"/>
                </a:solidFill>
                <a:latin typeface="Palatino Linotype"/>
                <a:ea typeface="DejaVu Sans"/>
              </a:rPr>
              <a:t>This project is done in three parts:</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	</a:t>
            </a:r>
            <a:r>
              <a:rPr b="0" lang="en-US" sz="2400" spc="-1" strike="noStrike">
                <a:solidFill>
                  <a:srgbClr val="000000"/>
                </a:solidFill>
                <a:latin typeface="Palatino Linotype"/>
                <a:ea typeface="DejaVu Sans"/>
              </a:rPr>
              <a:t>- Data Collection</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	</a:t>
            </a:r>
            <a:r>
              <a:rPr b="0" lang="en-US" sz="2400" spc="-1" strike="noStrike">
                <a:solidFill>
                  <a:srgbClr val="000000"/>
                </a:solidFill>
                <a:latin typeface="Palatino Linotype"/>
                <a:ea typeface="DejaVu Sans"/>
              </a:rPr>
              <a:t>- Data Analysis</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	</a:t>
            </a:r>
            <a:r>
              <a:rPr b="0" lang="en-US" sz="2400" spc="-1" strike="noStrike">
                <a:solidFill>
                  <a:srgbClr val="000000"/>
                </a:solidFill>
                <a:latin typeface="Palatino Linotype"/>
                <a:ea typeface="DejaVu Sans"/>
              </a:rPr>
              <a:t>- Model Building</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I created two different Jupyter Notebook files to performed the required actions.</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JUPYTER NOTEBOOK USAGE</a:t>
            </a:r>
            <a:endParaRPr b="0" lang="en-US" sz="3600" spc="-1" strike="noStrike">
              <a:latin typeface="Arial"/>
            </a:endParaRPr>
          </a:p>
        </p:txBody>
      </p:sp>
      <p:sp>
        <p:nvSpPr>
          <p:cNvPr id="277" name="CustomShape 2"/>
          <p:cNvSpPr/>
          <p:nvPr/>
        </p:nvSpPr>
        <p:spPr>
          <a:xfrm>
            <a:off x="1293840" y="1676520"/>
            <a:ext cx="4699080" cy="4494600"/>
          </a:xfrm>
          <a:prstGeom prst="rect">
            <a:avLst/>
          </a:prstGeom>
          <a:solidFill>
            <a:srgbClr val="e9e5dc">
              <a:alpha val="70000"/>
            </a:srgbClr>
          </a:solidFill>
          <a:ln>
            <a:noFill/>
          </a:ln>
        </p:spPr>
        <p:style>
          <a:lnRef idx="0"/>
          <a:fillRef idx="0"/>
          <a:effectRef idx="0"/>
          <a:fontRef idx="minor"/>
        </p:style>
        <p:txBody>
          <a:bodyPr lIns="90000" rIns="90000" tIns="45000" bIns="45000">
            <a:normAutofit/>
          </a:bodyPr>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Used the Python programming in Jupyter Notebook for 2 separate files</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In the first notebook I wrote down the code to extract data for Flight prices and details from various web pages and stored them in a comma separated value file</a:t>
            </a:r>
            <a:endParaRPr b="0" lang="en-US" sz="2400" spc="-1" strike="noStrike">
              <a:latin typeface="Arial"/>
            </a:endParaRPr>
          </a:p>
          <a:p>
            <a:pPr marL="223920" indent="-227520">
              <a:lnSpc>
                <a:spcPct val="90000"/>
              </a:lnSpc>
              <a:spcBef>
                <a:spcPts val="1599"/>
              </a:spcBef>
              <a:buClr>
                <a:srgbClr val="855d5d"/>
              </a:buClr>
              <a:buFont typeface="Arial"/>
              <a:buChar char="•"/>
            </a:pPr>
            <a:r>
              <a:rPr b="0" lang="en-US" sz="2400" spc="-1" strike="noStrike">
                <a:solidFill>
                  <a:srgbClr val="000000"/>
                </a:solidFill>
                <a:latin typeface="Palatino Linotype"/>
                <a:ea typeface="DejaVu Sans"/>
              </a:rPr>
              <a:t>Then the second notebook was created to make a Flight Price Prediction project and analyze various ways to get better predicted results</a:t>
            </a:r>
            <a:endParaRPr b="0" lang="en-US" sz="2400" spc="-1" strike="noStrike">
              <a:latin typeface="Arial"/>
            </a:endParaRPr>
          </a:p>
        </p:txBody>
      </p:sp>
      <p:graphicFrame>
        <p:nvGraphicFramePr>
          <p:cNvPr id="1" name="Diagram1"/>
          <p:cNvGraphicFramePr/>
          <p:nvPr>
            <p:extLst>
              <p:ext uri="{D42A27DB-BD31-4B8C-83A1-F6EECF244321}">
                <p14:modId xmlns:p14="http://schemas.microsoft.com/office/powerpoint/2010/main" val="1990000582"/>
              </p:ext>
            </p:extLst>
          </p:nvPr>
        </p:nvGraphicFramePr>
        <p:xfrm>
          <a:off x="6202440" y="1676520"/>
          <a:ext cx="4698000" cy="4494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293840" y="380880"/>
            <a:ext cx="9600120" cy="1141920"/>
          </a:xfrm>
          <a:prstGeom prst="rect">
            <a:avLst/>
          </a:prstGeom>
          <a:noFill/>
          <a:ln>
            <a:noFill/>
          </a:ln>
        </p:spPr>
        <p:style>
          <a:lnRef idx="2"/>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MODEL BUILDING STEPS</a:t>
            </a:r>
            <a:endParaRPr b="0" lang="en-US" sz="3600" spc="-1" strike="noStrike">
              <a:latin typeface="Arial"/>
            </a:endParaRPr>
          </a:p>
        </p:txBody>
      </p:sp>
      <p:sp>
        <p:nvSpPr>
          <p:cNvPr id="279" name="CustomShape 2"/>
          <p:cNvSpPr/>
          <p:nvPr/>
        </p:nvSpPr>
        <p:spPr>
          <a:xfrm>
            <a:off x="758880" y="1752480"/>
            <a:ext cx="9600120" cy="4494600"/>
          </a:xfrm>
          <a:prstGeom prst="rect">
            <a:avLst/>
          </a:prstGeom>
          <a:solidFill>
            <a:srgbClr val="e9e5dc">
              <a:alpha val="70000"/>
            </a:srgbClr>
          </a:solidFill>
          <a:ln>
            <a:noFill/>
          </a:ln>
        </p:spPr>
        <p:style>
          <a:lnRef idx="0"/>
          <a:fillRef idx="0"/>
          <a:effectRef idx="0"/>
          <a:fontRef idx="minor"/>
        </p:style>
        <p:txBody>
          <a:bodyPr lIns="90000" rIns="90000" tIns="45000" bIns="45000">
            <a:noAutofit/>
          </a:bodyPr>
          <a:p>
            <a:pPr>
              <a:lnSpc>
                <a:spcPct val="90000"/>
              </a:lnSpc>
              <a:spcBef>
                <a:spcPts val="1599"/>
              </a:spcBef>
              <a:tabLst>
                <a:tab algn="l" pos="0"/>
              </a:tabLst>
            </a:pPr>
            <a:endParaRPr b="0" lang="en-US" sz="18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1. Data Cleaning</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2. Exploratory Data Analysis</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3. Data Pre-processing</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4. Model Building</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5. Model Evaluation</a:t>
            </a:r>
            <a:endParaRPr b="0" lang="en-US" sz="2400" spc="-1" strike="noStrike">
              <a:latin typeface="Arial"/>
            </a:endParaRPr>
          </a:p>
          <a:p>
            <a:pPr>
              <a:lnSpc>
                <a:spcPct val="90000"/>
              </a:lnSpc>
              <a:spcBef>
                <a:spcPts val="1599"/>
              </a:spcBef>
              <a:tabLst>
                <a:tab algn="l" pos="0"/>
              </a:tabLst>
            </a:pPr>
            <a:r>
              <a:rPr b="0" lang="en-US" sz="2400" spc="-1" strike="noStrike">
                <a:solidFill>
                  <a:srgbClr val="000000"/>
                </a:solidFill>
                <a:latin typeface="Palatino Linotype"/>
                <a:ea typeface="DejaVu Sans"/>
              </a:rPr>
              <a:t>6. Selecting the best model</a:t>
            </a:r>
            <a:endParaRPr b="0" lang="en-US" sz="2400" spc="-1" strike="noStrike">
              <a:latin typeface="Arial"/>
            </a:endParaRPr>
          </a:p>
        </p:txBody>
      </p:sp>
      <p:pic>
        <p:nvPicPr>
          <p:cNvPr id="280" name="Picture 4" descr=""/>
          <p:cNvPicPr/>
          <p:nvPr/>
        </p:nvPicPr>
        <p:blipFill>
          <a:blip r:embed="rId1"/>
          <a:srcRect l="27493" t="0" r="30620" b="0"/>
          <a:stretch/>
        </p:blipFill>
        <p:spPr>
          <a:xfrm>
            <a:off x="5942160" y="1752480"/>
            <a:ext cx="5486760" cy="44946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293840" y="380880"/>
            <a:ext cx="9600120" cy="114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DATA SCIENCE LIFE CYCLE</a:t>
            </a:r>
            <a:endParaRPr b="0" lang="en-US" sz="3600" spc="-1" strike="noStrike">
              <a:latin typeface="Arial"/>
            </a:endParaRPr>
          </a:p>
        </p:txBody>
      </p:sp>
      <p:graphicFrame>
        <p:nvGraphicFramePr>
          <p:cNvPr id="2" name="Diagram2"/>
          <p:cNvGraphicFramePr/>
          <p:nvPr>
            <p:extLst>
              <p:ext uri="{D42A27DB-BD31-4B8C-83A1-F6EECF244321}">
                <p14:modId xmlns:p14="http://schemas.microsoft.com/office/powerpoint/2010/main" val="646624735"/>
              </p:ext>
            </p:extLst>
          </p:nvPr>
        </p:nvGraphicFramePr>
        <p:xfrm>
          <a:off x="1293840" y="2209680"/>
          <a:ext cx="9133560" cy="41518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293840" y="380880"/>
            <a:ext cx="9600120" cy="1141920"/>
          </a:xfrm>
          <a:prstGeom prst="rect">
            <a:avLst/>
          </a:prstGeom>
          <a:noFill/>
          <a:ln>
            <a:noFill/>
          </a:ln>
        </p:spPr>
        <p:style>
          <a:lnRef idx="2"/>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DATA SCIENCE LIFE CYCLE</a:t>
            </a:r>
            <a:endParaRPr b="0" lang="en-US" sz="3600" spc="-1" strike="noStrike">
              <a:latin typeface="Arial"/>
            </a:endParaRPr>
          </a:p>
        </p:txBody>
      </p:sp>
      <p:graphicFrame>
        <p:nvGraphicFramePr>
          <p:cNvPr id="3" name="Diagram3"/>
          <p:cNvGraphicFramePr/>
          <p:nvPr>
            <p:extLst>
              <p:ext uri="{D42A27DB-BD31-4B8C-83A1-F6EECF244321}">
                <p14:modId xmlns:p14="http://schemas.microsoft.com/office/powerpoint/2010/main" val="2781994581"/>
              </p:ext>
            </p:extLst>
          </p:nvPr>
        </p:nvGraphicFramePr>
        <p:xfrm>
          <a:off x="1293840" y="1981080"/>
          <a:ext cx="9133560" cy="4494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293840" y="380880"/>
            <a:ext cx="9600120" cy="1141920"/>
          </a:xfrm>
          <a:prstGeom prst="rect">
            <a:avLst/>
          </a:prstGeom>
          <a:noFill/>
          <a:ln>
            <a:noFill/>
          </a:ln>
        </p:spPr>
        <p:style>
          <a:lnRef idx="2"/>
          <a:fillRef idx="0"/>
          <a:effectRef idx="0"/>
          <a:fontRef idx="minor"/>
        </p:style>
        <p:txBody>
          <a:bodyPr lIns="90000" rIns="90000" tIns="45000" bIns="45000" anchor="b">
            <a:noAutofit/>
          </a:bodyPr>
          <a:p>
            <a:pPr>
              <a:lnSpc>
                <a:spcPct val="90000"/>
              </a:lnSpc>
            </a:pPr>
            <a:r>
              <a:rPr b="0" lang="en-US" sz="3600" spc="-1" strike="noStrike">
                <a:solidFill>
                  <a:srgbClr val="000000"/>
                </a:solidFill>
                <a:latin typeface="Century Gothic"/>
                <a:ea typeface="DejaVu Sans"/>
              </a:rPr>
              <a:t>WEB SCRAPING WEBPAGES FOR FLIGHTS</a:t>
            </a:r>
            <a:endParaRPr b="0" lang="en-US" sz="3600" spc="-1" strike="noStrike">
              <a:latin typeface="Arial"/>
            </a:endParaRPr>
          </a:p>
        </p:txBody>
      </p:sp>
      <p:pic>
        <p:nvPicPr>
          <p:cNvPr id="284" name="Picture 3" descr=""/>
          <p:cNvPicPr/>
          <p:nvPr/>
        </p:nvPicPr>
        <p:blipFill>
          <a:blip r:embed="rId1"/>
          <a:stretch/>
        </p:blipFill>
        <p:spPr>
          <a:xfrm>
            <a:off x="1293840" y="1828800"/>
            <a:ext cx="9371520" cy="48664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94</TotalTime>
  <Application>LibreOffice/6.4.7.2$Linux_X86_64 LibreOffice_project/40$Build-2</Application>
  <Words>1649</Words>
  <Paragraphs>154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2021-11-29T18:55:00Z</dcterms:created>
  <dc:creator>Sweta Rai</dc:creator>
  <dc:description/>
  <dc:language>en-US</dc:language>
  <cp:lastModifiedBy/>
  <dcterms:modified xsi:type="dcterms:W3CDTF">2022-02-03T08:44:30Z</dcterms:modified>
  <cp:revision>23</cp:revision>
  <dc:subject/>
  <dc:title>Title Layout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74063900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32</vt:i4>
  </property>
</Properties>
</file>