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72"/>
  </p:notesMasterIdLst>
  <p:handoutMasterIdLst>
    <p:handoutMasterId r:id="rId73"/>
  </p:handoutMasterIdLst>
  <p:sldIdLst>
    <p:sldId id="256" r:id="rId2"/>
    <p:sldId id="257" r:id="rId3"/>
    <p:sldId id="259" r:id="rId4"/>
    <p:sldId id="261" r:id="rId5"/>
    <p:sldId id="263" r:id="rId6"/>
    <p:sldId id="264" r:id="rId7"/>
    <p:sldId id="265" r:id="rId8"/>
    <p:sldId id="258" r:id="rId9"/>
    <p:sldId id="271" r:id="rId10"/>
    <p:sldId id="270" r:id="rId11"/>
    <p:sldId id="273" r:id="rId12"/>
    <p:sldId id="274" r:id="rId13"/>
    <p:sldId id="275" r:id="rId14"/>
    <p:sldId id="276" r:id="rId15"/>
    <p:sldId id="278" r:id="rId16"/>
    <p:sldId id="279" r:id="rId17"/>
    <p:sldId id="277" r:id="rId18"/>
    <p:sldId id="310" r:id="rId19"/>
    <p:sldId id="313" r:id="rId20"/>
    <p:sldId id="314" r:id="rId21"/>
    <p:sldId id="327" r:id="rId22"/>
    <p:sldId id="315" r:id="rId23"/>
    <p:sldId id="316" r:id="rId24"/>
    <p:sldId id="328" r:id="rId25"/>
    <p:sldId id="317" r:id="rId26"/>
    <p:sldId id="329" r:id="rId27"/>
    <p:sldId id="330" r:id="rId28"/>
    <p:sldId id="331" r:id="rId29"/>
    <p:sldId id="269" r:id="rId30"/>
    <p:sldId id="333" r:id="rId31"/>
    <p:sldId id="332" r:id="rId32"/>
    <p:sldId id="318" r:id="rId33"/>
    <p:sldId id="319" r:id="rId34"/>
    <p:sldId id="320" r:id="rId35"/>
    <p:sldId id="321" r:id="rId36"/>
    <p:sldId id="322" r:id="rId37"/>
    <p:sldId id="323" r:id="rId38"/>
    <p:sldId id="324" r:id="rId39"/>
    <p:sldId id="325" r:id="rId40"/>
    <p:sldId id="326" r:id="rId41"/>
    <p:sldId id="281" r:id="rId42"/>
    <p:sldId id="280" r:id="rId43"/>
    <p:sldId id="283" r:id="rId44"/>
    <p:sldId id="282" r:id="rId45"/>
    <p:sldId id="285" r:id="rId46"/>
    <p:sldId id="286" r:id="rId47"/>
    <p:sldId id="287" r:id="rId48"/>
    <p:sldId id="289" r:id="rId49"/>
    <p:sldId id="288" r:id="rId50"/>
    <p:sldId id="290" r:id="rId51"/>
    <p:sldId id="291" r:id="rId52"/>
    <p:sldId id="292" r:id="rId53"/>
    <p:sldId id="293" r:id="rId54"/>
    <p:sldId id="294" r:id="rId55"/>
    <p:sldId id="295" r:id="rId56"/>
    <p:sldId id="296" r:id="rId57"/>
    <p:sldId id="297" r:id="rId58"/>
    <p:sldId id="298" r:id="rId59"/>
    <p:sldId id="299" r:id="rId60"/>
    <p:sldId id="300" r:id="rId61"/>
    <p:sldId id="301" r:id="rId62"/>
    <p:sldId id="302" r:id="rId63"/>
    <p:sldId id="303" r:id="rId64"/>
    <p:sldId id="304" r:id="rId65"/>
    <p:sldId id="305" r:id="rId66"/>
    <p:sldId id="306" r:id="rId67"/>
    <p:sldId id="307" r:id="rId68"/>
    <p:sldId id="308" r:id="rId69"/>
    <p:sldId id="309" r:id="rId70"/>
    <p:sldId id="312" r:id="rId7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0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002" autoAdjust="0"/>
  </p:normalViewPr>
  <p:slideViewPr>
    <p:cSldViewPr snapToGrid="0">
      <p:cViewPr varScale="1">
        <p:scale>
          <a:sx n="99" d="100"/>
          <a:sy n="99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BEE65F-62DF-4D14-9D74-8A92CC28FA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6DE37F-B65A-4720-8BF8-B186A9A84D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3A5B4-2F83-4E5A-8A24-90C76D9BCDAC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B5BD0-7691-4213-919B-8A6DF867B97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0AE95-419D-462C-9F0F-B9BEC3A3160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DB33D-CBBE-4380-9C1C-92FF53E0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402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E093A-652C-4CAF-BE8E-523FA819127B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CB62D-E199-4756-8395-24D840D74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46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CDI = inflammation of large intestine -&gt; diarrhea, fevers, pains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03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Complex relationships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16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Complex relationships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50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19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384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55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594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194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651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172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98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119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316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798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576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243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20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401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333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182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240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2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925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569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291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797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245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8573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016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5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308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847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56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926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351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9315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1143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131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8402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3090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2208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86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20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58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26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41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78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26F805-0D36-42ED-B761-E07D63E3036B}" type="datetimeFigureOut">
              <a:rPr lang="en-US" smtClean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D8BEEA5-2C7F-43DE-AD6F-B6389D6198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5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217"/>
          </a:xfrm>
        </p:spPr>
        <p:txBody>
          <a:bodyPr>
            <a:normAutofit/>
          </a:bodyPr>
          <a:lstStyle>
            <a:lvl1pPr algn="ctr"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6909"/>
            <a:ext cx="10515600" cy="5145578"/>
          </a:xfrm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30267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6F805-0D36-42ED-B761-E07D63E3036B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BEEA5-2C7F-43DE-AD6F-B6389D619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13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EF4CD-0B09-452D-90D3-6A683F399F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Ordination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21EFFC-FBF2-4700-A830-3ACAE72143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Nelson </a:t>
            </a:r>
            <a:r>
              <a:rPr lang="en-US" dirty="0" err="1"/>
              <a:t>Mok</a:t>
            </a:r>
            <a:endParaRPr lang="en-US" dirty="0"/>
          </a:p>
          <a:p>
            <a:r>
              <a:rPr lang="en-US" dirty="0"/>
              <a:t>19/11/28</a:t>
            </a:r>
          </a:p>
        </p:txBody>
      </p:sp>
    </p:spTree>
    <p:extLst>
      <p:ext uri="{BB962C8B-B14F-4D97-AF65-F5344CB8AC3E}">
        <p14:creationId xmlns:p14="http://schemas.microsoft.com/office/powerpoint/2010/main" val="1004609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0C00602-CD25-40E6-B5B2-51DDA0AB6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010671"/>
              </p:ext>
            </p:extLst>
          </p:nvPr>
        </p:nvGraphicFramePr>
        <p:xfrm>
          <a:off x="279132" y="2356658"/>
          <a:ext cx="39656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1336679678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4063627607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1403402469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362563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90135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7007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14830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371992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6C49256E-F203-4AFF-8436-C3D1267FC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639" y="1420602"/>
            <a:ext cx="6861936" cy="5146452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2216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Scaling</a:t>
            </a:r>
          </a:p>
          <a:p>
            <a:pPr lvl="1"/>
            <a:r>
              <a:rPr lang="en-US" dirty="0"/>
              <a:t>Dividing by column standard deviation (Standardizing)</a:t>
            </a:r>
          </a:p>
          <a:p>
            <a:pPr lvl="2"/>
            <a:r>
              <a:rPr lang="en-US" dirty="0"/>
              <a:t>When: quantities measured in different units</a:t>
            </a:r>
          </a:p>
          <a:p>
            <a:pPr lvl="1"/>
            <a:r>
              <a:rPr lang="en-US" dirty="0"/>
              <a:t>Subtracting by column mean (</a:t>
            </a:r>
            <a:r>
              <a:rPr lang="en-US" dirty="0">
                <a:solidFill>
                  <a:srgbClr val="FF0000"/>
                </a:solidFill>
              </a:rPr>
              <a:t>Centering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When: data points show between axis heterogeneity </a:t>
            </a:r>
          </a:p>
          <a:p>
            <a:pPr lvl="2"/>
            <a:r>
              <a:rPr lang="en-US" dirty="0"/>
              <a:t>Does not affect outcome (positions maintained)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743FF-7211-48E3-9802-AAC477BA2838}"/>
              </a:ext>
            </a:extLst>
          </p:cNvPr>
          <p:cNvSpPr txBox="1"/>
          <p:nvPr/>
        </p:nvSpPr>
        <p:spPr>
          <a:xfrm>
            <a:off x="77803" y="4658845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Matrix A =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887A37A-2349-454A-8C45-5CE6C778A3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684277"/>
              </p:ext>
            </p:extLst>
          </p:nvPr>
        </p:nvGraphicFramePr>
        <p:xfrm>
          <a:off x="1220805" y="3429000"/>
          <a:ext cx="396560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Mean: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776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8287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Scaling</a:t>
            </a:r>
          </a:p>
          <a:p>
            <a:pPr lvl="1"/>
            <a:r>
              <a:rPr lang="en-US" dirty="0"/>
              <a:t>Dividing by column standard deviation (Standardizing)</a:t>
            </a:r>
          </a:p>
          <a:p>
            <a:pPr lvl="2"/>
            <a:r>
              <a:rPr lang="en-US" dirty="0"/>
              <a:t>When: quantities measured in different units</a:t>
            </a:r>
          </a:p>
          <a:p>
            <a:pPr lvl="1"/>
            <a:r>
              <a:rPr lang="en-US" dirty="0"/>
              <a:t>Subtracting by column mean (</a:t>
            </a:r>
            <a:r>
              <a:rPr lang="en-US" dirty="0">
                <a:solidFill>
                  <a:srgbClr val="FF0000"/>
                </a:solidFill>
              </a:rPr>
              <a:t>Centering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When: data points show between axis heterogeneity </a:t>
            </a:r>
          </a:p>
          <a:p>
            <a:pPr lvl="2"/>
            <a:r>
              <a:rPr lang="en-US" dirty="0"/>
              <a:t>Does not affect outcome (positions maintained)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743FF-7211-48E3-9802-AAC477BA2838}"/>
              </a:ext>
            </a:extLst>
          </p:cNvPr>
          <p:cNvSpPr txBox="1"/>
          <p:nvPr/>
        </p:nvSpPr>
        <p:spPr>
          <a:xfrm>
            <a:off x="77803" y="4658845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Matrix A =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887A37A-2349-454A-8C45-5CE6C778A3E0}"/>
              </a:ext>
            </a:extLst>
          </p:cNvPr>
          <p:cNvGraphicFramePr>
            <a:graphicFrameLocks noGrp="1"/>
          </p:cNvGraphicFramePr>
          <p:nvPr/>
        </p:nvGraphicFramePr>
        <p:xfrm>
          <a:off x="1220805" y="3429000"/>
          <a:ext cx="396560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Mean: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776322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D1D3ABF9-3B26-4F05-B2A3-30309D02E93D}"/>
              </a:ext>
            </a:extLst>
          </p:cNvPr>
          <p:cNvSpPr/>
          <p:nvPr/>
        </p:nvSpPr>
        <p:spPr>
          <a:xfrm>
            <a:off x="5353251" y="4836328"/>
            <a:ext cx="593558" cy="38369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2B61365-5310-464E-9EB0-8BC7E9342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721205"/>
              </p:ext>
            </p:extLst>
          </p:nvPr>
        </p:nvGraphicFramePr>
        <p:xfrm>
          <a:off x="6245193" y="3429000"/>
          <a:ext cx="396560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Mean: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7763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/>
              <p:nvPr/>
            </p:nvSpPr>
            <p:spPr>
              <a:xfrm>
                <a:off x="10282990" y="4642526"/>
                <a:ext cx="2906829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= Matrix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2990" y="4642526"/>
                <a:ext cx="2906829" cy="401970"/>
              </a:xfrm>
              <a:prstGeom prst="rect">
                <a:avLst/>
              </a:prstGeom>
              <a:blipFill>
                <a:blip r:embed="rId2"/>
                <a:stretch>
                  <a:fillRect l="-1887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5141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Scaling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scale(matrix, center=T, scale=F)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2B61365-5310-464E-9EB0-8BC7E9342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543601"/>
              </p:ext>
            </p:extLst>
          </p:nvPr>
        </p:nvGraphicFramePr>
        <p:xfrm>
          <a:off x="1320783" y="2685011"/>
          <a:ext cx="39656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/>
              <p:nvPr/>
            </p:nvSpPr>
            <p:spPr>
              <a:xfrm>
                <a:off x="0" y="3947066"/>
                <a:ext cx="2906829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Matrix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=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47066"/>
                <a:ext cx="2906829" cy="401970"/>
              </a:xfrm>
              <a:prstGeom prst="rect">
                <a:avLst/>
              </a:prstGeom>
              <a:blipFill>
                <a:blip r:embed="rId3"/>
                <a:stretch>
                  <a:fillRect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6BDA07E-7BE9-4BF8-B999-8A30F5C40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8897" y="1645679"/>
            <a:ext cx="6462926" cy="4847196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3879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Generate a squared matrix</a:t>
            </a:r>
          </a:p>
          <a:p>
            <a:pPr lvl="1"/>
            <a:r>
              <a:rPr lang="en-US" dirty="0"/>
              <a:t>Correlation matrix</a:t>
            </a:r>
          </a:p>
          <a:p>
            <a:pPr lvl="2"/>
            <a:r>
              <a:rPr lang="en-US" dirty="0"/>
              <a:t>When: alike scaling when observations are heterogenous (don’t have same units)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Covariance matrix</a:t>
            </a:r>
          </a:p>
          <a:p>
            <a:pPr lvl="2"/>
            <a:r>
              <a:rPr lang="en-US" dirty="0"/>
              <a:t>When:  observations are homogenous (have the same units)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2052" name="Picture 4" descr="Image result for covariance formula">
            <a:extLst>
              <a:ext uri="{FF2B5EF4-FFF2-40B4-BE49-F238E27FC236}">
                <a16:creationId xmlns:a16="http://schemas.microsoft.com/office/drawing/2014/main" id="{53B9CEB7-8DC4-4EEA-9D52-F0905AA9F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386" y="3900225"/>
            <a:ext cx="3931228" cy="2022134"/>
          </a:xfrm>
          <a:prstGeom prst="rect">
            <a:avLst/>
          </a:prstGeom>
          <a:noFill/>
          <a:ln w="19050">
            <a:solidFill>
              <a:srgbClr val="EA7017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D2ACB6-0984-4D2B-AF01-37BF16907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86" y="3900225"/>
            <a:ext cx="3931228" cy="2022134"/>
          </a:xfrm>
          <a:prstGeom prst="rect">
            <a:avLst/>
          </a:prstGeom>
          <a:ln w="19050">
            <a:solidFill>
              <a:srgbClr val="EA7017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  <p:pic>
        <p:nvPicPr>
          <p:cNvPr id="2056" name="Picture 8" descr="Image result for variance formula sample">
            <a:extLst>
              <a:ext uri="{FF2B5EF4-FFF2-40B4-BE49-F238E27FC236}">
                <a16:creationId xmlns:a16="http://schemas.microsoft.com/office/drawing/2014/main" id="{B487612D-F2AF-4C95-B5CB-711C74FEF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6" y="3900225"/>
            <a:ext cx="3931228" cy="2022134"/>
          </a:xfrm>
          <a:prstGeom prst="rect">
            <a:avLst/>
          </a:prstGeom>
          <a:noFill/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895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Generate a squared matrix</a:t>
            </a:r>
          </a:p>
          <a:p>
            <a:pPr lvl="1"/>
            <a:r>
              <a:rPr lang="en-US" dirty="0"/>
              <a:t>Correlation matrix</a:t>
            </a:r>
          </a:p>
          <a:p>
            <a:pPr lvl="2"/>
            <a:r>
              <a:rPr lang="en-US" dirty="0"/>
              <a:t>When: alike scaling when observations are heterogenous (don’t have same units)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Covariance matrix</a:t>
            </a:r>
          </a:p>
          <a:p>
            <a:pPr lvl="2"/>
            <a:r>
              <a:rPr lang="en-US" dirty="0"/>
              <a:t>When:  observations are homogenous (have the same units)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54FDCC-FA97-488A-B860-23926F233F6D}"/>
                  </a:ext>
                </a:extLst>
              </p:cNvPr>
              <p:cNvSpPr txBox="1"/>
              <p:nvPr/>
            </p:nvSpPr>
            <p:spPr>
              <a:xfrm>
                <a:off x="2996665" y="3773065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)=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54FDCC-FA97-488A-B860-23926F233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665" y="3773065"/>
                <a:ext cx="2906829" cy="409151"/>
              </a:xfrm>
              <a:prstGeom prst="rect">
                <a:avLst/>
              </a:prstGeom>
              <a:blipFill>
                <a:blip r:embed="rId3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B9FA78A-A95E-4ED1-B2CD-A9E72128C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407393"/>
              </p:ext>
            </p:extLst>
          </p:nvPr>
        </p:nvGraphicFramePr>
        <p:xfrm>
          <a:off x="4349019" y="3429000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(X,X)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(X,Y)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(Y,X)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(Y,Y)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6E12369-B30E-4EE3-95D8-F87843DEBFB6}"/>
              </a:ext>
            </a:extLst>
          </p:cNvPr>
          <p:cNvCxnSpPr>
            <a:cxnSpLocks/>
          </p:cNvCxnSpPr>
          <p:nvPr/>
        </p:nvCxnSpPr>
        <p:spPr>
          <a:xfrm>
            <a:off x="3984859" y="3320716"/>
            <a:ext cx="4957010" cy="13667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8" descr="Image result for variance formula sample">
            <a:extLst>
              <a:ext uri="{FF2B5EF4-FFF2-40B4-BE49-F238E27FC236}">
                <a16:creationId xmlns:a16="http://schemas.microsoft.com/office/drawing/2014/main" id="{85B0EE2D-DA34-493E-A993-08C55B5DF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280" y="4739176"/>
            <a:ext cx="3931228" cy="2022134"/>
          </a:xfrm>
          <a:prstGeom prst="rect">
            <a:avLst/>
          </a:prstGeom>
          <a:noFill/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684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Generate a squared matrix</a:t>
            </a:r>
          </a:p>
          <a:p>
            <a:pPr lvl="1"/>
            <a:r>
              <a:rPr lang="en-US" dirty="0"/>
              <a:t>Correlation matrix</a:t>
            </a:r>
          </a:p>
          <a:p>
            <a:pPr lvl="2"/>
            <a:r>
              <a:rPr lang="en-US" dirty="0"/>
              <a:t>When: alike scaling when observations are heterogenous (don’t have same units)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Covariance matrix</a:t>
            </a:r>
          </a:p>
          <a:p>
            <a:pPr lvl="2"/>
            <a:r>
              <a:rPr lang="en-US" dirty="0"/>
              <a:t>When:  observations are homogenous (have the same units)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54FDCC-FA97-488A-B860-23926F233F6D}"/>
                  </a:ext>
                </a:extLst>
              </p:cNvPr>
              <p:cNvSpPr txBox="1"/>
              <p:nvPr/>
            </p:nvSpPr>
            <p:spPr>
              <a:xfrm>
                <a:off x="2996665" y="3773065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)=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54FDCC-FA97-488A-B860-23926F233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665" y="3773065"/>
                <a:ext cx="2906829" cy="409151"/>
              </a:xfrm>
              <a:prstGeom prst="rect">
                <a:avLst/>
              </a:prstGeom>
              <a:blipFill>
                <a:blip r:embed="rId3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B9FA78A-A95E-4ED1-B2CD-A9E72128CB85}"/>
              </a:ext>
            </a:extLst>
          </p:cNvPr>
          <p:cNvGraphicFramePr>
            <a:graphicFrameLocks noGrp="1"/>
          </p:cNvGraphicFramePr>
          <p:nvPr/>
        </p:nvGraphicFramePr>
        <p:xfrm>
          <a:off x="4349019" y="3429000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(X,X)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(X,Y)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(Y,X)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(Y,Y)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6E12369-B30E-4EE3-95D8-F87843DEBFB6}"/>
              </a:ext>
            </a:extLst>
          </p:cNvPr>
          <p:cNvCxnSpPr>
            <a:cxnSpLocks/>
          </p:cNvCxnSpPr>
          <p:nvPr/>
        </p:nvCxnSpPr>
        <p:spPr>
          <a:xfrm flipH="1">
            <a:off x="4957011" y="3696101"/>
            <a:ext cx="3667226" cy="10183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>
            <a:extLst>
              <a:ext uri="{FF2B5EF4-FFF2-40B4-BE49-F238E27FC236}">
                <a16:creationId xmlns:a16="http://schemas.microsoft.com/office/drawing/2014/main" id="{C147AA4C-1025-4EF2-8FC7-13FCBFC66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23" y="4714418"/>
            <a:ext cx="3931228" cy="2022134"/>
          </a:xfrm>
          <a:prstGeom prst="rect">
            <a:avLst/>
          </a:prstGeom>
          <a:noFill/>
          <a:ln w="19050">
            <a:solidFill>
              <a:srgbClr val="EA7017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914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Generate a squared matrix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stats::</a:t>
            </a:r>
            <a:r>
              <a:rPr lang="en-US" dirty="0" err="1">
                <a:solidFill>
                  <a:srgbClr val="00B050"/>
                </a:solidFill>
              </a:rPr>
              <a:t>cov</a:t>
            </a:r>
            <a:r>
              <a:rPr lang="en-US" dirty="0">
                <a:solidFill>
                  <a:srgbClr val="00B050"/>
                </a:solidFill>
              </a:rPr>
              <a:t>(matrix)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2B61365-5310-464E-9EB0-8BC7E9342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037186"/>
              </p:ext>
            </p:extLst>
          </p:nvPr>
        </p:nvGraphicFramePr>
        <p:xfrm>
          <a:off x="1232032" y="2685011"/>
          <a:ext cx="39656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/>
              <p:nvPr/>
            </p:nvSpPr>
            <p:spPr>
              <a:xfrm>
                <a:off x="0" y="3746081"/>
                <a:ext cx="2906829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Matrix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=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46081"/>
                <a:ext cx="2906829" cy="401970"/>
              </a:xfrm>
              <a:prstGeom prst="rect">
                <a:avLst/>
              </a:prstGeom>
              <a:blipFill>
                <a:blip r:embed="rId3"/>
                <a:stretch>
                  <a:fillRect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Right 5">
            <a:extLst>
              <a:ext uri="{FF2B5EF4-FFF2-40B4-BE49-F238E27FC236}">
                <a16:creationId xmlns:a16="http://schemas.microsoft.com/office/drawing/2014/main" id="{D32A8700-FEB6-4FBB-B52A-4E2D6CDD578C}"/>
              </a:ext>
            </a:extLst>
          </p:cNvPr>
          <p:cNvSpPr/>
          <p:nvPr/>
        </p:nvSpPr>
        <p:spPr>
          <a:xfrm>
            <a:off x="5374904" y="3857988"/>
            <a:ext cx="593558" cy="38369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/>
              <p:nvPr/>
            </p:nvSpPr>
            <p:spPr>
              <a:xfrm>
                <a:off x="6028623" y="3738900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)=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623" y="3738900"/>
                <a:ext cx="2906829" cy="409151"/>
              </a:xfrm>
              <a:prstGeom prst="rect">
                <a:avLst/>
              </a:prstGeom>
              <a:blipFill>
                <a:blip r:embed="rId4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166168"/>
              </p:ext>
            </p:extLst>
          </p:nvPr>
        </p:nvGraphicFramePr>
        <p:xfrm>
          <a:off x="7380977" y="3394835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42A7010-5FF5-4EB5-9BBF-7C04D508D39B}"/>
              </a:ext>
            </a:extLst>
          </p:cNvPr>
          <p:cNvSpPr txBox="1"/>
          <p:nvPr/>
        </p:nvSpPr>
        <p:spPr>
          <a:xfrm>
            <a:off x="7188202" y="4687761"/>
            <a:ext cx="4351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(m rows) x (n columns) =  2 x 2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 squared matrix! </a:t>
            </a:r>
          </a:p>
        </p:txBody>
      </p:sp>
    </p:spTree>
    <p:extLst>
      <p:ext uri="{BB962C8B-B14F-4D97-AF65-F5344CB8AC3E}">
        <p14:creationId xmlns:p14="http://schemas.microsoft.com/office/powerpoint/2010/main" val="4148620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ADCF7-6CBE-42FC-9C7B-DB414BBFF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Ordination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D813C-1FB1-46FE-A13F-FC6637F55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dirty="0"/>
              <a:t>PCA</a:t>
            </a:r>
          </a:p>
          <a:p>
            <a:pPr lvl="1"/>
            <a:r>
              <a:rPr lang="en-US" sz="1800" dirty="0"/>
              <a:t>Two methods of calculation: covariance/correlation matrix or singular value decomposition (SVD)</a:t>
            </a:r>
          </a:p>
          <a:p>
            <a:pPr lvl="1"/>
            <a:r>
              <a:rPr lang="en-US" sz="1800" dirty="0"/>
              <a:t>Euclidean distance measure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1800" dirty="0" err="1"/>
              <a:t>PCoA</a:t>
            </a:r>
            <a:r>
              <a:rPr lang="en-US" sz="1800" dirty="0"/>
              <a:t> = MDS</a:t>
            </a:r>
          </a:p>
          <a:p>
            <a:pPr lvl="1"/>
            <a:r>
              <a:rPr lang="en-US" sz="1800" dirty="0"/>
              <a:t>Uses a distance matrix based upon specified distance measure</a:t>
            </a:r>
          </a:p>
          <a:p>
            <a:pPr lvl="1"/>
            <a:r>
              <a:rPr lang="en-US" sz="1800" dirty="0"/>
              <a:t>Transforms distance matrix into a matrix where eigenvalues &amp; vectors are calculated</a:t>
            </a:r>
          </a:p>
          <a:p>
            <a:pPr lvl="2"/>
            <a:r>
              <a:rPr lang="en-US" sz="1800" dirty="0" err="1"/>
              <a:t>n</a:t>
            </a:r>
            <a:r>
              <a:rPr lang="en-US" sz="1600" dirty="0" err="1"/>
              <a:t>.b.</a:t>
            </a:r>
            <a:r>
              <a:rPr lang="en-US" sz="1600" dirty="0"/>
              <a:t> using MDS + Euclidean distance on a matrix will result in the same plot as PCA</a:t>
            </a:r>
          </a:p>
          <a:p>
            <a:pPr lvl="3"/>
            <a:r>
              <a:rPr lang="en-US" sz="1600" dirty="0"/>
              <a:t>This is because the method are highly similar</a:t>
            </a:r>
          </a:p>
          <a:p>
            <a:pPr lvl="1"/>
            <a:r>
              <a:rPr lang="en-US" sz="1800" dirty="0"/>
              <a:t>Preserves distance relationships between points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1800" dirty="0"/>
              <a:t>NMDS</a:t>
            </a:r>
          </a:p>
          <a:p>
            <a:pPr lvl="1"/>
            <a:r>
              <a:rPr lang="en-US" sz="1800" dirty="0"/>
              <a:t>Uses a distance matrix</a:t>
            </a:r>
          </a:p>
          <a:p>
            <a:pPr lvl="1"/>
            <a:r>
              <a:rPr lang="en-US" sz="1800" dirty="0"/>
              <a:t>Iterative process, alike Expectation-maximization algorithm which eventually converges</a:t>
            </a:r>
          </a:p>
          <a:p>
            <a:pPr lvl="2"/>
            <a:r>
              <a:rPr lang="en-US" sz="1800" dirty="0"/>
              <a:t>Want to find the lowest “Stress” value -&gt; goodness of fit</a:t>
            </a:r>
          </a:p>
          <a:p>
            <a:pPr lvl="2"/>
            <a:r>
              <a:rPr lang="en-US" sz="1800" dirty="0"/>
              <a:t>Starting point matters</a:t>
            </a:r>
          </a:p>
          <a:p>
            <a:pPr lvl="1"/>
            <a:r>
              <a:rPr lang="en-US" sz="1800" dirty="0"/>
              <a:t>Tries to preserve distance relationships but emprises on clustering similar points away from dissimilar points (preserves ordering relationships)</a:t>
            </a:r>
          </a:p>
        </p:txBody>
      </p:sp>
    </p:spTree>
    <p:extLst>
      <p:ext uri="{BB962C8B-B14F-4D97-AF65-F5344CB8AC3E}">
        <p14:creationId xmlns:p14="http://schemas.microsoft.com/office/powerpoint/2010/main" val="1020887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0DAA-6CFF-4A0E-9E22-7DC2C29A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FE608-AB13-428F-BFC3-A7A4C40AC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16 CDI patients (CDI) matched with 16 healthy donors (Control)</a:t>
            </a:r>
          </a:p>
          <a:p>
            <a:pPr lvl="1"/>
            <a:r>
              <a:rPr lang="en-US" dirty="0"/>
              <a:t>CDI1-9 matched with Control1-9 = cured</a:t>
            </a:r>
          </a:p>
          <a:p>
            <a:pPr lvl="1"/>
            <a:r>
              <a:rPr lang="en-US" dirty="0"/>
              <a:t>CDI10-16 matched with Controls10-16 = Reoccurrence of CDI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8693AB4-A0E4-4361-BFA5-16D106818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620424"/>
              </p:ext>
            </p:extLst>
          </p:nvPr>
        </p:nvGraphicFramePr>
        <p:xfrm>
          <a:off x="2032000" y="2894627"/>
          <a:ext cx="812800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15416717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122014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Patient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</a:t>
                      </a:r>
                      <a:r>
                        <a:rPr lang="en-US" sz="1800" u="none" strike="noStrike" dirty="0">
                          <a:effectLst/>
                        </a:rPr>
                        <a:t>currence</a:t>
                      </a:r>
                      <a:r>
                        <a:rPr lang="en-US" dirty="0"/>
                        <a:t> Period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803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FMT10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Recurrence at week 19 (ND)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621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FMT11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Recurrence at week 5 (ND)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307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FMT12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Recurrence at week 28 (ND)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254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FMT13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Recurrence at week 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247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FMT14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Recurrence at week 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435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FMT15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Recurrence at week 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17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FMT16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Recurrence at week 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063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48EE135-4954-41CA-8710-4001BE852A91}"/>
              </a:ext>
            </a:extLst>
          </p:cNvPr>
          <p:cNvSpPr txBox="1"/>
          <p:nvPr/>
        </p:nvSpPr>
        <p:spPr>
          <a:xfrm>
            <a:off x="2032000" y="5851248"/>
            <a:ext cx="247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ND – No data</a:t>
            </a:r>
          </a:p>
        </p:txBody>
      </p:sp>
    </p:spTree>
    <p:extLst>
      <p:ext uri="{BB962C8B-B14F-4D97-AF65-F5344CB8AC3E}">
        <p14:creationId xmlns:p14="http://schemas.microsoft.com/office/powerpoint/2010/main" val="3964920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3704C-101B-4CF4-B7FB-308F5461A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BDE0B-4A5C-4A7B-9AF7-9EDD7D097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US" dirty="0"/>
              <a:t>Study background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Brief Methodology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Types of Ordination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Eigenvalues &amp; Eigenvectors (partial)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Results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Other Applications &amp; Limitations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Summary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Eigenvalues &amp; Eigenvectors (full – if time permits)</a:t>
            </a:r>
          </a:p>
        </p:txBody>
      </p:sp>
    </p:spTree>
    <p:extLst>
      <p:ext uri="{BB962C8B-B14F-4D97-AF65-F5344CB8AC3E}">
        <p14:creationId xmlns:p14="http://schemas.microsoft.com/office/powerpoint/2010/main" val="862858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0DAA-6CFF-4A0E-9E22-7DC2C29A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FE608-AB13-428F-BFC3-A7A4C40AC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PCA analysis (</a:t>
            </a:r>
            <a:r>
              <a:rPr lang="en-US" dirty="0" err="1">
                <a:solidFill>
                  <a:srgbClr val="00B050"/>
                </a:solidFill>
              </a:rPr>
              <a:t>PCAtools</a:t>
            </a:r>
            <a:r>
              <a:rPr lang="en-US" dirty="0">
                <a:solidFill>
                  <a:srgbClr val="00B050"/>
                </a:solidFill>
              </a:rPr>
              <a:t>::</a:t>
            </a:r>
            <a:r>
              <a:rPr lang="en-US" dirty="0" err="1">
                <a:solidFill>
                  <a:srgbClr val="00B050"/>
                </a:solidFill>
              </a:rPr>
              <a:t>screeplot</a:t>
            </a:r>
            <a:r>
              <a:rPr lang="en-US" dirty="0">
                <a:solidFill>
                  <a:srgbClr val="00B050"/>
                </a:solidFill>
              </a:rPr>
              <a:t>()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EF27ED-AC39-4FD3-8E9E-831FCDB0F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993" y="1698672"/>
            <a:ext cx="9036014" cy="4868382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2011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0DAA-6CFF-4A0E-9E22-7DC2C29A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FE608-AB13-428F-BFC3-A7A4C40AC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PCA analysis (</a:t>
            </a:r>
            <a:r>
              <a:rPr lang="en-US" dirty="0" err="1">
                <a:solidFill>
                  <a:srgbClr val="00B050"/>
                </a:solidFill>
              </a:rPr>
              <a:t>PCAtools</a:t>
            </a:r>
            <a:r>
              <a:rPr lang="en-US" dirty="0">
                <a:solidFill>
                  <a:srgbClr val="00B050"/>
                </a:solidFill>
              </a:rPr>
              <a:t>::biplot()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D9C243-E376-48D3-B2C6-325366323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320" y="1782671"/>
            <a:ext cx="9291360" cy="5005956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738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0DAA-6CFF-4A0E-9E22-7DC2C29A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FE608-AB13-428F-BFC3-A7A4C40AC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PCA analysis (</a:t>
            </a:r>
            <a:r>
              <a:rPr lang="en-US" dirty="0" err="1">
                <a:solidFill>
                  <a:srgbClr val="00B050"/>
                </a:solidFill>
              </a:rPr>
              <a:t>PCAtools</a:t>
            </a:r>
            <a:r>
              <a:rPr lang="en-US" dirty="0">
                <a:solidFill>
                  <a:srgbClr val="00B050"/>
                </a:solidFill>
              </a:rPr>
              <a:t>::</a:t>
            </a:r>
            <a:r>
              <a:rPr lang="en-US" dirty="0" err="1">
                <a:solidFill>
                  <a:srgbClr val="00B050"/>
                </a:solidFill>
              </a:rPr>
              <a:t>pairsplot</a:t>
            </a:r>
            <a:r>
              <a:rPr lang="en-US" dirty="0">
                <a:solidFill>
                  <a:srgbClr val="00B050"/>
                </a:solidFill>
              </a:rPr>
              <a:t>())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14AFA9-30DB-4135-A62C-322FD5A82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457" y="1677478"/>
            <a:ext cx="9253086" cy="4985334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7959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0DAA-6CFF-4A0E-9E22-7DC2C29A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FE608-AB13-428F-BFC3-A7A4C40AC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PCA analysis (</a:t>
            </a:r>
            <a:r>
              <a:rPr lang="en-US" dirty="0" err="1">
                <a:solidFill>
                  <a:srgbClr val="00B050"/>
                </a:solidFill>
              </a:rPr>
              <a:t>PCAtools</a:t>
            </a:r>
            <a:r>
              <a:rPr lang="en-US" dirty="0">
                <a:solidFill>
                  <a:srgbClr val="00B050"/>
                </a:solidFill>
              </a:rPr>
              <a:t>::</a:t>
            </a:r>
            <a:r>
              <a:rPr lang="en-US" dirty="0" err="1">
                <a:solidFill>
                  <a:srgbClr val="00B050"/>
                </a:solidFill>
              </a:rPr>
              <a:t>pairsplot</a:t>
            </a:r>
            <a:r>
              <a:rPr lang="en-US" dirty="0">
                <a:solidFill>
                  <a:srgbClr val="00B050"/>
                </a:solidFill>
              </a:rPr>
              <a:t>())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14AFA9-30DB-4135-A62C-322FD5A82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457" y="1677478"/>
            <a:ext cx="9253086" cy="4985334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9957AAC-3FBD-412F-B59F-477BA5E660D0}"/>
              </a:ext>
            </a:extLst>
          </p:cNvPr>
          <p:cNvCxnSpPr/>
          <p:nvPr/>
        </p:nvCxnSpPr>
        <p:spPr>
          <a:xfrm>
            <a:off x="2050181" y="2793733"/>
            <a:ext cx="75077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0D8459B-212A-43F5-B177-2611130E554E}"/>
              </a:ext>
            </a:extLst>
          </p:cNvPr>
          <p:cNvCxnSpPr/>
          <p:nvPr/>
        </p:nvCxnSpPr>
        <p:spPr>
          <a:xfrm>
            <a:off x="3810000" y="3706528"/>
            <a:ext cx="75077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815AA7-7868-4202-80CF-8B2FF0F705C7}"/>
              </a:ext>
            </a:extLst>
          </p:cNvPr>
          <p:cNvCxnSpPr/>
          <p:nvPr/>
        </p:nvCxnSpPr>
        <p:spPr>
          <a:xfrm>
            <a:off x="5638800" y="4582428"/>
            <a:ext cx="75077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91E374D-AE1A-40BA-8D80-20751B9FD692}"/>
              </a:ext>
            </a:extLst>
          </p:cNvPr>
          <p:cNvSpPr txBox="1"/>
          <p:nvPr/>
        </p:nvSpPr>
        <p:spPr>
          <a:xfrm>
            <a:off x="2050181" y="4613422"/>
            <a:ext cx="2157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38+25+21 = 84% of the variance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2E9726-4C0E-4A33-B299-1B1AD945E9B0}"/>
              </a:ext>
            </a:extLst>
          </p:cNvPr>
          <p:cNvCxnSpPr>
            <a:cxnSpLocks/>
          </p:cNvCxnSpPr>
          <p:nvPr/>
        </p:nvCxnSpPr>
        <p:spPr>
          <a:xfrm>
            <a:off x="2425566" y="2793733"/>
            <a:ext cx="0" cy="19226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F33DBC-1990-478E-8FB8-CA8EA5F7AA15}"/>
              </a:ext>
            </a:extLst>
          </p:cNvPr>
          <p:cNvCxnSpPr>
            <a:cxnSpLocks/>
          </p:cNvCxnSpPr>
          <p:nvPr/>
        </p:nvCxnSpPr>
        <p:spPr>
          <a:xfrm flipH="1">
            <a:off x="2705500" y="3700627"/>
            <a:ext cx="1502346" cy="10157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2A0E0395-A5C8-41CD-8388-A5362A3BE855}"/>
              </a:ext>
            </a:extLst>
          </p:cNvPr>
          <p:cNvCxnSpPr/>
          <p:nvPr/>
        </p:nvCxnSpPr>
        <p:spPr>
          <a:xfrm rot="10800000" flipV="1">
            <a:off x="3129012" y="4582427"/>
            <a:ext cx="2966988" cy="133951"/>
          </a:xfrm>
          <a:prstGeom prst="curvedConnector3">
            <a:avLst>
              <a:gd name="adj1" fmla="val 10060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152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0DAA-6CFF-4A0E-9E22-7DC2C29A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FE608-AB13-428F-BFC3-A7A4C40AC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PCA analysis (</a:t>
            </a:r>
            <a:r>
              <a:rPr lang="en-US" dirty="0">
                <a:solidFill>
                  <a:srgbClr val="00B050"/>
                </a:solidFill>
              </a:rPr>
              <a:t>pca3d::pca3d()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5023A9-275C-4F7B-86E8-393538652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589" y="1809421"/>
            <a:ext cx="6630822" cy="4583066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813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0DAA-6CFF-4A0E-9E22-7DC2C29A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FE608-AB13-428F-BFC3-A7A4C40AC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PCoA</a:t>
            </a:r>
            <a:r>
              <a:rPr lang="en-US" dirty="0"/>
              <a:t>/MDS analysis (</a:t>
            </a:r>
            <a:r>
              <a:rPr lang="en-US" dirty="0" err="1">
                <a:solidFill>
                  <a:srgbClr val="00B050"/>
                </a:solidFill>
              </a:rPr>
              <a:t>vegdist</a:t>
            </a:r>
            <a:r>
              <a:rPr lang="en-US" dirty="0">
                <a:solidFill>
                  <a:srgbClr val="00B050"/>
                </a:solidFill>
              </a:rPr>
              <a:t>(method=“</a:t>
            </a:r>
            <a:r>
              <a:rPr lang="en-US" dirty="0" err="1">
                <a:solidFill>
                  <a:srgbClr val="00B050"/>
                </a:solidFill>
              </a:rPr>
              <a:t>jaccard</a:t>
            </a:r>
            <a:r>
              <a:rPr lang="en-US" dirty="0">
                <a:solidFill>
                  <a:srgbClr val="00B050"/>
                </a:solidFill>
              </a:rPr>
              <a:t>”) </a:t>
            </a:r>
            <a:r>
              <a:rPr lang="en-US" dirty="0"/>
              <a:t>&amp;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cmdscale</a:t>
            </a:r>
            <a:r>
              <a:rPr lang="en-US" dirty="0">
                <a:solidFill>
                  <a:srgbClr val="00B050"/>
                </a:solidFill>
              </a:rPr>
              <a:t>()</a:t>
            </a:r>
            <a:r>
              <a:rPr lang="en-US" dirty="0"/>
              <a:t>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D4F3DFB-2812-453F-A4F4-99EDC3242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446" y="1695305"/>
            <a:ext cx="9261108" cy="4989658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2094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0DAA-6CFF-4A0E-9E22-7DC2C29A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FE608-AB13-428F-BFC3-A7A4C40AC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PCoA</a:t>
            </a:r>
            <a:r>
              <a:rPr lang="en-US" dirty="0"/>
              <a:t>/MDS analysis (</a:t>
            </a:r>
            <a:r>
              <a:rPr lang="en-US" dirty="0" err="1">
                <a:solidFill>
                  <a:srgbClr val="00B050"/>
                </a:solidFill>
              </a:rPr>
              <a:t>vegdist</a:t>
            </a:r>
            <a:r>
              <a:rPr lang="en-US" dirty="0">
                <a:solidFill>
                  <a:srgbClr val="00B050"/>
                </a:solidFill>
              </a:rPr>
              <a:t>(distance=“</a:t>
            </a:r>
            <a:r>
              <a:rPr lang="en-US" dirty="0" err="1">
                <a:solidFill>
                  <a:srgbClr val="00B050"/>
                </a:solidFill>
              </a:rPr>
              <a:t>jaccard</a:t>
            </a:r>
            <a:r>
              <a:rPr lang="en-US" dirty="0">
                <a:solidFill>
                  <a:srgbClr val="00B050"/>
                </a:solidFill>
              </a:rPr>
              <a:t>”) </a:t>
            </a:r>
            <a:r>
              <a:rPr lang="en-US" dirty="0"/>
              <a:t>&amp;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cmdscale</a:t>
            </a:r>
            <a:r>
              <a:rPr lang="en-US" dirty="0">
                <a:solidFill>
                  <a:srgbClr val="00B050"/>
                </a:solidFill>
              </a:rPr>
              <a:t>()</a:t>
            </a:r>
            <a:r>
              <a:rPr lang="en-US" dirty="0"/>
              <a:t>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D4F3DFB-2812-453F-A4F4-99EDC3242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446" y="1695305"/>
            <a:ext cx="9261108" cy="4989658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B80688-A4D0-4237-9107-7F29479D5327}"/>
              </a:ext>
            </a:extLst>
          </p:cNvPr>
          <p:cNvCxnSpPr/>
          <p:nvPr/>
        </p:nvCxnSpPr>
        <p:spPr>
          <a:xfrm>
            <a:off x="5293895" y="3262964"/>
            <a:ext cx="802105" cy="2030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921926-3862-4628-874B-E02584EB2E2F}"/>
              </a:ext>
            </a:extLst>
          </p:cNvPr>
          <p:cNvCxnSpPr>
            <a:cxnSpLocks/>
          </p:cNvCxnSpPr>
          <p:nvPr/>
        </p:nvCxnSpPr>
        <p:spPr>
          <a:xfrm flipH="1">
            <a:off x="5111016" y="3262964"/>
            <a:ext cx="182879" cy="2204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DDD3BB-4CD7-4466-9A6B-149B71517011}"/>
              </a:ext>
            </a:extLst>
          </p:cNvPr>
          <p:cNvCxnSpPr/>
          <p:nvPr/>
        </p:nvCxnSpPr>
        <p:spPr>
          <a:xfrm>
            <a:off x="5293895" y="3262964"/>
            <a:ext cx="3205212" cy="924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AE3C196-634A-445F-A7BB-03EB6CA41F61}"/>
              </a:ext>
            </a:extLst>
          </p:cNvPr>
          <p:cNvCxnSpPr/>
          <p:nvPr/>
        </p:nvCxnSpPr>
        <p:spPr>
          <a:xfrm>
            <a:off x="5293895" y="3262964"/>
            <a:ext cx="3301465" cy="288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29708A6-5A3A-4ADE-95FC-554116BD40B6}"/>
              </a:ext>
            </a:extLst>
          </p:cNvPr>
          <p:cNvCxnSpPr/>
          <p:nvPr/>
        </p:nvCxnSpPr>
        <p:spPr>
          <a:xfrm>
            <a:off x="5293895" y="3262964"/>
            <a:ext cx="3744227" cy="770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2BB9A08-CBAD-44E8-981C-7A8BDDBB22FB}"/>
              </a:ext>
            </a:extLst>
          </p:cNvPr>
          <p:cNvSpPr txBox="1"/>
          <p:nvPr/>
        </p:nvSpPr>
        <p:spPr>
          <a:xfrm>
            <a:off x="4148488" y="2970488"/>
            <a:ext cx="3301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These should be recurrence CDI</a:t>
            </a:r>
          </a:p>
        </p:txBody>
      </p:sp>
    </p:spTree>
    <p:extLst>
      <p:ext uri="{BB962C8B-B14F-4D97-AF65-F5344CB8AC3E}">
        <p14:creationId xmlns:p14="http://schemas.microsoft.com/office/powerpoint/2010/main" val="1861445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0DAA-6CFF-4A0E-9E22-7DC2C29A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FE608-AB13-428F-BFC3-A7A4C40AC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NMDS analysis (</a:t>
            </a:r>
            <a:r>
              <a:rPr lang="en-US" dirty="0">
                <a:solidFill>
                  <a:srgbClr val="00B050"/>
                </a:solidFill>
              </a:rPr>
              <a:t>vegan::</a:t>
            </a:r>
            <a:r>
              <a:rPr lang="en-US" dirty="0" err="1">
                <a:solidFill>
                  <a:srgbClr val="00B050"/>
                </a:solidFill>
              </a:rPr>
              <a:t>metaMDS</a:t>
            </a:r>
            <a:r>
              <a:rPr lang="en-US" dirty="0">
                <a:solidFill>
                  <a:srgbClr val="00B050"/>
                </a:solidFill>
              </a:rPr>
              <a:t>(method=“</a:t>
            </a:r>
            <a:r>
              <a:rPr lang="en-US" dirty="0" err="1">
                <a:solidFill>
                  <a:srgbClr val="00B050"/>
                </a:solidFill>
              </a:rPr>
              <a:t>jaccard</a:t>
            </a:r>
            <a:r>
              <a:rPr lang="en-US" dirty="0">
                <a:solidFill>
                  <a:srgbClr val="00B050"/>
                </a:solidFill>
              </a:rPr>
              <a:t>”)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A11CE0-5FAA-4C38-BD32-FAFF9FA68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539" y="1720654"/>
            <a:ext cx="9342922" cy="5033736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4992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0DAA-6CFF-4A0E-9E22-7DC2C29A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FE608-AB13-428F-BFC3-A7A4C40AC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NMDS analysis (</a:t>
            </a:r>
            <a:r>
              <a:rPr lang="en-US" dirty="0">
                <a:solidFill>
                  <a:srgbClr val="00B050"/>
                </a:solidFill>
              </a:rPr>
              <a:t>vegan::</a:t>
            </a:r>
            <a:r>
              <a:rPr lang="en-US" dirty="0" err="1">
                <a:solidFill>
                  <a:srgbClr val="00B050"/>
                </a:solidFill>
              </a:rPr>
              <a:t>metaMDS</a:t>
            </a:r>
            <a:r>
              <a:rPr lang="en-US" dirty="0">
                <a:solidFill>
                  <a:srgbClr val="00B050"/>
                </a:solidFill>
              </a:rPr>
              <a:t>(method=“</a:t>
            </a:r>
            <a:r>
              <a:rPr lang="en-US" dirty="0" err="1">
                <a:solidFill>
                  <a:srgbClr val="00B050"/>
                </a:solidFill>
              </a:rPr>
              <a:t>jaccard</a:t>
            </a:r>
            <a:r>
              <a:rPr lang="en-US" dirty="0">
                <a:solidFill>
                  <a:srgbClr val="00B050"/>
                </a:solidFill>
              </a:rPr>
              <a:t>”)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A11CE0-5FAA-4C38-BD32-FAFF9FA68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539" y="1720654"/>
            <a:ext cx="9342922" cy="5033736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78589C7-7CFE-40D7-B384-D7F319858550}"/>
              </a:ext>
            </a:extLst>
          </p:cNvPr>
          <p:cNvSpPr/>
          <p:nvPr/>
        </p:nvSpPr>
        <p:spPr>
          <a:xfrm>
            <a:off x="3542096" y="2610414"/>
            <a:ext cx="2281187" cy="287795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85A731A-6E55-460E-8122-E11F6A3AC64E}"/>
              </a:ext>
            </a:extLst>
          </p:cNvPr>
          <p:cNvSpPr/>
          <p:nvPr/>
        </p:nvSpPr>
        <p:spPr>
          <a:xfrm>
            <a:off x="6014184" y="2618411"/>
            <a:ext cx="2281187" cy="287795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549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AD174-1649-4174-967A-EB9C73D13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Applications &amp;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EBDCF-BF33-43AC-927D-A78270F5E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/>
              <a:t>Other Applications</a:t>
            </a:r>
          </a:p>
          <a:p>
            <a:r>
              <a:rPr lang="en-US" dirty="0"/>
              <a:t>Can be used for multivariate data sets</a:t>
            </a:r>
          </a:p>
          <a:p>
            <a:pPr lvl="1"/>
            <a:r>
              <a:rPr lang="en-US" dirty="0"/>
              <a:t>Experiments in neuroscience, photometry, etc.</a:t>
            </a:r>
          </a:p>
          <a:p>
            <a:r>
              <a:rPr lang="en-US" dirty="0"/>
              <a:t>Image compression</a:t>
            </a:r>
          </a:p>
          <a:p>
            <a:r>
              <a:rPr lang="en-US"/>
              <a:t>Facial recognition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u="sng" dirty="0"/>
              <a:t>Limitations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/>
              <a:t>PCA</a:t>
            </a:r>
            <a:endParaRPr lang="en-US" dirty="0"/>
          </a:p>
          <a:p>
            <a:r>
              <a:rPr lang="en-US" dirty="0"/>
              <a:t>PCA invented for data with normal distributions </a:t>
            </a:r>
          </a:p>
          <a:p>
            <a:pPr lvl="1"/>
            <a:r>
              <a:rPr lang="en-US" dirty="0"/>
              <a:t>Sensitive to outliers</a:t>
            </a:r>
          </a:p>
          <a:p>
            <a:r>
              <a:rPr lang="en-US" dirty="0"/>
              <a:t>#observations has to be higher than #variables</a:t>
            </a:r>
          </a:p>
          <a:p>
            <a:r>
              <a:rPr lang="en-US" dirty="0"/>
              <a:t>Quantitative data only</a:t>
            </a:r>
          </a:p>
          <a:p>
            <a:r>
              <a:rPr lang="en-US" dirty="0"/>
              <a:t>Doesn’t work well for data with many zeros (mycobiome)</a:t>
            </a:r>
          </a:p>
          <a:p>
            <a:r>
              <a:rPr lang="en-US" dirty="0"/>
              <a:t>Assumes linear correlation between variables</a:t>
            </a:r>
          </a:p>
          <a:p>
            <a:pPr lvl="1"/>
            <a:r>
              <a:rPr lang="en-US" dirty="0"/>
              <a:t>Horseshoe effect (non-linearity = parabola shaped outcome)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12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B22FF-7B0D-48A9-9D4A-097B56EEB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Background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AD012-4A6D-499A-B65D-F9049C1F3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149" y="1313697"/>
            <a:ext cx="9065702" cy="5179178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52218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AD174-1649-4174-967A-EB9C73D13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Applications &amp;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EBDCF-BF33-43AC-927D-A78270F5E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Limitations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/>
              <a:t>MDS &amp; NMDS</a:t>
            </a:r>
            <a:endParaRPr lang="en-US" dirty="0"/>
          </a:p>
          <a:p>
            <a:r>
              <a:rPr lang="en-US" dirty="0"/>
              <a:t>Distance matrix matters to determine grouping</a:t>
            </a:r>
          </a:p>
          <a:p>
            <a:pPr lvl="1"/>
            <a:r>
              <a:rPr lang="en-US" dirty="0"/>
              <a:t>Finding the best distance measure is an art</a:t>
            </a:r>
          </a:p>
          <a:p>
            <a:r>
              <a:rPr lang="en-US" dirty="0"/>
              <a:t>NMDS iterations may never converge for certain datasets using certain distance measure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26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41F2B-3F1C-4F9F-BA10-78830BDC7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F7DC2-DF88-4F3D-A3A6-EC07787F2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PCA uses Euclidean distance method</a:t>
            </a:r>
          </a:p>
          <a:p>
            <a:pPr lvl="1"/>
            <a:r>
              <a:rPr lang="en-US" dirty="0"/>
              <a:t>Doesn’t work great for this set of data</a:t>
            </a:r>
          </a:p>
          <a:p>
            <a:r>
              <a:rPr lang="en-US" dirty="0"/>
              <a:t>MDS can use any distance method</a:t>
            </a:r>
          </a:p>
          <a:p>
            <a:pPr lvl="1"/>
            <a:r>
              <a:rPr lang="en-US" dirty="0"/>
              <a:t>Chose Jaccard</a:t>
            </a:r>
          </a:p>
          <a:p>
            <a:pPr lvl="1"/>
            <a:r>
              <a:rPr lang="en-US" dirty="0"/>
              <a:t>Slightly better results than PCA</a:t>
            </a:r>
          </a:p>
          <a:p>
            <a:r>
              <a:rPr lang="en-US" dirty="0"/>
              <a:t>NMDS can use any distance method</a:t>
            </a:r>
          </a:p>
          <a:p>
            <a:pPr lvl="1"/>
            <a:r>
              <a:rPr lang="en-US" dirty="0"/>
              <a:t>Chose Jaccard</a:t>
            </a:r>
          </a:p>
          <a:p>
            <a:pPr lvl="1"/>
            <a:r>
              <a:rPr lang="en-US" dirty="0"/>
              <a:t>Drastically better results versus PCA or MDS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0116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familiar example – PCA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Eigen decomposition </a:t>
            </a:r>
            <a:r>
              <a:rPr lang="en-US" dirty="0"/>
              <a:t>or singular value decomposition (SVD)</a:t>
            </a:r>
          </a:p>
          <a:p>
            <a:pPr lvl="1"/>
            <a:endParaRPr lang="en-US" dirty="0"/>
          </a:p>
          <a:p>
            <a:r>
              <a:rPr lang="en-US" dirty="0"/>
              <a:t>Toy example of a counts table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0C00602-CD25-40E6-B5B2-51DDA0AB6624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174108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366796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6362760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03402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36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90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70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148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37199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65743FF-7211-48E3-9802-AAC477BA2838}"/>
              </a:ext>
            </a:extLst>
          </p:cNvPr>
          <p:cNvSpPr txBox="1"/>
          <p:nvPr/>
        </p:nvSpPr>
        <p:spPr>
          <a:xfrm>
            <a:off x="838199" y="3916542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Matrix A =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C5FA06-9F20-48C2-BC64-6CF46DAED6B2}"/>
              </a:ext>
            </a:extLst>
          </p:cNvPr>
          <p:cNvSpPr txBox="1"/>
          <p:nvPr/>
        </p:nvSpPr>
        <p:spPr>
          <a:xfrm>
            <a:off x="3920421" y="5469157"/>
            <a:ext cx="4351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(m rows) x (n columns) =  4 x 2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Not a squared matrix! </a:t>
            </a:r>
          </a:p>
        </p:txBody>
      </p:sp>
    </p:spTree>
    <p:extLst>
      <p:ext uri="{BB962C8B-B14F-4D97-AF65-F5344CB8AC3E}">
        <p14:creationId xmlns:p14="http://schemas.microsoft.com/office/powerpoint/2010/main" val="31432528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0C00602-CD25-40E6-B5B2-51DDA0AB6624}"/>
              </a:ext>
            </a:extLst>
          </p:cNvPr>
          <p:cNvGraphicFramePr>
            <a:graphicFrameLocks noGrp="1"/>
          </p:cNvGraphicFramePr>
          <p:nvPr/>
        </p:nvGraphicFramePr>
        <p:xfrm>
          <a:off x="279132" y="2356658"/>
          <a:ext cx="39656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1336679678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4063627607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1403402469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362563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90135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7007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14830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371992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6C49256E-F203-4AFF-8436-C3D1267FC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639" y="1420602"/>
            <a:ext cx="6861936" cy="5146452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52813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Scaling</a:t>
            </a:r>
          </a:p>
          <a:p>
            <a:pPr lvl="1"/>
            <a:r>
              <a:rPr lang="en-US" dirty="0"/>
              <a:t>Dividing by column standard deviation (Standardizing)</a:t>
            </a:r>
          </a:p>
          <a:p>
            <a:pPr lvl="2"/>
            <a:r>
              <a:rPr lang="en-US" dirty="0"/>
              <a:t>When: quantities measured in different units</a:t>
            </a:r>
          </a:p>
          <a:p>
            <a:pPr lvl="1"/>
            <a:r>
              <a:rPr lang="en-US" dirty="0"/>
              <a:t>Subtracting by column mean (</a:t>
            </a:r>
            <a:r>
              <a:rPr lang="en-US" dirty="0">
                <a:solidFill>
                  <a:srgbClr val="FF0000"/>
                </a:solidFill>
              </a:rPr>
              <a:t>Centering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When: data points show between axis heterogeneity </a:t>
            </a:r>
          </a:p>
          <a:p>
            <a:pPr lvl="2"/>
            <a:r>
              <a:rPr lang="en-US" dirty="0"/>
              <a:t>Does not affect outcome (positions maintained)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743FF-7211-48E3-9802-AAC477BA2838}"/>
              </a:ext>
            </a:extLst>
          </p:cNvPr>
          <p:cNvSpPr txBox="1"/>
          <p:nvPr/>
        </p:nvSpPr>
        <p:spPr>
          <a:xfrm>
            <a:off x="77803" y="4658845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Matrix A =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887A37A-2349-454A-8C45-5CE6C778A3E0}"/>
              </a:ext>
            </a:extLst>
          </p:cNvPr>
          <p:cNvGraphicFramePr>
            <a:graphicFrameLocks noGrp="1"/>
          </p:cNvGraphicFramePr>
          <p:nvPr/>
        </p:nvGraphicFramePr>
        <p:xfrm>
          <a:off x="1220805" y="3429000"/>
          <a:ext cx="396560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Mean: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776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4955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Scaling</a:t>
            </a:r>
          </a:p>
          <a:p>
            <a:pPr lvl="1"/>
            <a:r>
              <a:rPr lang="en-US" dirty="0"/>
              <a:t>Dividing by column standard deviation (Standardizing)</a:t>
            </a:r>
          </a:p>
          <a:p>
            <a:pPr lvl="2"/>
            <a:r>
              <a:rPr lang="en-US" dirty="0"/>
              <a:t>When: quantities measured in different units</a:t>
            </a:r>
          </a:p>
          <a:p>
            <a:pPr lvl="1"/>
            <a:r>
              <a:rPr lang="en-US" dirty="0"/>
              <a:t>Subtracting by column mean (</a:t>
            </a:r>
            <a:r>
              <a:rPr lang="en-US" dirty="0">
                <a:solidFill>
                  <a:srgbClr val="FF0000"/>
                </a:solidFill>
              </a:rPr>
              <a:t>Centering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When: data points show between axis heterogeneity </a:t>
            </a:r>
          </a:p>
          <a:p>
            <a:pPr lvl="2"/>
            <a:r>
              <a:rPr lang="en-US" dirty="0"/>
              <a:t>Does not affect outcome (positions maintained)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743FF-7211-48E3-9802-AAC477BA2838}"/>
              </a:ext>
            </a:extLst>
          </p:cNvPr>
          <p:cNvSpPr txBox="1"/>
          <p:nvPr/>
        </p:nvSpPr>
        <p:spPr>
          <a:xfrm>
            <a:off x="77803" y="4658845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Matrix A =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887A37A-2349-454A-8C45-5CE6C778A3E0}"/>
              </a:ext>
            </a:extLst>
          </p:cNvPr>
          <p:cNvGraphicFramePr>
            <a:graphicFrameLocks noGrp="1"/>
          </p:cNvGraphicFramePr>
          <p:nvPr/>
        </p:nvGraphicFramePr>
        <p:xfrm>
          <a:off x="1220805" y="3429000"/>
          <a:ext cx="396560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Mean: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776322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D1D3ABF9-3B26-4F05-B2A3-30309D02E93D}"/>
              </a:ext>
            </a:extLst>
          </p:cNvPr>
          <p:cNvSpPr/>
          <p:nvPr/>
        </p:nvSpPr>
        <p:spPr>
          <a:xfrm>
            <a:off x="5353251" y="4836328"/>
            <a:ext cx="593558" cy="38369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2B61365-5310-464E-9EB0-8BC7E93429C6}"/>
              </a:ext>
            </a:extLst>
          </p:cNvPr>
          <p:cNvGraphicFramePr>
            <a:graphicFrameLocks noGrp="1"/>
          </p:cNvGraphicFramePr>
          <p:nvPr/>
        </p:nvGraphicFramePr>
        <p:xfrm>
          <a:off x="6245193" y="3429000"/>
          <a:ext cx="396560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Mean: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7763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/>
              <p:nvPr/>
            </p:nvSpPr>
            <p:spPr>
              <a:xfrm>
                <a:off x="10282990" y="4642526"/>
                <a:ext cx="2906829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= Matrix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2990" y="4642526"/>
                <a:ext cx="2906829" cy="401970"/>
              </a:xfrm>
              <a:prstGeom prst="rect">
                <a:avLst/>
              </a:prstGeom>
              <a:blipFill>
                <a:blip r:embed="rId2"/>
                <a:stretch>
                  <a:fillRect l="-1887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56065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Scaling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scale(matrix, center=T, scale=F)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2B61365-5310-464E-9EB0-8BC7E93429C6}"/>
              </a:ext>
            </a:extLst>
          </p:cNvPr>
          <p:cNvGraphicFramePr>
            <a:graphicFrameLocks noGrp="1"/>
          </p:cNvGraphicFramePr>
          <p:nvPr/>
        </p:nvGraphicFramePr>
        <p:xfrm>
          <a:off x="1320783" y="2685011"/>
          <a:ext cx="39656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/>
              <p:nvPr/>
            </p:nvSpPr>
            <p:spPr>
              <a:xfrm>
                <a:off x="0" y="3947066"/>
                <a:ext cx="2906829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Matrix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=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47066"/>
                <a:ext cx="2906829" cy="401970"/>
              </a:xfrm>
              <a:prstGeom prst="rect">
                <a:avLst/>
              </a:prstGeom>
              <a:blipFill>
                <a:blip r:embed="rId3"/>
                <a:stretch>
                  <a:fillRect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6BDA07E-7BE9-4BF8-B999-8A30F5C40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8897" y="1645679"/>
            <a:ext cx="6462926" cy="4847196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84973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Generate a squared matrix</a:t>
            </a:r>
          </a:p>
          <a:p>
            <a:pPr lvl="1"/>
            <a:r>
              <a:rPr lang="en-US" dirty="0"/>
              <a:t>Correlation matrix</a:t>
            </a:r>
          </a:p>
          <a:p>
            <a:pPr lvl="2"/>
            <a:r>
              <a:rPr lang="en-US" dirty="0"/>
              <a:t>When: alike scaling when observations are heterogenous (don’t have same units)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Covariance matrix</a:t>
            </a:r>
          </a:p>
          <a:p>
            <a:pPr lvl="2"/>
            <a:r>
              <a:rPr lang="en-US" dirty="0"/>
              <a:t>When:  observations are homogenous (have the same units)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2052" name="Picture 4" descr="Image result for covariance formula">
            <a:extLst>
              <a:ext uri="{FF2B5EF4-FFF2-40B4-BE49-F238E27FC236}">
                <a16:creationId xmlns:a16="http://schemas.microsoft.com/office/drawing/2014/main" id="{53B9CEB7-8DC4-4EEA-9D52-F0905AA9F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386" y="3900225"/>
            <a:ext cx="3931228" cy="2022134"/>
          </a:xfrm>
          <a:prstGeom prst="rect">
            <a:avLst/>
          </a:prstGeom>
          <a:noFill/>
          <a:ln w="19050">
            <a:solidFill>
              <a:srgbClr val="EA7017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D2ACB6-0984-4D2B-AF01-37BF16907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86" y="3900225"/>
            <a:ext cx="3931228" cy="2022134"/>
          </a:xfrm>
          <a:prstGeom prst="rect">
            <a:avLst/>
          </a:prstGeom>
          <a:ln w="19050">
            <a:solidFill>
              <a:srgbClr val="EA7017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  <p:pic>
        <p:nvPicPr>
          <p:cNvPr id="2056" name="Picture 8" descr="Image result for variance formula sample">
            <a:extLst>
              <a:ext uri="{FF2B5EF4-FFF2-40B4-BE49-F238E27FC236}">
                <a16:creationId xmlns:a16="http://schemas.microsoft.com/office/drawing/2014/main" id="{B487612D-F2AF-4C95-B5CB-711C74FEF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6" y="3900225"/>
            <a:ext cx="3931228" cy="2022134"/>
          </a:xfrm>
          <a:prstGeom prst="rect">
            <a:avLst/>
          </a:prstGeom>
          <a:noFill/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0251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Generate a squared matrix</a:t>
            </a:r>
          </a:p>
          <a:p>
            <a:pPr lvl="1"/>
            <a:r>
              <a:rPr lang="en-US" dirty="0"/>
              <a:t>Correlation matrix</a:t>
            </a:r>
          </a:p>
          <a:p>
            <a:pPr lvl="2"/>
            <a:r>
              <a:rPr lang="en-US" dirty="0"/>
              <a:t>When: alike scaling when observations are heterogenous (don’t have same units)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Covariance matrix</a:t>
            </a:r>
          </a:p>
          <a:p>
            <a:pPr lvl="2"/>
            <a:r>
              <a:rPr lang="en-US" dirty="0"/>
              <a:t>When:  observations are homogenous (have the same units)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54FDCC-FA97-488A-B860-23926F233F6D}"/>
                  </a:ext>
                </a:extLst>
              </p:cNvPr>
              <p:cNvSpPr txBox="1"/>
              <p:nvPr/>
            </p:nvSpPr>
            <p:spPr>
              <a:xfrm>
                <a:off x="2996665" y="3773065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)=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54FDCC-FA97-488A-B860-23926F233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665" y="3773065"/>
                <a:ext cx="2906829" cy="409151"/>
              </a:xfrm>
              <a:prstGeom prst="rect">
                <a:avLst/>
              </a:prstGeom>
              <a:blipFill>
                <a:blip r:embed="rId3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B9FA78A-A95E-4ED1-B2CD-A9E72128CB85}"/>
              </a:ext>
            </a:extLst>
          </p:cNvPr>
          <p:cNvGraphicFramePr>
            <a:graphicFrameLocks noGrp="1"/>
          </p:cNvGraphicFramePr>
          <p:nvPr/>
        </p:nvGraphicFramePr>
        <p:xfrm>
          <a:off x="4349019" y="3429000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(X,X)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(X,Y)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(Y,X)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(Y,Y)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6E12369-B30E-4EE3-95D8-F87843DEBFB6}"/>
              </a:ext>
            </a:extLst>
          </p:cNvPr>
          <p:cNvCxnSpPr>
            <a:cxnSpLocks/>
          </p:cNvCxnSpPr>
          <p:nvPr/>
        </p:nvCxnSpPr>
        <p:spPr>
          <a:xfrm>
            <a:off x="3984859" y="3320716"/>
            <a:ext cx="4957010" cy="13667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8" descr="Image result for variance formula sample">
            <a:extLst>
              <a:ext uri="{FF2B5EF4-FFF2-40B4-BE49-F238E27FC236}">
                <a16:creationId xmlns:a16="http://schemas.microsoft.com/office/drawing/2014/main" id="{85B0EE2D-DA34-493E-A993-08C55B5DF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280" y="4739176"/>
            <a:ext cx="3931228" cy="2022134"/>
          </a:xfrm>
          <a:prstGeom prst="rect">
            <a:avLst/>
          </a:prstGeom>
          <a:noFill/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3545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Generate a squared matrix</a:t>
            </a:r>
          </a:p>
          <a:p>
            <a:pPr lvl="1"/>
            <a:r>
              <a:rPr lang="en-US" dirty="0"/>
              <a:t>Correlation matrix</a:t>
            </a:r>
          </a:p>
          <a:p>
            <a:pPr lvl="2"/>
            <a:r>
              <a:rPr lang="en-US" dirty="0"/>
              <a:t>When: alike scaling when observations are heterogenous (don’t have same units)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Covariance matrix</a:t>
            </a:r>
          </a:p>
          <a:p>
            <a:pPr lvl="2"/>
            <a:r>
              <a:rPr lang="en-US" dirty="0"/>
              <a:t>When:  observations are homogenous (have the same units)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54FDCC-FA97-488A-B860-23926F233F6D}"/>
                  </a:ext>
                </a:extLst>
              </p:cNvPr>
              <p:cNvSpPr txBox="1"/>
              <p:nvPr/>
            </p:nvSpPr>
            <p:spPr>
              <a:xfrm>
                <a:off x="2996665" y="3773065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)=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54FDCC-FA97-488A-B860-23926F233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665" y="3773065"/>
                <a:ext cx="2906829" cy="409151"/>
              </a:xfrm>
              <a:prstGeom prst="rect">
                <a:avLst/>
              </a:prstGeom>
              <a:blipFill>
                <a:blip r:embed="rId3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B9FA78A-A95E-4ED1-B2CD-A9E72128CB85}"/>
              </a:ext>
            </a:extLst>
          </p:cNvPr>
          <p:cNvGraphicFramePr>
            <a:graphicFrameLocks noGrp="1"/>
          </p:cNvGraphicFramePr>
          <p:nvPr/>
        </p:nvGraphicFramePr>
        <p:xfrm>
          <a:off x="4349019" y="3429000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(X,X)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(X,Y)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(Y,X)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(Y,Y)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6E12369-B30E-4EE3-95D8-F87843DEBFB6}"/>
              </a:ext>
            </a:extLst>
          </p:cNvPr>
          <p:cNvCxnSpPr>
            <a:cxnSpLocks/>
          </p:cNvCxnSpPr>
          <p:nvPr/>
        </p:nvCxnSpPr>
        <p:spPr>
          <a:xfrm flipH="1">
            <a:off x="4957011" y="3696101"/>
            <a:ext cx="3667226" cy="10183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>
            <a:extLst>
              <a:ext uri="{FF2B5EF4-FFF2-40B4-BE49-F238E27FC236}">
                <a16:creationId xmlns:a16="http://schemas.microsoft.com/office/drawing/2014/main" id="{C147AA4C-1025-4EF2-8FC7-13FCBFC66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23" y="4714418"/>
            <a:ext cx="3931228" cy="2022134"/>
          </a:xfrm>
          <a:prstGeom prst="rect">
            <a:avLst/>
          </a:prstGeom>
          <a:noFill/>
          <a:ln w="19050">
            <a:solidFill>
              <a:srgbClr val="EA7017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715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76951-DA14-496C-BDC1-D94B2D63B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E47AD-4AB9-486D-8303-D6A1204D5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Explored fungal community (</a:t>
            </a:r>
            <a:r>
              <a:rPr lang="en-US" dirty="0" err="1"/>
              <a:t>mycobiota</a:t>
            </a:r>
            <a:r>
              <a:rPr lang="en-US" dirty="0"/>
              <a:t>) in patients with recurrent </a:t>
            </a:r>
            <a:r>
              <a:rPr lang="en-US" i="1" dirty="0"/>
              <a:t>Clostridium Difficile</a:t>
            </a:r>
            <a:r>
              <a:rPr lang="en-US" dirty="0"/>
              <a:t> infection (CDI)</a:t>
            </a:r>
          </a:p>
          <a:p>
            <a:pPr lvl="1"/>
            <a:r>
              <a:rPr lang="en-US" dirty="0"/>
              <a:t>Before and after fecal transplants</a:t>
            </a:r>
          </a:p>
          <a:p>
            <a:pPr lvl="1"/>
            <a:r>
              <a:rPr lang="en-US" dirty="0"/>
              <a:t>Sequenced fungal internal transcribed spacer 2 (ITS2) region</a:t>
            </a:r>
          </a:p>
          <a:p>
            <a:pPr lvl="1"/>
            <a:endParaRPr lang="en-US" dirty="0"/>
          </a:p>
          <a:p>
            <a:r>
              <a:rPr lang="en-US" dirty="0"/>
              <a:t>Results</a:t>
            </a:r>
          </a:p>
          <a:p>
            <a:pPr lvl="1"/>
            <a:r>
              <a:rPr lang="en-US" dirty="0"/>
              <a:t>CDI patients – low fungal diversity</a:t>
            </a:r>
          </a:p>
          <a:p>
            <a:pPr lvl="1"/>
            <a:r>
              <a:rPr lang="en-US" dirty="0"/>
              <a:t>Cured –  </a:t>
            </a:r>
            <a:r>
              <a:rPr lang="en-US" dirty="0">
                <a:solidFill>
                  <a:srgbClr val="FF0000"/>
                </a:solidFill>
              </a:rPr>
              <a:t>gradually</a:t>
            </a:r>
            <a:r>
              <a:rPr lang="en-US" dirty="0"/>
              <a:t> acquired donor </a:t>
            </a:r>
            <a:br>
              <a:rPr lang="en-US" dirty="0"/>
            </a:br>
            <a:r>
              <a:rPr lang="en-US" dirty="0"/>
              <a:t>community</a:t>
            </a:r>
            <a:br>
              <a:rPr lang="en-US" dirty="0"/>
            </a:br>
            <a:r>
              <a:rPr lang="en-US" i="1" dirty="0"/>
              <a:t>Candida albicans </a:t>
            </a:r>
            <a:r>
              <a:rPr lang="en-US" dirty="0"/>
              <a:t>= decreased transplant </a:t>
            </a:r>
            <a:br>
              <a:rPr lang="en-US" dirty="0"/>
            </a:br>
            <a:r>
              <a:rPr lang="en-US" dirty="0"/>
              <a:t>efficacy</a:t>
            </a:r>
          </a:p>
          <a:p>
            <a:pPr lvl="1"/>
            <a:endParaRPr lang="en-US" dirty="0"/>
          </a:p>
          <a:p>
            <a:r>
              <a:rPr lang="en-US" dirty="0" err="1"/>
              <a:t>BioProject</a:t>
            </a:r>
            <a:r>
              <a:rPr lang="en-US" dirty="0"/>
              <a:t> - PRJNA419104</a:t>
            </a:r>
          </a:p>
          <a:p>
            <a:pPr lvl="1"/>
            <a:r>
              <a:rPr lang="en-US" dirty="0"/>
              <a:t>Metadata for replicates available</a:t>
            </a:r>
          </a:p>
          <a:p>
            <a:pPr lvl="1"/>
            <a:r>
              <a:rPr lang="en-US" dirty="0"/>
              <a:t>16 patients undergone FMT</a:t>
            </a:r>
          </a:p>
          <a:p>
            <a:pPr lvl="2"/>
            <a:r>
              <a:rPr lang="en-US" dirty="0"/>
              <a:t>9 without reoccurring symptoms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6FFA55-DEC5-4967-80A3-308B66260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085" y="2947554"/>
            <a:ext cx="5524500" cy="3619500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51209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Generate a squared matrix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stats::</a:t>
            </a:r>
            <a:r>
              <a:rPr lang="en-US" dirty="0" err="1">
                <a:solidFill>
                  <a:srgbClr val="00B050"/>
                </a:solidFill>
              </a:rPr>
              <a:t>cov</a:t>
            </a:r>
            <a:r>
              <a:rPr lang="en-US" dirty="0">
                <a:solidFill>
                  <a:srgbClr val="00B050"/>
                </a:solidFill>
              </a:rPr>
              <a:t>(matrix)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2B61365-5310-464E-9EB0-8BC7E93429C6}"/>
              </a:ext>
            </a:extLst>
          </p:cNvPr>
          <p:cNvGraphicFramePr>
            <a:graphicFrameLocks noGrp="1"/>
          </p:cNvGraphicFramePr>
          <p:nvPr/>
        </p:nvGraphicFramePr>
        <p:xfrm>
          <a:off x="1232032" y="2685011"/>
          <a:ext cx="39656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/>
              <p:nvPr/>
            </p:nvSpPr>
            <p:spPr>
              <a:xfrm>
                <a:off x="0" y="3746081"/>
                <a:ext cx="2906829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Matrix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=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46081"/>
                <a:ext cx="2906829" cy="401970"/>
              </a:xfrm>
              <a:prstGeom prst="rect">
                <a:avLst/>
              </a:prstGeom>
              <a:blipFill>
                <a:blip r:embed="rId3"/>
                <a:stretch>
                  <a:fillRect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Right 5">
            <a:extLst>
              <a:ext uri="{FF2B5EF4-FFF2-40B4-BE49-F238E27FC236}">
                <a16:creationId xmlns:a16="http://schemas.microsoft.com/office/drawing/2014/main" id="{D32A8700-FEB6-4FBB-B52A-4E2D6CDD578C}"/>
              </a:ext>
            </a:extLst>
          </p:cNvPr>
          <p:cNvSpPr/>
          <p:nvPr/>
        </p:nvSpPr>
        <p:spPr>
          <a:xfrm>
            <a:off x="5374904" y="3857988"/>
            <a:ext cx="593558" cy="38369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/>
              <p:nvPr/>
            </p:nvSpPr>
            <p:spPr>
              <a:xfrm>
                <a:off x="6028623" y="3738900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)=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623" y="3738900"/>
                <a:ext cx="2906829" cy="409151"/>
              </a:xfrm>
              <a:prstGeom prst="rect">
                <a:avLst/>
              </a:prstGeom>
              <a:blipFill>
                <a:blip r:embed="rId4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/>
        </p:nvGraphicFramePr>
        <p:xfrm>
          <a:off x="7380977" y="3394835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42A7010-5FF5-4EB5-9BBF-7C04D508D39B}"/>
              </a:ext>
            </a:extLst>
          </p:cNvPr>
          <p:cNvSpPr txBox="1"/>
          <p:nvPr/>
        </p:nvSpPr>
        <p:spPr>
          <a:xfrm>
            <a:off x="7188202" y="4687761"/>
            <a:ext cx="4351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(m rows) x (n columns) =  2 x 2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 squared matrix! </a:t>
            </a:r>
          </a:p>
        </p:txBody>
      </p:sp>
    </p:spTree>
    <p:extLst>
      <p:ext uri="{BB962C8B-B14F-4D97-AF65-F5344CB8AC3E}">
        <p14:creationId xmlns:p14="http://schemas.microsoft.com/office/powerpoint/2010/main" val="19351939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3: Solve for eigenvalues &amp; eigenvectors</a:t>
                </a:r>
              </a:p>
              <a:p>
                <a:pPr lvl="1"/>
                <a:r>
                  <a:rPr lang="en-US" dirty="0"/>
                  <a:t>Formula: 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= </a:t>
                </a:r>
                <a:r>
                  <a:rPr lang="el-GR" dirty="0"/>
                  <a:t>λ</a:t>
                </a:r>
                <a:r>
                  <a:rPr lang="en-US" dirty="0"/>
                  <a:t>x</a:t>
                </a:r>
              </a:p>
              <a:p>
                <a:pPr lvl="2"/>
                <a:r>
                  <a:rPr lang="en-US" dirty="0"/>
                  <a:t>Where </a:t>
                </a:r>
                <a:r>
                  <a:rPr lang="el-GR" dirty="0"/>
                  <a:t>λ</a:t>
                </a:r>
                <a:r>
                  <a:rPr lang="en-US" dirty="0"/>
                  <a:t> is the eigenvalue and x is the associated eigenvector</a:t>
                </a:r>
              </a:p>
              <a:p>
                <a:pPr lvl="1"/>
                <a:r>
                  <a:rPr lang="en-US" dirty="0"/>
                  <a:t>Solving for eigenvalues</a:t>
                </a:r>
              </a:p>
              <a:p>
                <a:pPr lvl="2"/>
                <a:r>
                  <a:rPr lang="en-US" dirty="0"/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– </a:t>
                </a:r>
                <a:r>
                  <a:rPr lang="el-GR" dirty="0"/>
                  <a:t>λ</a:t>
                </a:r>
                <a:r>
                  <a:rPr lang="en-US" dirty="0"/>
                  <a:t>x = 0</a:t>
                </a:r>
              </a:p>
              <a:p>
                <a:pPr lvl="3"/>
                <a:r>
                  <a:rPr lang="en-US" dirty="0"/>
                  <a:t>So x(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 – </a:t>
                </a:r>
                <a:r>
                  <a:rPr lang="el-GR" dirty="0"/>
                  <a:t>λ</a:t>
                </a:r>
                <a:r>
                  <a:rPr lang="en-US" dirty="0"/>
                  <a:t>) = 0</a:t>
                </a:r>
              </a:p>
              <a:p>
                <a:pPr lvl="3"/>
                <a:r>
                  <a:rPr lang="en-US" dirty="0">
                    <a:solidFill>
                      <a:srgbClr val="FF0000"/>
                    </a:solidFill>
                  </a:rPr>
                  <a:t>Solve det(Cov(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) – </a:t>
                </a:r>
                <a:r>
                  <a:rPr lang="el-GR" dirty="0">
                    <a:solidFill>
                      <a:srgbClr val="FF0000"/>
                    </a:solidFill>
                  </a:rPr>
                  <a:t>λ</a:t>
                </a:r>
                <a:r>
                  <a:rPr lang="en-US" dirty="0">
                    <a:solidFill>
                      <a:srgbClr val="FF0000"/>
                    </a:solidFill>
                  </a:rPr>
                  <a:t>I) = 0 </a:t>
                </a:r>
              </a:p>
              <a:p>
                <a:pPr lvl="3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28516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3: Solve for eigenvalues &amp; eigenvectors</a:t>
                </a:r>
              </a:p>
              <a:p>
                <a:pPr lvl="1"/>
                <a:r>
                  <a:rPr lang="en-US" dirty="0"/>
                  <a:t>Formula: 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= </a:t>
                </a:r>
                <a:r>
                  <a:rPr lang="el-GR" dirty="0"/>
                  <a:t>λ</a:t>
                </a:r>
                <a:r>
                  <a:rPr lang="en-US" dirty="0"/>
                  <a:t>x</a:t>
                </a:r>
              </a:p>
              <a:p>
                <a:pPr lvl="2"/>
                <a:r>
                  <a:rPr lang="en-US" dirty="0"/>
                  <a:t>Where </a:t>
                </a:r>
                <a:r>
                  <a:rPr lang="el-GR" dirty="0"/>
                  <a:t>λ</a:t>
                </a:r>
                <a:r>
                  <a:rPr lang="en-US" dirty="0"/>
                  <a:t> is the eigenvalue and x is the associated eigenvector</a:t>
                </a:r>
              </a:p>
              <a:p>
                <a:pPr lvl="1"/>
                <a:r>
                  <a:rPr lang="en-US" dirty="0"/>
                  <a:t>Solving for eigenvalues</a:t>
                </a:r>
              </a:p>
              <a:p>
                <a:pPr lvl="2"/>
                <a:r>
                  <a:rPr lang="en-US" dirty="0"/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– </a:t>
                </a:r>
                <a:r>
                  <a:rPr lang="el-GR" dirty="0"/>
                  <a:t>λ</a:t>
                </a:r>
                <a:r>
                  <a:rPr lang="en-US" dirty="0"/>
                  <a:t>x = 0</a:t>
                </a:r>
              </a:p>
              <a:p>
                <a:pPr lvl="3"/>
                <a:r>
                  <a:rPr lang="en-US" dirty="0"/>
                  <a:t>So x(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 – </a:t>
                </a:r>
                <a:r>
                  <a:rPr lang="el-GR" dirty="0"/>
                  <a:t>λ</a:t>
                </a:r>
                <a:r>
                  <a:rPr lang="en-US" dirty="0"/>
                  <a:t>) = 0</a:t>
                </a:r>
              </a:p>
              <a:p>
                <a:pPr lvl="3"/>
                <a:r>
                  <a:rPr lang="en-US" dirty="0">
                    <a:solidFill>
                      <a:srgbClr val="FF0000"/>
                    </a:solidFill>
                  </a:rPr>
                  <a:t>Solve det(Cov(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) – </a:t>
                </a:r>
                <a:r>
                  <a:rPr lang="el-GR" dirty="0">
                    <a:solidFill>
                      <a:srgbClr val="FF0000"/>
                    </a:solidFill>
                  </a:rPr>
                  <a:t>λ</a:t>
                </a:r>
                <a:r>
                  <a:rPr lang="en-US" dirty="0">
                    <a:solidFill>
                      <a:srgbClr val="FF0000"/>
                    </a:solidFill>
                  </a:rPr>
                  <a:t>I) = 0 </a:t>
                </a:r>
              </a:p>
              <a:p>
                <a:pPr lvl="3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/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)=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blipFill>
                <a:blip r:embed="rId4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055039"/>
              </p:ext>
            </p:extLst>
          </p:nvPr>
        </p:nvGraphicFramePr>
        <p:xfrm>
          <a:off x="2203786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33EFDC7-C082-4CD6-A29A-BBC85B70A0C9}"/>
              </a:ext>
            </a:extLst>
          </p:cNvPr>
          <p:cNvSpPr txBox="1"/>
          <p:nvPr/>
        </p:nvSpPr>
        <p:spPr>
          <a:xfrm>
            <a:off x="6345655" y="4877785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-</a:t>
            </a:r>
            <a:r>
              <a:rPr lang="en-US" dirty="0"/>
              <a:t> </a:t>
            </a:r>
            <a:r>
              <a:rPr lang="el-GR" dirty="0">
                <a:solidFill>
                  <a:srgbClr val="FF0000"/>
                </a:solidFill>
              </a:rPr>
              <a:t>λ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F33F68-088C-41E6-993E-FB0531506094}"/>
              </a:ext>
            </a:extLst>
          </p:cNvPr>
          <p:cNvSpPr txBox="1"/>
          <p:nvPr/>
        </p:nvSpPr>
        <p:spPr>
          <a:xfrm>
            <a:off x="662241" y="4410762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 (</a:t>
            </a:r>
            <a:endParaRPr lang="en-US" sz="7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C88A57-F4A9-4BF0-8D5E-83E637B2DFDA}"/>
              </a:ext>
            </a:extLst>
          </p:cNvPr>
          <p:cNvSpPr txBox="1"/>
          <p:nvPr/>
        </p:nvSpPr>
        <p:spPr>
          <a:xfrm>
            <a:off x="485979" y="4885061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det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1A58AF-5F1A-4026-921E-BBF8BB8EE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268706"/>
              </p:ext>
            </p:extLst>
          </p:nvPr>
        </p:nvGraphicFramePr>
        <p:xfrm>
          <a:off x="6778793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1215524034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4283636868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39190491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38423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435253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46971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957F060-5D75-4FC6-AC72-D9D3B9E3C20E}"/>
              </a:ext>
            </a:extLst>
          </p:cNvPr>
          <p:cNvSpPr txBox="1"/>
          <p:nvPr/>
        </p:nvSpPr>
        <p:spPr>
          <a:xfrm>
            <a:off x="10509785" y="4410762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 )</a:t>
            </a:r>
            <a:endParaRPr lang="en-US" sz="7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891959-AE6E-4BFE-A6AB-4761F4BD85AC}"/>
              </a:ext>
            </a:extLst>
          </p:cNvPr>
          <p:cNvCxnSpPr>
            <a:cxnSpLocks/>
          </p:cNvCxnSpPr>
          <p:nvPr/>
        </p:nvCxnSpPr>
        <p:spPr>
          <a:xfrm flipH="1">
            <a:off x="3997692" y="3705726"/>
            <a:ext cx="150797" cy="616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15659B-4DD3-46D1-A924-11C5B2C253ED}"/>
              </a:ext>
            </a:extLst>
          </p:cNvPr>
          <p:cNvCxnSpPr>
            <a:cxnSpLocks/>
          </p:cNvCxnSpPr>
          <p:nvPr/>
        </p:nvCxnSpPr>
        <p:spPr>
          <a:xfrm>
            <a:off x="4916907" y="3705725"/>
            <a:ext cx="1705274" cy="1152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3CD06B2-1D61-4286-ACFF-9B785EF673B6}"/>
              </a:ext>
            </a:extLst>
          </p:cNvPr>
          <p:cNvCxnSpPr>
            <a:cxnSpLocks/>
          </p:cNvCxnSpPr>
          <p:nvPr/>
        </p:nvCxnSpPr>
        <p:spPr>
          <a:xfrm>
            <a:off x="5023288" y="3685816"/>
            <a:ext cx="2065320" cy="724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CC00855-ED66-4012-8AB8-DA080D731D4B}"/>
              </a:ext>
            </a:extLst>
          </p:cNvPr>
          <p:cNvSpPr txBox="1"/>
          <p:nvPr/>
        </p:nvSpPr>
        <p:spPr>
          <a:xfrm>
            <a:off x="11185761" y="4857876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=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7301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3: Solve for eigenvalues &amp; eigenvectors</a:t>
                </a:r>
              </a:p>
              <a:p>
                <a:pPr lvl="1"/>
                <a:r>
                  <a:rPr lang="en-US" dirty="0"/>
                  <a:t>Formula: 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= </a:t>
                </a:r>
                <a:r>
                  <a:rPr lang="el-GR" dirty="0"/>
                  <a:t>λ</a:t>
                </a:r>
                <a:r>
                  <a:rPr lang="en-US" dirty="0"/>
                  <a:t>x</a:t>
                </a:r>
              </a:p>
              <a:p>
                <a:pPr lvl="2"/>
                <a:r>
                  <a:rPr lang="en-US" dirty="0"/>
                  <a:t>Where </a:t>
                </a:r>
                <a:r>
                  <a:rPr lang="el-GR" dirty="0"/>
                  <a:t>λ</a:t>
                </a:r>
                <a:r>
                  <a:rPr lang="en-US" dirty="0"/>
                  <a:t> is the eigenvalue and x is the associated eigenvector</a:t>
                </a:r>
              </a:p>
              <a:p>
                <a:pPr lvl="1"/>
                <a:r>
                  <a:rPr lang="en-US" dirty="0"/>
                  <a:t>Solving for eigenvalues</a:t>
                </a:r>
              </a:p>
              <a:p>
                <a:pPr lvl="2"/>
                <a:r>
                  <a:rPr lang="en-US" dirty="0"/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– </a:t>
                </a:r>
                <a:r>
                  <a:rPr lang="el-GR" dirty="0"/>
                  <a:t>λ</a:t>
                </a:r>
                <a:r>
                  <a:rPr lang="en-US" dirty="0"/>
                  <a:t>x = 0</a:t>
                </a:r>
              </a:p>
              <a:p>
                <a:pPr lvl="3"/>
                <a:r>
                  <a:rPr lang="en-US" dirty="0"/>
                  <a:t>So x(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 – </a:t>
                </a:r>
                <a:r>
                  <a:rPr lang="el-GR" dirty="0"/>
                  <a:t>λ</a:t>
                </a:r>
                <a:r>
                  <a:rPr lang="en-US" dirty="0"/>
                  <a:t>) = 0</a:t>
                </a:r>
              </a:p>
              <a:p>
                <a:pPr lvl="3"/>
                <a:r>
                  <a:rPr lang="en-US" dirty="0">
                    <a:solidFill>
                      <a:srgbClr val="FF0000"/>
                    </a:solidFill>
                  </a:rPr>
                  <a:t>Solve det(Cov(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) – </a:t>
                </a:r>
                <a:r>
                  <a:rPr lang="el-GR" dirty="0">
                    <a:solidFill>
                      <a:srgbClr val="FF0000"/>
                    </a:solidFill>
                  </a:rPr>
                  <a:t>λ</a:t>
                </a:r>
                <a:r>
                  <a:rPr lang="en-US" dirty="0">
                    <a:solidFill>
                      <a:srgbClr val="FF0000"/>
                    </a:solidFill>
                  </a:rPr>
                  <a:t>I) = 0 </a:t>
                </a:r>
              </a:p>
              <a:p>
                <a:pPr lvl="3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/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)=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blipFill>
                <a:blip r:embed="rId4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/>
        </p:nvGraphicFramePr>
        <p:xfrm>
          <a:off x="2203786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33EFDC7-C082-4CD6-A29A-BBC85B70A0C9}"/>
              </a:ext>
            </a:extLst>
          </p:cNvPr>
          <p:cNvSpPr txBox="1"/>
          <p:nvPr/>
        </p:nvSpPr>
        <p:spPr>
          <a:xfrm>
            <a:off x="6345655" y="4877785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-</a:t>
            </a:r>
            <a:r>
              <a:rPr lang="en-US" dirty="0"/>
              <a:t> </a:t>
            </a:r>
            <a:r>
              <a:rPr lang="el-GR" dirty="0">
                <a:solidFill>
                  <a:srgbClr val="FF0000"/>
                </a:solidFill>
              </a:rPr>
              <a:t>λ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F33F68-088C-41E6-993E-FB0531506094}"/>
              </a:ext>
            </a:extLst>
          </p:cNvPr>
          <p:cNvSpPr txBox="1"/>
          <p:nvPr/>
        </p:nvSpPr>
        <p:spPr>
          <a:xfrm>
            <a:off x="662241" y="4410762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 (</a:t>
            </a:r>
            <a:endParaRPr lang="en-US" sz="7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C88A57-F4A9-4BF0-8D5E-83E637B2DFDA}"/>
              </a:ext>
            </a:extLst>
          </p:cNvPr>
          <p:cNvSpPr txBox="1"/>
          <p:nvPr/>
        </p:nvSpPr>
        <p:spPr>
          <a:xfrm>
            <a:off x="485979" y="4885061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det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1A58AF-5F1A-4026-921E-BBF8BB8EE160}"/>
              </a:ext>
            </a:extLst>
          </p:cNvPr>
          <p:cNvGraphicFramePr>
            <a:graphicFrameLocks noGrp="1"/>
          </p:cNvGraphicFramePr>
          <p:nvPr/>
        </p:nvGraphicFramePr>
        <p:xfrm>
          <a:off x="6778793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1215524034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4283636868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39190491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38423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435253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46971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957F060-5D75-4FC6-AC72-D9D3B9E3C20E}"/>
              </a:ext>
            </a:extLst>
          </p:cNvPr>
          <p:cNvSpPr txBox="1"/>
          <p:nvPr/>
        </p:nvSpPr>
        <p:spPr>
          <a:xfrm>
            <a:off x="10509785" y="4410762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 )</a:t>
            </a:r>
            <a:endParaRPr lang="en-US" sz="7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C00855-ED66-4012-8AB8-DA080D731D4B}"/>
              </a:ext>
            </a:extLst>
          </p:cNvPr>
          <p:cNvSpPr txBox="1"/>
          <p:nvPr/>
        </p:nvSpPr>
        <p:spPr>
          <a:xfrm>
            <a:off x="11185761" y="4857876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= 0</a:t>
            </a:r>
            <a:endParaRPr lang="en-US" dirty="0"/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A1287D53-D564-4641-B79A-A4F5752E9D99}"/>
              </a:ext>
            </a:extLst>
          </p:cNvPr>
          <p:cNvCxnSpPr/>
          <p:nvPr/>
        </p:nvCxnSpPr>
        <p:spPr>
          <a:xfrm>
            <a:off x="6689558" y="5037087"/>
            <a:ext cx="3214838" cy="401187"/>
          </a:xfrm>
          <a:prstGeom prst="curvedConnector3">
            <a:avLst>
              <a:gd name="adj1" fmla="val 62575"/>
            </a:avLst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A756DAF3-08E8-46DD-AA70-C634C1964E62}"/>
              </a:ext>
            </a:extLst>
          </p:cNvPr>
          <p:cNvCxnSpPr/>
          <p:nvPr/>
        </p:nvCxnSpPr>
        <p:spPr>
          <a:xfrm>
            <a:off x="6689558" y="5037087"/>
            <a:ext cx="1944303" cy="12700"/>
          </a:xfrm>
          <a:prstGeom prst="curvedConnector3">
            <a:avLst>
              <a:gd name="adj1" fmla="val 56931"/>
            </a:avLst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E33041FB-B565-411A-A26D-D0DB65E87B3D}"/>
              </a:ext>
            </a:extLst>
          </p:cNvPr>
          <p:cNvCxnSpPr>
            <a:cxnSpLocks/>
          </p:cNvCxnSpPr>
          <p:nvPr/>
        </p:nvCxnSpPr>
        <p:spPr>
          <a:xfrm flipV="1">
            <a:off x="6689557" y="4951086"/>
            <a:ext cx="3274094" cy="93242"/>
          </a:xfrm>
          <a:prstGeom prst="curvedConnector3">
            <a:avLst>
              <a:gd name="adj1" fmla="val 8254"/>
            </a:avLst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EC4DA908-3DDF-4D18-8793-55BD7F09E5D4}"/>
              </a:ext>
            </a:extLst>
          </p:cNvPr>
          <p:cNvCxnSpPr>
            <a:cxnSpLocks/>
          </p:cNvCxnSpPr>
          <p:nvPr/>
        </p:nvCxnSpPr>
        <p:spPr>
          <a:xfrm>
            <a:off x="6688255" y="5036034"/>
            <a:ext cx="1909411" cy="487596"/>
          </a:xfrm>
          <a:prstGeom prst="curvedConnector3">
            <a:avLst/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9528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3: Solve for eigenvalues &amp; eigenvectors</a:t>
                </a:r>
              </a:p>
              <a:p>
                <a:pPr lvl="1"/>
                <a:r>
                  <a:rPr lang="en-US" dirty="0"/>
                  <a:t>Formula: 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= </a:t>
                </a:r>
                <a:r>
                  <a:rPr lang="el-GR" dirty="0"/>
                  <a:t>λ</a:t>
                </a:r>
                <a:r>
                  <a:rPr lang="en-US" dirty="0"/>
                  <a:t>x</a:t>
                </a:r>
              </a:p>
              <a:p>
                <a:pPr lvl="2"/>
                <a:r>
                  <a:rPr lang="en-US" dirty="0"/>
                  <a:t>Where </a:t>
                </a:r>
                <a:r>
                  <a:rPr lang="el-GR" dirty="0"/>
                  <a:t>λ</a:t>
                </a:r>
                <a:r>
                  <a:rPr lang="en-US" dirty="0"/>
                  <a:t> is the eigenvalue and x is the associated eigenvector</a:t>
                </a:r>
              </a:p>
              <a:p>
                <a:pPr lvl="1"/>
                <a:r>
                  <a:rPr lang="en-US" dirty="0"/>
                  <a:t>Solving for eigenvalues</a:t>
                </a:r>
              </a:p>
              <a:p>
                <a:pPr lvl="2"/>
                <a:r>
                  <a:rPr lang="en-US" dirty="0"/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– </a:t>
                </a:r>
                <a:r>
                  <a:rPr lang="el-GR" dirty="0"/>
                  <a:t>λ</a:t>
                </a:r>
                <a:r>
                  <a:rPr lang="en-US" dirty="0"/>
                  <a:t>x = 0</a:t>
                </a:r>
              </a:p>
              <a:p>
                <a:pPr lvl="3"/>
                <a:r>
                  <a:rPr lang="en-US" dirty="0"/>
                  <a:t>So x(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 – </a:t>
                </a:r>
                <a:r>
                  <a:rPr lang="el-GR" dirty="0"/>
                  <a:t>λ</a:t>
                </a:r>
                <a:r>
                  <a:rPr lang="en-US" dirty="0"/>
                  <a:t>) = 0</a:t>
                </a:r>
              </a:p>
              <a:p>
                <a:pPr lvl="3"/>
                <a:r>
                  <a:rPr lang="en-US" dirty="0">
                    <a:solidFill>
                      <a:srgbClr val="FF0000"/>
                    </a:solidFill>
                  </a:rPr>
                  <a:t>Solve det(Cov(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) – </a:t>
                </a:r>
                <a:r>
                  <a:rPr lang="el-GR" dirty="0">
                    <a:solidFill>
                      <a:srgbClr val="FF0000"/>
                    </a:solidFill>
                  </a:rPr>
                  <a:t>λ</a:t>
                </a:r>
                <a:r>
                  <a:rPr lang="en-US" dirty="0">
                    <a:solidFill>
                      <a:srgbClr val="FF0000"/>
                    </a:solidFill>
                  </a:rPr>
                  <a:t>I) = 0 </a:t>
                </a:r>
              </a:p>
              <a:p>
                <a:pPr lvl="3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/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)=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blipFill>
                <a:blip r:embed="rId4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/>
        </p:nvGraphicFramePr>
        <p:xfrm>
          <a:off x="2203786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33EFDC7-C082-4CD6-A29A-BBC85B70A0C9}"/>
              </a:ext>
            </a:extLst>
          </p:cNvPr>
          <p:cNvSpPr txBox="1"/>
          <p:nvPr/>
        </p:nvSpPr>
        <p:spPr>
          <a:xfrm>
            <a:off x="6345655" y="4877785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-</a:t>
            </a:r>
            <a:r>
              <a:rPr lang="en-US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F33F68-088C-41E6-993E-FB0531506094}"/>
              </a:ext>
            </a:extLst>
          </p:cNvPr>
          <p:cNvSpPr txBox="1"/>
          <p:nvPr/>
        </p:nvSpPr>
        <p:spPr>
          <a:xfrm>
            <a:off x="662241" y="4410762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 (</a:t>
            </a:r>
            <a:endParaRPr lang="en-US" sz="7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C88A57-F4A9-4BF0-8D5E-83E637B2DFDA}"/>
              </a:ext>
            </a:extLst>
          </p:cNvPr>
          <p:cNvSpPr txBox="1"/>
          <p:nvPr/>
        </p:nvSpPr>
        <p:spPr>
          <a:xfrm>
            <a:off x="485979" y="4885061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det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1A58AF-5F1A-4026-921E-BBF8BB8EE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647616"/>
              </p:ext>
            </p:extLst>
          </p:nvPr>
        </p:nvGraphicFramePr>
        <p:xfrm>
          <a:off x="6778793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1215524034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4283636868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39190491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38423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solidFill>
                            <a:srgbClr val="FF0000"/>
                          </a:solidFill>
                        </a:rPr>
                        <a:t>λ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435253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solidFill>
                            <a:srgbClr val="FF0000"/>
                          </a:solidFill>
                        </a:rPr>
                        <a:t>λ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46971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957F060-5D75-4FC6-AC72-D9D3B9E3C20E}"/>
              </a:ext>
            </a:extLst>
          </p:cNvPr>
          <p:cNvSpPr txBox="1"/>
          <p:nvPr/>
        </p:nvSpPr>
        <p:spPr>
          <a:xfrm>
            <a:off x="10509785" y="4410762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 )</a:t>
            </a:r>
            <a:endParaRPr lang="en-US" sz="7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C00855-ED66-4012-8AB8-DA080D731D4B}"/>
              </a:ext>
            </a:extLst>
          </p:cNvPr>
          <p:cNvSpPr txBox="1"/>
          <p:nvPr/>
        </p:nvSpPr>
        <p:spPr>
          <a:xfrm>
            <a:off x="11185761" y="4857876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=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6547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46909"/>
            <a:ext cx="11353801" cy="5145578"/>
          </a:xfrm>
        </p:spPr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eigenvalues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P &lt;- </a:t>
            </a:r>
            <a:r>
              <a:rPr lang="en-US" dirty="0" err="1">
                <a:solidFill>
                  <a:srgbClr val="00B050"/>
                </a:solidFill>
              </a:rPr>
              <a:t>pracma</a:t>
            </a:r>
            <a:r>
              <a:rPr lang="en-US" dirty="0">
                <a:solidFill>
                  <a:srgbClr val="00B050"/>
                </a:solidFill>
              </a:rPr>
              <a:t>::</a:t>
            </a:r>
            <a:r>
              <a:rPr lang="en-US" dirty="0" err="1">
                <a:solidFill>
                  <a:srgbClr val="00B050"/>
                </a:solidFill>
              </a:rPr>
              <a:t>charpoly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covmatrix</a:t>
            </a:r>
            <a:r>
              <a:rPr lang="en-US" dirty="0">
                <a:solidFill>
                  <a:srgbClr val="00B050"/>
                </a:solidFill>
              </a:rPr>
              <a:t>, info=T)$cp</a:t>
            </a:r>
          </a:p>
          <a:p>
            <a:pPr lvl="3"/>
            <a:r>
              <a:rPr lang="en-US" dirty="0">
                <a:solidFill>
                  <a:srgbClr val="00B050"/>
                </a:solidFill>
              </a:rPr>
              <a:t>PP &lt;- rev(P)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PPP &lt;- </a:t>
            </a:r>
            <a:r>
              <a:rPr lang="en-US" dirty="0" err="1">
                <a:solidFill>
                  <a:srgbClr val="00B050"/>
                </a:solidFill>
              </a:rPr>
              <a:t>polynom</a:t>
            </a:r>
            <a:r>
              <a:rPr lang="en-US" dirty="0">
                <a:solidFill>
                  <a:srgbClr val="00B050"/>
                </a:solidFill>
              </a:rPr>
              <a:t>::polynomial(PP)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#Converts by constant first, lowest exponent to highest</a:t>
            </a:r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485160"/>
              </p:ext>
            </p:extLst>
          </p:nvPr>
        </p:nvGraphicFramePr>
        <p:xfrm>
          <a:off x="3885065" y="3191752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6.67-</a:t>
                      </a:r>
                      <a:r>
                        <a:rPr lang="el-GR" dirty="0">
                          <a:solidFill>
                            <a:srgbClr val="FF0000"/>
                          </a:solidFill>
                        </a:rPr>
                        <a:t>λ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6.67-</a:t>
                      </a:r>
                      <a:r>
                        <a:rPr lang="el-GR" dirty="0">
                          <a:solidFill>
                            <a:srgbClr val="FF0000"/>
                          </a:solidFill>
                        </a:rPr>
                        <a:t>λ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A5AAADBC-5203-4C8B-9C38-6114CC1D7055}"/>
              </a:ext>
            </a:extLst>
          </p:cNvPr>
          <p:cNvGrpSpPr/>
          <p:nvPr/>
        </p:nvGrpSpPr>
        <p:grpSpPr>
          <a:xfrm>
            <a:off x="2573021" y="3088702"/>
            <a:ext cx="8877032" cy="1251854"/>
            <a:chOff x="891742" y="4410761"/>
            <a:chExt cx="8877032" cy="125185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F33F68-088C-41E6-993E-FB0531506094}"/>
                </a:ext>
              </a:extLst>
            </p:cNvPr>
            <p:cNvSpPr txBox="1"/>
            <p:nvPr/>
          </p:nvSpPr>
          <p:spPr>
            <a:xfrm>
              <a:off x="1313749" y="4410761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FF0000"/>
                  </a:solidFill>
                </a:rPr>
                <a:t> (</a:t>
              </a:r>
              <a:endParaRPr lang="en-US" sz="72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C88A57-F4A9-4BF0-8D5E-83E637B2DFDA}"/>
                </a:ext>
              </a:extLst>
            </p:cNvPr>
            <p:cNvSpPr txBox="1"/>
            <p:nvPr/>
          </p:nvSpPr>
          <p:spPr>
            <a:xfrm>
              <a:off x="891742" y="4877785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 det</a:t>
              </a:r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57F060-5D75-4FC6-AC72-D9D3B9E3C20E}"/>
                </a:ext>
              </a:extLst>
            </p:cNvPr>
            <p:cNvSpPr txBox="1"/>
            <p:nvPr/>
          </p:nvSpPr>
          <p:spPr>
            <a:xfrm>
              <a:off x="6256959" y="4462286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FF0000"/>
                  </a:solidFill>
                </a:rPr>
                <a:t> )</a:t>
              </a:r>
              <a:endParaRPr lang="en-US" sz="72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C00855-ED66-4012-8AB8-DA080D731D4B}"/>
                </a:ext>
              </a:extLst>
            </p:cNvPr>
            <p:cNvSpPr txBox="1"/>
            <p:nvPr/>
          </p:nvSpPr>
          <p:spPr>
            <a:xfrm>
              <a:off x="6861945" y="4877785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= 0</a:t>
              </a:r>
              <a:endParaRPr lang="en-US" dirty="0"/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EC00A7-7AE7-4F3C-9017-1D8B5AF146C4}"/>
              </a:ext>
            </a:extLst>
          </p:cNvPr>
          <p:cNvCxnSpPr>
            <a:cxnSpLocks/>
          </p:cNvCxnSpPr>
          <p:nvPr/>
        </p:nvCxnSpPr>
        <p:spPr>
          <a:xfrm>
            <a:off x="4305802" y="3193914"/>
            <a:ext cx="4124660" cy="1269684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6E86F1A-B0DD-4BB4-AC25-71F5B8E4C4F3}"/>
              </a:ext>
            </a:extLst>
          </p:cNvPr>
          <p:cNvSpPr txBox="1"/>
          <p:nvPr/>
        </p:nvSpPr>
        <p:spPr>
          <a:xfrm>
            <a:off x="6620312" y="4507542"/>
            <a:ext cx="435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(6.67-</a:t>
            </a:r>
            <a:r>
              <a:rPr lang="el-GR" dirty="0"/>
              <a:t>λ</a:t>
            </a:r>
            <a:r>
              <a:rPr lang="en-US" dirty="0"/>
              <a:t>) x (6.67-</a:t>
            </a:r>
            <a:r>
              <a:rPr lang="el-GR" dirty="0"/>
              <a:t>λ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563781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46909"/>
            <a:ext cx="11353801" cy="5145578"/>
          </a:xfrm>
        </p:spPr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eigenvalues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P &lt;- </a:t>
            </a:r>
            <a:r>
              <a:rPr lang="en-US" dirty="0" err="1">
                <a:solidFill>
                  <a:srgbClr val="00B050"/>
                </a:solidFill>
              </a:rPr>
              <a:t>pracma</a:t>
            </a:r>
            <a:r>
              <a:rPr lang="en-US" dirty="0">
                <a:solidFill>
                  <a:srgbClr val="00B050"/>
                </a:solidFill>
              </a:rPr>
              <a:t>::</a:t>
            </a:r>
            <a:r>
              <a:rPr lang="en-US" dirty="0" err="1">
                <a:solidFill>
                  <a:srgbClr val="00B050"/>
                </a:solidFill>
              </a:rPr>
              <a:t>charpoly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covmatrix</a:t>
            </a:r>
            <a:r>
              <a:rPr lang="en-US" dirty="0">
                <a:solidFill>
                  <a:srgbClr val="00B050"/>
                </a:solidFill>
              </a:rPr>
              <a:t>, info=T)$cp</a:t>
            </a:r>
          </a:p>
          <a:p>
            <a:pPr lvl="3"/>
            <a:r>
              <a:rPr lang="en-US" dirty="0">
                <a:solidFill>
                  <a:srgbClr val="00B050"/>
                </a:solidFill>
              </a:rPr>
              <a:t>PP &lt;- rev(P)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PPP &lt;- </a:t>
            </a:r>
            <a:r>
              <a:rPr lang="en-US" dirty="0" err="1">
                <a:solidFill>
                  <a:srgbClr val="00B050"/>
                </a:solidFill>
              </a:rPr>
              <a:t>polynom</a:t>
            </a:r>
            <a:r>
              <a:rPr lang="en-US" dirty="0">
                <a:solidFill>
                  <a:srgbClr val="00B050"/>
                </a:solidFill>
              </a:rPr>
              <a:t>::polynomial(PP)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#Converts by constant first, lowest exponent to highest</a:t>
            </a:r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615491"/>
              </p:ext>
            </p:extLst>
          </p:nvPr>
        </p:nvGraphicFramePr>
        <p:xfrm>
          <a:off x="3885065" y="3191752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A5AAADBC-5203-4C8B-9C38-6114CC1D7055}"/>
              </a:ext>
            </a:extLst>
          </p:cNvPr>
          <p:cNvGrpSpPr/>
          <p:nvPr/>
        </p:nvGrpSpPr>
        <p:grpSpPr>
          <a:xfrm>
            <a:off x="2573021" y="3088702"/>
            <a:ext cx="8877032" cy="1251854"/>
            <a:chOff x="891742" y="4410761"/>
            <a:chExt cx="8877032" cy="125185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F33F68-088C-41E6-993E-FB0531506094}"/>
                </a:ext>
              </a:extLst>
            </p:cNvPr>
            <p:cNvSpPr txBox="1"/>
            <p:nvPr/>
          </p:nvSpPr>
          <p:spPr>
            <a:xfrm>
              <a:off x="1313749" y="4410761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FF0000"/>
                  </a:solidFill>
                </a:rPr>
                <a:t> (</a:t>
              </a:r>
              <a:endParaRPr lang="en-US" sz="72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C88A57-F4A9-4BF0-8D5E-83E637B2DFDA}"/>
                </a:ext>
              </a:extLst>
            </p:cNvPr>
            <p:cNvSpPr txBox="1"/>
            <p:nvPr/>
          </p:nvSpPr>
          <p:spPr>
            <a:xfrm>
              <a:off x="891742" y="4877785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 det</a:t>
              </a:r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57F060-5D75-4FC6-AC72-D9D3B9E3C20E}"/>
                </a:ext>
              </a:extLst>
            </p:cNvPr>
            <p:cNvSpPr txBox="1"/>
            <p:nvPr/>
          </p:nvSpPr>
          <p:spPr>
            <a:xfrm>
              <a:off x="6256959" y="4462286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FF0000"/>
                  </a:solidFill>
                </a:rPr>
                <a:t> )</a:t>
              </a:r>
              <a:endParaRPr lang="en-US" sz="72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C00855-ED66-4012-8AB8-DA080D731D4B}"/>
                </a:ext>
              </a:extLst>
            </p:cNvPr>
            <p:cNvSpPr txBox="1"/>
            <p:nvPr/>
          </p:nvSpPr>
          <p:spPr>
            <a:xfrm>
              <a:off x="6861945" y="4877785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= 0</a:t>
              </a:r>
              <a:endParaRPr lang="en-US" dirty="0"/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EC00A7-7AE7-4F3C-9017-1D8B5AF146C4}"/>
              </a:ext>
            </a:extLst>
          </p:cNvPr>
          <p:cNvCxnSpPr>
            <a:cxnSpLocks/>
          </p:cNvCxnSpPr>
          <p:nvPr/>
        </p:nvCxnSpPr>
        <p:spPr>
          <a:xfrm flipH="1">
            <a:off x="4210501" y="3410470"/>
            <a:ext cx="4107750" cy="1160966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BBBD754-2EAE-4565-AE31-E9C95BA1A8F7}"/>
              </a:ext>
            </a:extLst>
          </p:cNvPr>
          <p:cNvSpPr txBox="1"/>
          <p:nvPr/>
        </p:nvSpPr>
        <p:spPr>
          <a:xfrm>
            <a:off x="1744845" y="4645558"/>
            <a:ext cx="435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(5.33 x 5.33)</a:t>
            </a:r>
          </a:p>
        </p:txBody>
      </p:sp>
    </p:spTree>
    <p:extLst>
      <p:ext uri="{BB962C8B-B14F-4D97-AF65-F5344CB8AC3E}">
        <p14:creationId xmlns:p14="http://schemas.microsoft.com/office/powerpoint/2010/main" val="25310821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46909"/>
            <a:ext cx="11353801" cy="5145578"/>
          </a:xfrm>
        </p:spPr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eigenvalues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P &lt;- </a:t>
            </a:r>
            <a:r>
              <a:rPr lang="en-US" dirty="0" err="1">
                <a:solidFill>
                  <a:srgbClr val="00B050"/>
                </a:solidFill>
              </a:rPr>
              <a:t>pracma</a:t>
            </a:r>
            <a:r>
              <a:rPr lang="en-US" dirty="0">
                <a:solidFill>
                  <a:srgbClr val="00B050"/>
                </a:solidFill>
              </a:rPr>
              <a:t>::</a:t>
            </a:r>
            <a:r>
              <a:rPr lang="en-US" dirty="0" err="1">
                <a:solidFill>
                  <a:srgbClr val="00B050"/>
                </a:solidFill>
              </a:rPr>
              <a:t>charpoly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covmatrix</a:t>
            </a:r>
            <a:r>
              <a:rPr lang="en-US" dirty="0">
                <a:solidFill>
                  <a:srgbClr val="00B050"/>
                </a:solidFill>
              </a:rPr>
              <a:t>, info=T)$cp</a:t>
            </a:r>
          </a:p>
          <a:p>
            <a:pPr lvl="3"/>
            <a:r>
              <a:rPr lang="en-US" dirty="0">
                <a:solidFill>
                  <a:srgbClr val="00B050"/>
                </a:solidFill>
              </a:rPr>
              <a:t>PP &lt;- rev(P)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Reverses the calculated characteristic polynomial</a:t>
            </a:r>
            <a:endParaRPr lang="en-US" dirty="0">
              <a:solidFill>
                <a:srgbClr val="00B050"/>
              </a:solidFill>
            </a:endParaRPr>
          </a:p>
          <a:p>
            <a:pPr lvl="2"/>
            <a:r>
              <a:rPr lang="en-US" dirty="0">
                <a:solidFill>
                  <a:srgbClr val="00B050"/>
                </a:solidFill>
              </a:rPr>
              <a:t>PPP &lt;- </a:t>
            </a:r>
            <a:r>
              <a:rPr lang="en-US" dirty="0" err="1">
                <a:solidFill>
                  <a:srgbClr val="00B050"/>
                </a:solidFill>
              </a:rPr>
              <a:t>polynom</a:t>
            </a:r>
            <a:r>
              <a:rPr lang="en-US" dirty="0">
                <a:solidFill>
                  <a:srgbClr val="00B050"/>
                </a:solidFill>
              </a:rPr>
              <a:t>::polynomial(PP)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#Converts by constant first, lowest exponent to highest</a:t>
            </a:r>
          </a:p>
          <a:p>
            <a:pPr lvl="3"/>
            <a:r>
              <a:rPr lang="en-US" dirty="0">
                <a:solidFill>
                  <a:srgbClr val="00B050"/>
                </a:solidFill>
              </a:rPr>
              <a:t>solve(PPP)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Solves for eigenvalues from characteristic polynomial</a:t>
            </a:r>
            <a:endParaRPr lang="en-US" dirty="0">
              <a:solidFill>
                <a:srgbClr val="00B050"/>
              </a:solidFill>
            </a:endParaRPr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BBD754-2EAE-4565-AE31-E9C95BA1A8F7}"/>
              </a:ext>
            </a:extLst>
          </p:cNvPr>
          <p:cNvSpPr txBox="1"/>
          <p:nvPr/>
        </p:nvSpPr>
        <p:spPr>
          <a:xfrm>
            <a:off x="3920422" y="4380115"/>
            <a:ext cx="43511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[(6.67-</a:t>
            </a:r>
            <a:r>
              <a:rPr lang="el-GR" dirty="0"/>
              <a:t>λ</a:t>
            </a:r>
            <a:r>
              <a:rPr lang="en-US" dirty="0"/>
              <a:t>)(6.67-</a:t>
            </a:r>
            <a:r>
              <a:rPr lang="el-GR" dirty="0"/>
              <a:t>λ</a:t>
            </a:r>
            <a:r>
              <a:rPr lang="en-US" dirty="0"/>
              <a:t>) - (5.33 x 5.33)]</a:t>
            </a:r>
          </a:p>
          <a:p>
            <a:pPr algn="ctr"/>
            <a:r>
              <a:rPr lang="en-US" dirty="0"/>
              <a:t>16 - 13.33333</a:t>
            </a:r>
            <a:r>
              <a:rPr lang="el-GR" dirty="0"/>
              <a:t>λ</a:t>
            </a:r>
            <a:r>
              <a:rPr lang="en-US" dirty="0"/>
              <a:t> + </a:t>
            </a:r>
            <a:r>
              <a:rPr lang="el-GR" dirty="0"/>
              <a:t>λ</a:t>
            </a:r>
            <a:r>
              <a:rPr lang="en-US" baseline="30000" dirty="0"/>
              <a:t>2</a:t>
            </a:r>
          </a:p>
          <a:p>
            <a:pPr algn="ctr"/>
            <a:r>
              <a:rPr lang="el-GR" dirty="0"/>
              <a:t>λ</a:t>
            </a:r>
            <a:r>
              <a:rPr lang="en-US" dirty="0"/>
              <a:t> = 12 &amp; 1.33 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Eigenvalues (AKA PC1 &amp; PC2)</a:t>
            </a:r>
            <a:endParaRPr lang="en-US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3553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3: Solve for eigenvalues &amp; eigenvectors</a:t>
                </a:r>
              </a:p>
              <a:p>
                <a:pPr lvl="1"/>
                <a:r>
                  <a:rPr lang="en-US" dirty="0"/>
                  <a:t>Solving for eigenvectors</a:t>
                </a:r>
              </a:p>
              <a:p>
                <a:pPr lvl="2"/>
                <a:r>
                  <a:rPr lang="en-US" dirty="0"/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– </a:t>
                </a:r>
                <a:r>
                  <a:rPr lang="el-GR" dirty="0"/>
                  <a:t>λ</a:t>
                </a:r>
                <a:r>
                  <a:rPr lang="en-US" dirty="0"/>
                  <a:t>x = 0</a:t>
                </a:r>
              </a:p>
              <a:p>
                <a:pPr lvl="3"/>
                <a:r>
                  <a:rPr lang="en-US" dirty="0"/>
                  <a:t>So x(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 – </a:t>
                </a:r>
                <a:r>
                  <a:rPr lang="el-GR" dirty="0"/>
                  <a:t>λ</a:t>
                </a:r>
                <a:r>
                  <a:rPr lang="en-US" dirty="0"/>
                  <a:t>) = 0</a:t>
                </a:r>
              </a:p>
              <a:p>
                <a:pPr lvl="3"/>
                <a:r>
                  <a:rPr lang="en-US" dirty="0">
                    <a:solidFill>
                      <a:srgbClr val="FF0000"/>
                    </a:solidFill>
                  </a:rPr>
                  <a:t>Solve x(Cov(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) – </a:t>
                </a:r>
                <a:r>
                  <a:rPr lang="el-GR" dirty="0">
                    <a:solidFill>
                      <a:srgbClr val="FF0000"/>
                    </a:solidFill>
                  </a:rPr>
                  <a:t>λ</a:t>
                </a:r>
                <a:r>
                  <a:rPr lang="en-US" dirty="0">
                    <a:solidFill>
                      <a:srgbClr val="FF0000"/>
                    </a:solidFill>
                  </a:rPr>
                  <a:t>I) = 0 </a:t>
                </a:r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59215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3: Solve for eigenvalues &amp; eigenvectors</a:t>
                </a:r>
              </a:p>
              <a:p>
                <a:pPr lvl="1"/>
                <a:r>
                  <a:rPr lang="en-US" dirty="0"/>
                  <a:t>Solving for eigenvectors</a:t>
                </a:r>
              </a:p>
              <a:p>
                <a:pPr lvl="2"/>
                <a:r>
                  <a:rPr lang="en-US" dirty="0"/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– </a:t>
                </a:r>
                <a:r>
                  <a:rPr lang="el-GR" dirty="0"/>
                  <a:t>λ</a:t>
                </a:r>
                <a:r>
                  <a:rPr lang="en-US" dirty="0"/>
                  <a:t>x = 0</a:t>
                </a:r>
              </a:p>
              <a:p>
                <a:pPr lvl="3"/>
                <a:r>
                  <a:rPr lang="en-US" dirty="0"/>
                  <a:t>So x(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 – </a:t>
                </a:r>
                <a:r>
                  <a:rPr lang="el-GR" dirty="0"/>
                  <a:t>λ</a:t>
                </a:r>
                <a:r>
                  <a:rPr lang="en-US" dirty="0"/>
                  <a:t>) = 0</a:t>
                </a:r>
              </a:p>
              <a:p>
                <a:pPr lvl="3"/>
                <a:r>
                  <a:rPr lang="en-US" dirty="0">
                    <a:solidFill>
                      <a:srgbClr val="FF0000"/>
                    </a:solidFill>
                  </a:rPr>
                  <a:t>Solve x(Cov(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) – </a:t>
                </a:r>
                <a:r>
                  <a:rPr lang="el-GR" dirty="0">
                    <a:solidFill>
                      <a:srgbClr val="FF0000"/>
                    </a:solidFill>
                  </a:rPr>
                  <a:t>λ</a:t>
                </a:r>
                <a:r>
                  <a:rPr lang="en-US" dirty="0">
                    <a:solidFill>
                      <a:srgbClr val="FF0000"/>
                    </a:solidFill>
                  </a:rPr>
                  <a:t>I) = 0 </a:t>
                </a:r>
              </a:p>
              <a:p>
                <a:r>
                  <a:rPr lang="en-US" dirty="0"/>
                  <a:t>When </a:t>
                </a:r>
                <a:r>
                  <a:rPr lang="el-GR" dirty="0"/>
                  <a:t>λ</a:t>
                </a:r>
                <a:r>
                  <a:rPr lang="en-US" dirty="0"/>
                  <a:t> = 12 </a:t>
                </a:r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/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)=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blipFill>
                <a:blip r:embed="rId4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986820"/>
              </p:ext>
            </p:extLst>
          </p:nvPr>
        </p:nvGraphicFramePr>
        <p:xfrm>
          <a:off x="2203786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33EFDC7-C082-4CD6-A29A-BBC85B70A0C9}"/>
              </a:ext>
            </a:extLst>
          </p:cNvPr>
          <p:cNvSpPr txBox="1"/>
          <p:nvPr/>
        </p:nvSpPr>
        <p:spPr>
          <a:xfrm>
            <a:off x="6248196" y="4868348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12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F33F68-088C-41E6-993E-FB0531506094}"/>
              </a:ext>
            </a:extLst>
          </p:cNvPr>
          <p:cNvSpPr txBox="1"/>
          <p:nvPr/>
        </p:nvSpPr>
        <p:spPr>
          <a:xfrm>
            <a:off x="736735" y="4435869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 (</a:t>
            </a:r>
            <a:endParaRPr lang="en-US" sz="7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1A58AF-5F1A-4026-921E-BBF8BB8EE160}"/>
              </a:ext>
            </a:extLst>
          </p:cNvPr>
          <p:cNvGraphicFramePr>
            <a:graphicFrameLocks noGrp="1"/>
          </p:cNvGraphicFramePr>
          <p:nvPr/>
        </p:nvGraphicFramePr>
        <p:xfrm>
          <a:off x="6778793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1215524034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4283636868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39190491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38423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435253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46971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957F060-5D75-4FC6-AC72-D9D3B9E3C20E}"/>
              </a:ext>
            </a:extLst>
          </p:cNvPr>
          <p:cNvSpPr txBox="1"/>
          <p:nvPr/>
        </p:nvSpPr>
        <p:spPr>
          <a:xfrm>
            <a:off x="10509785" y="4410762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 )</a:t>
            </a:r>
            <a:endParaRPr lang="en-US" sz="7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C00855-ED66-4012-8AB8-DA080D731D4B}"/>
              </a:ext>
            </a:extLst>
          </p:cNvPr>
          <p:cNvSpPr txBox="1"/>
          <p:nvPr/>
        </p:nvSpPr>
        <p:spPr>
          <a:xfrm>
            <a:off x="11185761" y="4857876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= 0</a:t>
            </a:r>
            <a:endParaRPr lang="en-US" dirty="0"/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A1287D53-D564-4641-B79A-A4F5752E9D99}"/>
              </a:ext>
            </a:extLst>
          </p:cNvPr>
          <p:cNvCxnSpPr/>
          <p:nvPr/>
        </p:nvCxnSpPr>
        <p:spPr>
          <a:xfrm>
            <a:off x="6689558" y="5037087"/>
            <a:ext cx="3214838" cy="401187"/>
          </a:xfrm>
          <a:prstGeom prst="curvedConnector3">
            <a:avLst>
              <a:gd name="adj1" fmla="val 62575"/>
            </a:avLst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A756DAF3-08E8-46DD-AA70-C634C1964E62}"/>
              </a:ext>
            </a:extLst>
          </p:cNvPr>
          <p:cNvCxnSpPr/>
          <p:nvPr/>
        </p:nvCxnSpPr>
        <p:spPr>
          <a:xfrm>
            <a:off x="6689558" y="5037087"/>
            <a:ext cx="1944303" cy="12700"/>
          </a:xfrm>
          <a:prstGeom prst="curvedConnector3">
            <a:avLst>
              <a:gd name="adj1" fmla="val 56931"/>
            </a:avLst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E33041FB-B565-411A-A26D-D0DB65E87B3D}"/>
              </a:ext>
            </a:extLst>
          </p:cNvPr>
          <p:cNvCxnSpPr>
            <a:cxnSpLocks/>
          </p:cNvCxnSpPr>
          <p:nvPr/>
        </p:nvCxnSpPr>
        <p:spPr>
          <a:xfrm flipV="1">
            <a:off x="6689557" y="4951086"/>
            <a:ext cx="3274094" cy="93242"/>
          </a:xfrm>
          <a:prstGeom prst="curvedConnector3">
            <a:avLst>
              <a:gd name="adj1" fmla="val 8254"/>
            </a:avLst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EC4DA908-3DDF-4D18-8793-55BD7F09E5D4}"/>
              </a:ext>
            </a:extLst>
          </p:cNvPr>
          <p:cNvCxnSpPr>
            <a:cxnSpLocks/>
          </p:cNvCxnSpPr>
          <p:nvPr/>
        </p:nvCxnSpPr>
        <p:spPr>
          <a:xfrm>
            <a:off x="6688255" y="5036034"/>
            <a:ext cx="1909411" cy="487596"/>
          </a:xfrm>
          <a:prstGeom prst="curvedConnector3">
            <a:avLst/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F21163-869D-4085-B663-37693E88F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605834"/>
              </p:ext>
            </p:extLst>
          </p:nvPr>
        </p:nvGraphicFramePr>
        <p:xfrm>
          <a:off x="343306" y="4670273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47588C-E184-4358-BC6D-BCD35738703D}"/>
              </a:ext>
            </a:extLst>
          </p:cNvPr>
          <p:cNvCxnSpPr>
            <a:cxnSpLocks/>
          </p:cNvCxnSpPr>
          <p:nvPr/>
        </p:nvCxnSpPr>
        <p:spPr>
          <a:xfrm flipH="1">
            <a:off x="838200" y="2926080"/>
            <a:ext cx="2453641" cy="15877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3C52D89-1274-42A6-A24C-547041B124FE}"/>
              </a:ext>
            </a:extLst>
          </p:cNvPr>
          <p:cNvCxnSpPr>
            <a:cxnSpLocks/>
          </p:cNvCxnSpPr>
          <p:nvPr/>
        </p:nvCxnSpPr>
        <p:spPr>
          <a:xfrm flipH="1">
            <a:off x="3984358" y="2965051"/>
            <a:ext cx="1" cy="1374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12A856-FC64-4D1A-B94E-A75A16601383}"/>
              </a:ext>
            </a:extLst>
          </p:cNvPr>
          <p:cNvCxnSpPr>
            <a:cxnSpLocks/>
          </p:cNvCxnSpPr>
          <p:nvPr/>
        </p:nvCxnSpPr>
        <p:spPr>
          <a:xfrm>
            <a:off x="4676878" y="2919331"/>
            <a:ext cx="1887551" cy="2031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0C8E8B6-AFD1-4101-B698-A181D8DD5FFE}"/>
              </a:ext>
            </a:extLst>
          </p:cNvPr>
          <p:cNvCxnSpPr>
            <a:cxnSpLocks/>
          </p:cNvCxnSpPr>
          <p:nvPr/>
        </p:nvCxnSpPr>
        <p:spPr>
          <a:xfrm>
            <a:off x="4808326" y="2954157"/>
            <a:ext cx="2389969" cy="1480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689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F62A8-6492-425C-8C66-285589945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9298"/>
            <a:ext cx="10515600" cy="124603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600" dirty="0"/>
              <a:t>Is the </a:t>
            </a:r>
            <a:r>
              <a:rPr lang="en-US" sz="6600" dirty="0" err="1"/>
              <a:t>mycobiota</a:t>
            </a:r>
            <a:r>
              <a:rPr lang="en-US" sz="6600" dirty="0"/>
              <a:t> between cured patients </a:t>
            </a:r>
            <a:r>
              <a:rPr lang="en-US" sz="6600"/>
              <a:t>&amp; matched donors </a:t>
            </a:r>
            <a:r>
              <a:rPr lang="en-US" sz="6600" dirty="0"/>
              <a:t>similar? </a:t>
            </a:r>
          </a:p>
        </p:txBody>
      </p:sp>
    </p:spTree>
    <p:extLst>
      <p:ext uri="{BB962C8B-B14F-4D97-AF65-F5344CB8AC3E}">
        <p14:creationId xmlns:p14="http://schemas.microsoft.com/office/powerpoint/2010/main" val="29213185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C758E8D-2229-4FDD-99A4-AE1FBC5D0466}"/>
              </a:ext>
            </a:extLst>
          </p:cNvPr>
          <p:cNvGrpSpPr/>
          <p:nvPr/>
        </p:nvGrpSpPr>
        <p:grpSpPr>
          <a:xfrm>
            <a:off x="2594411" y="2414564"/>
            <a:ext cx="9116928" cy="1202720"/>
            <a:chOff x="736735" y="4435869"/>
            <a:chExt cx="9116928" cy="12027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F33F68-088C-41E6-993E-FB0531506094}"/>
                </a:ext>
              </a:extLst>
            </p:cNvPr>
            <p:cNvSpPr txBox="1"/>
            <p:nvPr/>
          </p:nvSpPr>
          <p:spPr>
            <a:xfrm>
              <a:off x="736735" y="4435869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FF0000"/>
                  </a:solidFill>
                </a:rPr>
                <a:t> (</a:t>
              </a:r>
              <a:endParaRPr lang="en-US" sz="72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57F060-5D75-4FC6-AC72-D9D3B9E3C20E}"/>
                </a:ext>
              </a:extLst>
            </p:cNvPr>
            <p:cNvSpPr txBox="1"/>
            <p:nvPr/>
          </p:nvSpPr>
          <p:spPr>
            <a:xfrm>
              <a:off x="6270858" y="4438260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FF0000"/>
                  </a:solidFill>
                </a:rPr>
                <a:t> )</a:t>
              </a:r>
              <a:endParaRPr lang="en-US" sz="72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C00855-ED66-4012-8AB8-DA080D731D4B}"/>
                </a:ext>
              </a:extLst>
            </p:cNvPr>
            <p:cNvSpPr txBox="1"/>
            <p:nvPr/>
          </p:nvSpPr>
          <p:spPr>
            <a:xfrm>
              <a:off x="6946834" y="4885374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= 0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B94A72D-88EE-4159-AA43-FD8D1E025FD9}"/>
                    </a:ext>
                  </a:extLst>
                </p:cNvPr>
                <p:cNvSpPr txBox="1"/>
                <p:nvPr/>
              </p:nvSpPr>
              <p:spPr>
                <a:xfrm>
                  <a:off x="1090863" y="4857876"/>
                  <a:ext cx="2906829" cy="4091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 </a:t>
                  </a:r>
                  <a:r>
                    <a:rPr lang="en-US" dirty="0">
                      <a:solidFill>
                        <a:srgbClr val="FF0000"/>
                      </a:solidFill>
                    </a:rPr>
                    <a:t>Cov( </a:t>
                  </a:r>
                  <a14:m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bar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 )=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B94A72D-88EE-4159-AA43-FD8D1E025F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0863" y="4857876"/>
                  <a:ext cx="2906829" cy="409151"/>
                </a:xfrm>
                <a:prstGeom prst="rect">
                  <a:avLst/>
                </a:prstGeom>
                <a:blipFill>
                  <a:blip r:embed="rId3"/>
                  <a:stretch>
                    <a:fillRect b="-223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750642"/>
              </p:ext>
            </p:extLst>
          </p:nvPr>
        </p:nvGraphicFramePr>
        <p:xfrm>
          <a:off x="4061462" y="2492506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F21163-869D-4085-B663-37693E88F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151870"/>
              </p:ext>
            </p:extLst>
          </p:nvPr>
        </p:nvGraphicFramePr>
        <p:xfrm>
          <a:off x="2200982" y="2648968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6201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C758E8D-2229-4FDD-99A4-AE1FBC5D0466}"/>
              </a:ext>
            </a:extLst>
          </p:cNvPr>
          <p:cNvGrpSpPr/>
          <p:nvPr/>
        </p:nvGrpSpPr>
        <p:grpSpPr>
          <a:xfrm>
            <a:off x="3189171" y="2416955"/>
            <a:ext cx="8522168" cy="1201343"/>
            <a:chOff x="1331495" y="4438260"/>
            <a:chExt cx="8522168" cy="120134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F33F68-088C-41E6-993E-FB0531506094}"/>
                </a:ext>
              </a:extLst>
            </p:cNvPr>
            <p:cNvSpPr txBox="1"/>
            <p:nvPr/>
          </p:nvSpPr>
          <p:spPr>
            <a:xfrm>
              <a:off x="1331495" y="4439274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FF0000"/>
                  </a:solidFill>
                </a:rPr>
                <a:t> (</a:t>
              </a:r>
              <a:endParaRPr lang="en-US" sz="72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57F060-5D75-4FC6-AC72-D9D3B9E3C20E}"/>
                </a:ext>
              </a:extLst>
            </p:cNvPr>
            <p:cNvSpPr txBox="1"/>
            <p:nvPr/>
          </p:nvSpPr>
          <p:spPr>
            <a:xfrm>
              <a:off x="6270858" y="4438260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FF0000"/>
                  </a:solidFill>
                </a:rPr>
                <a:t> )</a:t>
              </a:r>
              <a:endParaRPr lang="en-US" sz="72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C00855-ED66-4012-8AB8-DA080D731D4B}"/>
                </a:ext>
              </a:extLst>
            </p:cNvPr>
            <p:cNvSpPr txBox="1"/>
            <p:nvPr/>
          </p:nvSpPr>
          <p:spPr>
            <a:xfrm>
              <a:off x="6946834" y="4885374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= 0</a:t>
              </a:r>
              <a:endParaRPr lang="en-US" dirty="0"/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152021"/>
              </p:ext>
            </p:extLst>
          </p:nvPr>
        </p:nvGraphicFramePr>
        <p:xfrm>
          <a:off x="4061462" y="2492506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F21163-869D-4085-B663-37693E88F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486386"/>
              </p:ext>
            </p:extLst>
          </p:nvPr>
        </p:nvGraphicFramePr>
        <p:xfrm>
          <a:off x="2734182" y="2682975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CF306DF-3D4E-4946-A1E8-62F0867CED1C}"/>
              </a:ext>
            </a:extLst>
          </p:cNvPr>
          <p:cNvSpPr txBox="1"/>
          <p:nvPr/>
        </p:nvSpPr>
        <p:spPr>
          <a:xfrm>
            <a:off x="3679790" y="3852234"/>
            <a:ext cx="435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Matrix multiplication -&gt; Row x Column</a:t>
            </a:r>
          </a:p>
        </p:txBody>
      </p:sp>
    </p:spTree>
    <p:extLst>
      <p:ext uri="{BB962C8B-B14F-4D97-AF65-F5344CB8AC3E}">
        <p14:creationId xmlns:p14="http://schemas.microsoft.com/office/powerpoint/2010/main" val="19317889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C758E8D-2229-4FDD-99A4-AE1FBC5D0466}"/>
              </a:ext>
            </a:extLst>
          </p:cNvPr>
          <p:cNvGrpSpPr/>
          <p:nvPr/>
        </p:nvGrpSpPr>
        <p:grpSpPr>
          <a:xfrm>
            <a:off x="3261565" y="2416955"/>
            <a:ext cx="9082033" cy="1209743"/>
            <a:chOff x="1403889" y="4438260"/>
            <a:chExt cx="9082033" cy="120974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F33F68-088C-41E6-993E-FB0531506094}"/>
                </a:ext>
              </a:extLst>
            </p:cNvPr>
            <p:cNvSpPr txBox="1"/>
            <p:nvPr/>
          </p:nvSpPr>
          <p:spPr>
            <a:xfrm>
              <a:off x="1403889" y="4447674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FF0000"/>
                  </a:solidFill>
                </a:rPr>
                <a:t> (</a:t>
              </a:r>
              <a:endParaRPr lang="en-US" sz="72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57F060-5D75-4FC6-AC72-D9D3B9E3C20E}"/>
                </a:ext>
              </a:extLst>
            </p:cNvPr>
            <p:cNvSpPr txBox="1"/>
            <p:nvPr/>
          </p:nvSpPr>
          <p:spPr>
            <a:xfrm>
              <a:off x="6270858" y="4438260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FF0000"/>
                  </a:solidFill>
                </a:rPr>
                <a:t> )</a:t>
              </a:r>
              <a:endParaRPr lang="en-US" sz="72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C00855-ED66-4012-8AB8-DA080D731D4B}"/>
                </a:ext>
              </a:extLst>
            </p:cNvPr>
            <p:cNvSpPr txBox="1"/>
            <p:nvPr/>
          </p:nvSpPr>
          <p:spPr>
            <a:xfrm>
              <a:off x="7579093" y="4885188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= 0</a:t>
              </a:r>
              <a:endParaRPr lang="en-US" dirty="0"/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684828"/>
              </p:ext>
            </p:extLst>
          </p:nvPr>
        </p:nvGraphicFramePr>
        <p:xfrm>
          <a:off x="4061462" y="2492506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F21163-869D-4085-B663-37693E88F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535059"/>
              </p:ext>
            </p:extLst>
          </p:nvPr>
        </p:nvGraphicFramePr>
        <p:xfrm>
          <a:off x="8740268" y="2697480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CF306DF-3D4E-4946-A1E8-62F0867CED1C}"/>
              </a:ext>
            </a:extLst>
          </p:cNvPr>
          <p:cNvSpPr txBox="1"/>
          <p:nvPr/>
        </p:nvSpPr>
        <p:spPr>
          <a:xfrm>
            <a:off x="3679790" y="3852234"/>
            <a:ext cx="435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Matrix multiplication -&gt; Row x Column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3C55DC12-8D15-43FC-B2E1-7057175B5AD2}"/>
              </a:ext>
            </a:extLst>
          </p:cNvPr>
          <p:cNvCxnSpPr>
            <a:cxnSpLocks/>
          </p:cNvCxnSpPr>
          <p:nvPr/>
        </p:nvCxnSpPr>
        <p:spPr>
          <a:xfrm flipV="1">
            <a:off x="6326610" y="2788724"/>
            <a:ext cx="2557508" cy="237810"/>
          </a:xfrm>
          <a:prstGeom prst="curvedConnector3">
            <a:avLst/>
          </a:prstGeom>
          <a:ln w="28575"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EBFBA0F9-C8C1-413B-88F3-C51075F6F6B4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7536985" y="3100014"/>
            <a:ext cx="1480158" cy="328986"/>
          </a:xfrm>
          <a:prstGeom prst="curvedConnector4">
            <a:avLst>
              <a:gd name="adj1" fmla="val 40647"/>
              <a:gd name="adj2" fmla="val 169486"/>
            </a:avLst>
          </a:prstGeom>
          <a:ln w="28575"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018055-A389-4DB5-B5FD-E6690A828FA8}"/>
              </a:ext>
            </a:extLst>
          </p:cNvPr>
          <p:cNvCxnSpPr>
            <a:cxnSpLocks/>
          </p:cNvCxnSpPr>
          <p:nvPr/>
        </p:nvCxnSpPr>
        <p:spPr>
          <a:xfrm flipH="1">
            <a:off x="5602705" y="3584075"/>
            <a:ext cx="3498257" cy="138674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B77FA74-7989-4F22-A046-CDF808381347}"/>
              </a:ext>
            </a:extLst>
          </p:cNvPr>
          <p:cNvSpPr txBox="1"/>
          <p:nvPr/>
        </p:nvSpPr>
        <p:spPr>
          <a:xfrm>
            <a:off x="3541430" y="4946530"/>
            <a:ext cx="43511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-5.33x</a:t>
            </a:r>
            <a:r>
              <a:rPr lang="en-US" baseline="-25000" dirty="0"/>
              <a:t>1</a:t>
            </a:r>
            <a:r>
              <a:rPr lang="en-US" dirty="0"/>
              <a:t>+5.33x</a:t>
            </a:r>
            <a:r>
              <a:rPr lang="en-US" baseline="-25000" dirty="0"/>
              <a:t>2 </a:t>
            </a:r>
            <a:r>
              <a:rPr lang="en-US" dirty="0"/>
              <a:t>= 0</a:t>
            </a:r>
            <a:endParaRPr lang="en-US" baseline="-25000" dirty="0"/>
          </a:p>
          <a:p>
            <a:pPr algn="ctr"/>
            <a:endParaRPr lang="en-US" baseline="-25000" dirty="0"/>
          </a:p>
          <a:p>
            <a:pPr algn="ctr"/>
            <a:endParaRPr lang="en-US" baseline="-25000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5469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C758E8D-2229-4FDD-99A4-AE1FBC5D0466}"/>
              </a:ext>
            </a:extLst>
          </p:cNvPr>
          <p:cNvGrpSpPr/>
          <p:nvPr/>
        </p:nvGrpSpPr>
        <p:grpSpPr>
          <a:xfrm>
            <a:off x="3261565" y="2416955"/>
            <a:ext cx="9082033" cy="1209743"/>
            <a:chOff x="1403889" y="4438260"/>
            <a:chExt cx="9082033" cy="120974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F33F68-088C-41E6-993E-FB0531506094}"/>
                </a:ext>
              </a:extLst>
            </p:cNvPr>
            <p:cNvSpPr txBox="1"/>
            <p:nvPr/>
          </p:nvSpPr>
          <p:spPr>
            <a:xfrm>
              <a:off x="1403889" y="4447674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FF0000"/>
                  </a:solidFill>
                </a:rPr>
                <a:t> (</a:t>
              </a:r>
              <a:endParaRPr lang="en-US" sz="72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57F060-5D75-4FC6-AC72-D9D3B9E3C20E}"/>
                </a:ext>
              </a:extLst>
            </p:cNvPr>
            <p:cNvSpPr txBox="1"/>
            <p:nvPr/>
          </p:nvSpPr>
          <p:spPr>
            <a:xfrm>
              <a:off x="6270858" y="4438260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FF0000"/>
                  </a:solidFill>
                </a:rPr>
                <a:t> )</a:t>
              </a:r>
              <a:endParaRPr lang="en-US" sz="72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C00855-ED66-4012-8AB8-DA080D731D4B}"/>
                </a:ext>
              </a:extLst>
            </p:cNvPr>
            <p:cNvSpPr txBox="1"/>
            <p:nvPr/>
          </p:nvSpPr>
          <p:spPr>
            <a:xfrm>
              <a:off x="7579093" y="4885188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= 0</a:t>
              </a:r>
              <a:endParaRPr lang="en-US" dirty="0"/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426344"/>
              </p:ext>
            </p:extLst>
          </p:nvPr>
        </p:nvGraphicFramePr>
        <p:xfrm>
          <a:off x="4061462" y="2492506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F21163-869D-4085-B663-37693E88F28E}"/>
              </a:ext>
            </a:extLst>
          </p:cNvPr>
          <p:cNvGraphicFramePr>
            <a:graphicFrameLocks noGrp="1"/>
          </p:cNvGraphicFramePr>
          <p:nvPr/>
        </p:nvGraphicFramePr>
        <p:xfrm>
          <a:off x="8740268" y="2697480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CF306DF-3D4E-4946-A1E8-62F0867CED1C}"/>
              </a:ext>
            </a:extLst>
          </p:cNvPr>
          <p:cNvSpPr txBox="1"/>
          <p:nvPr/>
        </p:nvSpPr>
        <p:spPr>
          <a:xfrm>
            <a:off x="3679790" y="3852234"/>
            <a:ext cx="435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Matrix multiplication -&gt; Row x Column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3C55DC12-8D15-43FC-B2E1-7057175B5AD2}"/>
              </a:ext>
            </a:extLst>
          </p:cNvPr>
          <p:cNvCxnSpPr>
            <a:cxnSpLocks/>
          </p:cNvCxnSpPr>
          <p:nvPr/>
        </p:nvCxnSpPr>
        <p:spPr>
          <a:xfrm flipV="1">
            <a:off x="6168394" y="2788724"/>
            <a:ext cx="2715724" cy="485201"/>
          </a:xfrm>
          <a:prstGeom prst="curvedConnector3">
            <a:avLst/>
          </a:prstGeom>
          <a:ln w="28575"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EBFBA0F9-C8C1-413B-88F3-C51075F6F6B4}"/>
              </a:ext>
            </a:extLst>
          </p:cNvPr>
          <p:cNvCxnSpPr>
            <a:cxnSpLocks/>
          </p:cNvCxnSpPr>
          <p:nvPr/>
        </p:nvCxnSpPr>
        <p:spPr>
          <a:xfrm flipV="1">
            <a:off x="7652084" y="3233215"/>
            <a:ext cx="1232034" cy="195785"/>
          </a:xfrm>
          <a:prstGeom prst="curvedConnector3">
            <a:avLst>
              <a:gd name="adj1" fmla="val 50000"/>
            </a:avLst>
          </a:prstGeom>
          <a:ln w="28575"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018055-A389-4DB5-B5FD-E6690A828FA8}"/>
              </a:ext>
            </a:extLst>
          </p:cNvPr>
          <p:cNvCxnSpPr>
            <a:cxnSpLocks/>
          </p:cNvCxnSpPr>
          <p:nvPr/>
        </p:nvCxnSpPr>
        <p:spPr>
          <a:xfrm flipH="1">
            <a:off x="5602705" y="3584075"/>
            <a:ext cx="3498257" cy="138674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B77FA74-7989-4F22-A046-CDF808381347}"/>
              </a:ext>
            </a:extLst>
          </p:cNvPr>
          <p:cNvSpPr txBox="1"/>
          <p:nvPr/>
        </p:nvSpPr>
        <p:spPr>
          <a:xfrm>
            <a:off x="3541430" y="4946530"/>
            <a:ext cx="43511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5.33x</a:t>
            </a:r>
            <a:r>
              <a:rPr lang="en-US" baseline="-25000" dirty="0"/>
              <a:t>1</a:t>
            </a:r>
            <a:r>
              <a:rPr lang="en-US" dirty="0"/>
              <a:t>-5.33x</a:t>
            </a:r>
            <a:r>
              <a:rPr lang="en-US" baseline="-25000" dirty="0"/>
              <a:t>2 </a:t>
            </a:r>
            <a:r>
              <a:rPr lang="en-US" dirty="0"/>
              <a:t>= 0</a:t>
            </a:r>
            <a:endParaRPr lang="en-US" baseline="-25000" dirty="0"/>
          </a:p>
          <a:p>
            <a:pPr algn="ctr"/>
            <a:endParaRPr lang="en-US" baseline="-25000" dirty="0"/>
          </a:p>
          <a:p>
            <a:pPr algn="ctr"/>
            <a:endParaRPr lang="en-US" baseline="-25000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197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77FA74-7989-4F22-A046-CDF808381347}"/>
              </a:ext>
            </a:extLst>
          </p:cNvPr>
          <p:cNvSpPr txBox="1"/>
          <p:nvPr/>
        </p:nvSpPr>
        <p:spPr>
          <a:xfrm>
            <a:off x="3920422" y="2527036"/>
            <a:ext cx="435115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Eqn1: -5.33x</a:t>
            </a:r>
            <a:r>
              <a:rPr lang="en-US" baseline="-25000" dirty="0"/>
              <a:t>1</a:t>
            </a:r>
            <a:r>
              <a:rPr lang="en-US" dirty="0"/>
              <a:t>+5.33x</a:t>
            </a:r>
            <a:r>
              <a:rPr lang="en-US" baseline="-25000" dirty="0"/>
              <a:t>2 </a:t>
            </a:r>
            <a:r>
              <a:rPr lang="en-US" dirty="0"/>
              <a:t>= 0</a:t>
            </a:r>
          </a:p>
          <a:p>
            <a:pPr algn="ctr"/>
            <a:r>
              <a:rPr lang="en-US" dirty="0"/>
              <a:t>Eqn2: 5.33x</a:t>
            </a:r>
            <a:r>
              <a:rPr lang="en-US" baseline="-25000" dirty="0"/>
              <a:t>1</a:t>
            </a:r>
            <a:r>
              <a:rPr lang="en-US" dirty="0"/>
              <a:t>-5.33x</a:t>
            </a:r>
            <a:r>
              <a:rPr lang="en-US" baseline="-25000" dirty="0"/>
              <a:t>2 </a:t>
            </a:r>
            <a:r>
              <a:rPr lang="en-US" dirty="0"/>
              <a:t>= 0</a:t>
            </a:r>
            <a:endParaRPr lang="en-US" baseline="-25000" dirty="0"/>
          </a:p>
          <a:p>
            <a:pPr algn="ctr"/>
            <a:endParaRPr lang="en-US" baseline="-25000" dirty="0"/>
          </a:p>
          <a:p>
            <a:pPr algn="ctr"/>
            <a:endParaRPr lang="en-US" baseline="-25000" dirty="0"/>
          </a:p>
          <a:p>
            <a:pPr algn="ctr"/>
            <a:endParaRPr lang="en-US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4490C97-AF84-4D25-85CA-0C9B447C8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736930"/>
              </p:ext>
            </p:extLst>
          </p:nvPr>
        </p:nvGraphicFramePr>
        <p:xfrm>
          <a:off x="4120142" y="2441847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6285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77FA74-7989-4F22-A046-CDF808381347}"/>
              </a:ext>
            </a:extLst>
          </p:cNvPr>
          <p:cNvSpPr txBox="1"/>
          <p:nvPr/>
        </p:nvSpPr>
        <p:spPr>
          <a:xfrm>
            <a:off x="3920422" y="2527036"/>
            <a:ext cx="43511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Eqn1: -5.33x</a:t>
            </a:r>
            <a:r>
              <a:rPr lang="en-US" baseline="-25000" dirty="0"/>
              <a:t>1</a:t>
            </a:r>
            <a:r>
              <a:rPr lang="en-US" dirty="0"/>
              <a:t>+5.33x</a:t>
            </a:r>
            <a:r>
              <a:rPr lang="en-US" baseline="-25000" dirty="0"/>
              <a:t>2 </a:t>
            </a:r>
            <a:r>
              <a:rPr lang="en-US" dirty="0"/>
              <a:t>= 0</a:t>
            </a:r>
          </a:p>
          <a:p>
            <a:pPr algn="ctr"/>
            <a:r>
              <a:rPr lang="en-US" dirty="0"/>
              <a:t>Let x</a:t>
            </a:r>
            <a:r>
              <a:rPr lang="en-US" baseline="-25000" dirty="0"/>
              <a:t>2 </a:t>
            </a:r>
            <a:r>
              <a:rPr lang="en-US" dirty="0"/>
              <a:t> = 1</a:t>
            </a:r>
          </a:p>
          <a:p>
            <a:pPr algn="ctr"/>
            <a:r>
              <a:rPr lang="en-US" dirty="0"/>
              <a:t>-5.33x</a:t>
            </a:r>
            <a:r>
              <a:rPr lang="en-US" baseline="-25000" dirty="0"/>
              <a:t>1</a:t>
            </a:r>
            <a:r>
              <a:rPr lang="en-US" dirty="0"/>
              <a:t>+5.33(1) = 0</a:t>
            </a:r>
          </a:p>
          <a:p>
            <a:pPr algn="ctr"/>
            <a:r>
              <a:rPr lang="en-US" dirty="0"/>
              <a:t> -5.33x</a:t>
            </a:r>
            <a:r>
              <a:rPr lang="en-US" baseline="-25000" dirty="0"/>
              <a:t>1</a:t>
            </a:r>
            <a:r>
              <a:rPr lang="en-US" dirty="0"/>
              <a:t>= -5.33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baseline="-25000" dirty="0">
                <a:solidFill>
                  <a:srgbClr val="FF0000"/>
                </a:solidFill>
              </a:rPr>
              <a:t>1 </a:t>
            </a:r>
            <a:r>
              <a:rPr lang="en-US" dirty="0">
                <a:solidFill>
                  <a:srgbClr val="FF0000"/>
                </a:solidFill>
              </a:rPr>
              <a:t>= 1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/>
              <a:t>Eqn2: 5.33x</a:t>
            </a:r>
            <a:r>
              <a:rPr lang="en-US" baseline="-25000" dirty="0"/>
              <a:t>1</a:t>
            </a:r>
            <a:r>
              <a:rPr lang="en-US" dirty="0"/>
              <a:t>-5.33x</a:t>
            </a:r>
            <a:r>
              <a:rPr lang="en-US" baseline="-25000" dirty="0"/>
              <a:t>2 </a:t>
            </a:r>
            <a:r>
              <a:rPr lang="en-US" dirty="0"/>
              <a:t>= 0</a:t>
            </a:r>
            <a:endParaRPr lang="en-US" baseline="-25000" dirty="0"/>
          </a:p>
          <a:p>
            <a:pPr algn="ctr"/>
            <a:r>
              <a:rPr lang="en-US" dirty="0"/>
              <a:t>5.33(1)-5.33x</a:t>
            </a:r>
            <a:r>
              <a:rPr lang="en-US" baseline="-25000" dirty="0"/>
              <a:t>2 </a:t>
            </a:r>
            <a:r>
              <a:rPr lang="en-US" dirty="0"/>
              <a:t>= 0</a:t>
            </a:r>
          </a:p>
          <a:p>
            <a:pPr algn="ctr"/>
            <a:r>
              <a:rPr lang="en-US" dirty="0"/>
              <a:t>-5.33x</a:t>
            </a:r>
            <a:r>
              <a:rPr lang="en-US" baseline="-25000" dirty="0"/>
              <a:t>2 </a:t>
            </a:r>
            <a:r>
              <a:rPr lang="en-US" dirty="0"/>
              <a:t>= 5.33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baseline="-25000" dirty="0">
                <a:solidFill>
                  <a:srgbClr val="FF0000"/>
                </a:solidFill>
              </a:rPr>
              <a:t>2 </a:t>
            </a:r>
            <a:r>
              <a:rPr lang="en-US" dirty="0">
                <a:solidFill>
                  <a:srgbClr val="FF0000"/>
                </a:solidFill>
              </a:rPr>
              <a:t>= 1</a:t>
            </a:r>
          </a:p>
          <a:p>
            <a:pPr algn="ctr"/>
            <a:endParaRPr lang="en-US" baseline="-25000" dirty="0"/>
          </a:p>
          <a:p>
            <a:pPr algn="ctr"/>
            <a:endParaRPr lang="en-US" dirty="0"/>
          </a:p>
          <a:p>
            <a:pPr algn="ctr"/>
            <a:endParaRPr lang="en-US" baseline="-25000" dirty="0"/>
          </a:p>
          <a:p>
            <a:pPr algn="ctr"/>
            <a:endParaRPr lang="en-US" baseline="-25000" dirty="0"/>
          </a:p>
          <a:p>
            <a:pPr algn="ctr"/>
            <a:endParaRPr lang="en-US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4490C97-AF84-4D25-85CA-0C9B447C8DD2}"/>
              </a:ext>
            </a:extLst>
          </p:cNvPr>
          <p:cNvGraphicFramePr>
            <a:graphicFrameLocks noGrp="1"/>
          </p:cNvGraphicFramePr>
          <p:nvPr/>
        </p:nvGraphicFramePr>
        <p:xfrm>
          <a:off x="4120142" y="2441847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67074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77FA74-7989-4F22-A046-CDF808381347}"/>
              </a:ext>
            </a:extLst>
          </p:cNvPr>
          <p:cNvSpPr txBox="1"/>
          <p:nvPr/>
        </p:nvSpPr>
        <p:spPr>
          <a:xfrm>
            <a:off x="3920422" y="2527036"/>
            <a:ext cx="43511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Eqn1: -5.33x</a:t>
            </a:r>
            <a:r>
              <a:rPr lang="en-US" baseline="-25000" dirty="0"/>
              <a:t>1</a:t>
            </a:r>
            <a:r>
              <a:rPr lang="en-US" dirty="0"/>
              <a:t>+5.33x</a:t>
            </a:r>
            <a:r>
              <a:rPr lang="en-US" baseline="-25000" dirty="0"/>
              <a:t>2 </a:t>
            </a:r>
            <a:r>
              <a:rPr lang="en-US" dirty="0"/>
              <a:t>= 0</a:t>
            </a:r>
          </a:p>
          <a:p>
            <a:pPr algn="ctr"/>
            <a:r>
              <a:rPr lang="en-US" dirty="0"/>
              <a:t>Let x</a:t>
            </a:r>
            <a:r>
              <a:rPr lang="en-US" baseline="-25000" dirty="0"/>
              <a:t>2 </a:t>
            </a:r>
            <a:r>
              <a:rPr lang="en-US" dirty="0"/>
              <a:t> = 1</a:t>
            </a:r>
          </a:p>
          <a:p>
            <a:pPr algn="ctr"/>
            <a:r>
              <a:rPr lang="en-US" dirty="0"/>
              <a:t>-5.33x</a:t>
            </a:r>
            <a:r>
              <a:rPr lang="en-US" baseline="-25000" dirty="0"/>
              <a:t>1</a:t>
            </a:r>
            <a:r>
              <a:rPr lang="en-US" dirty="0"/>
              <a:t>+5.33(1) = 0</a:t>
            </a:r>
          </a:p>
          <a:p>
            <a:pPr algn="ctr"/>
            <a:r>
              <a:rPr lang="en-US" dirty="0"/>
              <a:t> -5.33x</a:t>
            </a:r>
            <a:r>
              <a:rPr lang="en-US" baseline="-25000" dirty="0"/>
              <a:t>1</a:t>
            </a:r>
            <a:r>
              <a:rPr lang="en-US" dirty="0"/>
              <a:t>= -5.33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baseline="-25000" dirty="0">
                <a:solidFill>
                  <a:srgbClr val="FF0000"/>
                </a:solidFill>
              </a:rPr>
              <a:t>1 </a:t>
            </a:r>
            <a:r>
              <a:rPr lang="en-US" dirty="0">
                <a:solidFill>
                  <a:srgbClr val="FF0000"/>
                </a:solidFill>
              </a:rPr>
              <a:t>= 1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/>
              <a:t>Eqn2: 5.33x</a:t>
            </a:r>
            <a:r>
              <a:rPr lang="en-US" baseline="-25000" dirty="0"/>
              <a:t>1</a:t>
            </a:r>
            <a:r>
              <a:rPr lang="en-US" dirty="0"/>
              <a:t>-5.33x</a:t>
            </a:r>
            <a:r>
              <a:rPr lang="en-US" baseline="-25000" dirty="0"/>
              <a:t>2 </a:t>
            </a:r>
            <a:r>
              <a:rPr lang="en-US" dirty="0"/>
              <a:t>= 0</a:t>
            </a:r>
            <a:endParaRPr lang="en-US" baseline="-25000" dirty="0"/>
          </a:p>
          <a:p>
            <a:pPr algn="ctr"/>
            <a:r>
              <a:rPr lang="en-US" dirty="0"/>
              <a:t>5.33(1)-5.33x</a:t>
            </a:r>
            <a:r>
              <a:rPr lang="en-US" baseline="-25000" dirty="0"/>
              <a:t>2 </a:t>
            </a:r>
            <a:r>
              <a:rPr lang="en-US" dirty="0"/>
              <a:t>= 0</a:t>
            </a:r>
          </a:p>
          <a:p>
            <a:pPr algn="ctr"/>
            <a:r>
              <a:rPr lang="en-US" dirty="0"/>
              <a:t>-5.33x</a:t>
            </a:r>
            <a:r>
              <a:rPr lang="en-US" baseline="-25000" dirty="0"/>
              <a:t>2 </a:t>
            </a:r>
            <a:r>
              <a:rPr lang="en-US" dirty="0"/>
              <a:t>= 5.33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baseline="-25000" dirty="0">
                <a:solidFill>
                  <a:srgbClr val="FF0000"/>
                </a:solidFill>
              </a:rPr>
              <a:t>2 </a:t>
            </a:r>
            <a:r>
              <a:rPr lang="en-US" dirty="0">
                <a:solidFill>
                  <a:srgbClr val="FF0000"/>
                </a:solidFill>
              </a:rPr>
              <a:t>= 1</a:t>
            </a:r>
          </a:p>
          <a:p>
            <a:pPr algn="ctr"/>
            <a:endParaRPr lang="en-US" baseline="-25000" dirty="0"/>
          </a:p>
          <a:p>
            <a:pPr algn="ctr"/>
            <a:endParaRPr lang="en-US" dirty="0"/>
          </a:p>
          <a:p>
            <a:pPr algn="ctr"/>
            <a:endParaRPr lang="en-US" baseline="-25000" dirty="0"/>
          </a:p>
          <a:p>
            <a:pPr algn="ctr"/>
            <a:endParaRPr lang="en-US" baseline="-25000" dirty="0"/>
          </a:p>
          <a:p>
            <a:pPr algn="ctr"/>
            <a:endParaRPr lang="en-US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4490C97-AF84-4D25-85CA-0C9B447C8DD2}"/>
              </a:ext>
            </a:extLst>
          </p:cNvPr>
          <p:cNvGraphicFramePr>
            <a:graphicFrameLocks noGrp="1"/>
          </p:cNvGraphicFramePr>
          <p:nvPr/>
        </p:nvGraphicFramePr>
        <p:xfrm>
          <a:off x="4120142" y="2441847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EFA8904-88AF-4664-8C54-FAAAA5854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177343"/>
              </p:ext>
            </p:extLst>
          </p:nvPr>
        </p:nvGraphicFramePr>
        <p:xfrm>
          <a:off x="9808395" y="3453938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A2E04FA-67E2-4F44-8A48-BCA60280B68C}"/>
              </a:ext>
            </a:extLst>
          </p:cNvPr>
          <p:cNvCxnSpPr>
            <a:cxnSpLocks/>
          </p:cNvCxnSpPr>
          <p:nvPr/>
        </p:nvCxnSpPr>
        <p:spPr>
          <a:xfrm flipV="1">
            <a:off x="6391175" y="3623802"/>
            <a:ext cx="3532471" cy="1958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93C798-70D6-4DAD-B916-C834B46B458F}"/>
              </a:ext>
            </a:extLst>
          </p:cNvPr>
          <p:cNvCxnSpPr>
            <a:cxnSpLocks/>
          </p:cNvCxnSpPr>
          <p:nvPr/>
        </p:nvCxnSpPr>
        <p:spPr>
          <a:xfrm flipV="1">
            <a:off x="6391175" y="3994265"/>
            <a:ext cx="3532471" cy="1212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5C57EF-54A7-4998-86EF-50879DF1A8AB}"/>
              </a:ext>
            </a:extLst>
          </p:cNvPr>
          <p:cNvSpPr txBox="1"/>
          <p:nvPr/>
        </p:nvSpPr>
        <p:spPr>
          <a:xfrm>
            <a:off x="7909693" y="4365642"/>
            <a:ext cx="4351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eigenvector(x) associated with eigenvalue(</a:t>
            </a:r>
            <a:r>
              <a:rPr lang="el-GR" dirty="0"/>
              <a:t>λ</a:t>
            </a:r>
            <a:r>
              <a:rPr lang="en-US" dirty="0"/>
              <a:t>) = 12 </a:t>
            </a:r>
          </a:p>
          <a:p>
            <a:pPr algn="ctr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20072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Need to normalize!</a:t>
            </a:r>
          </a:p>
          <a:p>
            <a:pPr lvl="4"/>
            <a:r>
              <a:rPr lang="en-US" dirty="0" err="1">
                <a:solidFill>
                  <a:srgbClr val="FF0000"/>
                </a:solidFill>
              </a:rPr>
              <a:t>Eqn</a:t>
            </a:r>
            <a:r>
              <a:rPr lang="en-US" dirty="0">
                <a:solidFill>
                  <a:srgbClr val="FF0000"/>
                </a:solidFill>
              </a:rPr>
              <a:t>: (x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+ (x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2637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Need to normalize!</a:t>
            </a:r>
          </a:p>
          <a:p>
            <a:pPr lvl="4"/>
            <a:r>
              <a:rPr lang="en-US" dirty="0" err="1">
                <a:solidFill>
                  <a:srgbClr val="FF0000"/>
                </a:solidFill>
              </a:rPr>
              <a:t>Eqn</a:t>
            </a:r>
            <a:r>
              <a:rPr lang="en-US" dirty="0">
                <a:solidFill>
                  <a:srgbClr val="FF0000"/>
                </a:solidFill>
              </a:rPr>
              <a:t>: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+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F79959-EDCA-4515-828F-A3E956312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375454"/>
              </p:ext>
            </p:extLst>
          </p:nvPr>
        </p:nvGraphicFramePr>
        <p:xfrm>
          <a:off x="1896979" y="3250163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7840CA2-9227-4BFD-A9D3-7E990F3FAA1D}"/>
              </a:ext>
            </a:extLst>
          </p:cNvPr>
          <p:cNvSpPr txBox="1"/>
          <p:nvPr/>
        </p:nvSpPr>
        <p:spPr>
          <a:xfrm>
            <a:off x="2089097" y="3214539"/>
            <a:ext cx="43511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(1x)</a:t>
            </a:r>
            <a:r>
              <a:rPr lang="en-US" baseline="30000" dirty="0"/>
              <a:t>2</a:t>
            </a:r>
            <a:r>
              <a:rPr lang="en-US" dirty="0"/>
              <a:t> + (1x)</a:t>
            </a:r>
            <a:r>
              <a:rPr lang="en-US" baseline="30000" dirty="0"/>
              <a:t>2</a:t>
            </a:r>
            <a:r>
              <a:rPr lang="en-US" dirty="0"/>
              <a:t> = 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1</a:t>
            </a:r>
            <a:r>
              <a:rPr lang="en-US" baseline="30000" dirty="0"/>
              <a:t>2</a:t>
            </a:r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+1</a:t>
            </a:r>
            <a:r>
              <a:rPr lang="en-US" baseline="30000" dirty="0"/>
              <a:t>2</a:t>
            </a:r>
            <a:r>
              <a:rPr lang="en-US" dirty="0"/>
              <a:t>x</a:t>
            </a:r>
            <a:r>
              <a:rPr lang="en-US" baseline="30000" dirty="0"/>
              <a:t>2 </a:t>
            </a:r>
            <a:r>
              <a:rPr lang="en-US" dirty="0"/>
              <a:t>= 1</a:t>
            </a:r>
          </a:p>
          <a:p>
            <a:pPr algn="ctr"/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+x</a:t>
            </a:r>
            <a:r>
              <a:rPr lang="en-US" baseline="30000" dirty="0"/>
              <a:t>2 </a:t>
            </a:r>
            <a:r>
              <a:rPr lang="en-US" dirty="0"/>
              <a:t>= 1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 = 1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 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A512B7ED-A8B4-4F06-A65E-8A5C649E5109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H="1">
            <a:off x="2725703" y="2698314"/>
            <a:ext cx="149042" cy="1252740"/>
          </a:xfrm>
          <a:prstGeom prst="curvedConnector4">
            <a:avLst>
              <a:gd name="adj1" fmla="val -153380"/>
              <a:gd name="adj2" fmla="val 610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FCFAC458-C89B-4924-ABA4-C1166E34A956}"/>
              </a:ext>
            </a:extLst>
          </p:cNvPr>
          <p:cNvCxnSpPr>
            <a:cxnSpLocks/>
          </p:cNvCxnSpPr>
          <p:nvPr/>
        </p:nvCxnSpPr>
        <p:spPr>
          <a:xfrm flipV="1">
            <a:off x="2271562" y="3573772"/>
            <a:ext cx="1993112" cy="13448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0296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Need to normalize!</a:t>
            </a:r>
          </a:p>
          <a:p>
            <a:pPr lvl="4"/>
            <a:r>
              <a:rPr lang="en-US" dirty="0" err="1">
                <a:solidFill>
                  <a:srgbClr val="FF0000"/>
                </a:solidFill>
              </a:rPr>
              <a:t>Eqn</a:t>
            </a:r>
            <a:r>
              <a:rPr lang="en-US" dirty="0">
                <a:solidFill>
                  <a:srgbClr val="FF0000"/>
                </a:solidFill>
              </a:rPr>
              <a:t>: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+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F79959-EDCA-4515-828F-A3E956312755}"/>
              </a:ext>
            </a:extLst>
          </p:cNvPr>
          <p:cNvGraphicFramePr>
            <a:graphicFrameLocks noGrp="1"/>
          </p:cNvGraphicFramePr>
          <p:nvPr/>
        </p:nvGraphicFramePr>
        <p:xfrm>
          <a:off x="1896979" y="3250163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7840CA2-9227-4BFD-A9D3-7E990F3FAA1D}"/>
              </a:ext>
            </a:extLst>
          </p:cNvPr>
          <p:cNvSpPr txBox="1"/>
          <p:nvPr/>
        </p:nvSpPr>
        <p:spPr>
          <a:xfrm>
            <a:off x="2089097" y="3214539"/>
            <a:ext cx="43511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(1x)</a:t>
            </a:r>
            <a:r>
              <a:rPr lang="en-US" baseline="30000" dirty="0"/>
              <a:t>2</a:t>
            </a:r>
            <a:r>
              <a:rPr lang="en-US" dirty="0"/>
              <a:t> + (1x)</a:t>
            </a:r>
            <a:r>
              <a:rPr lang="en-US" baseline="30000" dirty="0"/>
              <a:t>2</a:t>
            </a:r>
            <a:r>
              <a:rPr lang="en-US" dirty="0"/>
              <a:t> = 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1</a:t>
            </a:r>
            <a:r>
              <a:rPr lang="en-US" baseline="30000" dirty="0"/>
              <a:t>2</a:t>
            </a:r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+1</a:t>
            </a:r>
            <a:r>
              <a:rPr lang="en-US" baseline="30000" dirty="0"/>
              <a:t>2</a:t>
            </a:r>
            <a:r>
              <a:rPr lang="en-US" dirty="0"/>
              <a:t>x</a:t>
            </a:r>
            <a:r>
              <a:rPr lang="en-US" baseline="30000" dirty="0"/>
              <a:t>2 </a:t>
            </a:r>
            <a:r>
              <a:rPr lang="en-US" dirty="0"/>
              <a:t>= 1</a:t>
            </a:r>
          </a:p>
          <a:p>
            <a:pPr algn="ctr"/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+x</a:t>
            </a:r>
            <a:r>
              <a:rPr lang="en-US" baseline="30000" dirty="0"/>
              <a:t>2 </a:t>
            </a:r>
            <a:r>
              <a:rPr lang="en-US" dirty="0"/>
              <a:t>= 1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 = 1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 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DAE7B6E9-C827-483B-B77C-83EB1232AABE}"/>
              </a:ext>
            </a:extLst>
          </p:cNvPr>
          <p:cNvCxnSpPr>
            <a:cxnSpLocks/>
          </p:cNvCxnSpPr>
          <p:nvPr/>
        </p:nvCxnSpPr>
        <p:spPr>
          <a:xfrm rot="10800000">
            <a:off x="2089099" y="3828100"/>
            <a:ext cx="1761006" cy="731520"/>
          </a:xfrm>
          <a:prstGeom prst="curvedConnector3">
            <a:avLst>
              <a:gd name="adj1" fmla="val 115043"/>
            </a:avLst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57A3D7F6-2587-4B64-B614-44D5ED0B47C7}"/>
              </a:ext>
            </a:extLst>
          </p:cNvPr>
          <p:cNvCxnSpPr>
            <a:cxnSpLocks/>
          </p:cNvCxnSpPr>
          <p:nvPr/>
        </p:nvCxnSpPr>
        <p:spPr>
          <a:xfrm rot="10800000">
            <a:off x="2089099" y="3442541"/>
            <a:ext cx="1761006" cy="1117079"/>
          </a:xfrm>
          <a:prstGeom prst="curvedConnector3">
            <a:avLst>
              <a:gd name="adj1" fmla="val 154396"/>
            </a:avLst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BED01E0-992E-4BEB-B141-121746AC9CA6}"/>
              </a:ext>
            </a:extLst>
          </p:cNvPr>
          <p:cNvSpPr txBox="1"/>
          <p:nvPr/>
        </p:nvSpPr>
        <p:spPr>
          <a:xfrm>
            <a:off x="256169" y="4734187"/>
            <a:ext cx="4912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Divide by square root of the coefficient (</a:t>
            </a:r>
            <a:r>
              <a:rPr lang="en-US" dirty="0" err="1"/>
              <a:t>i.e</a:t>
            </a:r>
            <a:r>
              <a:rPr lang="en-US" dirty="0"/>
              <a:t>  √2) </a:t>
            </a:r>
          </a:p>
        </p:txBody>
      </p:sp>
    </p:spTree>
    <p:extLst>
      <p:ext uri="{BB962C8B-B14F-4D97-AF65-F5344CB8AC3E}">
        <p14:creationId xmlns:p14="http://schemas.microsoft.com/office/powerpoint/2010/main" val="1981531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32842-C0BB-49AF-B51E-D06B15C7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1EE17-736E-41F2-8E59-B6B79F8A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dirty="0"/>
              <a:t>Download sequencing files &amp; metadata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Analyze sequencing files via clustering &amp; generating a counts table (Used </a:t>
            </a:r>
            <a:r>
              <a:rPr lang="en-US" dirty="0" err="1"/>
              <a:t>LotuS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arenR"/>
            </a:pP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ED9B902-5DAA-464F-9FDF-C6BEB8705167}"/>
              </a:ext>
            </a:extLst>
          </p:cNvPr>
          <p:cNvGrpSpPr/>
          <p:nvPr/>
        </p:nvGrpSpPr>
        <p:grpSpPr>
          <a:xfrm>
            <a:off x="519264" y="2269711"/>
            <a:ext cx="6170594" cy="2328288"/>
            <a:chOff x="586640" y="2444278"/>
            <a:chExt cx="6170594" cy="2328288"/>
          </a:xfr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0C85427-CC89-4A34-9964-89EF3FAFAFFF}"/>
                </a:ext>
              </a:extLst>
            </p:cNvPr>
            <p:cNvSpPr txBox="1"/>
            <p:nvPr/>
          </p:nvSpPr>
          <p:spPr>
            <a:xfrm>
              <a:off x="586640" y="4403234"/>
              <a:ext cx="969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Samples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B3787E4-7518-4CA8-A93B-9381AEE7C4B4}"/>
                </a:ext>
              </a:extLst>
            </p:cNvPr>
            <p:cNvSpPr txBox="1"/>
            <p:nvPr/>
          </p:nvSpPr>
          <p:spPr>
            <a:xfrm>
              <a:off x="5569517" y="2444278"/>
              <a:ext cx="1187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“Species”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78C4F1C-D365-4676-97EF-B8FFF15D5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28" y="2700661"/>
            <a:ext cx="8772942" cy="3893418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778603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Need to normalize!</a:t>
            </a:r>
          </a:p>
          <a:p>
            <a:pPr lvl="4"/>
            <a:r>
              <a:rPr lang="en-US" dirty="0" err="1">
                <a:solidFill>
                  <a:srgbClr val="FF0000"/>
                </a:solidFill>
              </a:rPr>
              <a:t>Eqn</a:t>
            </a:r>
            <a:r>
              <a:rPr lang="en-US" dirty="0">
                <a:solidFill>
                  <a:srgbClr val="FF0000"/>
                </a:solidFill>
              </a:rPr>
              <a:t>: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+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F79959-EDCA-4515-828F-A3E956312755}"/>
              </a:ext>
            </a:extLst>
          </p:cNvPr>
          <p:cNvGraphicFramePr>
            <a:graphicFrameLocks noGrp="1"/>
          </p:cNvGraphicFramePr>
          <p:nvPr/>
        </p:nvGraphicFramePr>
        <p:xfrm>
          <a:off x="1896979" y="3250163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7840CA2-9227-4BFD-A9D3-7E990F3FAA1D}"/>
              </a:ext>
            </a:extLst>
          </p:cNvPr>
          <p:cNvSpPr txBox="1"/>
          <p:nvPr/>
        </p:nvSpPr>
        <p:spPr>
          <a:xfrm>
            <a:off x="2089097" y="3214539"/>
            <a:ext cx="43511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(1x)</a:t>
            </a:r>
            <a:r>
              <a:rPr lang="en-US" baseline="30000" dirty="0"/>
              <a:t>2</a:t>
            </a:r>
            <a:r>
              <a:rPr lang="en-US" dirty="0"/>
              <a:t> + (1x)</a:t>
            </a:r>
            <a:r>
              <a:rPr lang="en-US" baseline="30000" dirty="0"/>
              <a:t>2</a:t>
            </a:r>
            <a:r>
              <a:rPr lang="en-US" dirty="0"/>
              <a:t> = 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1</a:t>
            </a:r>
            <a:r>
              <a:rPr lang="en-US" baseline="30000" dirty="0"/>
              <a:t>2</a:t>
            </a:r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+1</a:t>
            </a:r>
            <a:r>
              <a:rPr lang="en-US" baseline="30000" dirty="0"/>
              <a:t>2</a:t>
            </a:r>
            <a:r>
              <a:rPr lang="en-US" dirty="0"/>
              <a:t>x</a:t>
            </a:r>
            <a:r>
              <a:rPr lang="en-US" baseline="30000" dirty="0"/>
              <a:t>2 </a:t>
            </a:r>
            <a:r>
              <a:rPr lang="en-US" dirty="0"/>
              <a:t>= 1</a:t>
            </a:r>
          </a:p>
          <a:p>
            <a:pPr algn="ctr"/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+x</a:t>
            </a:r>
            <a:r>
              <a:rPr lang="en-US" baseline="30000" dirty="0"/>
              <a:t>2 </a:t>
            </a:r>
            <a:r>
              <a:rPr lang="en-US" dirty="0"/>
              <a:t>= 1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 = 1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 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DAE7B6E9-C827-483B-B77C-83EB1232AABE}"/>
              </a:ext>
            </a:extLst>
          </p:cNvPr>
          <p:cNvCxnSpPr>
            <a:cxnSpLocks/>
          </p:cNvCxnSpPr>
          <p:nvPr/>
        </p:nvCxnSpPr>
        <p:spPr>
          <a:xfrm rot="10800000">
            <a:off x="2089099" y="3828100"/>
            <a:ext cx="1761006" cy="731520"/>
          </a:xfrm>
          <a:prstGeom prst="curvedConnector3">
            <a:avLst>
              <a:gd name="adj1" fmla="val 115043"/>
            </a:avLst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57A3D7F6-2587-4B64-B614-44D5ED0B47C7}"/>
              </a:ext>
            </a:extLst>
          </p:cNvPr>
          <p:cNvCxnSpPr>
            <a:cxnSpLocks/>
          </p:cNvCxnSpPr>
          <p:nvPr/>
        </p:nvCxnSpPr>
        <p:spPr>
          <a:xfrm rot="10800000">
            <a:off x="2089099" y="3442541"/>
            <a:ext cx="1761006" cy="1117079"/>
          </a:xfrm>
          <a:prstGeom prst="curvedConnector3">
            <a:avLst>
              <a:gd name="adj1" fmla="val 154396"/>
            </a:avLst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BED01E0-992E-4BEB-B141-121746AC9CA6}"/>
              </a:ext>
            </a:extLst>
          </p:cNvPr>
          <p:cNvSpPr txBox="1"/>
          <p:nvPr/>
        </p:nvSpPr>
        <p:spPr>
          <a:xfrm>
            <a:off x="256169" y="4734187"/>
            <a:ext cx="4912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Divide by square root of the coefficient (</a:t>
            </a:r>
            <a:r>
              <a:rPr lang="en-US" dirty="0" err="1"/>
              <a:t>i.e</a:t>
            </a:r>
            <a:r>
              <a:rPr lang="en-US" dirty="0"/>
              <a:t>  √2)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DD4774-089D-4D38-BC37-CF9F6BF6F02E}"/>
              </a:ext>
            </a:extLst>
          </p:cNvPr>
          <p:cNvCxnSpPr/>
          <p:nvPr/>
        </p:nvCxnSpPr>
        <p:spPr>
          <a:xfrm flipV="1">
            <a:off x="4976261" y="3819698"/>
            <a:ext cx="1790299" cy="1099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F4EFB4A-284B-45DB-ACDA-B7272CF06E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898677"/>
              </p:ext>
            </p:extLst>
          </p:nvPr>
        </p:nvGraphicFramePr>
        <p:xfrm>
          <a:off x="6904699" y="3250162"/>
          <a:ext cx="786449" cy="943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449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471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b="0" dirty="0"/>
                        <a:t>√2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471562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√2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632D9C-818D-4989-B903-DC1AF36C9D65}"/>
              </a:ext>
            </a:extLst>
          </p:cNvPr>
          <p:cNvCxnSpPr/>
          <p:nvPr/>
        </p:nvCxnSpPr>
        <p:spPr>
          <a:xfrm>
            <a:off x="7796463" y="3570973"/>
            <a:ext cx="7507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60C9B20-C33E-462F-9D04-C3CDA65C9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229371"/>
              </p:ext>
            </p:extLst>
          </p:nvPr>
        </p:nvGraphicFramePr>
        <p:xfrm>
          <a:off x="8736024" y="3278886"/>
          <a:ext cx="917700" cy="919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70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704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773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  <a:p>
                      <a:pPr algn="ctr"/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5944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Need to normalize!</a:t>
            </a:r>
          </a:p>
          <a:p>
            <a:pPr lvl="4"/>
            <a:r>
              <a:rPr lang="en-US" dirty="0" err="1">
                <a:solidFill>
                  <a:srgbClr val="FF0000"/>
                </a:solidFill>
              </a:rPr>
              <a:t>Eqn</a:t>
            </a:r>
            <a:r>
              <a:rPr lang="en-US" dirty="0">
                <a:solidFill>
                  <a:srgbClr val="FF0000"/>
                </a:solidFill>
              </a:rPr>
              <a:t>: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+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F79959-EDCA-4515-828F-A3E956312755}"/>
              </a:ext>
            </a:extLst>
          </p:cNvPr>
          <p:cNvGraphicFramePr>
            <a:graphicFrameLocks noGrp="1"/>
          </p:cNvGraphicFramePr>
          <p:nvPr/>
        </p:nvGraphicFramePr>
        <p:xfrm>
          <a:off x="1896979" y="3250163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7840CA2-9227-4BFD-A9D3-7E990F3FAA1D}"/>
              </a:ext>
            </a:extLst>
          </p:cNvPr>
          <p:cNvSpPr txBox="1"/>
          <p:nvPr/>
        </p:nvSpPr>
        <p:spPr>
          <a:xfrm>
            <a:off x="2089097" y="3214539"/>
            <a:ext cx="43511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(1x)</a:t>
            </a:r>
            <a:r>
              <a:rPr lang="en-US" baseline="30000" dirty="0"/>
              <a:t>2</a:t>
            </a:r>
            <a:r>
              <a:rPr lang="en-US" dirty="0"/>
              <a:t> + (1x)</a:t>
            </a:r>
            <a:r>
              <a:rPr lang="en-US" baseline="30000" dirty="0"/>
              <a:t>2</a:t>
            </a:r>
            <a:r>
              <a:rPr lang="en-US" dirty="0"/>
              <a:t> = 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1</a:t>
            </a:r>
            <a:r>
              <a:rPr lang="en-US" baseline="30000" dirty="0"/>
              <a:t>2</a:t>
            </a:r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+1</a:t>
            </a:r>
            <a:r>
              <a:rPr lang="en-US" baseline="30000" dirty="0"/>
              <a:t>2</a:t>
            </a:r>
            <a:r>
              <a:rPr lang="en-US" dirty="0"/>
              <a:t>x</a:t>
            </a:r>
            <a:r>
              <a:rPr lang="en-US" baseline="30000" dirty="0"/>
              <a:t>2 </a:t>
            </a:r>
            <a:r>
              <a:rPr lang="en-US" dirty="0"/>
              <a:t>= 1</a:t>
            </a:r>
          </a:p>
          <a:p>
            <a:pPr algn="ctr"/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+x</a:t>
            </a:r>
            <a:r>
              <a:rPr lang="en-US" baseline="30000" dirty="0"/>
              <a:t>2 </a:t>
            </a:r>
            <a:r>
              <a:rPr lang="en-US" dirty="0"/>
              <a:t>= 1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 = 1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 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DAE7B6E9-C827-483B-B77C-83EB1232AABE}"/>
              </a:ext>
            </a:extLst>
          </p:cNvPr>
          <p:cNvCxnSpPr>
            <a:cxnSpLocks/>
          </p:cNvCxnSpPr>
          <p:nvPr/>
        </p:nvCxnSpPr>
        <p:spPr>
          <a:xfrm rot="10800000">
            <a:off x="2089099" y="3828100"/>
            <a:ext cx="1761006" cy="731520"/>
          </a:xfrm>
          <a:prstGeom prst="curvedConnector3">
            <a:avLst>
              <a:gd name="adj1" fmla="val 115043"/>
            </a:avLst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57A3D7F6-2587-4B64-B614-44D5ED0B47C7}"/>
              </a:ext>
            </a:extLst>
          </p:cNvPr>
          <p:cNvCxnSpPr>
            <a:cxnSpLocks/>
          </p:cNvCxnSpPr>
          <p:nvPr/>
        </p:nvCxnSpPr>
        <p:spPr>
          <a:xfrm rot="10800000">
            <a:off x="2089099" y="3442541"/>
            <a:ext cx="1761006" cy="1117079"/>
          </a:xfrm>
          <a:prstGeom prst="curvedConnector3">
            <a:avLst>
              <a:gd name="adj1" fmla="val 154396"/>
            </a:avLst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BED01E0-992E-4BEB-B141-121746AC9CA6}"/>
              </a:ext>
            </a:extLst>
          </p:cNvPr>
          <p:cNvSpPr txBox="1"/>
          <p:nvPr/>
        </p:nvSpPr>
        <p:spPr>
          <a:xfrm>
            <a:off x="256169" y="4734187"/>
            <a:ext cx="4912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Divide by square root of the coefficient (</a:t>
            </a:r>
            <a:r>
              <a:rPr lang="en-US" dirty="0" err="1"/>
              <a:t>i.e</a:t>
            </a:r>
            <a:r>
              <a:rPr lang="en-US" dirty="0"/>
              <a:t>  √2)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DD4774-089D-4D38-BC37-CF9F6BF6F02E}"/>
              </a:ext>
            </a:extLst>
          </p:cNvPr>
          <p:cNvCxnSpPr/>
          <p:nvPr/>
        </p:nvCxnSpPr>
        <p:spPr>
          <a:xfrm flipV="1">
            <a:off x="4976261" y="3819698"/>
            <a:ext cx="1790299" cy="1099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F4EFB4A-284B-45DB-ACDA-B7272CF06E22}"/>
              </a:ext>
            </a:extLst>
          </p:cNvPr>
          <p:cNvGraphicFramePr>
            <a:graphicFrameLocks noGrp="1"/>
          </p:cNvGraphicFramePr>
          <p:nvPr/>
        </p:nvGraphicFramePr>
        <p:xfrm>
          <a:off x="6904699" y="3250162"/>
          <a:ext cx="786449" cy="943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449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471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b="0" dirty="0"/>
                        <a:t>√2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471562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√2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632D9C-818D-4989-B903-DC1AF36C9D65}"/>
              </a:ext>
            </a:extLst>
          </p:cNvPr>
          <p:cNvCxnSpPr/>
          <p:nvPr/>
        </p:nvCxnSpPr>
        <p:spPr>
          <a:xfrm>
            <a:off x="7796463" y="3570973"/>
            <a:ext cx="7507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60C9B20-C33E-462F-9D04-C3CDA65C9C66}"/>
              </a:ext>
            </a:extLst>
          </p:cNvPr>
          <p:cNvGraphicFramePr>
            <a:graphicFrameLocks noGrp="1"/>
          </p:cNvGraphicFramePr>
          <p:nvPr/>
        </p:nvGraphicFramePr>
        <p:xfrm>
          <a:off x="8736024" y="3278886"/>
          <a:ext cx="917700" cy="919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70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704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773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  <a:p>
                      <a:pPr algn="ctr"/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FF98E74-7A84-4DCA-9914-FBDD5A913DA5}"/>
              </a:ext>
            </a:extLst>
          </p:cNvPr>
          <p:cNvSpPr txBox="1"/>
          <p:nvPr/>
        </p:nvSpPr>
        <p:spPr>
          <a:xfrm>
            <a:off x="7796463" y="4272522"/>
            <a:ext cx="2887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normalized Eigenvector (AKA loadings for PC1)</a:t>
            </a:r>
          </a:p>
        </p:txBody>
      </p:sp>
    </p:spTree>
    <p:extLst>
      <p:ext uri="{BB962C8B-B14F-4D97-AF65-F5344CB8AC3E}">
        <p14:creationId xmlns:p14="http://schemas.microsoft.com/office/powerpoint/2010/main" val="31774883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Now do the same when </a:t>
            </a:r>
            <a:r>
              <a:rPr lang="el-GR" dirty="0"/>
              <a:t>λ</a:t>
            </a:r>
            <a:r>
              <a:rPr lang="en-US" dirty="0"/>
              <a:t> = 1.33….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875590F-B8A0-44F2-8889-71080979F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222170"/>
              </p:ext>
            </p:extLst>
          </p:nvPr>
        </p:nvGraphicFramePr>
        <p:xfrm>
          <a:off x="5637150" y="3124882"/>
          <a:ext cx="917700" cy="919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70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704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-7.07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773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  <a:p>
                      <a:pPr algn="ctr"/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AD5A8E3-9169-4AB1-8D65-ACEA510768E1}"/>
              </a:ext>
            </a:extLst>
          </p:cNvPr>
          <p:cNvSpPr txBox="1"/>
          <p:nvPr/>
        </p:nvSpPr>
        <p:spPr>
          <a:xfrm>
            <a:off x="4697589" y="4118518"/>
            <a:ext cx="2887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normalized Eigenvector (AKA loadings for PC2)</a:t>
            </a:r>
          </a:p>
        </p:txBody>
      </p:sp>
    </p:spTree>
    <p:extLst>
      <p:ext uri="{BB962C8B-B14F-4D97-AF65-F5344CB8AC3E}">
        <p14:creationId xmlns:p14="http://schemas.microsoft.com/office/powerpoint/2010/main" val="21080182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4: Determine which PCs to plot</a:t>
            </a:r>
          </a:p>
          <a:p>
            <a:pPr lvl="1"/>
            <a:r>
              <a:rPr lang="en-US" dirty="0"/>
              <a:t>How much variation does each PC (</a:t>
            </a:r>
            <a:r>
              <a:rPr lang="el-GR" dirty="0"/>
              <a:t>λ</a:t>
            </a:r>
            <a:r>
              <a:rPr lang="en-US" dirty="0"/>
              <a:t>) account for?</a:t>
            </a:r>
          </a:p>
          <a:p>
            <a:pPr lvl="2"/>
            <a:r>
              <a:rPr lang="en-US" dirty="0"/>
              <a:t>Formula: [</a:t>
            </a:r>
            <a:r>
              <a:rPr lang="el-GR" dirty="0"/>
              <a:t>λ</a:t>
            </a:r>
            <a:r>
              <a:rPr lang="en-US" dirty="0"/>
              <a:t>/total(</a:t>
            </a:r>
            <a:r>
              <a:rPr lang="el-GR" dirty="0"/>
              <a:t>λ</a:t>
            </a:r>
            <a:r>
              <a:rPr lang="en-US" dirty="0"/>
              <a:t>)] x 100</a:t>
            </a:r>
          </a:p>
          <a:p>
            <a:pPr lvl="3"/>
            <a:r>
              <a:rPr lang="en-US" dirty="0"/>
              <a:t>Ex) </a:t>
            </a:r>
            <a:r>
              <a:rPr lang="el-GR" dirty="0"/>
              <a:t>λ</a:t>
            </a:r>
            <a:r>
              <a:rPr lang="en-US" dirty="0"/>
              <a:t>=12 (PC1) &amp; 1.33 (PC2)</a:t>
            </a:r>
          </a:p>
          <a:p>
            <a:pPr marL="1828800" lvl="4" indent="0">
              <a:buNone/>
            </a:pPr>
            <a:r>
              <a:rPr lang="en-US" dirty="0"/>
              <a:t>	(12/(12+1.33) x 100 = 90% variance accounted by PC1</a:t>
            </a:r>
          </a:p>
          <a:p>
            <a:pPr marL="1828800" lvl="4" indent="0">
              <a:buNone/>
            </a:pPr>
            <a:r>
              <a:rPr lang="en-US" dirty="0"/>
              <a:t>		This is visualized on a </a:t>
            </a:r>
            <a:r>
              <a:rPr lang="en-US" dirty="0" err="1"/>
              <a:t>screeplot</a:t>
            </a:r>
            <a:r>
              <a:rPr lang="en-US" dirty="0"/>
              <a:t>!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919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4: Determine which PCs to plot</a:t>
            </a:r>
          </a:p>
          <a:p>
            <a:pPr lvl="1"/>
            <a:r>
              <a:rPr lang="en-US" dirty="0"/>
              <a:t>How much variation does each PC (</a:t>
            </a:r>
            <a:r>
              <a:rPr lang="el-GR" dirty="0"/>
              <a:t>λ</a:t>
            </a:r>
            <a:r>
              <a:rPr lang="en-US" dirty="0"/>
              <a:t>) account for?</a:t>
            </a:r>
          </a:p>
          <a:p>
            <a:pPr lvl="2"/>
            <a:r>
              <a:rPr lang="en-US" dirty="0"/>
              <a:t>Formula: [</a:t>
            </a:r>
            <a:r>
              <a:rPr lang="el-GR" dirty="0"/>
              <a:t>λ</a:t>
            </a:r>
            <a:r>
              <a:rPr lang="en-US" dirty="0"/>
              <a:t>/total(</a:t>
            </a:r>
            <a:r>
              <a:rPr lang="el-GR" dirty="0"/>
              <a:t>λ</a:t>
            </a:r>
            <a:r>
              <a:rPr lang="en-US" dirty="0"/>
              <a:t>)] x 100</a:t>
            </a:r>
          </a:p>
          <a:p>
            <a:pPr lvl="3"/>
            <a:r>
              <a:rPr lang="en-US" dirty="0"/>
              <a:t>Ex) </a:t>
            </a:r>
            <a:r>
              <a:rPr lang="el-GR" dirty="0"/>
              <a:t>λ</a:t>
            </a:r>
            <a:r>
              <a:rPr lang="en-US" dirty="0"/>
              <a:t>=12 (PC1) &amp; 1.33 (PC2)</a:t>
            </a:r>
          </a:p>
          <a:p>
            <a:pPr marL="1828800" lvl="4" indent="0">
              <a:buNone/>
            </a:pPr>
            <a:r>
              <a:rPr lang="en-US" dirty="0"/>
              <a:t>	(12/(12+1.33) x 100 = 90% variance accounted by PC1</a:t>
            </a:r>
          </a:p>
          <a:p>
            <a:pPr marL="1828800" lvl="4" indent="0">
              <a:buNone/>
            </a:pPr>
            <a:r>
              <a:rPr lang="en-US" dirty="0"/>
              <a:t>		This is visualized on a </a:t>
            </a:r>
            <a:r>
              <a:rPr lang="en-US" dirty="0" err="1"/>
              <a:t>screeplot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If there is more than 2 PCs, choose the ones covering most of the variance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05054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5: Transform data into new coordinates on PC#</a:t>
                </a:r>
              </a:p>
              <a:p>
                <a:pPr lvl="1"/>
                <a:r>
                  <a:rPr lang="en-US" dirty="0"/>
                  <a:t>Formula: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 x loading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16467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5: Transform data into new coordinates on PC#</a:t>
                </a:r>
              </a:p>
              <a:p>
                <a:pPr lvl="1"/>
                <a:r>
                  <a:rPr lang="en-US" dirty="0"/>
                  <a:t>Formula: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 x loadings = new coordinates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A56BE1E-440F-4A3C-A3DA-1AF20422C59C}"/>
              </a:ext>
            </a:extLst>
          </p:cNvPr>
          <p:cNvSpPr txBox="1"/>
          <p:nvPr/>
        </p:nvSpPr>
        <p:spPr>
          <a:xfrm>
            <a:off x="6689558" y="3001538"/>
            <a:ext cx="1300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λ</a:t>
            </a:r>
            <a:r>
              <a:rPr lang="en-US" dirty="0"/>
              <a:t> (PC1) = 12</a:t>
            </a:r>
          </a:p>
          <a:p>
            <a:endParaRPr lang="en-US" dirty="0"/>
          </a:p>
          <a:p>
            <a:r>
              <a:rPr lang="en-US" dirty="0"/>
              <a:t>Loadings 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674F3F-B309-4B3D-8DDE-99A71EAA1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073753"/>
              </p:ext>
            </p:extLst>
          </p:nvPr>
        </p:nvGraphicFramePr>
        <p:xfrm>
          <a:off x="1232032" y="2540633"/>
          <a:ext cx="39656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6E613F-708B-4EED-AAB1-D09398B4352A}"/>
                  </a:ext>
                </a:extLst>
              </p:cNvPr>
              <p:cNvSpPr txBox="1"/>
              <p:nvPr/>
            </p:nvSpPr>
            <p:spPr>
              <a:xfrm>
                <a:off x="0" y="3601703"/>
                <a:ext cx="2906829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Matrix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=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6E613F-708B-4EED-AAB1-D09398B43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01703"/>
                <a:ext cx="2906829" cy="401970"/>
              </a:xfrm>
              <a:prstGeom prst="rect">
                <a:avLst/>
              </a:prstGeom>
              <a:blipFill>
                <a:blip r:embed="rId4"/>
                <a:stretch>
                  <a:fillRect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0D3739-6D51-4666-AA4D-BBB2BF87FC3B}"/>
              </a:ext>
            </a:extLst>
          </p:cNvPr>
          <p:cNvCxnSpPr/>
          <p:nvPr/>
        </p:nvCxnSpPr>
        <p:spPr>
          <a:xfrm>
            <a:off x="2705102" y="1944303"/>
            <a:ext cx="0" cy="481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2CFEDB5-8276-473F-BD02-2D6396317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359610"/>
              </p:ext>
            </p:extLst>
          </p:nvPr>
        </p:nvGraphicFramePr>
        <p:xfrm>
          <a:off x="6689558" y="3916904"/>
          <a:ext cx="917700" cy="919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70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704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773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  <a:p>
                      <a:pPr algn="ctr"/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E43C94F-0F3B-4107-B4C9-00B9FC1950FC}"/>
              </a:ext>
            </a:extLst>
          </p:cNvPr>
          <p:cNvSpPr txBox="1"/>
          <p:nvPr/>
        </p:nvSpPr>
        <p:spPr>
          <a:xfrm>
            <a:off x="5579226" y="4003673"/>
            <a:ext cx="130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%*%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4731EF-4AB5-4A14-A031-1B1C81694110}"/>
              </a:ext>
            </a:extLst>
          </p:cNvPr>
          <p:cNvCxnSpPr/>
          <p:nvPr/>
        </p:nvCxnSpPr>
        <p:spPr>
          <a:xfrm flipV="1">
            <a:off x="5678905" y="4373005"/>
            <a:ext cx="173255" cy="15850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E82E81F-259F-452D-930A-8A9BB3B9034D}"/>
              </a:ext>
            </a:extLst>
          </p:cNvPr>
          <p:cNvSpPr txBox="1"/>
          <p:nvPr/>
        </p:nvSpPr>
        <p:spPr>
          <a:xfrm>
            <a:off x="2654166" y="5881452"/>
            <a:ext cx="6049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 Matrix multiplication in R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(In this case dot product by pen &amp; paper (not shown))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A1563B-B7EA-4BD2-887E-4A23A6023803}"/>
              </a:ext>
            </a:extLst>
          </p:cNvPr>
          <p:cNvSpPr txBox="1"/>
          <p:nvPr/>
        </p:nvSpPr>
        <p:spPr>
          <a:xfrm>
            <a:off x="8067412" y="4003673"/>
            <a:ext cx="130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F81F622-582E-4F54-A142-6BC23350B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37753"/>
              </p:ext>
            </p:extLst>
          </p:nvPr>
        </p:nvGraphicFramePr>
        <p:xfrm>
          <a:off x="8466715" y="2195195"/>
          <a:ext cx="3368343" cy="3450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781">
                  <a:extLst>
                    <a:ext uri="{9D8B030D-6E8A-4147-A177-3AD203B41FA5}">
                      <a16:colId xmlns:a16="http://schemas.microsoft.com/office/drawing/2014/main" val="3274341727"/>
                    </a:ext>
                  </a:extLst>
                </a:gridCol>
                <a:gridCol w="1122781">
                  <a:extLst>
                    <a:ext uri="{9D8B030D-6E8A-4147-A177-3AD203B41FA5}">
                      <a16:colId xmlns:a16="http://schemas.microsoft.com/office/drawing/2014/main" val="3534225747"/>
                    </a:ext>
                  </a:extLst>
                </a:gridCol>
                <a:gridCol w="1122781">
                  <a:extLst>
                    <a:ext uri="{9D8B030D-6E8A-4147-A177-3AD203B41FA5}">
                      <a16:colId xmlns:a16="http://schemas.microsoft.com/office/drawing/2014/main" val="457853354"/>
                    </a:ext>
                  </a:extLst>
                </a:gridCol>
              </a:tblGrid>
              <a:tr h="43126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PC2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905337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-4.24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597880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983264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826844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-4.24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955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79453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5: Transform data into new coordinates on PC#</a:t>
                </a:r>
              </a:p>
              <a:p>
                <a:pPr lvl="1"/>
                <a:r>
                  <a:rPr lang="en-US" dirty="0"/>
                  <a:t>Formula: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 x loadings = new coordinates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A56BE1E-440F-4A3C-A3DA-1AF20422C59C}"/>
              </a:ext>
            </a:extLst>
          </p:cNvPr>
          <p:cNvSpPr txBox="1"/>
          <p:nvPr/>
        </p:nvSpPr>
        <p:spPr>
          <a:xfrm>
            <a:off x="6689558" y="3001538"/>
            <a:ext cx="1511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λ</a:t>
            </a:r>
            <a:r>
              <a:rPr lang="en-US" dirty="0"/>
              <a:t> (PC2) = 1.33</a:t>
            </a:r>
          </a:p>
          <a:p>
            <a:endParaRPr lang="en-US" dirty="0"/>
          </a:p>
          <a:p>
            <a:r>
              <a:rPr lang="en-US" dirty="0"/>
              <a:t>Loadings 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674F3F-B309-4B3D-8DDE-99A71EAA1496}"/>
              </a:ext>
            </a:extLst>
          </p:cNvPr>
          <p:cNvGraphicFramePr>
            <a:graphicFrameLocks noGrp="1"/>
          </p:cNvGraphicFramePr>
          <p:nvPr/>
        </p:nvGraphicFramePr>
        <p:xfrm>
          <a:off x="1232032" y="2540633"/>
          <a:ext cx="39656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6E613F-708B-4EED-AAB1-D09398B4352A}"/>
                  </a:ext>
                </a:extLst>
              </p:cNvPr>
              <p:cNvSpPr txBox="1"/>
              <p:nvPr/>
            </p:nvSpPr>
            <p:spPr>
              <a:xfrm>
                <a:off x="0" y="3601703"/>
                <a:ext cx="2906829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Matrix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=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6E613F-708B-4EED-AAB1-D09398B43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01703"/>
                <a:ext cx="2906829" cy="401970"/>
              </a:xfrm>
              <a:prstGeom prst="rect">
                <a:avLst/>
              </a:prstGeom>
              <a:blipFill>
                <a:blip r:embed="rId4"/>
                <a:stretch>
                  <a:fillRect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0D3739-6D51-4666-AA4D-BBB2BF87FC3B}"/>
              </a:ext>
            </a:extLst>
          </p:cNvPr>
          <p:cNvCxnSpPr/>
          <p:nvPr/>
        </p:nvCxnSpPr>
        <p:spPr>
          <a:xfrm>
            <a:off x="2705102" y="1944303"/>
            <a:ext cx="0" cy="481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2CFEDB5-8276-473F-BD02-2D6396317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449788"/>
              </p:ext>
            </p:extLst>
          </p:nvPr>
        </p:nvGraphicFramePr>
        <p:xfrm>
          <a:off x="6689558" y="3916904"/>
          <a:ext cx="917700" cy="7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70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704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-7.07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773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E43C94F-0F3B-4107-B4C9-00B9FC1950FC}"/>
              </a:ext>
            </a:extLst>
          </p:cNvPr>
          <p:cNvSpPr txBox="1"/>
          <p:nvPr/>
        </p:nvSpPr>
        <p:spPr>
          <a:xfrm>
            <a:off x="5579226" y="4003673"/>
            <a:ext cx="130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%*%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A1563B-B7EA-4BD2-887E-4A23A6023803}"/>
              </a:ext>
            </a:extLst>
          </p:cNvPr>
          <p:cNvSpPr txBox="1"/>
          <p:nvPr/>
        </p:nvSpPr>
        <p:spPr>
          <a:xfrm>
            <a:off x="8067412" y="4003673"/>
            <a:ext cx="130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F81F622-582E-4F54-A142-6BC23350B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576152"/>
              </p:ext>
            </p:extLst>
          </p:nvPr>
        </p:nvGraphicFramePr>
        <p:xfrm>
          <a:off x="8466715" y="2195195"/>
          <a:ext cx="3368343" cy="3450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781">
                  <a:extLst>
                    <a:ext uri="{9D8B030D-6E8A-4147-A177-3AD203B41FA5}">
                      <a16:colId xmlns:a16="http://schemas.microsoft.com/office/drawing/2014/main" val="3274341727"/>
                    </a:ext>
                  </a:extLst>
                </a:gridCol>
                <a:gridCol w="1122781">
                  <a:extLst>
                    <a:ext uri="{9D8B030D-6E8A-4147-A177-3AD203B41FA5}">
                      <a16:colId xmlns:a16="http://schemas.microsoft.com/office/drawing/2014/main" val="3534225747"/>
                    </a:ext>
                  </a:extLst>
                </a:gridCol>
                <a:gridCol w="1122781">
                  <a:extLst>
                    <a:ext uri="{9D8B030D-6E8A-4147-A177-3AD203B41FA5}">
                      <a16:colId xmlns:a16="http://schemas.microsoft.com/office/drawing/2014/main" val="457853354"/>
                    </a:ext>
                  </a:extLst>
                </a:gridCol>
              </a:tblGrid>
              <a:tr h="43126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PC2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905337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-4.24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597880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983264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-1.41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826844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-4.24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955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57432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909"/>
            <a:ext cx="11353800" cy="5145578"/>
          </a:xfrm>
        </p:spPr>
        <p:txBody>
          <a:bodyPr/>
          <a:lstStyle/>
          <a:p>
            <a:r>
              <a:rPr lang="en-US" dirty="0"/>
              <a:t>Step 6: Skip everything and calculate using R</a:t>
            </a:r>
          </a:p>
          <a:p>
            <a:pPr lvl="1"/>
            <a:r>
              <a:rPr lang="en-US" sz="1800" dirty="0">
                <a:solidFill>
                  <a:srgbClr val="00B050"/>
                </a:solidFill>
              </a:rPr>
              <a:t>eigen(matrix) 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Gives eigenvalues and eigenvectors</a:t>
            </a:r>
          </a:p>
          <a:p>
            <a:pPr lvl="1"/>
            <a:r>
              <a:rPr lang="en-US" sz="1800" dirty="0" err="1">
                <a:solidFill>
                  <a:srgbClr val="00B050"/>
                </a:solidFill>
              </a:rPr>
              <a:t>princomp</a:t>
            </a:r>
            <a:r>
              <a:rPr lang="en-US" sz="1800" dirty="0">
                <a:solidFill>
                  <a:srgbClr val="00B050"/>
                </a:solidFill>
              </a:rPr>
              <a:t>(matrix, </a:t>
            </a:r>
            <a:r>
              <a:rPr lang="en-US" sz="1800" dirty="0" err="1">
                <a:solidFill>
                  <a:srgbClr val="00B050"/>
                </a:solidFill>
              </a:rPr>
              <a:t>cor</a:t>
            </a:r>
            <a:r>
              <a:rPr lang="en-US" sz="1800" dirty="0">
                <a:solidFill>
                  <a:srgbClr val="00B050"/>
                </a:solidFill>
              </a:rPr>
              <a:t>=F) 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Calculates 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sdev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loadings, and coordinates (scores) using 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eigendecomposition</a:t>
            </a:r>
            <a:endParaRPr lang="en-US" sz="1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sz="1800" dirty="0"/>
              <a:t>Note: Don’t use this – calculates covariance matrix using population formula</a:t>
            </a:r>
          </a:p>
          <a:p>
            <a:pPr marL="1371600" lvl="3" indent="0">
              <a:buNone/>
            </a:pPr>
            <a:r>
              <a:rPr lang="en-US" sz="1800" dirty="0"/>
              <a:t>“Note that the default calculation uses divisor N for the covariance matrix.”</a:t>
            </a:r>
          </a:p>
          <a:p>
            <a:pPr lvl="1"/>
            <a:r>
              <a:rPr lang="en-US" sz="1800" dirty="0" err="1">
                <a:solidFill>
                  <a:srgbClr val="00B050"/>
                </a:solidFill>
              </a:rPr>
              <a:t>prcomp</a:t>
            </a:r>
            <a:r>
              <a:rPr lang="en-US" sz="1800" dirty="0">
                <a:solidFill>
                  <a:srgbClr val="00B050"/>
                </a:solidFill>
              </a:rPr>
              <a:t>(matrix, scale=F, center=T) 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Calculates 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sdev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loadings (rotation), and coordinates (x) using SVD</a:t>
            </a:r>
          </a:p>
          <a:p>
            <a:pPr lvl="2"/>
            <a:r>
              <a:rPr lang="en-US" sz="1800" dirty="0"/>
              <a:t>This is the preferred PCA calculation method</a:t>
            </a:r>
          </a:p>
          <a:p>
            <a:pPr lvl="1"/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78277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909"/>
            <a:ext cx="11353800" cy="5145578"/>
          </a:xfrm>
        </p:spPr>
        <p:txBody>
          <a:bodyPr/>
          <a:lstStyle/>
          <a:p>
            <a:r>
              <a:rPr lang="en-US" dirty="0"/>
              <a:t>Step 6: Skip everything and calculate using R</a:t>
            </a:r>
          </a:p>
          <a:p>
            <a:pPr lvl="1"/>
            <a:r>
              <a:rPr lang="en-US" sz="1800" dirty="0">
                <a:solidFill>
                  <a:srgbClr val="00B050"/>
                </a:solidFill>
              </a:rPr>
              <a:t>eigen(matrix) 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Gives eigenvalues and eigenvectors</a:t>
            </a:r>
          </a:p>
          <a:p>
            <a:pPr lvl="1"/>
            <a:r>
              <a:rPr lang="en-US" sz="1800" dirty="0" err="1">
                <a:solidFill>
                  <a:srgbClr val="00B050"/>
                </a:solidFill>
              </a:rPr>
              <a:t>princomp</a:t>
            </a:r>
            <a:r>
              <a:rPr lang="en-US" sz="1800" dirty="0">
                <a:solidFill>
                  <a:srgbClr val="00B050"/>
                </a:solidFill>
              </a:rPr>
              <a:t>(matrix, </a:t>
            </a:r>
            <a:r>
              <a:rPr lang="en-US" sz="1800" dirty="0" err="1">
                <a:solidFill>
                  <a:srgbClr val="00B050"/>
                </a:solidFill>
              </a:rPr>
              <a:t>cor</a:t>
            </a:r>
            <a:r>
              <a:rPr lang="en-US" sz="1800" dirty="0">
                <a:solidFill>
                  <a:srgbClr val="00B050"/>
                </a:solidFill>
              </a:rPr>
              <a:t>=F) 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Calculates 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sdev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loadings, and coordinates (scores) using 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eigendecomposition</a:t>
            </a:r>
            <a:endParaRPr lang="en-US" sz="1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sz="1800" dirty="0"/>
              <a:t>Note: Don’t use this – calculates covariance matrix using population formula</a:t>
            </a:r>
          </a:p>
          <a:p>
            <a:pPr marL="1371600" lvl="3" indent="0">
              <a:buNone/>
            </a:pPr>
            <a:r>
              <a:rPr lang="en-US" sz="1800" dirty="0"/>
              <a:t>“Note that the default calculation uses divisor N for the covariance matrix.”</a:t>
            </a:r>
          </a:p>
          <a:p>
            <a:pPr lvl="1"/>
            <a:r>
              <a:rPr lang="en-US" sz="1800" dirty="0" err="1">
                <a:solidFill>
                  <a:srgbClr val="00B050"/>
                </a:solidFill>
              </a:rPr>
              <a:t>prcomp</a:t>
            </a:r>
            <a:r>
              <a:rPr lang="en-US" sz="1800" dirty="0">
                <a:solidFill>
                  <a:srgbClr val="00B050"/>
                </a:solidFill>
              </a:rPr>
              <a:t>(matrix, scale=F, center=T) 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Calculates 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sdev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loadings (rotation), and coordinates (x) using SVD</a:t>
            </a:r>
          </a:p>
          <a:p>
            <a:pPr lvl="2"/>
            <a:r>
              <a:rPr lang="en-US" sz="1800" dirty="0"/>
              <a:t>This is the preferred PCA calculation method</a:t>
            </a:r>
          </a:p>
          <a:p>
            <a:pPr lvl="1"/>
            <a:endParaRPr lang="en-US" sz="1800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8A66EE-5C9B-47E9-80E5-D25841E527BF}"/>
              </a:ext>
            </a:extLst>
          </p:cNvPr>
          <p:cNvSpPr txBox="1"/>
          <p:nvPr/>
        </p:nvSpPr>
        <p:spPr>
          <a:xfrm>
            <a:off x="4806615" y="4687761"/>
            <a:ext cx="3416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n.b.</a:t>
            </a:r>
            <a:r>
              <a:rPr lang="en-US" dirty="0"/>
              <a:t> to find eigenvalues calculated by </a:t>
            </a:r>
            <a:r>
              <a:rPr lang="en-US" dirty="0" err="1"/>
              <a:t>princomp</a:t>
            </a:r>
            <a:r>
              <a:rPr lang="en-US" dirty="0"/>
              <a:t>() or </a:t>
            </a:r>
            <a:r>
              <a:rPr lang="en-US" dirty="0" err="1"/>
              <a:t>prcomp</a:t>
            </a:r>
            <a:r>
              <a:rPr lang="en-US" dirty="0"/>
              <a:t>() just square the </a:t>
            </a:r>
            <a:r>
              <a:rPr lang="en-US" dirty="0" err="1"/>
              <a:t>sdev</a:t>
            </a:r>
            <a:r>
              <a:rPr lang="en-US" dirty="0"/>
              <a:t> values</a:t>
            </a:r>
          </a:p>
        </p:txBody>
      </p:sp>
    </p:spTree>
    <p:extLst>
      <p:ext uri="{BB962C8B-B14F-4D97-AF65-F5344CB8AC3E}">
        <p14:creationId xmlns:p14="http://schemas.microsoft.com/office/powerpoint/2010/main" val="2309117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32842-C0BB-49AF-B51E-D06B15C7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1EE17-736E-41F2-8E59-B6B79F8A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dirty="0"/>
              <a:t>Download sequencing files &amp; metadata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Analyze sequencing files via clustering &amp; generating a counts table </a:t>
            </a:r>
          </a:p>
          <a:p>
            <a:pPr lvl="1"/>
            <a:r>
              <a:rPr lang="en-US" dirty="0"/>
              <a:t>Used less OTU scripts and </a:t>
            </a:r>
            <a:r>
              <a:rPr lang="en-US" dirty="0" err="1"/>
              <a:t>sdm</a:t>
            </a:r>
            <a:r>
              <a:rPr lang="en-US" dirty="0"/>
              <a:t> pipeline (</a:t>
            </a:r>
            <a:r>
              <a:rPr lang="en-US" dirty="0" err="1"/>
              <a:t>LotuS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Interpret the metadata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Associate the metadata to counts table &amp; data wrangle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Perform ordination </a:t>
            </a:r>
          </a:p>
          <a:p>
            <a:pPr marL="457200" indent="-457200">
              <a:buFont typeface="+mj-lt"/>
              <a:buAutoNum type="arabicParenR"/>
            </a:pPr>
            <a:endParaRPr lang="en-US" dirty="0"/>
          </a:p>
          <a:p>
            <a:pPr marL="457200" indent="-457200">
              <a:buFont typeface="+mj-lt"/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8105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0CE081-11A4-4A71-8D34-2FB1DFFA3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17" y="176432"/>
            <a:ext cx="4448902" cy="3336676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6BF4A5-8803-4F72-B1BB-960E30E07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376" y="176432"/>
            <a:ext cx="4448902" cy="3336678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E25D17-3BDD-4EC1-AEC7-26253F1A4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1549" y="3141012"/>
            <a:ext cx="4448902" cy="3336678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lumOff val="50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773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4E2B2-B00D-48AE-8012-51D63A850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Ordination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4D04F-3332-4F29-B8C5-F5FE966B5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Ordination – Finding ordered relationships by positioning points in a reduced the number of dimensions</a:t>
            </a:r>
          </a:p>
          <a:p>
            <a:pPr lvl="1"/>
            <a:r>
              <a:rPr lang="en-US" dirty="0"/>
              <a:t>Counts table is multivariate data (recall CH7)</a:t>
            </a:r>
          </a:p>
          <a:p>
            <a:pPr lvl="1"/>
            <a:endParaRPr lang="en-US" dirty="0"/>
          </a:p>
          <a:p>
            <a:r>
              <a:rPr lang="en-US" dirty="0"/>
              <a:t>My focus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3002B04-0920-430B-B2EF-5390B8F50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077271"/>
              </p:ext>
            </p:extLst>
          </p:nvPr>
        </p:nvGraphicFramePr>
        <p:xfrm>
          <a:off x="1425609" y="3077856"/>
          <a:ext cx="8786796" cy="2312292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tableStyleId>{2D5ABB26-0587-4C30-8999-92F81FD0307C}</a:tableStyleId>
              </a:tblPr>
              <a:tblGrid>
                <a:gridCol w="4393398">
                  <a:extLst>
                    <a:ext uri="{9D8B030D-6E8A-4147-A177-3AD203B41FA5}">
                      <a16:colId xmlns:a16="http://schemas.microsoft.com/office/drawing/2014/main" val="2032956987"/>
                    </a:ext>
                  </a:extLst>
                </a:gridCol>
                <a:gridCol w="4393398">
                  <a:extLst>
                    <a:ext uri="{9D8B030D-6E8A-4147-A177-3AD203B41FA5}">
                      <a16:colId xmlns:a16="http://schemas.microsoft.com/office/drawing/2014/main" val="3705828170"/>
                    </a:ext>
                  </a:extLst>
                </a:gridCol>
              </a:tblGrid>
              <a:tr h="5308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Measure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993111"/>
                  </a:ext>
                </a:extLst>
              </a:tr>
              <a:tr h="5308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Principal component analysis (PCA)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Euclidean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449069"/>
                  </a:ext>
                </a:extLst>
              </a:tr>
              <a:tr h="7196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Principal coordinates analysis (</a:t>
                      </a:r>
                      <a:r>
                        <a:rPr lang="en-US" dirty="0" err="1"/>
                        <a:t>PCoA</a:t>
                      </a:r>
                      <a:r>
                        <a:rPr lang="en-US" dirty="0"/>
                        <a:t>/PCO) = Metric Multidimensional Scaling (MDS) 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Any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535923"/>
                  </a:ext>
                </a:extLst>
              </a:tr>
              <a:tr h="5308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Nonmetric Multidimensional Scaling (NMDS)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Any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873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036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familiar example – PCA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Eigen decomposition </a:t>
            </a:r>
            <a:r>
              <a:rPr lang="en-US" dirty="0"/>
              <a:t>or singular value decomposition (SVD)</a:t>
            </a:r>
          </a:p>
          <a:p>
            <a:pPr lvl="1"/>
            <a:endParaRPr lang="en-US" dirty="0"/>
          </a:p>
          <a:p>
            <a:r>
              <a:rPr lang="en-US" dirty="0"/>
              <a:t>Toy example of a counts table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0C00602-CD25-40E6-B5B2-51DDA0AB6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124521"/>
              </p:ext>
            </p:extLst>
          </p:nvPr>
        </p:nvGraphicFramePr>
        <p:xfrm>
          <a:off x="2032000" y="3174108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366796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6362760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03402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36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90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70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148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37199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65743FF-7211-48E3-9802-AAC477BA2838}"/>
              </a:ext>
            </a:extLst>
          </p:cNvPr>
          <p:cNvSpPr txBox="1"/>
          <p:nvPr/>
        </p:nvSpPr>
        <p:spPr>
          <a:xfrm>
            <a:off x="838199" y="3916542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Matrix A =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C5FA06-9F20-48C2-BC64-6CF46DAED6B2}"/>
              </a:ext>
            </a:extLst>
          </p:cNvPr>
          <p:cNvSpPr txBox="1"/>
          <p:nvPr/>
        </p:nvSpPr>
        <p:spPr>
          <a:xfrm>
            <a:off x="3920421" y="5469157"/>
            <a:ext cx="4351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(m rows) x (n columns) =  4 x 2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Not a squared matrix! </a:t>
            </a:r>
          </a:p>
        </p:txBody>
      </p:sp>
    </p:spTree>
    <p:extLst>
      <p:ext uri="{BB962C8B-B14F-4D97-AF65-F5344CB8AC3E}">
        <p14:creationId xmlns:p14="http://schemas.microsoft.com/office/powerpoint/2010/main" val="737091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790</TotalTime>
  <Words>4377</Words>
  <Application>Microsoft Office PowerPoint</Application>
  <PresentationFormat>Widescreen</PresentationFormat>
  <Paragraphs>1139</Paragraphs>
  <Slides>70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4" baseType="lpstr">
      <vt:lpstr>Arial</vt:lpstr>
      <vt:lpstr>Calibri</vt:lpstr>
      <vt:lpstr>Cambria Math</vt:lpstr>
      <vt:lpstr>Office Theme</vt:lpstr>
      <vt:lpstr>Ordination</vt:lpstr>
      <vt:lpstr>Overview</vt:lpstr>
      <vt:lpstr>Study Background</vt:lpstr>
      <vt:lpstr>Study Background</vt:lpstr>
      <vt:lpstr>PowerPoint Presentation</vt:lpstr>
      <vt:lpstr>Brief Methodology</vt:lpstr>
      <vt:lpstr>Brief Methodology</vt:lpstr>
      <vt:lpstr>Types of Ordination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Notes on Ordination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Other Applications &amp; Limitations</vt:lpstr>
      <vt:lpstr>Other Applications &amp; Limitations</vt:lpstr>
      <vt:lpstr>Summary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Nelson</dc:creator>
  <cp:lastModifiedBy>Nelson</cp:lastModifiedBy>
  <cp:revision>70</cp:revision>
  <dcterms:created xsi:type="dcterms:W3CDTF">2019-11-28T19:11:34Z</dcterms:created>
  <dcterms:modified xsi:type="dcterms:W3CDTF">2019-11-29T09:50:03Z</dcterms:modified>
</cp:coreProperties>
</file>