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7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367" r:id="rId13"/>
    <p:sldId id="368" r:id="rId14"/>
    <p:sldId id="369" r:id="rId15"/>
    <p:sldId id="370" r:id="rId16"/>
    <p:sldId id="371" r:id="rId17"/>
    <p:sldId id="372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327" r:id="rId28"/>
    <p:sldId id="281" r:id="rId29"/>
    <p:sldId id="326" r:id="rId30"/>
    <p:sldId id="283" r:id="rId31"/>
    <p:sldId id="284" r:id="rId32"/>
    <p:sldId id="285" r:id="rId33"/>
    <p:sldId id="286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4" r:id="rId61"/>
    <p:sldId id="355" r:id="rId62"/>
    <p:sldId id="356" r:id="rId63"/>
    <p:sldId id="357" r:id="rId64"/>
    <p:sldId id="358" r:id="rId65"/>
    <p:sldId id="359" r:id="rId66"/>
    <p:sldId id="360" r:id="rId67"/>
    <p:sldId id="361" r:id="rId68"/>
    <p:sldId id="362" r:id="rId69"/>
    <p:sldId id="363" r:id="rId70"/>
    <p:sldId id="364" r:id="rId71"/>
    <p:sldId id="365" r:id="rId72"/>
    <p:sldId id="366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Click to move the slide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F55C227-305D-4BBF-91EB-4CF2DC02EA0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CDI = inflammation of large intestine -&gt; diarrhea, fevers, pains</a:t>
            </a:r>
          </a:p>
        </p:txBody>
      </p:sp>
      <p:sp>
        <p:nvSpPr>
          <p:cNvPr id="49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D8CE90C-896B-40AC-97F3-08497CCB0B05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006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40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018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735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622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227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6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404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665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5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10EA2BA-8793-4AB1-87DC-79D5A88D735E}" type="slidenum">
              <a:rPr lang="en-US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266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47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813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6995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834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6440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3576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880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6032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579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9233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477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2825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8689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2987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332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1678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338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8467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586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88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0434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0780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8223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9951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1183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999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864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320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Complex relationships</a:t>
            </a:r>
          </a:p>
        </p:txBody>
      </p:sp>
      <p:sp>
        <p:nvSpPr>
          <p:cNvPr id="51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D40E27C-7535-48B1-942E-6054B1C3BA50}" type="slidenum">
              <a:rPr lang="en-US" sz="1200" b="0" strike="noStrike" spc="-1">
                <a:latin typeface="Times New Roman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Complex relationships</a:t>
            </a:r>
          </a:p>
        </p:txBody>
      </p:sp>
      <p:sp>
        <p:nvSpPr>
          <p:cNvPr id="51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F9CA1EF-C7F3-4C6D-AC64-9DAEEBF4FEA8}" type="slidenum">
              <a:rPr lang="en-US" sz="1200" b="0" strike="noStrike" spc="-1">
                <a:latin typeface="Times New Roman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82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27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9344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94916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3808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9344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794916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26F805-0D36-42ED-B761-E07D63E3036B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D8BEEA5-2C7F-43DE-AD6F-B6389D6198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850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217"/>
          </a:xfrm>
        </p:spPr>
        <p:txBody>
          <a:bodyPr>
            <a:normAutofit/>
          </a:bodyPr>
          <a:lstStyle>
            <a:lvl1pPr algn="ctr"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145578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718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27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Arial"/>
              </a:rPr>
              <a:t>Click to edit Master title style</a:t>
            </a:r>
            <a:endParaRPr lang="en-US" sz="6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4781AB0-1075-417E-8CA6-D18C96361A2A}" type="datetime">
              <a:rPr lang="en-US" sz="1200" b="0" strike="noStrike" spc="-1">
                <a:solidFill>
                  <a:srgbClr val="FFFFFF"/>
                </a:solidFill>
                <a:latin typeface="Arial"/>
              </a:rPr>
              <a:t>11/29/2019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95D1DC2-8F6E-4BC5-9B1A-24FDB7A1A554}" type="slidenum">
              <a:rPr lang="en-US" sz="12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Master title style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Click to edit Master text styles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Second level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Third level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level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level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F805-0D36-42ED-B761-E07D63E3036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BEEA5-2C7F-43DE-AD6F-B6389D619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05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Arial"/>
              </a:rPr>
              <a:t>Ordination</a:t>
            </a:r>
            <a:endParaRPr lang="en-US" sz="6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Nelson Mok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19/11/28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familiar example – PCA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Eigen decomposition </a:t>
            </a:r>
            <a:r>
              <a:rPr lang="en-US" dirty="0"/>
              <a:t>or singular value decomposition (SVD)</a:t>
            </a:r>
          </a:p>
          <a:p>
            <a:pPr lvl="1"/>
            <a:endParaRPr lang="en-US" dirty="0"/>
          </a:p>
          <a:p>
            <a:r>
              <a:rPr lang="en-US" dirty="0"/>
              <a:t>Toy example of a counts table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317410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838199" y="3916542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FA06-9F20-48C2-BC64-6CF46DAED6B2}"/>
              </a:ext>
            </a:extLst>
          </p:cNvPr>
          <p:cNvSpPr txBox="1"/>
          <p:nvPr/>
        </p:nvSpPr>
        <p:spPr>
          <a:xfrm>
            <a:off x="3920421" y="5469157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 rows) x (n columns) =  4 x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383619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9132" y="2356658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C49256E-F203-4AFF-8436-C3D1267F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639" y="1420602"/>
            <a:ext cx="6861936" cy="514645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495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90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1D3ABF9-3B26-4F05-B2A3-30309D02E93D}"/>
              </a:ext>
            </a:extLst>
          </p:cNvPr>
          <p:cNvSpPr/>
          <p:nvPr/>
        </p:nvSpPr>
        <p:spPr>
          <a:xfrm>
            <a:off x="5353251" y="483632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45193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blipFill>
                <a:blip r:embed="rId2"/>
                <a:stretch>
                  <a:fillRect l="-188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46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scale(matrix, center=T, scale=F)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0783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BDA07E-7BE9-4BF8-B999-8A30F5C40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897" y="1645679"/>
            <a:ext cx="6462926" cy="484719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642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covariance formula">
            <a:extLst>
              <a:ext uri="{FF2B5EF4-FFF2-40B4-BE49-F238E27FC236}">
                <a16:creationId xmlns:a16="http://schemas.microsoft.com/office/drawing/2014/main" id="{53B9CEB7-8DC4-4EEA-9D52-F0905AA9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86" y="3900225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2ACB6-0984-4D2B-AF01-37BF169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86" y="3900225"/>
            <a:ext cx="3931228" cy="2022134"/>
          </a:xfrm>
          <a:prstGeom prst="rect">
            <a:avLst/>
          </a:prstGeom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056" name="Picture 8" descr="Image result for variance formula sample">
            <a:extLst>
              <a:ext uri="{FF2B5EF4-FFF2-40B4-BE49-F238E27FC236}">
                <a16:creationId xmlns:a16="http://schemas.microsoft.com/office/drawing/2014/main" id="{B487612D-F2AF-4C95-B5CB-711C74FE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" y="3900225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693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Notes on Ordination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PCoA = MDS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Uses a distance matrix based upon specified distance measure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Transforms distance matrix into a matrix where eigenvalues &amp; vectors are calculated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n</a:t>
            </a:r>
            <a:r>
              <a:rPr lang="en-US" sz="1600" b="0" strike="noStrike" spc="-1">
                <a:solidFill>
                  <a:srgbClr val="FFFFFF"/>
                </a:solidFill>
                <a:latin typeface="Arial"/>
              </a:rPr>
              <a:t>.b. using MDS + Euclidean distance on a matrix will result in the same plot as PCA</a:t>
            </a:r>
            <a:endParaRPr lang="en-US" sz="1600" b="0" strike="noStrike" spc="-1">
              <a:solidFill>
                <a:srgbClr val="FFFFFF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</a:rPr>
              <a:t>This is because the method are highly similar</a:t>
            </a:r>
            <a:endParaRPr lang="en-US" sz="16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Preserves distance relationships between points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NMDS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Uses a distance matrix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Iterative process, alike Expectation-maximization algorithm which eventually converges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Want to find the lowest “Stress” value -&gt; goodness of fit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Starting point matters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Tries to preserve distance relationships but emprises on clustering similar points away from dissimilar points (preserves ordering relationships)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53200" y="2763720"/>
            <a:ext cx="10515240" cy="1245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66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66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16 CDI patients </a:t>
            </a:r>
            <a:r>
              <a:rPr lang="en-US" sz="2000" b="0" strike="noStrike" spc="-1" dirty="0" smtClean="0">
                <a:solidFill>
                  <a:srgbClr val="FFFFFF"/>
                </a:solidFill>
                <a:latin typeface="Arial"/>
              </a:rPr>
              <a:t>(</a:t>
            </a:r>
            <a:r>
              <a:rPr lang="en-US" sz="2000" spc="-1" dirty="0" smtClean="0">
                <a:solidFill>
                  <a:srgbClr val="FFFFFF"/>
                </a:solidFill>
                <a:latin typeface="Arial"/>
              </a:rPr>
              <a:t>F#W#</a:t>
            </a:r>
            <a:r>
              <a:rPr lang="en-US" sz="2000" b="0" strike="noStrike" spc="-1" dirty="0" smtClean="0">
                <a:solidFill>
                  <a:srgbClr val="FFFFFF"/>
                </a:solidFill>
                <a:latin typeface="Arial"/>
              </a:rPr>
              <a:t>) 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matched with 16 healthy donors (Control)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spc="-1" dirty="0">
                <a:solidFill>
                  <a:srgbClr val="FFFFFF"/>
                </a:solidFill>
                <a:latin typeface="Arial"/>
              </a:rPr>
              <a:t>F</a:t>
            </a:r>
            <a:r>
              <a:rPr lang="en-US" sz="2000" b="0" strike="noStrike" spc="-1" dirty="0" smtClean="0">
                <a:solidFill>
                  <a:srgbClr val="FFFFFF"/>
                </a:solidFill>
                <a:latin typeface="Arial"/>
              </a:rPr>
              <a:t>1-9 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matched with Control1-9 = cured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spc="-1">
                <a:solidFill>
                  <a:srgbClr val="FFFFFF"/>
                </a:solidFill>
                <a:latin typeface="Arial"/>
              </a:rPr>
              <a:t>F</a:t>
            </a:r>
            <a:r>
              <a:rPr lang="en-US" sz="2000" b="0" strike="noStrike" spc="-1" smtClean="0">
                <a:solidFill>
                  <a:srgbClr val="FFFFFF"/>
                </a:solidFill>
                <a:latin typeface="Arial"/>
              </a:rPr>
              <a:t>10-16 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matched with Controls10-16 = Reoccurrence of CDI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44" name="Table 3"/>
          <p:cNvGraphicFramePr/>
          <p:nvPr/>
        </p:nvGraphicFramePr>
        <p:xfrm>
          <a:off x="2031840" y="2894760"/>
          <a:ext cx="8127720" cy="2966400"/>
        </p:xfrm>
        <a:graphic>
          <a:graphicData uri="http://schemas.openxmlformats.org/drawingml/2006/table">
            <a:tbl>
              <a:tblPr/>
              <a:tblGrid>
                <a:gridCol w="406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Patient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Period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19 (ND)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5 (ND)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28 (ND)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5" name="CustomShape 4"/>
          <p:cNvSpPr/>
          <p:nvPr/>
        </p:nvSpPr>
        <p:spPr>
          <a:xfrm>
            <a:off x="2031840" y="5851080"/>
            <a:ext cx="2473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ND – No data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PCAtools::screeplot()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2"/>
          <a:stretch/>
        </p:blipFill>
        <p:spPr>
          <a:xfrm>
            <a:off x="1586520" y="1719360"/>
            <a:ext cx="8654760" cy="4847400"/>
          </a:xfrm>
          <a:prstGeom prst="rect">
            <a:avLst/>
          </a:prstGeom>
          <a:ln>
            <a:noFill/>
          </a:ln>
        </p:spPr>
      </p:pic>
      <p:pic>
        <p:nvPicPr>
          <p:cNvPr id="149" name="Picture 148"/>
          <p:cNvPicPr/>
          <p:nvPr/>
        </p:nvPicPr>
        <p:blipFill>
          <a:blip r:embed="rId2"/>
          <a:stretch/>
        </p:blipFill>
        <p:spPr>
          <a:xfrm>
            <a:off x="1586520" y="1645920"/>
            <a:ext cx="8929080" cy="50011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Overview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Study background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Brief Methodology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Types of Ordination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Eigenvalues &amp; Eigenvectors (partial)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Other Applications &amp; Limitations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Summary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Future Directions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Eigenvalues &amp; Eigenvectors (Extra slides – supplementary)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PCAtools::biplot()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2" name="Picture 151"/>
          <p:cNvPicPr/>
          <p:nvPr/>
        </p:nvPicPr>
        <p:blipFill>
          <a:blip r:embed="rId2"/>
          <a:stretch/>
        </p:blipFill>
        <p:spPr>
          <a:xfrm>
            <a:off x="1554480" y="1649880"/>
            <a:ext cx="8961120" cy="50191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PCAtools::pairsplot())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5" name="Picture 4"/>
          <p:cNvPicPr/>
          <p:nvPr/>
        </p:nvPicPr>
        <p:blipFill>
          <a:blip r:embed="rId2"/>
          <a:stretch/>
        </p:blipFill>
        <p:spPr>
          <a:xfrm>
            <a:off x="1469520" y="1677600"/>
            <a:ext cx="9252720" cy="49849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PCAtools::pairsplot())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8" name="Picture 4"/>
          <p:cNvPicPr/>
          <p:nvPr/>
        </p:nvPicPr>
        <p:blipFill>
          <a:blip r:embed="rId2"/>
          <a:stretch/>
        </p:blipFill>
        <p:spPr>
          <a:xfrm>
            <a:off x="1469520" y="1677600"/>
            <a:ext cx="9252720" cy="49849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159" name="Line 3"/>
          <p:cNvSpPr/>
          <p:nvPr/>
        </p:nvSpPr>
        <p:spPr>
          <a:xfrm>
            <a:off x="2049840" y="2793600"/>
            <a:ext cx="750960" cy="360"/>
          </a:xfrm>
          <a:prstGeom prst="line">
            <a:avLst/>
          </a:prstGeom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4"/>
          <p:cNvSpPr/>
          <p:nvPr/>
        </p:nvSpPr>
        <p:spPr>
          <a:xfrm>
            <a:off x="3809880" y="3706200"/>
            <a:ext cx="750600" cy="360"/>
          </a:xfrm>
          <a:prstGeom prst="line">
            <a:avLst/>
          </a:prstGeom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5"/>
          <p:cNvSpPr/>
          <p:nvPr/>
        </p:nvSpPr>
        <p:spPr>
          <a:xfrm>
            <a:off x="5638680" y="4582080"/>
            <a:ext cx="750600" cy="360"/>
          </a:xfrm>
          <a:prstGeom prst="line">
            <a:avLst/>
          </a:prstGeom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>
            <a:off x="2050200" y="4613400"/>
            <a:ext cx="21574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38+25+21 = 84% of the variance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3" name="CustomShape 7"/>
          <p:cNvSpPr/>
          <p:nvPr/>
        </p:nvSpPr>
        <p:spPr>
          <a:xfrm>
            <a:off x="2425680" y="2793600"/>
            <a:ext cx="360" cy="192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8"/>
          <p:cNvSpPr/>
          <p:nvPr/>
        </p:nvSpPr>
        <p:spPr>
          <a:xfrm flipH="1">
            <a:off x="2705400" y="3700800"/>
            <a:ext cx="1501920" cy="1015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9"/>
          <p:cNvSpPr/>
          <p:nvPr/>
        </p:nvSpPr>
        <p:spPr>
          <a:xfrm rot="10800000" flipV="1">
            <a:off x="6095880" y="4715640"/>
            <a:ext cx="2966760" cy="133560"/>
          </a:xfrm>
          <a:prstGeom prst="curvedConnector3">
            <a:avLst>
              <a:gd name="adj1" fmla="val 100608"/>
            </a:avLst>
          </a:pr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pca3d::pca3d()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68" name="Picture 3"/>
          <p:cNvPicPr/>
          <p:nvPr/>
        </p:nvPicPr>
        <p:blipFill>
          <a:blip r:embed="rId2"/>
          <a:stretch/>
        </p:blipFill>
        <p:spPr>
          <a:xfrm>
            <a:off x="2780640" y="1809360"/>
            <a:ext cx="6630480" cy="4582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PCoA/MDS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vegdist(method=“jaccard”) 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&amp;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 cmdscale()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71" name="Picture 170"/>
          <p:cNvPicPr/>
          <p:nvPr/>
        </p:nvPicPr>
        <p:blipFill>
          <a:blip r:embed="rId2"/>
          <a:stretch/>
        </p:blipFill>
        <p:spPr>
          <a:xfrm>
            <a:off x="1457640" y="1696320"/>
            <a:ext cx="9050040" cy="506844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PCoA/MDS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vegdist(method=“jaccard”) 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&amp;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 cmdscale()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71" name="Picture 170"/>
          <p:cNvPicPr/>
          <p:nvPr/>
        </p:nvPicPr>
        <p:blipFill>
          <a:blip r:embed="rId2"/>
          <a:stretch/>
        </p:blipFill>
        <p:spPr>
          <a:xfrm>
            <a:off x="1457640" y="1696320"/>
            <a:ext cx="9050040" cy="506844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5" name="CustomShape 3"/>
          <p:cNvSpPr/>
          <p:nvPr/>
        </p:nvSpPr>
        <p:spPr>
          <a:xfrm>
            <a:off x="5293800" y="3263040"/>
            <a:ext cx="177852" cy="23118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4"/>
          <p:cNvSpPr/>
          <p:nvPr/>
        </p:nvSpPr>
        <p:spPr>
          <a:xfrm flipH="1">
            <a:off x="5110200" y="3263040"/>
            <a:ext cx="182520" cy="23118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5"/>
          <p:cNvSpPr/>
          <p:nvPr/>
        </p:nvSpPr>
        <p:spPr>
          <a:xfrm>
            <a:off x="5293800" y="3263040"/>
            <a:ext cx="2972671" cy="9402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/>
          <p:cNvSpPr/>
          <p:nvPr/>
        </p:nvSpPr>
        <p:spPr>
          <a:xfrm>
            <a:off x="5293800" y="3263040"/>
            <a:ext cx="3117600" cy="8484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7"/>
          <p:cNvSpPr/>
          <p:nvPr/>
        </p:nvSpPr>
        <p:spPr>
          <a:xfrm>
            <a:off x="5293800" y="3263039"/>
            <a:ext cx="3592103" cy="87388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8"/>
          <p:cNvSpPr/>
          <p:nvPr/>
        </p:nvSpPr>
        <p:spPr>
          <a:xfrm>
            <a:off x="4148640" y="2970360"/>
            <a:ext cx="3301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These should be recurrence CDI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3732126" y="2000159"/>
            <a:ext cx="3301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This cluster does not match with donor controls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1457640" y="1751614"/>
            <a:ext cx="2175480" cy="11353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6"/>
          <p:cNvSpPr/>
          <p:nvPr/>
        </p:nvSpPr>
        <p:spPr>
          <a:xfrm flipH="1">
            <a:off x="3732125" y="2285999"/>
            <a:ext cx="520554" cy="893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127968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NMDS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vegan::metaMDS(method=“jaccard”)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83" name="Picture 182"/>
          <p:cNvPicPr/>
          <p:nvPr/>
        </p:nvPicPr>
        <p:blipFill>
          <a:blip r:embed="rId2"/>
          <a:stretch/>
        </p:blipFill>
        <p:spPr>
          <a:xfrm>
            <a:off x="1424520" y="1645920"/>
            <a:ext cx="8999640" cy="50407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NMDS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vegan::metaMDS(method=“jaccard”)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83" name="Picture 182"/>
          <p:cNvPicPr/>
          <p:nvPr/>
        </p:nvPicPr>
        <p:blipFill>
          <a:blip r:embed="rId2"/>
          <a:stretch/>
        </p:blipFill>
        <p:spPr>
          <a:xfrm>
            <a:off x="1424520" y="1645920"/>
            <a:ext cx="8999640" cy="50407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5" name="CustomShape 3"/>
          <p:cNvSpPr/>
          <p:nvPr/>
        </p:nvSpPr>
        <p:spPr>
          <a:xfrm>
            <a:off x="3542040" y="2610360"/>
            <a:ext cx="2280960" cy="2877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4"/>
          <p:cNvSpPr/>
          <p:nvPr/>
        </p:nvSpPr>
        <p:spPr>
          <a:xfrm>
            <a:off x="6014160" y="2618280"/>
            <a:ext cx="2280960" cy="2877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170940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Other Applications &amp; Limitations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Arial"/>
              </a:rPr>
              <a:t>Other Applications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Can be used for multivariate data sets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Experiments in neuroscience, photometry, etc.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Image compression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Facial recognition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Other Applications &amp; Limitations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Arial"/>
              </a:rPr>
              <a:t>Limitations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Arial"/>
              </a:rPr>
              <a:t>PCA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invented for data with normal distributions 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Sensitive to outliers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#observations has to be higher than #variables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Quantitative data only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Doesn’t work well for data with many zeros (mycobiota)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Assumes linear correlation between variables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Horseshoe effect (non-linearity = parabola shaped outcome)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Arial"/>
              </a:rPr>
              <a:t>MDS &amp; NMDS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Distance matrix matters to determine grouping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Finding the best distance measure is an art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NMDS iterations may never converge for certain datasets using certain distance measure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Study Background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0" name="Picture 4"/>
          <p:cNvPicPr/>
          <p:nvPr/>
        </p:nvPicPr>
        <p:blipFill>
          <a:blip r:embed="rId2"/>
          <a:stretch/>
        </p:blipFill>
        <p:spPr>
          <a:xfrm>
            <a:off x="1563120" y="1313640"/>
            <a:ext cx="9065520" cy="517896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Summary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uses Euclidean distance method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Doesn’t work great for this set of data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MDS can use any distance method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Chose Jaccard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Slightly better results than PCA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NMDS can use any distance method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Chose Jaccard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Drastically better results versus PCA or MDS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Future Directions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Investigate distance methods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Dive deep into NMDS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Explore other ordination methodology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Find alternative methods for visualizing experimental data with many zeros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familiar example – PCA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Eigen decomposition </a:t>
            </a:r>
            <a:r>
              <a:rPr lang="en-US" dirty="0"/>
              <a:t>or singular value decomposition (SVD)</a:t>
            </a:r>
          </a:p>
          <a:p>
            <a:pPr lvl="1"/>
            <a:endParaRPr lang="en-US" dirty="0"/>
          </a:p>
          <a:p>
            <a:r>
              <a:rPr lang="en-US" dirty="0"/>
              <a:t>Toy example of a counts table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17410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838199" y="3916542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FA06-9F20-48C2-BC64-6CF46DAED6B2}"/>
              </a:ext>
            </a:extLst>
          </p:cNvPr>
          <p:cNvSpPr txBox="1"/>
          <p:nvPr/>
        </p:nvSpPr>
        <p:spPr>
          <a:xfrm>
            <a:off x="3920421" y="5469157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 rows) x (n columns) =  4 x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7543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79132" y="2356658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C49256E-F203-4AFF-8436-C3D1267F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639" y="1420602"/>
            <a:ext cx="6861936" cy="514645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593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422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1D3ABF9-3B26-4F05-B2A3-30309D02E93D}"/>
              </a:ext>
            </a:extLst>
          </p:cNvPr>
          <p:cNvSpPr/>
          <p:nvPr/>
        </p:nvSpPr>
        <p:spPr>
          <a:xfrm>
            <a:off x="5353251" y="483632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6245193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blipFill>
                <a:blip r:embed="rId2"/>
                <a:stretch>
                  <a:fillRect l="-188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692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scale(matrix, center=T, scale=F)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1320783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BDA07E-7BE9-4BF8-B999-8A30F5C40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897" y="1645679"/>
            <a:ext cx="6462926" cy="484719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8231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covariance formula">
            <a:extLst>
              <a:ext uri="{FF2B5EF4-FFF2-40B4-BE49-F238E27FC236}">
                <a16:creationId xmlns:a16="http://schemas.microsoft.com/office/drawing/2014/main" id="{53B9CEB7-8DC4-4EEA-9D52-F0905AA9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86" y="3900225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2ACB6-0984-4D2B-AF01-37BF169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86" y="3900225"/>
            <a:ext cx="3931228" cy="2022134"/>
          </a:xfrm>
          <a:prstGeom prst="rect">
            <a:avLst/>
          </a:prstGeom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056" name="Picture 8" descr="Image result for variance formula sample">
            <a:extLst>
              <a:ext uri="{FF2B5EF4-FFF2-40B4-BE49-F238E27FC236}">
                <a16:creationId xmlns:a16="http://schemas.microsoft.com/office/drawing/2014/main" id="{B487612D-F2AF-4C95-B5CB-711C74FE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" y="3900225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128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/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>
            <a:off x="3984859" y="3320716"/>
            <a:ext cx="4957010" cy="1366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8" descr="Image result for variance formula sample">
            <a:extLst>
              <a:ext uri="{FF2B5EF4-FFF2-40B4-BE49-F238E27FC236}">
                <a16:creationId xmlns:a16="http://schemas.microsoft.com/office/drawing/2014/main" id="{85B0EE2D-DA34-493E-A993-08C55B5DF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280" y="4739176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579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/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 flipH="1">
            <a:off x="4957011" y="3696101"/>
            <a:ext cx="3667226" cy="1018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C147AA4C-1025-4EF2-8FC7-13FCBFC6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23" y="4714418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62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Study Background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Explored fungal community (mycobiota) in patients with recurrent </a:t>
            </a:r>
            <a:r>
              <a:rPr lang="en-US" sz="2000" b="0" i="1" strike="noStrike" spc="-1">
                <a:solidFill>
                  <a:srgbClr val="FFFFFF"/>
                </a:solidFill>
                <a:latin typeface="Arial"/>
              </a:rPr>
              <a:t>Clostridium Difficile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 infection (CDI)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Before and after fecal microbiota transplants (FMT)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Sequenced fungal internal transcribed spacer 2 (ITS2) region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CDI patients – low fungal diversity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i="1" strike="noStrike" spc="-1">
                <a:solidFill>
                  <a:srgbClr val="FFFFFF"/>
                </a:solidFill>
                <a:latin typeface="Arial"/>
              </a:rPr>
              <a:t>Candida albicans 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= decreased transplant </a:t>
            </a:r>
            <a:r>
              <a:t/>
            </a:r>
            <a:br/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efficacy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Cured –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gradually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 acquired donor </a:t>
            </a:r>
            <a:r>
              <a:t/>
            </a:r>
            <a:br/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community</a:t>
            </a:r>
            <a:r>
              <a:t/>
            </a:r>
            <a:br/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 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Importance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See if control patients fungal community</a:t>
            </a:r>
            <a:r>
              <a:t/>
            </a:r>
            <a:br/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matches cured CDI cases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Suggests possible fungal role in CDI </a:t>
            </a:r>
            <a:r>
              <a:t/>
            </a:r>
            <a:br/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remediation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3" name="Picture 4"/>
          <p:cNvPicPr/>
          <p:nvPr/>
        </p:nvPicPr>
        <p:blipFill>
          <a:blip r:embed="rId3"/>
          <a:stretch/>
        </p:blipFill>
        <p:spPr>
          <a:xfrm>
            <a:off x="6469200" y="2947680"/>
            <a:ext cx="5524200" cy="361908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stats::</a:t>
            </a:r>
            <a:r>
              <a:rPr lang="en-US" dirty="0" err="1">
                <a:solidFill>
                  <a:srgbClr val="00B050"/>
                </a:solidFill>
              </a:rPr>
              <a:t>cov</a:t>
            </a:r>
            <a:r>
              <a:rPr lang="en-US" dirty="0">
                <a:solidFill>
                  <a:srgbClr val="00B050"/>
                </a:solidFill>
              </a:rPr>
              <a:t>(matrix)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1232032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D32A8700-FEB6-4FBB-B52A-4E2D6CDD578C}"/>
              </a:ext>
            </a:extLst>
          </p:cNvPr>
          <p:cNvSpPr/>
          <p:nvPr/>
        </p:nvSpPr>
        <p:spPr>
          <a:xfrm>
            <a:off x="5374904" y="385798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7380977" y="3394835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42A7010-5FF5-4EB5-9BBF-7C04D508D39B}"/>
              </a:ext>
            </a:extLst>
          </p:cNvPr>
          <p:cNvSpPr txBox="1"/>
          <p:nvPr/>
        </p:nvSpPr>
        <p:spPr>
          <a:xfrm>
            <a:off x="7188202" y="4687761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 rows) x (n columns) =  2 x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1071764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746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)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891959-AE6E-4BFE-A6AB-4761F4BD85AC}"/>
              </a:ext>
            </a:extLst>
          </p:cNvPr>
          <p:cNvCxnSpPr>
            <a:cxnSpLocks/>
          </p:cNvCxnSpPr>
          <p:nvPr/>
        </p:nvCxnSpPr>
        <p:spPr>
          <a:xfrm flipH="1">
            <a:off x="3997692" y="3705726"/>
            <a:ext cx="150797" cy="616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15659B-4DD3-46D1-A924-11C5B2C253ED}"/>
              </a:ext>
            </a:extLst>
          </p:cNvPr>
          <p:cNvCxnSpPr>
            <a:cxnSpLocks/>
          </p:cNvCxnSpPr>
          <p:nvPr/>
        </p:nvCxnSpPr>
        <p:spPr>
          <a:xfrm>
            <a:off x="4916907" y="3705725"/>
            <a:ext cx="1705274" cy="1152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CD06B2-1D61-4286-ACFF-9B785EF673B6}"/>
              </a:ext>
            </a:extLst>
          </p:cNvPr>
          <p:cNvCxnSpPr>
            <a:cxnSpLocks/>
          </p:cNvCxnSpPr>
          <p:nvPr/>
        </p:nvCxnSpPr>
        <p:spPr>
          <a:xfrm>
            <a:off x="5023288" y="3685816"/>
            <a:ext cx="2065320" cy="724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857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)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1287D53-D564-4641-B79A-A4F5752E9D99}"/>
              </a:ext>
            </a:extLst>
          </p:cNvPr>
          <p:cNvCxnSpPr/>
          <p:nvPr/>
        </p:nvCxnSpPr>
        <p:spPr>
          <a:xfrm>
            <a:off x="6689558" y="5037087"/>
            <a:ext cx="3214838" cy="401187"/>
          </a:xfrm>
          <a:prstGeom prst="curvedConnector3">
            <a:avLst>
              <a:gd name="adj1" fmla="val 62575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756DAF3-08E8-46DD-AA70-C634C1964E62}"/>
              </a:ext>
            </a:extLst>
          </p:cNvPr>
          <p:cNvCxnSpPr/>
          <p:nvPr/>
        </p:nvCxnSpPr>
        <p:spPr>
          <a:xfrm>
            <a:off x="6689558" y="5037087"/>
            <a:ext cx="1944303" cy="12700"/>
          </a:xfrm>
          <a:prstGeom prst="curvedConnector3">
            <a:avLst>
              <a:gd name="adj1" fmla="val 56931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33041FB-B565-411A-A26D-D0DB65E87B3D}"/>
              </a:ext>
            </a:extLst>
          </p:cNvPr>
          <p:cNvCxnSpPr>
            <a:cxnSpLocks/>
          </p:cNvCxnSpPr>
          <p:nvPr/>
        </p:nvCxnSpPr>
        <p:spPr>
          <a:xfrm flipV="1">
            <a:off x="6689557" y="4951086"/>
            <a:ext cx="3274094" cy="93242"/>
          </a:xfrm>
          <a:prstGeom prst="curvedConnector3">
            <a:avLst>
              <a:gd name="adj1" fmla="val 8254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C4DA908-3DDF-4D18-8793-55BD7F09E5D4}"/>
              </a:ext>
            </a:extLst>
          </p:cNvPr>
          <p:cNvCxnSpPr>
            <a:cxnSpLocks/>
          </p:cNvCxnSpPr>
          <p:nvPr/>
        </p:nvCxnSpPr>
        <p:spPr>
          <a:xfrm>
            <a:off x="6688255" y="5036034"/>
            <a:ext cx="1909411" cy="487596"/>
          </a:xfrm>
          <a:prstGeom prst="curvedConnector3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1592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)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79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85065" y="3191752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6.67-</a:t>
                      </a: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6.67-</a:t>
                      </a: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5AAADBC-5203-4C8B-9C38-6114CC1D7055}"/>
              </a:ext>
            </a:extLst>
          </p:cNvPr>
          <p:cNvGrpSpPr/>
          <p:nvPr/>
        </p:nvGrpSpPr>
        <p:grpSpPr>
          <a:xfrm>
            <a:off x="2573021" y="3088702"/>
            <a:ext cx="8877032" cy="1251854"/>
            <a:chOff x="891742" y="4410761"/>
            <a:chExt cx="8877032" cy="12518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13749" y="4410761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C88A57-F4A9-4BF0-8D5E-83E637B2DFDA}"/>
                </a:ext>
              </a:extLst>
            </p:cNvPr>
            <p:cNvSpPr txBox="1"/>
            <p:nvPr/>
          </p:nvSpPr>
          <p:spPr>
            <a:xfrm>
              <a:off x="891742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det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56959" y="4462286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861945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C00A7-7AE7-4F3C-9017-1D8B5AF146C4}"/>
              </a:ext>
            </a:extLst>
          </p:cNvPr>
          <p:cNvCxnSpPr>
            <a:cxnSpLocks/>
          </p:cNvCxnSpPr>
          <p:nvPr/>
        </p:nvCxnSpPr>
        <p:spPr>
          <a:xfrm>
            <a:off x="4305802" y="3193914"/>
            <a:ext cx="4124660" cy="1269684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E86F1A-B0DD-4BB4-AC25-71F5B8E4C4F3}"/>
              </a:ext>
            </a:extLst>
          </p:cNvPr>
          <p:cNvSpPr txBox="1"/>
          <p:nvPr/>
        </p:nvSpPr>
        <p:spPr>
          <a:xfrm>
            <a:off x="6620312" y="4507542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(6.67-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x (6.67-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3381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85065" y="3191752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5AAADBC-5203-4C8B-9C38-6114CC1D7055}"/>
              </a:ext>
            </a:extLst>
          </p:cNvPr>
          <p:cNvGrpSpPr/>
          <p:nvPr/>
        </p:nvGrpSpPr>
        <p:grpSpPr>
          <a:xfrm>
            <a:off x="2573021" y="3088702"/>
            <a:ext cx="8877032" cy="1251854"/>
            <a:chOff x="891742" y="4410761"/>
            <a:chExt cx="8877032" cy="12518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13749" y="4410761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C88A57-F4A9-4BF0-8D5E-83E637B2DFDA}"/>
                </a:ext>
              </a:extLst>
            </p:cNvPr>
            <p:cNvSpPr txBox="1"/>
            <p:nvPr/>
          </p:nvSpPr>
          <p:spPr>
            <a:xfrm>
              <a:off x="891742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det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56959" y="4462286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861945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C00A7-7AE7-4F3C-9017-1D8B5AF146C4}"/>
              </a:ext>
            </a:extLst>
          </p:cNvPr>
          <p:cNvCxnSpPr>
            <a:cxnSpLocks/>
          </p:cNvCxnSpPr>
          <p:nvPr/>
        </p:nvCxnSpPr>
        <p:spPr>
          <a:xfrm flipH="1">
            <a:off x="4210501" y="3410470"/>
            <a:ext cx="4107750" cy="1160966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BBD754-2EAE-4565-AE31-E9C95BA1A8F7}"/>
              </a:ext>
            </a:extLst>
          </p:cNvPr>
          <p:cNvSpPr txBox="1"/>
          <p:nvPr/>
        </p:nvSpPr>
        <p:spPr>
          <a:xfrm>
            <a:off x="1744845" y="4645558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(5.33 x 5.33)</a:t>
            </a:r>
          </a:p>
        </p:txBody>
      </p:sp>
    </p:spTree>
    <p:extLst>
      <p:ext uri="{BB962C8B-B14F-4D97-AF65-F5344CB8AC3E}">
        <p14:creationId xmlns:p14="http://schemas.microsoft.com/office/powerpoint/2010/main" val="4332455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Reverses the calculated characteristic polynomial</a:t>
            </a:r>
            <a:endParaRPr lang="en-US" dirty="0">
              <a:solidFill>
                <a:srgbClr val="00B050"/>
              </a:solidFill>
            </a:endParaRP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solve(PPP)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Solves for eigenvalues from characteristic polynomial</a:t>
            </a:r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BBD754-2EAE-4565-AE31-E9C95BA1A8F7}"/>
              </a:ext>
            </a:extLst>
          </p:cNvPr>
          <p:cNvSpPr txBox="1"/>
          <p:nvPr/>
        </p:nvSpPr>
        <p:spPr>
          <a:xfrm>
            <a:off x="3920422" y="4380115"/>
            <a:ext cx="4351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[(6.67-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)(6.67-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- (5.33 x 5.33)]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16 - 13.33333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12 &amp; 1.33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Eigenvalues (AKA PC1 &amp; PC2)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212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Solving for eigenvectors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x(Cov(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77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Solving for eigenvectors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x(Cov(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r>
                  <a:rPr lang="en-US" dirty="0"/>
                  <a:t>When </a:t>
                </a:r>
                <a:r>
                  <a:rPr lang="el-GR" dirty="0"/>
                  <a:t>λ</a:t>
                </a:r>
                <a:r>
                  <a:rPr lang="en-US" dirty="0"/>
                  <a:t> = 12 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248196" y="4868348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736735" y="4435869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)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1287D53-D564-4641-B79A-A4F5752E9D99}"/>
              </a:ext>
            </a:extLst>
          </p:cNvPr>
          <p:cNvCxnSpPr/>
          <p:nvPr/>
        </p:nvCxnSpPr>
        <p:spPr>
          <a:xfrm>
            <a:off x="6689558" y="5037087"/>
            <a:ext cx="3214838" cy="401187"/>
          </a:xfrm>
          <a:prstGeom prst="curvedConnector3">
            <a:avLst>
              <a:gd name="adj1" fmla="val 62575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756DAF3-08E8-46DD-AA70-C634C1964E62}"/>
              </a:ext>
            </a:extLst>
          </p:cNvPr>
          <p:cNvCxnSpPr/>
          <p:nvPr/>
        </p:nvCxnSpPr>
        <p:spPr>
          <a:xfrm>
            <a:off x="6689558" y="5037087"/>
            <a:ext cx="1944303" cy="12700"/>
          </a:xfrm>
          <a:prstGeom prst="curvedConnector3">
            <a:avLst>
              <a:gd name="adj1" fmla="val 56931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33041FB-B565-411A-A26D-D0DB65E87B3D}"/>
              </a:ext>
            </a:extLst>
          </p:cNvPr>
          <p:cNvCxnSpPr>
            <a:cxnSpLocks/>
          </p:cNvCxnSpPr>
          <p:nvPr/>
        </p:nvCxnSpPr>
        <p:spPr>
          <a:xfrm flipV="1">
            <a:off x="6689557" y="4951086"/>
            <a:ext cx="3274094" cy="93242"/>
          </a:xfrm>
          <a:prstGeom prst="curvedConnector3">
            <a:avLst>
              <a:gd name="adj1" fmla="val 8254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C4DA908-3DDF-4D18-8793-55BD7F09E5D4}"/>
              </a:ext>
            </a:extLst>
          </p:cNvPr>
          <p:cNvCxnSpPr>
            <a:cxnSpLocks/>
          </p:cNvCxnSpPr>
          <p:nvPr/>
        </p:nvCxnSpPr>
        <p:spPr>
          <a:xfrm>
            <a:off x="6688255" y="5036034"/>
            <a:ext cx="1909411" cy="487596"/>
          </a:xfrm>
          <a:prstGeom prst="curvedConnector3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3306" y="467027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47588C-E184-4358-BC6D-BCD35738703D}"/>
              </a:ext>
            </a:extLst>
          </p:cNvPr>
          <p:cNvCxnSpPr>
            <a:cxnSpLocks/>
          </p:cNvCxnSpPr>
          <p:nvPr/>
        </p:nvCxnSpPr>
        <p:spPr>
          <a:xfrm flipH="1">
            <a:off x="838200" y="2926080"/>
            <a:ext cx="2453641" cy="1587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C52D89-1274-42A6-A24C-547041B124FE}"/>
              </a:ext>
            </a:extLst>
          </p:cNvPr>
          <p:cNvCxnSpPr>
            <a:cxnSpLocks/>
          </p:cNvCxnSpPr>
          <p:nvPr/>
        </p:nvCxnSpPr>
        <p:spPr>
          <a:xfrm flipH="1">
            <a:off x="3984358" y="2965051"/>
            <a:ext cx="1" cy="1374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12A856-FC64-4D1A-B94E-A75A16601383}"/>
              </a:ext>
            </a:extLst>
          </p:cNvPr>
          <p:cNvCxnSpPr>
            <a:cxnSpLocks/>
          </p:cNvCxnSpPr>
          <p:nvPr/>
        </p:nvCxnSpPr>
        <p:spPr>
          <a:xfrm>
            <a:off x="4676878" y="2919331"/>
            <a:ext cx="1887551" cy="2031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C8E8B6-AFD1-4101-B698-A181D8DD5FFE}"/>
              </a:ext>
            </a:extLst>
          </p:cNvPr>
          <p:cNvCxnSpPr>
            <a:cxnSpLocks/>
          </p:cNvCxnSpPr>
          <p:nvPr/>
        </p:nvCxnSpPr>
        <p:spPr>
          <a:xfrm>
            <a:off x="4808326" y="2954157"/>
            <a:ext cx="2389969" cy="1480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17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1699200"/>
            <a:ext cx="10515240" cy="1245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6600" b="0" strike="noStrike" spc="-1">
                <a:solidFill>
                  <a:srgbClr val="FFFFFF"/>
                </a:solidFill>
                <a:latin typeface="Arial"/>
              </a:rPr>
              <a:t>Is the mycobiota between cured patients &amp; matched donors similar? </a:t>
            </a:r>
            <a:endParaRPr lang="en-US" sz="66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2594411" y="2414564"/>
            <a:ext cx="9116928" cy="1202720"/>
            <a:chOff x="736735" y="4435869"/>
            <a:chExt cx="9116928" cy="12027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736735" y="4435869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946834" y="4885374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B94A72D-88EE-4159-AA43-FD8D1E025FD9}"/>
                    </a:ext>
                  </a:extLst>
                </p:cNvPr>
                <p:cNvSpPr txBox="1"/>
                <p:nvPr/>
              </p:nvSpPr>
              <p:spPr>
                <a:xfrm>
                  <a:off x="1090863" y="4857876"/>
                  <a:ext cx="2906829" cy="4091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Cov( </a:t>
                  </a:r>
                  <a14:m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</m:t>
                          </m:r>
                        </m:e>
                      </m:bar>
                    </m:oMath>
                  </a14:m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)= 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B94A72D-88EE-4159-AA43-FD8D1E025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863" y="4857876"/>
                  <a:ext cx="2906829" cy="409151"/>
                </a:xfrm>
                <a:prstGeom prst="rect">
                  <a:avLst/>
                </a:prstGeom>
                <a:blipFill>
                  <a:blip r:embed="rId3"/>
                  <a:stretch>
                    <a:fillRect b="-223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0982" y="2648968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7026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189171" y="2416955"/>
            <a:ext cx="8522168" cy="1201343"/>
            <a:chOff x="1331495" y="4438260"/>
            <a:chExt cx="8522168" cy="12013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31495" y="44392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946834" y="4885374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34182" y="2682975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multiplication -&gt; Row x Column</a:t>
            </a:r>
          </a:p>
        </p:txBody>
      </p:sp>
    </p:spTree>
    <p:extLst>
      <p:ext uri="{BB962C8B-B14F-4D97-AF65-F5344CB8AC3E}">
        <p14:creationId xmlns:p14="http://schemas.microsoft.com/office/powerpoint/2010/main" val="8637547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261565" y="2416955"/>
            <a:ext cx="9082033" cy="1209743"/>
            <a:chOff x="1403889" y="4438260"/>
            <a:chExt cx="9082033" cy="12097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403889" y="44476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7579093" y="4885188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40268" y="2697480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multiplication -&gt; Row x Column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C55DC12-8D15-43FC-B2E1-7057175B5AD2}"/>
              </a:ext>
            </a:extLst>
          </p:cNvPr>
          <p:cNvCxnSpPr>
            <a:cxnSpLocks/>
          </p:cNvCxnSpPr>
          <p:nvPr/>
        </p:nvCxnSpPr>
        <p:spPr>
          <a:xfrm flipV="1">
            <a:off x="6326610" y="2788724"/>
            <a:ext cx="2557508" cy="237810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FBA0F9-C8C1-413B-88F3-C51075F6F6B4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536985" y="3100014"/>
            <a:ext cx="1480158" cy="328986"/>
          </a:xfrm>
          <a:prstGeom prst="curvedConnector4">
            <a:avLst>
              <a:gd name="adj1" fmla="val 40647"/>
              <a:gd name="adj2" fmla="val 169486"/>
            </a:avLst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018055-A389-4DB5-B5FD-E6690A828FA8}"/>
              </a:ext>
            </a:extLst>
          </p:cNvPr>
          <p:cNvCxnSpPr>
            <a:cxnSpLocks/>
          </p:cNvCxnSpPr>
          <p:nvPr/>
        </p:nvCxnSpPr>
        <p:spPr>
          <a:xfrm flipH="1">
            <a:off x="5602705" y="3584075"/>
            <a:ext cx="3498257" cy="138674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541430" y="4946530"/>
            <a:ext cx="4351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6544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261565" y="2416955"/>
            <a:ext cx="9082033" cy="1209743"/>
            <a:chOff x="1403889" y="4438260"/>
            <a:chExt cx="9082033" cy="12097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403889" y="44476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7579093" y="4885188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/>
        </p:nvGraphicFramePr>
        <p:xfrm>
          <a:off x="8740268" y="2697480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multiplication -&gt; Row x Column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C55DC12-8D15-43FC-B2E1-7057175B5AD2}"/>
              </a:ext>
            </a:extLst>
          </p:cNvPr>
          <p:cNvCxnSpPr>
            <a:cxnSpLocks/>
          </p:cNvCxnSpPr>
          <p:nvPr/>
        </p:nvCxnSpPr>
        <p:spPr>
          <a:xfrm flipV="1">
            <a:off x="6168394" y="2788724"/>
            <a:ext cx="2715724" cy="485201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FBA0F9-C8C1-413B-88F3-C51075F6F6B4}"/>
              </a:ext>
            </a:extLst>
          </p:cNvPr>
          <p:cNvCxnSpPr>
            <a:cxnSpLocks/>
          </p:cNvCxnSpPr>
          <p:nvPr/>
        </p:nvCxnSpPr>
        <p:spPr>
          <a:xfrm flipV="1">
            <a:off x="7652084" y="3233215"/>
            <a:ext cx="1232034" cy="195785"/>
          </a:xfrm>
          <a:prstGeom prst="curved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018055-A389-4DB5-B5FD-E6690A828FA8}"/>
              </a:ext>
            </a:extLst>
          </p:cNvPr>
          <p:cNvCxnSpPr>
            <a:cxnSpLocks/>
          </p:cNvCxnSpPr>
          <p:nvPr/>
        </p:nvCxnSpPr>
        <p:spPr>
          <a:xfrm flipH="1">
            <a:off x="5602705" y="3584075"/>
            <a:ext cx="3498257" cy="138674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541430" y="4946530"/>
            <a:ext cx="4351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3602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Eqn1: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Eqn2: 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0194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Eqn1: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 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+5.33(1) 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-5.33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Eqn2: 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5.33(1)-5.33x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5.33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/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485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Eqn1: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 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+5.33(1) 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-5.33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Eqn2: 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5.33(1)-5.33x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5.33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/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FA8904-88AF-4664-8C54-FAAAA58549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808395" y="3453938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2E04FA-67E2-4F44-8A48-BCA60280B68C}"/>
              </a:ext>
            </a:extLst>
          </p:cNvPr>
          <p:cNvCxnSpPr>
            <a:cxnSpLocks/>
          </p:cNvCxnSpPr>
          <p:nvPr/>
        </p:nvCxnSpPr>
        <p:spPr>
          <a:xfrm flipV="1">
            <a:off x="6391175" y="3623802"/>
            <a:ext cx="3532471" cy="195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93C798-70D6-4DAD-B916-C834B46B458F}"/>
              </a:ext>
            </a:extLst>
          </p:cNvPr>
          <p:cNvCxnSpPr>
            <a:cxnSpLocks/>
          </p:cNvCxnSpPr>
          <p:nvPr/>
        </p:nvCxnSpPr>
        <p:spPr>
          <a:xfrm flipV="1">
            <a:off x="6391175" y="3994265"/>
            <a:ext cx="3532471" cy="1212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5C57EF-54A7-4998-86EF-50879DF1A8AB}"/>
              </a:ext>
            </a:extLst>
          </p:cNvPr>
          <p:cNvSpPr txBox="1"/>
          <p:nvPr/>
        </p:nvSpPr>
        <p:spPr>
          <a:xfrm>
            <a:off x="7909693" y="4365642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eigenvector(x) associated with eigenvalue(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= 12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73013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899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512B7ED-A8B4-4F06-A65E-8A5C649E510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>
            <a:off x="2725703" y="2698314"/>
            <a:ext cx="149042" cy="1252740"/>
          </a:xfrm>
          <a:prstGeom prst="curvedConnector4">
            <a:avLst>
              <a:gd name="adj1" fmla="val -153380"/>
              <a:gd name="adj2" fmla="val 61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CFAC458-C89B-4924-ABA4-C1166E34A956}"/>
              </a:ext>
            </a:extLst>
          </p:cNvPr>
          <p:cNvCxnSpPr>
            <a:cxnSpLocks/>
          </p:cNvCxnSpPr>
          <p:nvPr/>
        </p:nvCxnSpPr>
        <p:spPr>
          <a:xfrm flipV="1">
            <a:off x="2271562" y="3573772"/>
            <a:ext cx="1993112" cy="134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240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 by square root of the coefficient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i.e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√2) </a:t>
            </a:r>
          </a:p>
        </p:txBody>
      </p:sp>
    </p:spTree>
    <p:extLst>
      <p:ext uri="{BB962C8B-B14F-4D97-AF65-F5344CB8AC3E}">
        <p14:creationId xmlns:p14="http://schemas.microsoft.com/office/powerpoint/2010/main" val="383527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Brief Methodology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Download sequencing files &amp; metadata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Analyze sequencing files via clustering &amp; generating a counts table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Used less OTU scripts and sdm pipeline (LotuS)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97" name="Group 3"/>
          <p:cNvGrpSpPr/>
          <p:nvPr/>
        </p:nvGrpSpPr>
        <p:grpSpPr>
          <a:xfrm>
            <a:off x="519120" y="2269800"/>
            <a:ext cx="6420960" cy="2597040"/>
            <a:chOff x="519120" y="2269800"/>
            <a:chExt cx="6420960" cy="2597040"/>
          </a:xfrm>
        </p:grpSpPr>
        <p:sp>
          <p:nvSpPr>
            <p:cNvPr id="98" name="CustomShape 4"/>
            <p:cNvSpPr/>
            <p:nvPr/>
          </p:nvSpPr>
          <p:spPr>
            <a:xfrm>
              <a:off x="519120" y="4228560"/>
              <a:ext cx="96948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8BC4E0"/>
                  </a:solidFill>
                  <a:latin typeface="Calibri"/>
                </a:rPr>
                <a:t>Samples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99" name="CustomShape 5"/>
            <p:cNvSpPr/>
            <p:nvPr/>
          </p:nvSpPr>
          <p:spPr>
            <a:xfrm>
              <a:off x="5502240" y="2269800"/>
              <a:ext cx="143784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8BC4E0"/>
                  </a:solidFill>
                  <a:latin typeface="Calibri"/>
                </a:rPr>
                <a:t>“Organisms”</a:t>
              </a:r>
              <a:endParaRPr lang="en-US" sz="1800" b="0" strike="noStrike" spc="-1">
                <a:latin typeface="Arial"/>
              </a:endParaRPr>
            </a:p>
          </p:txBody>
        </p:sp>
      </p:grpSp>
      <p:pic>
        <p:nvPicPr>
          <p:cNvPr id="100" name="Picture 8"/>
          <p:cNvPicPr/>
          <p:nvPr/>
        </p:nvPicPr>
        <p:blipFill>
          <a:blip r:embed="rId2"/>
          <a:stretch/>
        </p:blipFill>
        <p:spPr>
          <a:xfrm>
            <a:off x="1709640" y="2700720"/>
            <a:ext cx="8772480" cy="389304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 by square root of the coefficient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i.e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√2)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D4774-089D-4D38-BC37-CF9F6BF6F02E}"/>
              </a:ext>
            </a:extLst>
          </p:cNvPr>
          <p:cNvCxnSpPr/>
          <p:nvPr/>
        </p:nvCxnSpPr>
        <p:spPr>
          <a:xfrm flipV="1">
            <a:off x="4976261" y="3819698"/>
            <a:ext cx="1790299" cy="1099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4EFB4A-284B-45DB-ACDA-B7272CF06E2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04699" y="3250162"/>
          <a:ext cx="786449" cy="94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9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471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/>
                        <a:t>√2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632D9C-818D-4989-B903-DC1AF36C9D65}"/>
              </a:ext>
            </a:extLst>
          </p:cNvPr>
          <p:cNvCxnSpPr/>
          <p:nvPr/>
        </p:nvCxnSpPr>
        <p:spPr>
          <a:xfrm>
            <a:off x="7796463" y="3570973"/>
            <a:ext cx="750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60C9B20-C33E-462F-9D04-C3CDA65C9C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36024" y="3278886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3016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 by square root of the coefficient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i.e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√2)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D4774-089D-4D38-BC37-CF9F6BF6F02E}"/>
              </a:ext>
            </a:extLst>
          </p:cNvPr>
          <p:cNvCxnSpPr/>
          <p:nvPr/>
        </p:nvCxnSpPr>
        <p:spPr>
          <a:xfrm flipV="1">
            <a:off x="4976261" y="3819698"/>
            <a:ext cx="1790299" cy="1099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4EFB4A-284B-45DB-ACDA-B7272CF06E22}"/>
              </a:ext>
            </a:extLst>
          </p:cNvPr>
          <p:cNvGraphicFramePr>
            <a:graphicFrameLocks noGrp="1"/>
          </p:cNvGraphicFramePr>
          <p:nvPr/>
        </p:nvGraphicFramePr>
        <p:xfrm>
          <a:off x="6904699" y="3250162"/>
          <a:ext cx="786449" cy="94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9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471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/>
                        <a:t>√2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632D9C-818D-4989-B903-DC1AF36C9D65}"/>
              </a:ext>
            </a:extLst>
          </p:cNvPr>
          <p:cNvCxnSpPr/>
          <p:nvPr/>
        </p:nvCxnSpPr>
        <p:spPr>
          <a:xfrm>
            <a:off x="7796463" y="3570973"/>
            <a:ext cx="750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60C9B20-C33E-462F-9D04-C3CDA65C9C66}"/>
              </a:ext>
            </a:extLst>
          </p:cNvPr>
          <p:cNvGraphicFramePr>
            <a:graphicFrameLocks noGrp="1"/>
          </p:cNvGraphicFramePr>
          <p:nvPr/>
        </p:nvGraphicFramePr>
        <p:xfrm>
          <a:off x="8736024" y="3278886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FF98E74-7A84-4DCA-9914-FBDD5A913DA5}"/>
              </a:ext>
            </a:extLst>
          </p:cNvPr>
          <p:cNvSpPr txBox="1"/>
          <p:nvPr/>
        </p:nvSpPr>
        <p:spPr>
          <a:xfrm>
            <a:off x="7796463" y="4272522"/>
            <a:ext cx="288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normalized Eigenvector (AKA loadings for PC1)</a:t>
            </a:r>
          </a:p>
        </p:txBody>
      </p:sp>
    </p:spTree>
    <p:extLst>
      <p:ext uri="{BB962C8B-B14F-4D97-AF65-F5344CB8AC3E}">
        <p14:creationId xmlns:p14="http://schemas.microsoft.com/office/powerpoint/2010/main" val="20869565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Now do the same when </a:t>
            </a:r>
            <a:r>
              <a:rPr lang="el-GR" dirty="0"/>
              <a:t>λ</a:t>
            </a:r>
            <a:r>
              <a:rPr lang="en-US" dirty="0"/>
              <a:t> = 1.33….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875590F-B8A0-44F2-8889-71080979F7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37150" y="3124882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-7.07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AD5A8E3-9169-4AB1-8D65-ACEA510768E1}"/>
              </a:ext>
            </a:extLst>
          </p:cNvPr>
          <p:cNvSpPr txBox="1"/>
          <p:nvPr/>
        </p:nvSpPr>
        <p:spPr>
          <a:xfrm>
            <a:off x="4697589" y="4118518"/>
            <a:ext cx="288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normalized Eigenvector (AKA loadings for PC2)</a:t>
            </a:r>
          </a:p>
        </p:txBody>
      </p:sp>
    </p:spTree>
    <p:extLst>
      <p:ext uri="{BB962C8B-B14F-4D97-AF65-F5344CB8AC3E}">
        <p14:creationId xmlns:p14="http://schemas.microsoft.com/office/powerpoint/2010/main" val="2228754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Determine which PCs to plot</a:t>
            </a:r>
          </a:p>
          <a:p>
            <a:pPr lvl="1"/>
            <a:r>
              <a:rPr lang="en-US" dirty="0"/>
              <a:t>How much variation does each PC (</a:t>
            </a:r>
            <a:r>
              <a:rPr lang="el-GR" dirty="0"/>
              <a:t>λ</a:t>
            </a:r>
            <a:r>
              <a:rPr lang="en-US" dirty="0"/>
              <a:t>) account for?</a:t>
            </a:r>
          </a:p>
          <a:p>
            <a:pPr lvl="2"/>
            <a:r>
              <a:rPr lang="en-US" dirty="0"/>
              <a:t>Formula: [</a:t>
            </a:r>
            <a:r>
              <a:rPr lang="el-GR" dirty="0"/>
              <a:t>λ</a:t>
            </a:r>
            <a:r>
              <a:rPr lang="en-US" dirty="0"/>
              <a:t>/total(</a:t>
            </a:r>
            <a:r>
              <a:rPr lang="el-GR" dirty="0"/>
              <a:t>λ</a:t>
            </a:r>
            <a:r>
              <a:rPr lang="en-US" dirty="0"/>
              <a:t>)] x 100</a:t>
            </a:r>
          </a:p>
          <a:p>
            <a:pPr lvl="3"/>
            <a:r>
              <a:rPr lang="en-US" dirty="0"/>
              <a:t>Ex) </a:t>
            </a:r>
            <a:r>
              <a:rPr lang="el-GR" dirty="0"/>
              <a:t>λ</a:t>
            </a:r>
            <a:r>
              <a:rPr lang="en-US" dirty="0"/>
              <a:t>=12 (PC1) &amp; 1.33 (PC2)</a:t>
            </a:r>
          </a:p>
          <a:p>
            <a:pPr marL="1828800" lvl="4" indent="0">
              <a:buNone/>
            </a:pPr>
            <a:r>
              <a:rPr lang="en-US" dirty="0"/>
              <a:t>	(12/(12+1.33) x 100 = 90% variance accounted by PC1</a:t>
            </a:r>
          </a:p>
          <a:p>
            <a:pPr marL="1828800" lvl="4" indent="0">
              <a:buNone/>
            </a:pPr>
            <a:r>
              <a:rPr lang="en-US" dirty="0"/>
              <a:t>		This is visualized on a </a:t>
            </a:r>
            <a:r>
              <a:rPr lang="en-US" dirty="0" err="1"/>
              <a:t>screeplot</a:t>
            </a:r>
            <a:r>
              <a:rPr lang="en-US" dirty="0"/>
              <a:t>!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315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Determine which PCs to plot</a:t>
            </a:r>
          </a:p>
          <a:p>
            <a:pPr lvl="1"/>
            <a:r>
              <a:rPr lang="en-US" dirty="0"/>
              <a:t>How much variation does each PC (</a:t>
            </a:r>
            <a:r>
              <a:rPr lang="el-GR" dirty="0"/>
              <a:t>λ</a:t>
            </a:r>
            <a:r>
              <a:rPr lang="en-US" dirty="0"/>
              <a:t>) account for?</a:t>
            </a:r>
          </a:p>
          <a:p>
            <a:pPr lvl="2"/>
            <a:r>
              <a:rPr lang="en-US" dirty="0"/>
              <a:t>Formula: [</a:t>
            </a:r>
            <a:r>
              <a:rPr lang="el-GR" dirty="0"/>
              <a:t>λ</a:t>
            </a:r>
            <a:r>
              <a:rPr lang="en-US" dirty="0"/>
              <a:t>/total(</a:t>
            </a:r>
            <a:r>
              <a:rPr lang="el-GR" dirty="0"/>
              <a:t>λ</a:t>
            </a:r>
            <a:r>
              <a:rPr lang="en-US" dirty="0"/>
              <a:t>)] x 100</a:t>
            </a:r>
          </a:p>
          <a:p>
            <a:pPr lvl="3"/>
            <a:r>
              <a:rPr lang="en-US" dirty="0"/>
              <a:t>Ex) </a:t>
            </a:r>
            <a:r>
              <a:rPr lang="el-GR" dirty="0"/>
              <a:t>λ</a:t>
            </a:r>
            <a:r>
              <a:rPr lang="en-US" dirty="0"/>
              <a:t>=12 (PC1) &amp; 1.33 (PC2)</a:t>
            </a:r>
          </a:p>
          <a:p>
            <a:pPr marL="1828800" lvl="4" indent="0">
              <a:buNone/>
            </a:pPr>
            <a:r>
              <a:rPr lang="en-US" dirty="0"/>
              <a:t>	(12/(12+1.33) x 100 = 90% variance accounted by PC1</a:t>
            </a:r>
          </a:p>
          <a:p>
            <a:pPr marL="1828800" lvl="4" indent="0">
              <a:buNone/>
            </a:pPr>
            <a:r>
              <a:rPr lang="en-US" dirty="0"/>
              <a:t>		This is visualized on a </a:t>
            </a:r>
            <a:r>
              <a:rPr lang="en-US" dirty="0" err="1"/>
              <a:t>screeplot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If there is more than 2 PCs, choose the ones covering most of the variance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42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3213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loadings = new coordinates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56BE1E-440F-4A3C-A3DA-1AF20422C59C}"/>
              </a:ext>
            </a:extLst>
          </p:cNvPr>
          <p:cNvSpPr txBox="1"/>
          <p:nvPr/>
        </p:nvSpPr>
        <p:spPr>
          <a:xfrm>
            <a:off x="6689558" y="3001538"/>
            <a:ext cx="1300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(PC1) = 12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Loadings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674F3F-B309-4B3D-8DDE-99A71EAA14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2032" y="2540633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/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blipFill>
                <a:blip r:embed="rId4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0D3739-6D51-4666-AA4D-BBB2BF87FC3B}"/>
              </a:ext>
            </a:extLst>
          </p:cNvPr>
          <p:cNvCxnSpPr/>
          <p:nvPr/>
        </p:nvCxnSpPr>
        <p:spPr>
          <a:xfrm>
            <a:off x="2705102" y="1944303"/>
            <a:ext cx="0" cy="481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CFEDB5-8276-473F-BD02-2D6396317A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89558" y="3916904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43C94F-0F3B-4107-B4C9-00B9FC1950FC}"/>
              </a:ext>
            </a:extLst>
          </p:cNvPr>
          <p:cNvSpPr txBox="1"/>
          <p:nvPr/>
        </p:nvSpPr>
        <p:spPr>
          <a:xfrm>
            <a:off x="5579226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%*%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4731EF-4AB5-4A14-A031-1B1C81694110}"/>
              </a:ext>
            </a:extLst>
          </p:cNvPr>
          <p:cNvCxnSpPr/>
          <p:nvPr/>
        </p:nvCxnSpPr>
        <p:spPr>
          <a:xfrm flipV="1">
            <a:off x="5678905" y="4373005"/>
            <a:ext cx="173255" cy="1585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82E81F-259F-452D-930A-8A9BB3B9034D}"/>
              </a:ext>
            </a:extLst>
          </p:cNvPr>
          <p:cNvSpPr txBox="1"/>
          <p:nvPr/>
        </p:nvSpPr>
        <p:spPr>
          <a:xfrm>
            <a:off x="2654166" y="5881452"/>
            <a:ext cx="604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Matrix multiplication in 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this case dot product by pen &amp; paper (not shown))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1563B-B7EA-4BD2-887E-4A23A6023803}"/>
              </a:ext>
            </a:extLst>
          </p:cNvPr>
          <p:cNvSpPr txBox="1"/>
          <p:nvPr/>
        </p:nvSpPr>
        <p:spPr>
          <a:xfrm>
            <a:off x="8067412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81F622-582E-4F54-A142-6BC23350BE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66715" y="2195195"/>
          <a:ext cx="3368343" cy="345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81">
                  <a:extLst>
                    <a:ext uri="{9D8B030D-6E8A-4147-A177-3AD203B41FA5}">
                      <a16:colId xmlns:a16="http://schemas.microsoft.com/office/drawing/2014/main" val="327434172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353422574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457853354"/>
                    </a:ext>
                  </a:extLst>
                </a:gridCol>
              </a:tblGrid>
              <a:tr h="43126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05337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97880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8326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2684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5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0112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loadings = new coordinates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56BE1E-440F-4A3C-A3DA-1AF20422C59C}"/>
              </a:ext>
            </a:extLst>
          </p:cNvPr>
          <p:cNvSpPr txBox="1"/>
          <p:nvPr/>
        </p:nvSpPr>
        <p:spPr>
          <a:xfrm>
            <a:off x="6689558" y="3001538"/>
            <a:ext cx="1511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(PC2) = 1.33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Loadings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674F3F-B309-4B3D-8DDE-99A71EAA1496}"/>
              </a:ext>
            </a:extLst>
          </p:cNvPr>
          <p:cNvGraphicFramePr>
            <a:graphicFrameLocks noGrp="1"/>
          </p:cNvGraphicFramePr>
          <p:nvPr/>
        </p:nvGraphicFramePr>
        <p:xfrm>
          <a:off x="1232032" y="2540633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/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blipFill>
                <a:blip r:embed="rId4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0D3739-6D51-4666-AA4D-BBB2BF87FC3B}"/>
              </a:ext>
            </a:extLst>
          </p:cNvPr>
          <p:cNvCxnSpPr/>
          <p:nvPr/>
        </p:nvCxnSpPr>
        <p:spPr>
          <a:xfrm>
            <a:off x="2705102" y="1944303"/>
            <a:ext cx="0" cy="481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CFEDB5-8276-473F-BD02-2D6396317A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89558" y="3916904"/>
          <a:ext cx="917700" cy="7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-7.07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43C94F-0F3B-4107-B4C9-00B9FC1950FC}"/>
              </a:ext>
            </a:extLst>
          </p:cNvPr>
          <p:cNvSpPr txBox="1"/>
          <p:nvPr/>
        </p:nvSpPr>
        <p:spPr>
          <a:xfrm>
            <a:off x="5579226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%*%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1563B-B7EA-4BD2-887E-4A23A6023803}"/>
              </a:ext>
            </a:extLst>
          </p:cNvPr>
          <p:cNvSpPr txBox="1"/>
          <p:nvPr/>
        </p:nvSpPr>
        <p:spPr>
          <a:xfrm>
            <a:off x="8067412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81F622-582E-4F54-A142-6BC23350BE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66715" y="2195195"/>
          <a:ext cx="3368343" cy="345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81">
                  <a:extLst>
                    <a:ext uri="{9D8B030D-6E8A-4147-A177-3AD203B41FA5}">
                      <a16:colId xmlns:a16="http://schemas.microsoft.com/office/drawing/2014/main" val="327434172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353422574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457853354"/>
                    </a:ext>
                  </a:extLst>
                </a:gridCol>
              </a:tblGrid>
              <a:tr h="43126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05337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97880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8326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2684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5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3449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1353800" cy="5145578"/>
          </a:xfrm>
        </p:spPr>
        <p:txBody>
          <a:bodyPr/>
          <a:lstStyle/>
          <a:p>
            <a:r>
              <a:rPr lang="en-US" dirty="0"/>
              <a:t>Step 6: Skip everything and calculate using R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eigen(matrix)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Gives eigenvalues and eigenvectors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princomp</a:t>
            </a:r>
            <a:r>
              <a:rPr lang="en-US" sz="1800" dirty="0">
                <a:solidFill>
                  <a:srgbClr val="00B050"/>
                </a:solidFill>
              </a:rPr>
              <a:t>(matrix, </a:t>
            </a:r>
            <a:r>
              <a:rPr lang="en-US" sz="1800" dirty="0" err="1">
                <a:solidFill>
                  <a:srgbClr val="00B050"/>
                </a:solidFill>
              </a:rPr>
              <a:t>cor</a:t>
            </a:r>
            <a:r>
              <a:rPr lang="en-US" sz="1800" dirty="0">
                <a:solidFill>
                  <a:srgbClr val="00B050"/>
                </a:solidFill>
              </a:rPr>
              <a:t>=F)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loadings, and coordinates (scores) using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eigendecomposition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800" dirty="0"/>
              <a:t>Note: Don’t use this – calculates covariance matrix using population formula</a:t>
            </a:r>
          </a:p>
          <a:p>
            <a:pPr marL="1371600" lvl="3" indent="0">
              <a:buNone/>
            </a:pPr>
            <a:r>
              <a:rPr lang="en-US" sz="1800" dirty="0"/>
              <a:t>“Note that the default calculation uses divisor N for the covariance matrix.”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prcomp</a:t>
            </a:r>
            <a:r>
              <a:rPr lang="en-US" sz="1800" dirty="0">
                <a:solidFill>
                  <a:srgbClr val="00B050"/>
                </a:solidFill>
              </a:rPr>
              <a:t>(matrix, scale=F, center=T)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 (rotation), and coordinates (x) using SVD</a:t>
            </a:r>
          </a:p>
          <a:p>
            <a:pPr lvl="2"/>
            <a:r>
              <a:rPr lang="en-US" sz="1800" dirty="0"/>
              <a:t>This is the preferred PCA calculation method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196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1353800" cy="5145578"/>
          </a:xfrm>
        </p:spPr>
        <p:txBody>
          <a:bodyPr/>
          <a:lstStyle/>
          <a:p>
            <a:r>
              <a:rPr lang="en-US" dirty="0"/>
              <a:t>Step 6: Skip everything and calculate using R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eigen(matrix)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Gives eigenvalues and eigenvectors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princomp</a:t>
            </a:r>
            <a:r>
              <a:rPr lang="en-US" sz="1800" dirty="0">
                <a:solidFill>
                  <a:srgbClr val="00B050"/>
                </a:solidFill>
              </a:rPr>
              <a:t>(matrix, </a:t>
            </a:r>
            <a:r>
              <a:rPr lang="en-US" sz="1800" dirty="0" err="1">
                <a:solidFill>
                  <a:srgbClr val="00B050"/>
                </a:solidFill>
              </a:rPr>
              <a:t>cor</a:t>
            </a:r>
            <a:r>
              <a:rPr lang="en-US" sz="1800" dirty="0">
                <a:solidFill>
                  <a:srgbClr val="00B050"/>
                </a:solidFill>
              </a:rPr>
              <a:t>=F)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loadings, and coordinates (scores) using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eigendecomposition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800" dirty="0"/>
              <a:t>Note: Don’t use this – calculates covariance matrix using population formula</a:t>
            </a:r>
          </a:p>
          <a:p>
            <a:pPr marL="1371600" lvl="3" indent="0">
              <a:buNone/>
            </a:pPr>
            <a:r>
              <a:rPr lang="en-US" sz="1800" dirty="0"/>
              <a:t>“Note that the default calculation uses divisor N for the covariance matrix.”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prcomp</a:t>
            </a:r>
            <a:r>
              <a:rPr lang="en-US" sz="1800" dirty="0">
                <a:solidFill>
                  <a:srgbClr val="00B050"/>
                </a:solidFill>
              </a:rPr>
              <a:t>(matrix, scale=F, center=T)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 (rotation), and coordinates (x) using SVD</a:t>
            </a:r>
          </a:p>
          <a:p>
            <a:pPr lvl="2"/>
            <a:r>
              <a:rPr lang="en-US" sz="1800" dirty="0"/>
              <a:t>This is the preferred PCA calculation method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A66EE-5C9B-47E9-80E5-D25841E527BF}"/>
              </a:ext>
            </a:extLst>
          </p:cNvPr>
          <p:cNvSpPr txBox="1"/>
          <p:nvPr/>
        </p:nvSpPr>
        <p:spPr>
          <a:xfrm>
            <a:off x="4806615" y="4687761"/>
            <a:ext cx="3416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n.b.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find eigenvalues calculated by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princomp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prcomp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just square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sdev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273297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Brief Methodology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Download sequencing files &amp; metadata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Analyze sequencing files via clustering &amp; generating a counts table 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Used less OTU scripts and sdm pipeline (LotuS)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Interpret metadata &amp; associate to counts table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Data wrangle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Perform ordination 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0CE081-11A4-4A71-8D34-2FB1DFFA3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17" y="176432"/>
            <a:ext cx="4448902" cy="333667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BF4A5-8803-4F72-B1BB-960E30E07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376" y="176432"/>
            <a:ext cx="4448902" cy="333667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25D17-3BDD-4EC1-AEC7-26253F1A4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549" y="3141012"/>
            <a:ext cx="4448902" cy="333667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lumOff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36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53200" y="2763720"/>
            <a:ext cx="10515240" cy="1245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6600" b="0" strike="noStrike" spc="-1">
                <a:solidFill>
                  <a:srgbClr val="FFFFFF"/>
                </a:solidFill>
                <a:latin typeface="Arial"/>
              </a:rPr>
              <a:t>Ordination analysis</a:t>
            </a:r>
            <a:endParaRPr lang="en-US" sz="66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Types of Ordination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Ordination – Finding ordered relationships by positioning points in a reduced the number of dimensions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Counts table is multivariate data (recall CH7)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My focus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06" name="Table 3"/>
          <p:cNvGraphicFramePr/>
          <p:nvPr/>
        </p:nvGraphicFramePr>
        <p:xfrm>
          <a:off x="1425600" y="3078000"/>
          <a:ext cx="8786520" cy="2312280"/>
        </p:xfrm>
        <a:graphic>
          <a:graphicData uri="http://schemas.openxmlformats.org/drawingml/2006/table">
            <a:tbl>
              <a:tblPr/>
              <a:tblGrid>
                <a:gridCol w="439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Method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Distance Measure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Principal component analysis (PCA)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Euclidean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Principal coordinates analysis (PCoA/PCO) = Metric Multidimensional Scaling (MDS)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Any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Nonmetric Multidimensional Scaling (NMDS)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Any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1206</TotalTime>
  <Words>3560</Words>
  <Application>Microsoft Office PowerPoint</Application>
  <PresentationFormat>Widescreen</PresentationFormat>
  <Paragraphs>1075</Paragraphs>
  <Slides>70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70</vt:i4>
      </vt:variant>
    </vt:vector>
  </HeadingPairs>
  <TitlesOfParts>
    <vt:vector size="81" baseType="lpstr">
      <vt:lpstr>Arial</vt:lpstr>
      <vt:lpstr>Calibri</vt:lpstr>
      <vt:lpstr>Calibri Light</vt:lpstr>
      <vt:lpstr>Cambria Math</vt:lpstr>
      <vt:lpstr>DejaVu Sans</vt:lpstr>
      <vt:lpstr>Symbol</vt:lpstr>
      <vt:lpstr>Times New Roman</vt:lpstr>
      <vt:lpstr>Wingdings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Nelson</dc:creator>
  <dc:description/>
  <cp:lastModifiedBy>Nelson Mok</cp:lastModifiedBy>
  <cp:revision>89</cp:revision>
  <dcterms:created xsi:type="dcterms:W3CDTF">2019-11-28T19:11:34Z</dcterms:created>
  <dcterms:modified xsi:type="dcterms:W3CDTF">2019-11-29T18:26:10Z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44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70</vt:i4>
  </property>
</Properties>
</file>