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334" r:id="rId9"/>
    <p:sldId id="258" r:id="rId10"/>
    <p:sldId id="271" r:id="rId11"/>
    <p:sldId id="270" r:id="rId12"/>
    <p:sldId id="273" r:id="rId13"/>
    <p:sldId id="274" r:id="rId14"/>
    <p:sldId id="275" r:id="rId15"/>
    <p:sldId id="276" r:id="rId16"/>
    <p:sldId id="310" r:id="rId17"/>
    <p:sldId id="335" r:id="rId18"/>
    <p:sldId id="313" r:id="rId19"/>
    <p:sldId id="314" r:id="rId20"/>
    <p:sldId id="327" r:id="rId21"/>
    <p:sldId id="315" r:id="rId22"/>
    <p:sldId id="316" r:id="rId23"/>
    <p:sldId id="328" r:id="rId24"/>
    <p:sldId id="317" r:id="rId25"/>
    <p:sldId id="329" r:id="rId26"/>
    <p:sldId id="330" r:id="rId27"/>
    <p:sldId id="331" r:id="rId28"/>
    <p:sldId id="269" r:id="rId29"/>
    <p:sldId id="333" r:id="rId30"/>
    <p:sldId id="332" r:id="rId31"/>
    <p:sldId id="336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281" r:id="rId42"/>
    <p:sldId id="280" r:id="rId43"/>
    <p:sldId id="283" r:id="rId44"/>
    <p:sldId id="282" r:id="rId45"/>
    <p:sldId id="285" r:id="rId46"/>
    <p:sldId id="286" r:id="rId47"/>
    <p:sldId id="287" r:id="rId48"/>
    <p:sldId id="289" r:id="rId49"/>
    <p:sldId id="288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02" autoAdjust="0"/>
  </p:normalViewPr>
  <p:slideViewPr>
    <p:cSldViewPr snapToGrid="0">
      <p:cViewPr varScale="1">
        <p:scale>
          <a:sx n="64" d="100"/>
          <a:sy n="64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EE65F-62DF-4D14-9D74-8A92CC28F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E37F-B65A-4720-8BF8-B186A9A84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3A5B4-2F83-4E5A-8A24-90C76D9BCDA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5BD0-7691-4213-919B-8A6DF867B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AE95-419D-462C-9F0F-B9BEC3A31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B33D-CBBE-4380-9C1C-92FF53E0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0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E093A-652C-4CAF-BE8E-523FA81912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CB62D-E199-4756-8395-24D840D7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= inflammation of large intestine -&gt; diarrhea, fevers, pains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98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0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8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4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4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7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0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4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5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3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4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0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2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CB62D-E199-4756-8395-24D840D74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02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F4CD-0B09-452D-90D3-6A683F39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EFFC-FBF2-4700-A830-3ACAE721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</a:t>
            </a:r>
            <a:r>
              <a:rPr lang="en-US" dirty="0" err="1"/>
              <a:t>Mok</a:t>
            </a:r>
            <a:endParaRPr lang="en-US" dirty="0"/>
          </a:p>
          <a:p>
            <a:r>
              <a:rPr lang="en-US" dirty="0"/>
              <a:t>19/11/28</a:t>
            </a:r>
          </a:p>
        </p:txBody>
      </p:sp>
    </p:spTree>
    <p:extLst>
      <p:ext uri="{BB962C8B-B14F-4D97-AF65-F5344CB8AC3E}">
        <p14:creationId xmlns:p14="http://schemas.microsoft.com/office/powerpoint/2010/main" val="10046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4521"/>
              </p:ext>
            </p:extLst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370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10671"/>
              </p:ext>
            </p:extLst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2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</a:t>
            </a:r>
            <a:r>
              <a:rPr lang="en-US" dirty="0" smtClean="0"/>
              <a:t>column standard </a:t>
            </a:r>
            <a:r>
              <a:rPr lang="en-US" dirty="0"/>
              <a:t>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84277"/>
              </p:ext>
            </p:extLst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1205"/>
              </p:ext>
            </p:extLst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43601"/>
              </p:ext>
            </p:extLst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DCF7-6CBE-42FC-9C7B-DB414BBF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13C-1FB1-46FE-A13F-FC6637F5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err="1"/>
              <a:t>PCoA</a:t>
            </a:r>
            <a:r>
              <a:rPr lang="en-US" sz="1800" dirty="0"/>
              <a:t> = MDS</a:t>
            </a:r>
          </a:p>
          <a:p>
            <a:pPr lvl="1"/>
            <a:r>
              <a:rPr lang="en-US" sz="1800" dirty="0"/>
              <a:t>Uses a distance matrix based upon specified distance measure</a:t>
            </a:r>
          </a:p>
          <a:p>
            <a:pPr lvl="1"/>
            <a:r>
              <a:rPr lang="en-US" sz="1800" dirty="0"/>
              <a:t>Transforms distance matrix into a matrix where eigenvalues &amp; vectors are calculated</a:t>
            </a:r>
          </a:p>
          <a:p>
            <a:pPr lvl="2"/>
            <a:r>
              <a:rPr lang="en-US" sz="1800" dirty="0" err="1"/>
              <a:t>n</a:t>
            </a:r>
            <a:r>
              <a:rPr lang="en-US" sz="1600" dirty="0" err="1"/>
              <a:t>.b.</a:t>
            </a:r>
            <a:r>
              <a:rPr lang="en-US" sz="1600" dirty="0"/>
              <a:t> using MDS + Euclidean distance on a matrix will result in the same plot as PCA</a:t>
            </a:r>
          </a:p>
          <a:p>
            <a:pPr lvl="3"/>
            <a:r>
              <a:rPr lang="en-US" sz="1600" dirty="0"/>
              <a:t>This is because the method are highly similar</a:t>
            </a:r>
          </a:p>
          <a:p>
            <a:pPr lvl="1"/>
            <a:r>
              <a:rPr lang="en-US" sz="1800" dirty="0"/>
              <a:t>Preserves distance relationships between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NMDS</a:t>
            </a:r>
          </a:p>
          <a:p>
            <a:pPr lvl="1"/>
            <a:r>
              <a:rPr lang="en-US" sz="1800" dirty="0"/>
              <a:t>Uses a distance matrix</a:t>
            </a:r>
          </a:p>
          <a:p>
            <a:pPr lvl="1"/>
            <a:r>
              <a:rPr lang="en-US" sz="1800" dirty="0"/>
              <a:t>Iterative process, alike Expectation-maximization algorithm which eventually converges</a:t>
            </a:r>
          </a:p>
          <a:p>
            <a:pPr lvl="2"/>
            <a:r>
              <a:rPr lang="en-US" sz="1800" dirty="0"/>
              <a:t>Want to find the lowest “Stress” value -&gt; goodness of fit</a:t>
            </a:r>
          </a:p>
          <a:p>
            <a:pPr lvl="2"/>
            <a:r>
              <a:rPr lang="en-US" sz="1800" dirty="0"/>
              <a:t>Starting point matters</a:t>
            </a:r>
          </a:p>
          <a:p>
            <a:pPr lvl="1"/>
            <a:r>
              <a:rPr lang="en-US" sz="1800" dirty="0"/>
              <a:t>Tries to preserve distance relationships but emprises on clustering similar points away from dissimilar points (preserves ordering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0208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2763600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/>
              <a:t>Results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9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CDI patients (CDI) matched with 16 healthy donors (Control)</a:t>
            </a:r>
          </a:p>
          <a:p>
            <a:pPr lvl="1"/>
            <a:r>
              <a:rPr lang="en-US" dirty="0"/>
              <a:t>CDI1-9 matched with Control1-9 = cured</a:t>
            </a:r>
          </a:p>
          <a:p>
            <a:pPr lvl="1"/>
            <a:r>
              <a:rPr lang="en-US" dirty="0"/>
              <a:t>CDI10-16 matched with Controls10-16 = Reoccurrence of CDI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693AB4-A0E4-4361-BFA5-16D10681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20424"/>
              </p:ext>
            </p:extLst>
          </p:nvPr>
        </p:nvGraphicFramePr>
        <p:xfrm>
          <a:off x="2032000" y="2894627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54167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20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</a:t>
                      </a:r>
                      <a:r>
                        <a:rPr lang="en-US" sz="1800" u="none" strike="noStrike" dirty="0">
                          <a:effectLst/>
                        </a:rPr>
                        <a:t>currence</a:t>
                      </a:r>
                      <a:r>
                        <a:rPr lang="en-US" dirty="0"/>
                        <a:t> Period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19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5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28 (ND)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5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FMT15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FMT16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Recurrence at week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0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8EE135-4954-41CA-8710-4001BE852A91}"/>
              </a:ext>
            </a:extLst>
          </p:cNvPr>
          <p:cNvSpPr txBox="1"/>
          <p:nvPr/>
        </p:nvSpPr>
        <p:spPr>
          <a:xfrm>
            <a:off x="2032000" y="5851248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 – No data</a:t>
            </a:r>
          </a:p>
        </p:txBody>
      </p:sp>
    </p:spTree>
    <p:extLst>
      <p:ext uri="{BB962C8B-B14F-4D97-AF65-F5344CB8AC3E}">
        <p14:creationId xmlns:p14="http://schemas.microsoft.com/office/powerpoint/2010/main" val="39649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screeplot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F27ED-AC39-4FD3-8E9E-831FCDB0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3" y="1698672"/>
            <a:ext cx="9036014" cy="486838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0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04C-101B-4CF4-B7FB-308F5461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DE0B-4A5C-4A7B-9AF7-9EDD7D09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Study background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Brief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Types of Ordination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(partial)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Other Applications &amp; Limitations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Future Directions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Eigenvalues &amp; Eigenvectors </a:t>
            </a:r>
            <a:r>
              <a:rPr lang="en-US" dirty="0" smtClean="0"/>
              <a:t>(Extra slides – supplementary)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::biplot()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243-E376-48D3-B2C6-32536632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20" y="1782671"/>
            <a:ext cx="9291360" cy="500595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9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 err="1">
                <a:solidFill>
                  <a:srgbClr val="00B050"/>
                </a:solidFill>
              </a:rPr>
              <a:t>PCAtools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pairsplot</a:t>
            </a:r>
            <a:r>
              <a:rPr lang="en-US" dirty="0">
                <a:solidFill>
                  <a:srgbClr val="00B050"/>
                </a:solidFill>
              </a:rPr>
              <a:t>())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4AFA9-30DB-4135-A62C-322FD5A8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57" y="1677478"/>
            <a:ext cx="9253086" cy="4985334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57AAC-3FBD-412F-B59F-477BA5E660D0}"/>
              </a:ext>
            </a:extLst>
          </p:cNvPr>
          <p:cNvCxnSpPr/>
          <p:nvPr/>
        </p:nvCxnSpPr>
        <p:spPr>
          <a:xfrm>
            <a:off x="2050181" y="2793733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8459B-212A-43F5-B177-2611130E554E}"/>
              </a:ext>
            </a:extLst>
          </p:cNvPr>
          <p:cNvCxnSpPr/>
          <p:nvPr/>
        </p:nvCxnSpPr>
        <p:spPr>
          <a:xfrm>
            <a:off x="3810000" y="37065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15AA7-7868-4202-80CF-8B2FF0F705C7}"/>
              </a:ext>
            </a:extLst>
          </p:cNvPr>
          <p:cNvCxnSpPr/>
          <p:nvPr/>
        </p:nvCxnSpPr>
        <p:spPr>
          <a:xfrm>
            <a:off x="5638800" y="4582428"/>
            <a:ext cx="750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374D-AE1A-40BA-8D80-20751B9FD692}"/>
              </a:ext>
            </a:extLst>
          </p:cNvPr>
          <p:cNvSpPr txBox="1"/>
          <p:nvPr/>
        </p:nvSpPr>
        <p:spPr>
          <a:xfrm>
            <a:off x="2050181" y="4613422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38+25+21 = 84% of the variance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E9726-4C0E-4A33-B299-1B1AD945E9B0}"/>
              </a:ext>
            </a:extLst>
          </p:cNvPr>
          <p:cNvCxnSpPr>
            <a:cxnSpLocks/>
          </p:cNvCxnSpPr>
          <p:nvPr/>
        </p:nvCxnSpPr>
        <p:spPr>
          <a:xfrm>
            <a:off x="2425566" y="2793733"/>
            <a:ext cx="0" cy="1922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F33DBC-1990-478E-8FB8-CA8EA5F7AA15}"/>
              </a:ext>
            </a:extLst>
          </p:cNvPr>
          <p:cNvCxnSpPr>
            <a:cxnSpLocks/>
          </p:cNvCxnSpPr>
          <p:nvPr/>
        </p:nvCxnSpPr>
        <p:spPr>
          <a:xfrm flipH="1">
            <a:off x="2705500" y="3700627"/>
            <a:ext cx="1502346" cy="101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0E0395-A5C8-41CD-8388-A5362A3BE855}"/>
              </a:ext>
            </a:extLst>
          </p:cNvPr>
          <p:cNvCxnSpPr/>
          <p:nvPr/>
        </p:nvCxnSpPr>
        <p:spPr>
          <a:xfrm rot="10800000" flipV="1">
            <a:off x="3129012" y="4582427"/>
            <a:ext cx="2966988" cy="133951"/>
          </a:xfrm>
          <a:prstGeom prst="curvedConnector3">
            <a:avLst>
              <a:gd name="adj1" fmla="val 100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analysis (</a:t>
            </a:r>
            <a:r>
              <a:rPr lang="en-US" dirty="0">
                <a:solidFill>
                  <a:srgbClr val="00B050"/>
                </a:solidFill>
              </a:rPr>
              <a:t>pca3d::pca3d()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23A9-275C-4F7B-86E8-39353865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89" y="1809421"/>
            <a:ext cx="6630822" cy="458306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0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/MDS analysis (</a:t>
            </a:r>
            <a:r>
              <a:rPr lang="en-US" dirty="0" err="1">
                <a:solidFill>
                  <a:srgbClr val="00B050"/>
                </a:solidFill>
              </a:rPr>
              <a:t>vegdist</a:t>
            </a:r>
            <a:r>
              <a:rPr lang="en-US" dirty="0">
                <a:solidFill>
                  <a:srgbClr val="00B050"/>
                </a:solidFill>
              </a:rPr>
              <a:t>(distance=“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 </a:t>
            </a:r>
            <a:r>
              <a:rPr lang="en-US" dirty="0"/>
              <a:t>&amp;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cmdscale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4F3DFB-2812-453F-A4F4-99EDC32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6" y="1695305"/>
            <a:ext cx="9261108" cy="498965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80688-A4D0-4237-9107-7F29479D5327}"/>
              </a:ext>
            </a:extLst>
          </p:cNvPr>
          <p:cNvCxnSpPr/>
          <p:nvPr/>
        </p:nvCxnSpPr>
        <p:spPr>
          <a:xfrm>
            <a:off x="5293895" y="3262964"/>
            <a:ext cx="802105" cy="20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21926-3862-4628-874B-E02584EB2E2F}"/>
              </a:ext>
            </a:extLst>
          </p:cNvPr>
          <p:cNvCxnSpPr>
            <a:cxnSpLocks/>
          </p:cNvCxnSpPr>
          <p:nvPr/>
        </p:nvCxnSpPr>
        <p:spPr>
          <a:xfrm flipH="1">
            <a:off x="5111016" y="3262964"/>
            <a:ext cx="182879" cy="220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DD3BB-4CD7-4466-9A6B-149B71517011}"/>
              </a:ext>
            </a:extLst>
          </p:cNvPr>
          <p:cNvCxnSpPr/>
          <p:nvPr/>
        </p:nvCxnSpPr>
        <p:spPr>
          <a:xfrm>
            <a:off x="5293895" y="3262964"/>
            <a:ext cx="3205212" cy="9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3C196-634A-445F-A7BB-03EB6CA41F61}"/>
              </a:ext>
            </a:extLst>
          </p:cNvPr>
          <p:cNvCxnSpPr/>
          <p:nvPr/>
        </p:nvCxnSpPr>
        <p:spPr>
          <a:xfrm>
            <a:off x="5293895" y="3262964"/>
            <a:ext cx="3301465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708A6-5A3A-4ADE-95FC-554116BD40B6}"/>
              </a:ext>
            </a:extLst>
          </p:cNvPr>
          <p:cNvCxnSpPr/>
          <p:nvPr/>
        </p:nvCxnSpPr>
        <p:spPr>
          <a:xfrm>
            <a:off x="5293895" y="3262964"/>
            <a:ext cx="3744227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B9A08-CBAD-44E8-981C-7A8BDDBB22FB}"/>
              </a:ext>
            </a:extLst>
          </p:cNvPr>
          <p:cNvSpPr txBox="1"/>
          <p:nvPr/>
        </p:nvSpPr>
        <p:spPr>
          <a:xfrm>
            <a:off x="4148488" y="2970488"/>
            <a:ext cx="330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should be recurrence CDI</a:t>
            </a:r>
          </a:p>
        </p:txBody>
      </p:sp>
    </p:spTree>
    <p:extLst>
      <p:ext uri="{BB962C8B-B14F-4D97-AF65-F5344CB8AC3E}">
        <p14:creationId xmlns:p14="http://schemas.microsoft.com/office/powerpoint/2010/main" val="18614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DAA-6CFF-4A0E-9E22-7DC2C29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608-AB13-428F-BFC3-A7A4C40A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NMDS analysis (</a:t>
            </a:r>
            <a:r>
              <a:rPr lang="en-US" dirty="0">
                <a:solidFill>
                  <a:srgbClr val="00B050"/>
                </a:solidFill>
              </a:rPr>
              <a:t>vegan::</a:t>
            </a:r>
            <a:r>
              <a:rPr lang="en-US" dirty="0" err="1">
                <a:solidFill>
                  <a:srgbClr val="00B050"/>
                </a:solidFill>
              </a:rPr>
              <a:t>metaMDS</a:t>
            </a:r>
            <a:r>
              <a:rPr lang="en-US" dirty="0">
                <a:solidFill>
                  <a:srgbClr val="00B050"/>
                </a:solidFill>
              </a:rPr>
              <a:t>(method=“</a:t>
            </a:r>
            <a:r>
              <a:rPr lang="en-US" dirty="0" err="1">
                <a:solidFill>
                  <a:srgbClr val="00B050"/>
                </a:solidFill>
              </a:rPr>
              <a:t>jaccard</a:t>
            </a:r>
            <a:r>
              <a:rPr lang="en-US" dirty="0">
                <a:solidFill>
                  <a:srgbClr val="00B050"/>
                </a:solidFill>
              </a:rPr>
              <a:t>”)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11CE0-5FAA-4C38-BD32-FAFF9FA6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9" y="1720654"/>
            <a:ext cx="9342922" cy="503373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8589C7-7CFE-40D7-B384-D7F319858550}"/>
              </a:ext>
            </a:extLst>
          </p:cNvPr>
          <p:cNvSpPr/>
          <p:nvPr/>
        </p:nvSpPr>
        <p:spPr>
          <a:xfrm>
            <a:off x="3542096" y="2610414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731A-6E55-460E-8122-E11F6A3AC64E}"/>
              </a:ext>
            </a:extLst>
          </p:cNvPr>
          <p:cNvSpPr/>
          <p:nvPr/>
        </p:nvSpPr>
        <p:spPr>
          <a:xfrm>
            <a:off x="6014184" y="2618411"/>
            <a:ext cx="2281187" cy="28779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Other Applications</a:t>
            </a:r>
          </a:p>
          <a:p>
            <a:r>
              <a:rPr lang="en-US" dirty="0"/>
              <a:t>Can be used for multivariate data sets</a:t>
            </a:r>
          </a:p>
          <a:p>
            <a:pPr lvl="1"/>
            <a:r>
              <a:rPr lang="en-US" dirty="0"/>
              <a:t>Experiments in neuroscience, photometry, etc.</a:t>
            </a:r>
          </a:p>
          <a:p>
            <a:r>
              <a:rPr lang="en-US" dirty="0"/>
              <a:t>Image compression</a:t>
            </a:r>
          </a:p>
          <a:p>
            <a:r>
              <a:rPr lang="en-US" dirty="0"/>
              <a:t>Facial recognition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D174-1649-4174-967A-EB9C73D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BDCF-BF33-43AC-927D-A78270F5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Limitations</a:t>
            </a:r>
          </a:p>
          <a:p>
            <a:r>
              <a:rPr lang="en-US" u="sng" dirty="0" smtClean="0"/>
              <a:t>PCA</a:t>
            </a:r>
            <a:endParaRPr lang="en-US" dirty="0"/>
          </a:p>
          <a:p>
            <a:pPr lvl="1"/>
            <a:r>
              <a:rPr lang="en-US" dirty="0"/>
              <a:t>PCA invented for data with normal distributions </a:t>
            </a:r>
          </a:p>
          <a:p>
            <a:pPr lvl="2"/>
            <a:r>
              <a:rPr lang="en-US" dirty="0"/>
              <a:t>Sensitive to outliers</a:t>
            </a:r>
          </a:p>
          <a:p>
            <a:pPr lvl="1"/>
            <a:r>
              <a:rPr lang="en-US" dirty="0"/>
              <a:t>#observations has to be higher than #variables</a:t>
            </a:r>
          </a:p>
          <a:p>
            <a:pPr lvl="1"/>
            <a:r>
              <a:rPr lang="en-US" dirty="0"/>
              <a:t>Quantitative data only</a:t>
            </a:r>
          </a:p>
          <a:p>
            <a:pPr lvl="1"/>
            <a:r>
              <a:rPr lang="en-US" dirty="0"/>
              <a:t>Doesn’t work well for data with many zeros (</a:t>
            </a:r>
            <a:r>
              <a:rPr lang="en-US" dirty="0" err="1"/>
              <a:t>mycobiota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Assumes linear correlation between variables</a:t>
            </a:r>
          </a:p>
          <a:p>
            <a:pPr lvl="2"/>
            <a:r>
              <a:rPr lang="en-US" dirty="0"/>
              <a:t>Horseshoe effect (non-linearity = parabola shaped outcome)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u="sng" dirty="0" smtClean="0"/>
              <a:t>MDS </a:t>
            </a:r>
            <a:r>
              <a:rPr lang="en-US" u="sng" dirty="0"/>
              <a:t>&amp; NMDS</a:t>
            </a:r>
            <a:endParaRPr lang="en-US" dirty="0"/>
          </a:p>
          <a:p>
            <a:pPr lvl="1"/>
            <a:r>
              <a:rPr lang="en-US" dirty="0"/>
              <a:t>Distance matrix matters to determine grouping</a:t>
            </a:r>
          </a:p>
          <a:p>
            <a:pPr lvl="2"/>
            <a:r>
              <a:rPr lang="en-US" dirty="0"/>
              <a:t>Finding the best distance measure is an art</a:t>
            </a:r>
          </a:p>
          <a:p>
            <a:pPr lvl="1"/>
            <a:r>
              <a:rPr lang="en-US" dirty="0"/>
              <a:t>NMDS iterations may never converge for certain datasets using certain distance measure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22FF-7B0D-48A9-9D4A-097B56E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D012-4A6D-499A-B65D-F9049C1F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9" y="1313697"/>
            <a:ext cx="9065702" cy="51791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2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2B-3F1C-4F9F-BA10-78830BD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7DC2-DF88-4F3D-A3A6-EC07787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uses Euclidean distance method</a:t>
            </a:r>
          </a:p>
          <a:p>
            <a:pPr lvl="1"/>
            <a:r>
              <a:rPr lang="en-US" dirty="0"/>
              <a:t>Doesn’t work great for this set of data</a:t>
            </a:r>
          </a:p>
          <a:p>
            <a:r>
              <a:rPr lang="en-US" dirty="0"/>
              <a:t>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Slightly better results than PCA</a:t>
            </a:r>
          </a:p>
          <a:p>
            <a:r>
              <a:rPr lang="en-US" dirty="0"/>
              <a:t>NMDS can use any distance method</a:t>
            </a:r>
          </a:p>
          <a:p>
            <a:pPr lvl="1"/>
            <a:r>
              <a:rPr lang="en-US" dirty="0"/>
              <a:t>Chose Jaccard</a:t>
            </a:r>
          </a:p>
          <a:p>
            <a:pPr lvl="1"/>
            <a:r>
              <a:rPr lang="en-US" dirty="0"/>
              <a:t>Drastically better results versus PCA or </a:t>
            </a:r>
            <a:r>
              <a:rPr lang="en-US" dirty="0" smtClean="0"/>
              <a:t>MDS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distance methods</a:t>
            </a:r>
          </a:p>
          <a:p>
            <a:r>
              <a:rPr lang="en-US" dirty="0" smtClean="0"/>
              <a:t>Dive deep into NMDS</a:t>
            </a:r>
          </a:p>
          <a:p>
            <a:r>
              <a:rPr lang="en-US" dirty="0" smtClean="0"/>
              <a:t>Explore other ordination methodology</a:t>
            </a:r>
          </a:p>
          <a:p>
            <a:r>
              <a:rPr lang="en-US" dirty="0" smtClean="0"/>
              <a:t>Find alternative methods for visualizing experimental data with many zeros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83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4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1432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2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4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25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5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6951-DA14-496C-BDC1-D94B2D6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47AD-4AB9-486D-8303-D6A1204D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fungal community (</a:t>
            </a:r>
            <a:r>
              <a:rPr lang="en-US" dirty="0" err="1"/>
              <a:t>mycobiota</a:t>
            </a:r>
            <a:r>
              <a:rPr lang="en-US" dirty="0"/>
              <a:t>) in patients with recurrent </a:t>
            </a:r>
            <a:r>
              <a:rPr lang="en-US" i="1" dirty="0"/>
              <a:t>Clostridium Difficile</a:t>
            </a:r>
            <a:r>
              <a:rPr lang="en-US" dirty="0"/>
              <a:t> infection (CDI)</a:t>
            </a:r>
          </a:p>
          <a:p>
            <a:pPr lvl="1"/>
            <a:r>
              <a:rPr lang="en-US" dirty="0"/>
              <a:t>Before and after fecal </a:t>
            </a:r>
            <a:r>
              <a:rPr lang="en-US" dirty="0" smtClean="0"/>
              <a:t>microbiota transplants (FMT)</a:t>
            </a:r>
            <a:endParaRPr lang="en-US" dirty="0"/>
          </a:p>
          <a:p>
            <a:pPr lvl="1"/>
            <a:r>
              <a:rPr lang="en-US" dirty="0"/>
              <a:t>Sequenced fungal internal transcribed spacer 2 (ITS2) region</a:t>
            </a:r>
          </a:p>
          <a:p>
            <a:pPr lvl="1"/>
            <a:endParaRPr lang="en-US" dirty="0"/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CDI patients – low fungal </a:t>
            </a:r>
            <a:r>
              <a:rPr lang="en-US" dirty="0" smtClean="0"/>
              <a:t>diversity</a:t>
            </a:r>
          </a:p>
          <a:p>
            <a:pPr lvl="1"/>
            <a:r>
              <a:rPr lang="en-US" i="1" dirty="0"/>
              <a:t>Candida </a:t>
            </a:r>
            <a:r>
              <a:rPr lang="en-US" i="1" dirty="0" err="1"/>
              <a:t>albicans</a:t>
            </a:r>
            <a:r>
              <a:rPr lang="en-US" i="1" dirty="0"/>
              <a:t> </a:t>
            </a:r>
            <a:r>
              <a:rPr lang="en-US" dirty="0"/>
              <a:t>= decreased transplant </a:t>
            </a:r>
            <a:br>
              <a:rPr lang="en-US" dirty="0"/>
            </a:br>
            <a:r>
              <a:rPr lang="en-US" dirty="0" smtClean="0"/>
              <a:t>efficacy</a:t>
            </a:r>
            <a:endParaRPr lang="en-US" dirty="0"/>
          </a:p>
          <a:p>
            <a:pPr lvl="1"/>
            <a:r>
              <a:rPr lang="en-US" dirty="0"/>
              <a:t>Cured –  </a:t>
            </a:r>
            <a:r>
              <a:rPr lang="en-US" dirty="0">
                <a:solidFill>
                  <a:srgbClr val="FF0000"/>
                </a:solidFill>
              </a:rPr>
              <a:t>gradually</a:t>
            </a:r>
            <a:r>
              <a:rPr lang="en-US" dirty="0"/>
              <a:t> acquired donor </a:t>
            </a:r>
            <a:br>
              <a:rPr lang="en-US" dirty="0"/>
            </a:br>
            <a:r>
              <a:rPr lang="en-US" dirty="0"/>
              <a:t>community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See if control patients fungal community</a:t>
            </a:r>
            <a:br>
              <a:rPr lang="en-US" dirty="0" smtClean="0"/>
            </a:br>
            <a:r>
              <a:rPr lang="en-US" dirty="0" smtClean="0"/>
              <a:t>matches cured CDI cases</a:t>
            </a:r>
          </a:p>
          <a:p>
            <a:pPr lvl="1"/>
            <a:r>
              <a:rPr lang="en-US" dirty="0" smtClean="0"/>
              <a:t>Sugges</a:t>
            </a:r>
            <a:r>
              <a:rPr lang="en-US" dirty="0" smtClean="0"/>
              <a:t>ts possible fungal role in CDI </a:t>
            </a:r>
            <a:br>
              <a:rPr lang="en-US" dirty="0" smtClean="0"/>
            </a:br>
            <a:r>
              <a:rPr lang="en-US" dirty="0" smtClean="0"/>
              <a:t>remediation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FFA55-DEC5-4967-80A3-308B6626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5" y="2947554"/>
            <a:ext cx="5524500" cy="36195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 rows) x (n columns) =  2 x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93519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1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55039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870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0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2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det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616"/>
              </p:ext>
            </p:extLst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5160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(6.67-</a:t>
            </a:r>
            <a:r>
              <a:rPr lang="el-GR" dirty="0"/>
              <a:t>λ</a:t>
            </a:r>
            <a:r>
              <a:rPr lang="en-US" dirty="0"/>
              <a:t>) x (6.67-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378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15491"/>
              </p:ext>
            </p:extLst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 det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2531082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[(6.67-</a:t>
            </a:r>
            <a:r>
              <a:rPr lang="el-GR" dirty="0"/>
              <a:t>λ</a:t>
            </a:r>
            <a:r>
              <a:rPr lang="en-US" dirty="0"/>
              <a:t>)(6.67-</a:t>
            </a:r>
            <a:r>
              <a:rPr lang="el-GR" dirty="0"/>
              <a:t>λ</a:t>
            </a:r>
            <a:r>
              <a:rPr lang="en-US" dirty="0"/>
              <a:t>) - (5.33 x 5.33)]</a:t>
            </a:r>
          </a:p>
          <a:p>
            <a:pPr algn="ctr"/>
            <a:r>
              <a:rPr lang="en-US" dirty="0"/>
              <a:t>16 - 13.33333</a:t>
            </a:r>
            <a:r>
              <a:rPr lang="el-GR" dirty="0"/>
              <a:t>λ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30000" dirty="0"/>
              <a:t>2</a:t>
            </a:r>
          </a:p>
          <a:p>
            <a:pPr algn="ctr"/>
            <a:r>
              <a:rPr lang="el-GR" dirty="0"/>
              <a:t>λ</a:t>
            </a:r>
            <a:r>
              <a:rPr lang="en-US" dirty="0"/>
              <a:t> = 12 &amp; 1.33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Eigenvalues (AKA PC1 &amp; PC2)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5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2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)=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820"/>
              </p:ext>
            </p:extLst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(</a:t>
            </a:r>
            <a:endParaRPr lang="en-US"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 )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05834"/>
              </p:ext>
            </p:extLst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298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/>
              <a:t>Is the </a:t>
            </a:r>
            <a:r>
              <a:rPr lang="en-US" sz="6600" dirty="0" err="1"/>
              <a:t>mycobiota</a:t>
            </a:r>
            <a:r>
              <a:rPr lang="en-US" sz="6600" dirty="0"/>
              <a:t> between cured patients &amp; matched donors similar? </a:t>
            </a:r>
          </a:p>
        </p:txBody>
      </p:sp>
    </p:spTree>
    <p:extLst>
      <p:ext uri="{BB962C8B-B14F-4D97-AF65-F5344CB8AC3E}">
        <p14:creationId xmlns:p14="http://schemas.microsoft.com/office/powerpoint/2010/main" val="29213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)=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0642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51870"/>
              </p:ext>
            </p:extLst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20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52021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6386"/>
              </p:ext>
            </p:extLst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19317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84828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35059"/>
              </p:ext>
            </p:extLst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6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(</a:t>
              </a:r>
              <a:endParaRPr lang="en-US" sz="7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 )</a:t>
              </a:r>
              <a:endParaRPr lang="en-US" sz="7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= 0</a:t>
              </a:r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26344"/>
              </p:ext>
            </p:extLst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36930"/>
              </p:ext>
            </p:extLst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28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7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Eqn1: -5.33x</a:t>
            </a:r>
            <a:r>
              <a:rPr lang="en-US" baseline="-25000" dirty="0"/>
              <a:t>1</a:t>
            </a:r>
            <a:r>
              <a:rPr lang="en-US" dirty="0"/>
              <a:t>+5.33x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Let x</a:t>
            </a:r>
            <a:r>
              <a:rPr lang="en-US" baseline="-25000" dirty="0"/>
              <a:t>2 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1</a:t>
            </a:r>
            <a:r>
              <a:rPr lang="en-US" dirty="0"/>
              <a:t>+5.33(1) = 0</a:t>
            </a:r>
          </a:p>
          <a:p>
            <a:pPr algn="ctr"/>
            <a:r>
              <a:rPr lang="en-US" dirty="0"/>
              <a:t> -5.33x</a:t>
            </a:r>
            <a:r>
              <a:rPr lang="en-US" baseline="-25000" dirty="0"/>
              <a:t>1</a:t>
            </a:r>
            <a:r>
              <a:rPr lang="en-US" dirty="0"/>
              <a:t>= -5.33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Eqn2: 5.33x</a:t>
            </a:r>
            <a:r>
              <a:rPr lang="en-US" baseline="-25000" dirty="0"/>
              <a:t>1</a:t>
            </a:r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  <a:endParaRPr lang="en-US" baseline="-25000" dirty="0"/>
          </a:p>
          <a:p>
            <a:pPr algn="ctr"/>
            <a:r>
              <a:rPr lang="en-US" dirty="0"/>
              <a:t>5.33(1)-5.33x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algn="ctr"/>
            <a:r>
              <a:rPr lang="en-US" dirty="0"/>
              <a:t>-5.33x</a:t>
            </a:r>
            <a:r>
              <a:rPr lang="en-US" baseline="-25000" dirty="0"/>
              <a:t>2 </a:t>
            </a:r>
            <a:r>
              <a:rPr lang="en-US" dirty="0"/>
              <a:t>= 5.33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</a:rPr>
              <a:t>= 1</a:t>
            </a:r>
          </a:p>
          <a:p>
            <a:pPr algn="ctr"/>
            <a:endParaRPr lang="en-US" baseline="-25000" dirty="0"/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7343"/>
              </p:ext>
            </p:extLst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eigenvector(x) associated with eigenvalue(</a:t>
            </a:r>
            <a:r>
              <a:rPr lang="el-GR" dirty="0"/>
              <a:t>λ</a:t>
            </a:r>
            <a:r>
              <a:rPr lang="en-US" dirty="0"/>
              <a:t>) = 12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0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3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5454"/>
              </p:ext>
            </p:extLst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29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19815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9B902-5DAA-464F-9FDF-C6BEB8705167}"/>
              </a:ext>
            </a:extLst>
          </p:cNvPr>
          <p:cNvGrpSpPr/>
          <p:nvPr/>
        </p:nvGrpSpPr>
        <p:grpSpPr>
          <a:xfrm>
            <a:off x="519264" y="2269711"/>
            <a:ext cx="6421182" cy="2328288"/>
            <a:chOff x="586640" y="2444278"/>
            <a:chExt cx="6421182" cy="2328288"/>
          </a:xfr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C85427-CC89-4A34-9964-89EF3FAFAFFF}"/>
                </a:ext>
              </a:extLst>
            </p:cNvPr>
            <p:cNvSpPr txBox="1"/>
            <p:nvPr/>
          </p:nvSpPr>
          <p:spPr>
            <a:xfrm>
              <a:off x="586640" y="4403234"/>
              <a:ext cx="969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Samples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3787E4-7518-4CA8-A93B-9381AEE7C4B4}"/>
                </a:ext>
              </a:extLst>
            </p:cNvPr>
            <p:cNvSpPr txBox="1"/>
            <p:nvPr/>
          </p:nvSpPr>
          <p:spPr>
            <a:xfrm>
              <a:off x="5569517" y="2444278"/>
              <a:ext cx="1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“Organisms”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8C4F1C-D365-4676-97EF-B8FFF15D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8" y="2700661"/>
            <a:ext cx="8772942" cy="389341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8677"/>
              </p:ext>
            </p:extLst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9371"/>
              </p:ext>
            </p:extLst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594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(1x)</a:t>
            </a:r>
            <a:r>
              <a:rPr lang="en-US" baseline="30000" dirty="0"/>
              <a:t>2</a:t>
            </a:r>
            <a:r>
              <a:rPr lang="en-US" dirty="0"/>
              <a:t> + (1x)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+x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Divide by square root of the coefficient (</a:t>
            </a:r>
            <a:r>
              <a:rPr lang="en-US" dirty="0" err="1"/>
              <a:t>i.e</a:t>
            </a:r>
            <a:r>
              <a:rPr lang="en-US" dirty="0"/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3177488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2170"/>
              </p:ext>
            </p:extLst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108018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91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0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6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(PC1) = 12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73753"/>
              </p:ext>
            </p:extLst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59610"/>
              </p:ext>
            </p:extLst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 Matrix multiplication in R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753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945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(PC2) = 1.33</a:t>
            </a:r>
          </a:p>
          <a:p>
            <a:endParaRPr lang="en-US" dirty="0"/>
          </a:p>
          <a:p>
            <a:r>
              <a:rPr lang="en-US" dirty="0"/>
              <a:t>Loadings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49788"/>
              </p:ext>
            </p:extLst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6152"/>
              </p:ext>
            </p:extLst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432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27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n.b.</a:t>
            </a:r>
            <a:r>
              <a:rPr lang="en-US" dirty="0"/>
              <a:t> to find eigenvalues calculated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prcomp</a:t>
            </a:r>
            <a:r>
              <a:rPr lang="en-US" dirty="0"/>
              <a:t>() just square the </a:t>
            </a:r>
            <a:r>
              <a:rPr lang="en-US" dirty="0" err="1"/>
              <a:t>sdev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30911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842-C0BB-49AF-B51E-D06B15C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E17-736E-41F2-8E59-B6B79F8A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Download sequencing files &amp; metadata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Analyze sequencing files via clustering &amp; generating a counts table </a:t>
            </a:r>
          </a:p>
          <a:p>
            <a:pPr lvl="1"/>
            <a:r>
              <a:rPr lang="en-US" dirty="0"/>
              <a:t>Used less OTU scripts and </a:t>
            </a:r>
            <a:r>
              <a:rPr lang="en-US" dirty="0" err="1"/>
              <a:t>sdm</a:t>
            </a:r>
            <a:r>
              <a:rPr lang="en-US" dirty="0"/>
              <a:t> pipeline (</a:t>
            </a:r>
            <a:r>
              <a:rPr lang="en-US" dirty="0" err="1"/>
              <a:t>LotuS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Interpret metadata &amp; associate to </a:t>
            </a:r>
            <a:r>
              <a:rPr lang="en-US" dirty="0"/>
              <a:t>counts </a:t>
            </a:r>
            <a:r>
              <a:rPr lang="en-US" dirty="0" smtClean="0"/>
              <a:t>table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/>
              <a:t>wrangle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Perform ordination 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7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5F62A8-6492-425C-8C66-2855899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90" y="2763600"/>
            <a:ext cx="10515600" cy="1246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/>
              <a:t>Ordination analysis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99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2B2-B00D-48AE-8012-51D63A8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D04F-3332-4F29-B8C5-F5FE966B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Ordination – Finding ordered relationships by positioning points in a reduced the number of dimensions</a:t>
            </a:r>
          </a:p>
          <a:p>
            <a:pPr lvl="1"/>
            <a:r>
              <a:rPr lang="en-US" dirty="0"/>
              <a:t>Counts table is multivariate data (recall CH7)</a:t>
            </a:r>
          </a:p>
          <a:p>
            <a:pPr lvl="1"/>
            <a:endParaRPr lang="en-US" dirty="0"/>
          </a:p>
          <a:p>
            <a:r>
              <a:rPr lang="en-US" dirty="0"/>
              <a:t>My focus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2B04-0920-430B-B2EF-5390B8F50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41626"/>
              </p:ext>
            </p:extLst>
          </p:nvPr>
        </p:nvGraphicFramePr>
        <p:xfrm>
          <a:off x="1425609" y="3077856"/>
          <a:ext cx="8786796" cy="231229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4393398">
                  <a:extLst>
                    <a:ext uri="{9D8B030D-6E8A-4147-A177-3AD203B41FA5}">
                      <a16:colId xmlns:a16="http://schemas.microsoft.com/office/drawing/2014/main" val="2032956987"/>
                    </a:ext>
                  </a:extLst>
                </a:gridCol>
                <a:gridCol w="4393398">
                  <a:extLst>
                    <a:ext uri="{9D8B030D-6E8A-4147-A177-3AD203B41FA5}">
                      <a16:colId xmlns:a16="http://schemas.microsoft.com/office/drawing/2014/main" val="3705828170"/>
                    </a:ext>
                  </a:extLst>
                </a:gridCol>
              </a:tblGrid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93111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component analysis (PCA)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449069"/>
                  </a:ext>
                </a:extLst>
              </a:tr>
              <a:tr h="719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Principal coordinates analysis (</a:t>
                      </a:r>
                      <a:r>
                        <a:rPr lang="en-US" dirty="0" err="1"/>
                        <a:t>PCoA</a:t>
                      </a:r>
                      <a:r>
                        <a:rPr lang="en-US" dirty="0"/>
                        <a:t>/PCO) = Metric Multidimensional Scaling (MDS)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5923"/>
                  </a:ext>
                </a:extLst>
              </a:tr>
              <a:tr h="530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Nonmetric Multidimensional Scaling (NMDS)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3552</Words>
  <Application>Microsoft Office PowerPoint</Application>
  <PresentationFormat>Widescreen</PresentationFormat>
  <Paragraphs>1074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Cambria Math</vt:lpstr>
      <vt:lpstr>Office Theme</vt:lpstr>
      <vt:lpstr>Ordination</vt:lpstr>
      <vt:lpstr>Overview</vt:lpstr>
      <vt:lpstr>Study Background</vt:lpstr>
      <vt:lpstr>Study Background</vt:lpstr>
      <vt:lpstr>PowerPoint Presentation</vt:lpstr>
      <vt:lpstr>Brief Methodology</vt:lpstr>
      <vt:lpstr>Brief Methodology</vt:lpstr>
      <vt:lpstr>PowerPoint Presentation</vt:lpstr>
      <vt:lpstr>Types of Ordination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Notes on Ordination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Other Applications &amp; Limitations</vt:lpstr>
      <vt:lpstr>Other Applications &amp; Limitations</vt:lpstr>
      <vt:lpstr>Summary</vt:lpstr>
      <vt:lpstr>Future Directions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</dc:creator>
  <cp:lastModifiedBy>Nelson Mok</cp:lastModifiedBy>
  <cp:revision>85</cp:revision>
  <dcterms:created xsi:type="dcterms:W3CDTF">2019-11-28T19:11:34Z</dcterms:created>
  <dcterms:modified xsi:type="dcterms:W3CDTF">2019-11-29T16:23:09Z</dcterms:modified>
</cp:coreProperties>
</file>