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55C227-305D-4BBF-91EB-4CF2DC02EA0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17475E-81C3-40FA-AC1C-A792FE97496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B25250-67C0-4E60-9D58-7994DF542FD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7FC8F7-62E3-499C-B1C8-694FE8F2FA7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8C7CC8-4002-4E4C-8B65-027746D2540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Complex relationships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40E27C-7535-48B1-942E-6054B1C3BA5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Complex relationships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9CA1EF-C7F3-4C6D-AC64-9DAEEBF4FEA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E1F747-3665-4BA0-A8EE-DCD28E06739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7CB5FE-A888-41A4-B3DC-63B266BE6EB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15F7B4-66E4-4583-A4B5-48462A7DAD5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E60373-C63A-4CB0-B776-82F819C5D41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159CAB-6CF0-4C91-9C47-6CD306F3F5B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85C27A-CD5B-4618-A550-A21628E469D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CDI = inflammation of large intestine -&gt; diarrhea, fevers, pains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8CE90C-896B-40AC-97F3-08497CCB0B05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6DB5F4-0709-4A40-9534-BFB890FFD86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905B03-11AF-48C0-8D50-77C5903814B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6174B6-533D-4F7D-8000-967515EC3E2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5CF859-4F1F-4EA7-905F-EDCD330DEC8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6FD377-4E21-4EC7-B277-9B68C3DCEEE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F94398-D64B-404D-ACBC-8767375D6DC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17AB7B-79A2-421A-80A8-2797B37F625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01568E-2519-4F42-8CA3-6EA6A3CB12F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8FC1BA-4413-4D16-BD23-4BE5FAE8635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970062-E00B-4E83-8604-03BAA6F2FCB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A385A9-3DFE-4548-8C9D-418269E6229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F8CD2C-A531-4AEB-9CA1-B6C5B47F338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6F73A8-B977-4A83-8A20-A369B3B7A40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2C19BF-83BF-4F27-AC29-9C61DEB6D2F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1B304A-29C4-4FB7-A437-12800C5D794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91E67A-B94D-4948-9898-46F40F4B8C4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2E4B3D-1892-45D4-83B1-EBA5499B967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29ABC7-B203-46A2-AC5B-E6DDD0553CF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AF7342-6B80-4E41-B44B-8E9BB5DB93B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D68CEA-E2FD-4FA1-830D-2BFB7CAC23F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A141B3-5E06-4D02-BAC4-32C38DA0B4A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6D2FA8-AAA6-462D-A244-D85FD431995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A01397-E5E6-45B3-AFC3-C7388F0DD13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86624A-AD04-4A53-ABD3-1F8357EDF20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35A058-E434-4D10-926A-9FAAE635EEB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72620D-8E4B-4C62-8C88-CFA200451A7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05A995-D1FB-4175-96EC-0C8066EB616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75A06B-0C42-4611-ADEC-6674A14E1BF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3E8B6D-F041-4444-8EA7-D0B9FB8A1DD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CB5595-4ACC-482A-BE8C-B1BE0F75182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0EA2BA-8793-4AB1-87DC-79D5A88D735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Click to edit Master title </a:t>
            </a: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style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781AB0-1075-417E-8CA6-D18C96361A2A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11/29/19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5D1DC2-8F6E-4BC5-9B1A-24FDB7A1A554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Ordination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Nelson Mok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19/11/28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 familiar example – PCA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Eigen decomposition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or singular value decomposition (SVD)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Toy example of a counts table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2031840" y="3174120"/>
          <a:ext cx="812772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110" name="CustomShape 4"/>
          <p:cNvSpPr/>
          <p:nvPr/>
        </p:nvSpPr>
        <p:spPr>
          <a:xfrm>
            <a:off x="838080" y="39164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920400" y="5469120"/>
            <a:ext cx="435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(m rows) x (n columns) =  4 x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Not a squared matrix!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279000" y="2356560"/>
          <a:ext cx="3965400" cy="176508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pic>
        <p:nvPicPr>
          <p:cNvPr id="115" name="Picture 10" descr=""/>
          <p:cNvPicPr/>
          <p:nvPr/>
        </p:nvPicPr>
        <p:blipFill>
          <a:blip r:embed="rId1"/>
          <a:stretch/>
        </p:blipFill>
        <p:spPr>
          <a:xfrm>
            <a:off x="5015520" y="1420560"/>
            <a:ext cx="6861600" cy="514620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Dividing by column standard deviation (Standardizing)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quantities measured in different units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Subtracting by column mean (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Centering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data points show between axis heterogeneity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 not affect outcome (positions maintained)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7760" y="46587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9" name="Table 4"/>
          <p:cNvGraphicFramePr/>
          <p:nvPr/>
        </p:nvGraphicFramePr>
        <p:xfrm>
          <a:off x="122076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Dividing by column standard deviation (Standardizing)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quantities measured in different units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Subtracting by column mean (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Centering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data points show between axis heterogeneity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 not affect outcome (positions maintained)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7760" y="46587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3" name="Table 4"/>
          <p:cNvGraphicFramePr/>
          <p:nvPr/>
        </p:nvGraphicFramePr>
        <p:xfrm>
          <a:off x="122076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5"/>
          <p:cNvSpPr/>
          <p:nvPr/>
        </p:nvSpPr>
        <p:spPr>
          <a:xfrm>
            <a:off x="5353200" y="4836240"/>
            <a:ext cx="593280" cy="383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graphicFrame>
        <p:nvGraphicFramePr>
          <p:cNvPr id="125" name="Table 6"/>
          <p:cNvGraphicFramePr/>
          <p:nvPr/>
        </p:nvGraphicFramePr>
        <p:xfrm>
          <a:off x="624528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126" name="CustomShape 7"/>
          <p:cNvSpPr/>
          <p:nvPr/>
        </p:nvSpPr>
        <p:spPr>
          <a:xfrm>
            <a:off x="10283040" y="46425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Matrix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0283040" y="4642560"/>
            <a:ext cx="2906640" cy="401760"/>
          </a:xfrm>
          <a:prstGeom prst="rect">
            <a:avLst/>
          </a:prstGeom>
          <a:blipFill rotWithShape="0">
            <a:blip r:embed="rId1"/>
            <a:stretch>
              <a:fillRect l="-1883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scale(matrix, center=T, scale=F)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320840" y="2684880"/>
          <a:ext cx="3965400" cy="17319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0" y="39470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0" y="3947040"/>
            <a:ext cx="2906640" cy="401760"/>
          </a:xfrm>
          <a:prstGeom prst="rect">
            <a:avLst/>
          </a:prstGeom>
          <a:blipFill rotWithShape="0">
            <a:blip r:embed="rId1"/>
            <a:stretch>
              <a:fillRect l="0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2"/>
          <a:stretch/>
        </p:blipFill>
        <p:spPr>
          <a:xfrm>
            <a:off x="5549040" y="1645560"/>
            <a:ext cx="6462720" cy="48466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2: Generate a squared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Correlation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alike scaling when observations are heterogenous (don’t have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Covariance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 observations are homogenous (have the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4130280" y="3900240"/>
            <a:ext cx="3930840" cy="2021760"/>
          </a:xfrm>
          <a:prstGeom prst="rect">
            <a:avLst/>
          </a:prstGeom>
          <a:ln w="19080">
            <a:solidFill>
              <a:srgbClr val="ea7017"/>
            </a:solidFill>
            <a:round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>
            <a:off x="8191440" y="3900240"/>
            <a:ext cx="3930840" cy="2021760"/>
          </a:xfrm>
          <a:prstGeom prst="rect">
            <a:avLst/>
          </a:prstGeom>
          <a:ln w="19080">
            <a:solidFill>
              <a:srgbClr val="ea7017"/>
            </a:solidFill>
            <a:round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138" name="Picture 8" descr=""/>
          <p:cNvPicPr/>
          <p:nvPr/>
        </p:nvPicPr>
        <p:blipFill>
          <a:blip r:embed="rId3"/>
          <a:stretch/>
        </p:blipFill>
        <p:spPr>
          <a:xfrm>
            <a:off x="69120" y="3900240"/>
            <a:ext cx="3930840" cy="20217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Notes on Ordination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PCoA = MDS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NMDS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Uses a distance matrix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Starting point matters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16 CDI patients (CDI) matched with 16 healthy donors (Control)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CDI1-9 matched with Control1-9 = cured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CDI10-16 matched with Controls10-16 = Reoccurrence of CDI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ND – No data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Study background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Brief Methodology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Types of Ordination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Future Directions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PCAtools::biplot()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PCAtools::pairsplot())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PCAtools::pairsplot())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38+25+21 = 84% of the variance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flipV="1" rot="10800000">
            <a:off x="6095880" y="471564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pca3d::pca3d()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PCoA/MDS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&amp;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 cmdscale()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PCoA/MDS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vegdist(distance=“jaccard”)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&amp;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 cmdscale()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4" name="Picture 13" descr=""/>
          <p:cNvPicPr/>
          <p:nvPr/>
        </p:nvPicPr>
        <p:blipFill>
          <a:blip r:embed="rId1"/>
          <a:stretch/>
        </p:blipFill>
        <p:spPr>
          <a:xfrm>
            <a:off x="1465560" y="1695240"/>
            <a:ext cx="9260640" cy="498924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sp>
        <p:nvSpPr>
          <p:cNvPr id="175" name="CustomShape 3"/>
          <p:cNvSpPr/>
          <p:nvPr/>
        </p:nvSpPr>
        <p:spPr>
          <a:xfrm>
            <a:off x="5293800" y="3263040"/>
            <a:ext cx="801720" cy="20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 flipH="1">
            <a:off x="5110200" y="3263040"/>
            <a:ext cx="182520" cy="22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5293800" y="3263040"/>
            <a:ext cx="3204720" cy="9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5293800" y="3263040"/>
            <a:ext cx="3301200" cy="2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5293800" y="3263040"/>
            <a:ext cx="3744000" cy="76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These should be recurrence CDI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NMDS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NMDS analysis (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1424520" y="1720800"/>
            <a:ext cx="9342720" cy="50335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sp>
        <p:nvSpPr>
          <p:cNvPr id="187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424880" y="1645920"/>
            <a:ext cx="8999640" cy="504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Image compression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Facial recognition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PCA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Sensitive to outliers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Quantitative data only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Study Background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MDS can use any distance method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Chose Jaccard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Slightly better results than PCA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NMDS can use any distance method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Chose Jaccard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Future Directions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Investigate distance methods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Dive deep into NMDS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 familiar example – PCA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Eigen decomposition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or singular value decomposition (SVD)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Toy example of a counts table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00" name="Table 3"/>
          <p:cNvGraphicFramePr/>
          <p:nvPr/>
        </p:nvGraphicFramePr>
        <p:xfrm>
          <a:off x="2031840" y="3174120"/>
          <a:ext cx="812772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01" name="CustomShape 4"/>
          <p:cNvSpPr/>
          <p:nvPr/>
        </p:nvSpPr>
        <p:spPr>
          <a:xfrm>
            <a:off x="838080" y="39164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3920400" y="5469120"/>
            <a:ext cx="435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(m rows) x (n columns) =  4 x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Not a squared matrix!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05" name="Table 3"/>
          <p:cNvGraphicFramePr/>
          <p:nvPr/>
        </p:nvGraphicFramePr>
        <p:xfrm>
          <a:off x="279000" y="2356560"/>
          <a:ext cx="3965400" cy="176508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pic>
        <p:nvPicPr>
          <p:cNvPr id="206" name="Picture 10" descr=""/>
          <p:cNvPicPr/>
          <p:nvPr/>
        </p:nvPicPr>
        <p:blipFill>
          <a:blip r:embed="rId1"/>
          <a:stretch/>
        </p:blipFill>
        <p:spPr>
          <a:xfrm>
            <a:off x="5015520" y="1420560"/>
            <a:ext cx="6861600" cy="514620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Dividing by column standard deviation (Standardizing)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quantities measured in different units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Subtracting by column mean (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Centering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data points show between axis heterogeneity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 not affect outcome (positions maintained)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7760" y="46587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0" name="Table 4"/>
          <p:cNvGraphicFramePr/>
          <p:nvPr/>
        </p:nvGraphicFramePr>
        <p:xfrm>
          <a:off x="122076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Dividing by column standard deviation (Standardizing)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quantities measured in different units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Subtracting by column mean (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Centering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data points show between axis heterogeneity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Does not affect outcome (positions maintained)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760" y="46587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A =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4" name="Table 4"/>
          <p:cNvGraphicFramePr/>
          <p:nvPr/>
        </p:nvGraphicFramePr>
        <p:xfrm>
          <a:off x="122076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15" name="CustomShape 5"/>
          <p:cNvSpPr/>
          <p:nvPr/>
        </p:nvSpPr>
        <p:spPr>
          <a:xfrm>
            <a:off x="5353200" y="4836240"/>
            <a:ext cx="593280" cy="383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graphicFrame>
        <p:nvGraphicFramePr>
          <p:cNvPr id="216" name="Table 6"/>
          <p:cNvGraphicFramePr/>
          <p:nvPr/>
        </p:nvGraphicFramePr>
        <p:xfrm>
          <a:off x="6245280" y="3429000"/>
          <a:ext cx="3965400" cy="205200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17" name="CustomShape 7"/>
          <p:cNvSpPr/>
          <p:nvPr/>
        </p:nvSpPr>
        <p:spPr>
          <a:xfrm>
            <a:off x="10283040" y="46425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Matrix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10283040" y="4642560"/>
            <a:ext cx="2906640" cy="401760"/>
          </a:xfrm>
          <a:prstGeom prst="rect">
            <a:avLst/>
          </a:prstGeom>
          <a:blipFill rotWithShape="0">
            <a:blip r:embed="rId1"/>
            <a:stretch>
              <a:fillRect l="-1883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1: Scaling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scale(matrix, center=T, scale=F)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21" name="Table 3"/>
          <p:cNvGraphicFramePr/>
          <p:nvPr/>
        </p:nvGraphicFramePr>
        <p:xfrm>
          <a:off x="1320840" y="2684880"/>
          <a:ext cx="3965400" cy="17319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22" name="CustomShape 4"/>
          <p:cNvSpPr/>
          <p:nvPr/>
        </p:nvSpPr>
        <p:spPr>
          <a:xfrm>
            <a:off x="0" y="39470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0" y="3947040"/>
            <a:ext cx="2906640" cy="401760"/>
          </a:xfrm>
          <a:prstGeom prst="rect">
            <a:avLst/>
          </a:prstGeom>
          <a:blipFill rotWithShape="0">
            <a:blip r:embed="rId1"/>
            <a:stretch>
              <a:fillRect l="0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2"/>
          <a:stretch/>
        </p:blipFill>
        <p:spPr>
          <a:xfrm>
            <a:off x="5549040" y="1645560"/>
            <a:ext cx="6462720" cy="48466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2: Generate a squared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Correlation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alike scaling when observations are heterogenous (don’t have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Covariance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 observations are homogenous (have the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/>
        </p:blipFill>
        <p:spPr>
          <a:xfrm>
            <a:off x="4130280" y="3900240"/>
            <a:ext cx="3930840" cy="2021760"/>
          </a:xfrm>
          <a:prstGeom prst="rect">
            <a:avLst/>
          </a:prstGeom>
          <a:ln w="19080">
            <a:solidFill>
              <a:srgbClr val="ea7017"/>
            </a:solidFill>
            <a:round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228" name="Picture 4" descr=""/>
          <p:cNvPicPr/>
          <p:nvPr/>
        </p:nvPicPr>
        <p:blipFill>
          <a:blip r:embed="rId2"/>
          <a:stretch/>
        </p:blipFill>
        <p:spPr>
          <a:xfrm>
            <a:off x="8191440" y="3900240"/>
            <a:ext cx="3930840" cy="2021760"/>
          </a:xfrm>
          <a:prstGeom prst="rect">
            <a:avLst/>
          </a:prstGeom>
          <a:ln w="19080">
            <a:solidFill>
              <a:srgbClr val="ea7017"/>
            </a:solidFill>
            <a:round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229" name="Picture 8" descr=""/>
          <p:cNvPicPr/>
          <p:nvPr/>
        </p:nvPicPr>
        <p:blipFill>
          <a:blip r:embed="rId3"/>
          <a:stretch/>
        </p:blipFill>
        <p:spPr>
          <a:xfrm>
            <a:off x="69120" y="3900240"/>
            <a:ext cx="3930840" cy="20217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2: Generate a squared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Correlation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alike scaling when observations are heterogenous (don’t have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Covariance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 observations are homogenous (have the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996640" y="37731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996640" y="3773160"/>
            <a:ext cx="2906640" cy="408960"/>
          </a:xfrm>
          <a:prstGeom prst="rect">
            <a:avLst/>
          </a:prstGeom>
          <a:blipFill rotWithShape="0">
            <a:blip r:embed="rId1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34" name="Table 5"/>
          <p:cNvGraphicFramePr/>
          <p:nvPr/>
        </p:nvGraphicFramePr>
        <p:xfrm>
          <a:off x="4349160" y="342900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(X,X)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(X,Y)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(Y,X)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(Y,Y)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35" name="CustomShape 6"/>
          <p:cNvSpPr/>
          <p:nvPr/>
        </p:nvSpPr>
        <p:spPr>
          <a:xfrm>
            <a:off x="3984840" y="3320640"/>
            <a:ext cx="495648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6" name="Picture 8" descr=""/>
          <p:cNvPicPr/>
          <p:nvPr/>
        </p:nvPicPr>
        <p:blipFill>
          <a:blip r:embed="rId2"/>
          <a:stretch/>
        </p:blipFill>
        <p:spPr>
          <a:xfrm>
            <a:off x="8106120" y="4739040"/>
            <a:ext cx="3930840" cy="202176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2: Generate a squared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Correlation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alike scaling when observations are heterogenous (don’t have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Covariance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When:  observations are homogenous (have the same units)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2996640" y="37731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996640" y="3773160"/>
            <a:ext cx="2906640" cy="408960"/>
          </a:xfrm>
          <a:prstGeom prst="rect">
            <a:avLst/>
          </a:prstGeom>
          <a:blipFill rotWithShape="0">
            <a:blip r:embed="rId1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1" name="Table 5"/>
          <p:cNvGraphicFramePr/>
          <p:nvPr/>
        </p:nvGraphicFramePr>
        <p:xfrm>
          <a:off x="4349160" y="342900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(X,X)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(X,Y)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(Y,X)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(Y,Y)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42" name="CustomShape 6"/>
          <p:cNvSpPr/>
          <p:nvPr/>
        </p:nvSpPr>
        <p:spPr>
          <a:xfrm flipH="1">
            <a:off x="4956840" y="3696120"/>
            <a:ext cx="3666960" cy="101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Picture 4" descr=""/>
          <p:cNvPicPr/>
          <p:nvPr/>
        </p:nvPicPr>
        <p:blipFill>
          <a:blip r:embed="rId2"/>
          <a:stretch/>
        </p:blipFill>
        <p:spPr>
          <a:xfrm>
            <a:off x="715320" y="4714560"/>
            <a:ext cx="3930840" cy="2021760"/>
          </a:xfrm>
          <a:prstGeom prst="rect">
            <a:avLst/>
          </a:prstGeom>
          <a:ln w="19080">
            <a:solidFill>
              <a:srgbClr val="ea7017"/>
            </a:solidFill>
            <a:round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Study Background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Explored fungal community (mycobiota) in patients with recurrent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infection (CDI)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CDI patients – low fungal diversity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Candida albicans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= decreased transplant 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efficacy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Cured – 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gradually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acquired donor 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community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Importance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See if control patients fungal community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matches cured CDI cases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Suggests possible fungal role in CDI 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remediation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2: Generate a squared matrix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stats::cov(matrix)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46" name="Table 3"/>
          <p:cNvGraphicFramePr/>
          <p:nvPr/>
        </p:nvGraphicFramePr>
        <p:xfrm>
          <a:off x="1231920" y="2684880"/>
          <a:ext cx="3965400" cy="17319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47" name="CustomShape 4"/>
          <p:cNvSpPr/>
          <p:nvPr/>
        </p:nvSpPr>
        <p:spPr>
          <a:xfrm>
            <a:off x="0" y="37461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0" y="3746160"/>
            <a:ext cx="2906640" cy="401760"/>
          </a:xfrm>
          <a:prstGeom prst="rect">
            <a:avLst/>
          </a:prstGeom>
          <a:blipFill rotWithShape="0">
            <a:blip r:embed="rId1"/>
            <a:stretch>
              <a:fillRect l="0" t="0" r="0" b="-261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5374800" y="3858120"/>
            <a:ext cx="593280" cy="383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6028560" y="373896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6028560" y="3738960"/>
            <a:ext cx="2906640" cy="408960"/>
          </a:xfrm>
          <a:prstGeom prst="rect">
            <a:avLst/>
          </a:prstGeom>
          <a:blipFill rotWithShape="0">
            <a:blip r:embed="rId2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2" name="Table 9"/>
          <p:cNvGraphicFramePr/>
          <p:nvPr/>
        </p:nvGraphicFramePr>
        <p:xfrm>
          <a:off x="7381080" y="339480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53" name="CustomShape 10"/>
          <p:cNvSpPr/>
          <p:nvPr/>
        </p:nvSpPr>
        <p:spPr>
          <a:xfrm>
            <a:off x="7188120" y="4687920"/>
            <a:ext cx="435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(m rows) x (n columns) =  2 x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squared matrix!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Cov(  )x = λx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Where λ is the eigenvalue and x is the associated eigenvector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det(Cov(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Cov(  )x = λx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Where λ is the eigenvalue and x is the associated eigenvector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det(Cov(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109080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090800" y="4857840"/>
            <a:ext cx="2906640" cy="408960"/>
          </a:xfrm>
          <a:prstGeom prst="rect">
            <a:avLst/>
          </a:prstGeom>
          <a:blipFill rotWithShape="0">
            <a:blip r:embed="rId2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62" name="Table 6"/>
          <p:cNvGraphicFramePr/>
          <p:nvPr/>
        </p:nvGraphicFramePr>
        <p:xfrm>
          <a:off x="220392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63" name="CustomShape 7"/>
          <p:cNvSpPr/>
          <p:nvPr/>
        </p:nvSpPr>
        <p:spPr>
          <a:xfrm>
            <a:off x="6345720" y="48776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66240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(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486000" y="488520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det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66" name="Table 10"/>
          <p:cNvGraphicFramePr/>
          <p:nvPr/>
        </p:nvGraphicFramePr>
        <p:xfrm>
          <a:off x="677880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67" name="CustomShape 11"/>
          <p:cNvSpPr/>
          <p:nvPr/>
        </p:nvSpPr>
        <p:spPr>
          <a:xfrm>
            <a:off x="1050984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 flipH="1">
            <a:off x="3997800" y="3705840"/>
            <a:ext cx="150480" cy="61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3"/>
          <p:cNvSpPr/>
          <p:nvPr/>
        </p:nvSpPr>
        <p:spPr>
          <a:xfrm>
            <a:off x="4916880" y="3705840"/>
            <a:ext cx="1704960" cy="11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4"/>
          <p:cNvSpPr/>
          <p:nvPr/>
        </p:nvSpPr>
        <p:spPr>
          <a:xfrm>
            <a:off x="5023440" y="3685680"/>
            <a:ext cx="2064960" cy="72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5"/>
          <p:cNvSpPr/>
          <p:nvPr/>
        </p:nvSpPr>
        <p:spPr>
          <a:xfrm>
            <a:off x="1118592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Cov(  )x = λx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Where λ is the eigenvalue and x is the associated eigenvector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det(Cov(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09080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1090800" y="4857840"/>
            <a:ext cx="2906640" cy="408960"/>
          </a:xfrm>
          <a:prstGeom prst="rect">
            <a:avLst/>
          </a:prstGeom>
          <a:blipFill rotWithShape="0">
            <a:blip r:embed="rId2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7" name="Table 6"/>
          <p:cNvGraphicFramePr/>
          <p:nvPr/>
        </p:nvGraphicFramePr>
        <p:xfrm>
          <a:off x="220392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78" name="CustomShape 7"/>
          <p:cNvSpPr/>
          <p:nvPr/>
        </p:nvSpPr>
        <p:spPr>
          <a:xfrm>
            <a:off x="6345720" y="48776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66240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(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486000" y="488520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det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81" name="Table 10"/>
          <p:cNvGraphicFramePr/>
          <p:nvPr/>
        </p:nvGraphicFramePr>
        <p:xfrm>
          <a:off x="677880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82" name="CustomShape 11"/>
          <p:cNvSpPr/>
          <p:nvPr/>
        </p:nvSpPr>
        <p:spPr>
          <a:xfrm>
            <a:off x="1050984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83" name="CustomShape 12"/>
          <p:cNvSpPr/>
          <p:nvPr/>
        </p:nvSpPr>
        <p:spPr>
          <a:xfrm>
            <a:off x="1118592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3"/>
          <p:cNvSpPr/>
          <p:nvPr/>
        </p:nvSpPr>
        <p:spPr>
          <a:xfrm>
            <a:off x="6689520" y="5037120"/>
            <a:ext cx="3214440" cy="400680"/>
          </a:xfrm>
          <a:prstGeom prst="curvedConnector3">
            <a:avLst>
              <a:gd name="adj1" fmla="val 62575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4"/>
          <p:cNvSpPr/>
          <p:nvPr/>
        </p:nvSpPr>
        <p:spPr>
          <a:xfrm>
            <a:off x="6689520" y="5037120"/>
            <a:ext cx="1944000" cy="12240"/>
          </a:xfrm>
          <a:prstGeom prst="curvedConnector3">
            <a:avLst>
              <a:gd name="adj1" fmla="val 56931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5"/>
          <p:cNvSpPr/>
          <p:nvPr/>
        </p:nvSpPr>
        <p:spPr>
          <a:xfrm flipV="1">
            <a:off x="6689520" y="4951080"/>
            <a:ext cx="3273840" cy="92880"/>
          </a:xfrm>
          <a:prstGeom prst="curvedConnector3">
            <a:avLst>
              <a:gd name="adj1" fmla="val 8254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6"/>
          <p:cNvSpPr/>
          <p:nvPr/>
        </p:nvSpPr>
        <p:spPr>
          <a:xfrm>
            <a:off x="6688080" y="5036040"/>
            <a:ext cx="1909080" cy="487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Cov(  )x = λx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Where λ is the eigenvalue and x is the associated eigenvector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det(Cov(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09080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1090800" y="4857840"/>
            <a:ext cx="2906640" cy="408960"/>
          </a:xfrm>
          <a:prstGeom prst="rect">
            <a:avLst/>
          </a:prstGeom>
          <a:blipFill rotWithShape="0">
            <a:blip r:embed="rId2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3" name="Table 6"/>
          <p:cNvGraphicFramePr/>
          <p:nvPr/>
        </p:nvGraphicFramePr>
        <p:xfrm>
          <a:off x="220392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94" name="CustomShape 7"/>
          <p:cNvSpPr/>
          <p:nvPr/>
        </p:nvSpPr>
        <p:spPr>
          <a:xfrm>
            <a:off x="6345720" y="48776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66240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(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486000" y="488520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det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7" name="Table 10"/>
          <p:cNvGraphicFramePr/>
          <p:nvPr/>
        </p:nvGraphicFramePr>
        <p:xfrm>
          <a:off x="677880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98" name="CustomShape 11"/>
          <p:cNvSpPr/>
          <p:nvPr/>
        </p:nvSpPr>
        <p:spPr>
          <a:xfrm>
            <a:off x="1050984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1118592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38080" y="1247040"/>
            <a:ext cx="1135332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 &lt;- pracma::charpoly(covmatrix, info=T)$cp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 &lt;- rev(P)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PPP &lt;- polynom::polynomial(PP) </a:t>
            </a: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#Converts by constant first, lowest exponent to highest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302" name="Table 3"/>
          <p:cNvGraphicFramePr/>
          <p:nvPr/>
        </p:nvGraphicFramePr>
        <p:xfrm>
          <a:off x="3885120" y="319176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6.67-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6.67-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pSp>
        <p:nvGrpSpPr>
          <p:cNvPr id="303" name="Group 4"/>
          <p:cNvGrpSpPr/>
          <p:nvPr/>
        </p:nvGrpSpPr>
        <p:grpSpPr>
          <a:xfrm>
            <a:off x="2572920" y="3088800"/>
            <a:ext cx="8876880" cy="1239120"/>
            <a:chOff x="2572920" y="3088800"/>
            <a:chExt cx="8876880" cy="1239120"/>
          </a:xfrm>
        </p:grpSpPr>
        <p:sp>
          <p:nvSpPr>
            <p:cNvPr id="304" name="CustomShape 5"/>
            <p:cNvSpPr/>
            <p:nvPr/>
          </p:nvSpPr>
          <p:spPr>
            <a:xfrm>
              <a:off x="2995200" y="308880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05" name="CustomShape 6"/>
            <p:cNvSpPr/>
            <p:nvPr/>
          </p:nvSpPr>
          <p:spPr>
            <a:xfrm>
              <a:off x="2572920" y="355572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det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6" name="CustomShape 7"/>
            <p:cNvSpPr/>
            <p:nvPr/>
          </p:nvSpPr>
          <p:spPr>
            <a:xfrm>
              <a:off x="7938360" y="314028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07" name="CustomShape 8"/>
            <p:cNvSpPr/>
            <p:nvPr/>
          </p:nvSpPr>
          <p:spPr>
            <a:xfrm>
              <a:off x="8543160" y="355572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8" name="CustomShape 9"/>
          <p:cNvSpPr/>
          <p:nvPr/>
        </p:nvSpPr>
        <p:spPr>
          <a:xfrm>
            <a:off x="4305960" y="3193920"/>
            <a:ext cx="4124160" cy="12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custDash>
              <a:ds d="1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09" name="CustomShape 10"/>
          <p:cNvSpPr/>
          <p:nvPr/>
        </p:nvSpPr>
        <p:spPr>
          <a:xfrm>
            <a:off x="6620400" y="4507560"/>
            <a:ext cx="43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(6.67-λ) x (6.67-λ)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247040"/>
            <a:ext cx="1135332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 &lt;- pracma::charpoly(covmatrix, info=T)$cp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 &lt;- rev(P)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PPP &lt;- polynom::polynomial(PP) </a:t>
            </a: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#Converts by constant first, lowest exponent to highest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312" name="Table 3"/>
          <p:cNvGraphicFramePr/>
          <p:nvPr/>
        </p:nvGraphicFramePr>
        <p:xfrm>
          <a:off x="3885120" y="319176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pSp>
        <p:nvGrpSpPr>
          <p:cNvPr id="313" name="Group 4"/>
          <p:cNvGrpSpPr/>
          <p:nvPr/>
        </p:nvGrpSpPr>
        <p:grpSpPr>
          <a:xfrm>
            <a:off x="2572920" y="3088800"/>
            <a:ext cx="8876880" cy="1239120"/>
            <a:chOff x="2572920" y="3088800"/>
            <a:chExt cx="8876880" cy="1239120"/>
          </a:xfrm>
        </p:grpSpPr>
        <p:sp>
          <p:nvSpPr>
            <p:cNvPr id="314" name="CustomShape 5"/>
            <p:cNvSpPr/>
            <p:nvPr/>
          </p:nvSpPr>
          <p:spPr>
            <a:xfrm>
              <a:off x="2995200" y="308880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15" name="CustomShape 6"/>
            <p:cNvSpPr/>
            <p:nvPr/>
          </p:nvSpPr>
          <p:spPr>
            <a:xfrm>
              <a:off x="2572920" y="355572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det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6" name="CustomShape 7"/>
            <p:cNvSpPr/>
            <p:nvPr/>
          </p:nvSpPr>
          <p:spPr>
            <a:xfrm>
              <a:off x="7938360" y="314028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17" name="CustomShape 8"/>
            <p:cNvSpPr/>
            <p:nvPr/>
          </p:nvSpPr>
          <p:spPr>
            <a:xfrm>
              <a:off x="8543160" y="355572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8" name="CustomShape 9"/>
          <p:cNvSpPr/>
          <p:nvPr/>
        </p:nvSpPr>
        <p:spPr>
          <a:xfrm flipH="1">
            <a:off x="4209840" y="3410640"/>
            <a:ext cx="4107240" cy="11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custDash>
              <a:ds d="1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1744920" y="4645440"/>
            <a:ext cx="43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(5.33 x 5.33)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247040"/>
            <a:ext cx="1135332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eigenvalues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 &lt;- pracma::charpoly(covmatrix, info=T)$cp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 &lt;- rev(P) </a:t>
            </a: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# Reverses the calculated characteristic polynomial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PPP &lt;- polynom::polynomial(PP) </a:t>
            </a: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#Converts by constant first, lowest exponent to highest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solve(PPP) </a:t>
            </a:r>
            <a:r>
              <a:rPr b="0" lang="en-US" sz="2000" spc="-1" strike="noStrike">
                <a:solidFill>
                  <a:srgbClr val="808080"/>
                </a:solidFill>
                <a:latin typeface="Arial"/>
              </a:rPr>
              <a:t># Solves for eigenvalues from characteristic polynomial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920400" y="4380120"/>
            <a:ext cx="4350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[(6.67-λ)(6.67-λ) - (5.33 x 5.33)]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16 - 13.33333λ + λ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λ = 12 &amp; 1.33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Eigenvalues (AKA PC1 &amp; PC2)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x(Cov(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Cov(  )x – λx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x(Cov(  ) – λ) =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Solve x(Cov(  ) – λI) = 0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109080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Cov(  )=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1090800" y="4857840"/>
            <a:ext cx="2906640" cy="408960"/>
          </a:xfrm>
          <a:prstGeom prst="rect">
            <a:avLst/>
          </a:prstGeom>
          <a:blipFill rotWithShape="0">
            <a:blip r:embed="rId2"/>
            <a:stretch>
              <a:fillRect l="0" t="0" r="0" b="-223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31" name="Table 6"/>
          <p:cNvGraphicFramePr/>
          <p:nvPr/>
        </p:nvGraphicFramePr>
        <p:xfrm>
          <a:off x="220392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32" name="CustomShape 7"/>
          <p:cNvSpPr/>
          <p:nvPr/>
        </p:nvSpPr>
        <p:spPr>
          <a:xfrm>
            <a:off x="6248160" y="486828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8"/>
          <p:cNvSpPr/>
          <p:nvPr/>
        </p:nvSpPr>
        <p:spPr>
          <a:xfrm>
            <a:off x="736560" y="44359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(</a:t>
            </a:r>
            <a:endParaRPr b="0" lang="en-US" sz="7200" spc="-1" strike="noStrike">
              <a:latin typeface="Arial"/>
            </a:endParaRPr>
          </a:p>
        </p:txBody>
      </p:sp>
      <p:graphicFrame>
        <p:nvGraphicFramePr>
          <p:cNvPr id="334" name="Table 9"/>
          <p:cNvGraphicFramePr/>
          <p:nvPr/>
        </p:nvGraphicFramePr>
        <p:xfrm>
          <a:off x="6778800" y="451368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35" name="CustomShape 10"/>
          <p:cNvSpPr/>
          <p:nvPr/>
        </p:nvSpPr>
        <p:spPr>
          <a:xfrm>
            <a:off x="10509840" y="4410720"/>
            <a:ext cx="2906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Calibri"/>
              </a:rPr>
              <a:t>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11185920" y="485784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6689520" y="5037120"/>
            <a:ext cx="3214440" cy="400680"/>
          </a:xfrm>
          <a:prstGeom prst="curvedConnector3">
            <a:avLst>
              <a:gd name="adj1" fmla="val 62575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3"/>
          <p:cNvSpPr/>
          <p:nvPr/>
        </p:nvSpPr>
        <p:spPr>
          <a:xfrm>
            <a:off x="6689520" y="5037120"/>
            <a:ext cx="1944000" cy="12240"/>
          </a:xfrm>
          <a:prstGeom prst="curvedConnector3">
            <a:avLst>
              <a:gd name="adj1" fmla="val 56931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4"/>
          <p:cNvSpPr/>
          <p:nvPr/>
        </p:nvSpPr>
        <p:spPr>
          <a:xfrm flipV="1">
            <a:off x="6689520" y="4951080"/>
            <a:ext cx="3273840" cy="92880"/>
          </a:xfrm>
          <a:prstGeom prst="curvedConnector3">
            <a:avLst>
              <a:gd name="adj1" fmla="val 8254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5"/>
          <p:cNvSpPr/>
          <p:nvPr/>
        </p:nvSpPr>
        <p:spPr>
          <a:xfrm>
            <a:off x="6688080" y="5036040"/>
            <a:ext cx="1909080" cy="487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1" name="Table 16"/>
          <p:cNvGraphicFramePr/>
          <p:nvPr/>
        </p:nvGraphicFramePr>
        <p:xfrm>
          <a:off x="343440" y="46702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42" name="CustomShape 17"/>
          <p:cNvSpPr/>
          <p:nvPr/>
        </p:nvSpPr>
        <p:spPr>
          <a:xfrm flipH="1">
            <a:off x="837360" y="2926080"/>
            <a:ext cx="2453400" cy="15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8"/>
          <p:cNvSpPr/>
          <p:nvPr/>
        </p:nvSpPr>
        <p:spPr>
          <a:xfrm flipH="1">
            <a:off x="3983760" y="2964960"/>
            <a:ext cx="36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9"/>
          <p:cNvSpPr/>
          <p:nvPr/>
        </p:nvSpPr>
        <p:spPr>
          <a:xfrm>
            <a:off x="4676760" y="2919240"/>
            <a:ext cx="1887120" cy="20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0"/>
          <p:cNvSpPr/>
          <p:nvPr/>
        </p:nvSpPr>
        <p:spPr>
          <a:xfrm>
            <a:off x="4808160" y="2954160"/>
            <a:ext cx="2389680" cy="14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48" name="Group 3"/>
          <p:cNvGrpSpPr/>
          <p:nvPr/>
        </p:nvGrpSpPr>
        <p:grpSpPr>
          <a:xfrm>
            <a:off x="2594520" y="2414520"/>
            <a:ext cx="9116640" cy="1190160"/>
            <a:chOff x="2594520" y="2414520"/>
            <a:chExt cx="9116640" cy="1190160"/>
          </a:xfrm>
        </p:grpSpPr>
        <p:sp>
          <p:nvSpPr>
            <p:cNvPr id="349" name="CustomShape 4"/>
            <p:cNvSpPr/>
            <p:nvPr/>
          </p:nvSpPr>
          <p:spPr>
            <a:xfrm>
              <a:off x="2594520" y="241452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8128440" y="241704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51" name="CustomShape 6"/>
            <p:cNvSpPr/>
            <p:nvPr/>
          </p:nvSpPr>
          <p:spPr>
            <a:xfrm>
              <a:off x="8804520" y="286416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2" name="CustomShape 7"/>
            <p:cNvSpPr/>
            <p:nvPr/>
          </p:nvSpPr>
          <p:spPr>
            <a:xfrm>
              <a:off x="2948400" y="283644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Cov(  )=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3" name="CustomShape 8"/>
            <p:cNvSpPr/>
            <p:nvPr/>
          </p:nvSpPr>
          <p:spPr>
            <a:xfrm>
              <a:off x="2948400" y="2836440"/>
              <a:ext cx="2906640" cy="408960"/>
            </a:xfrm>
            <a:prstGeom prst="rect">
              <a:avLst/>
            </a:prstGeom>
            <a:blipFill rotWithShape="0">
              <a:blip r:embed="rId1"/>
              <a:stretch>
                <a:fillRect l="0" t="0" r="0" b="-22334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354" name="Table 9"/>
          <p:cNvGraphicFramePr/>
          <p:nvPr/>
        </p:nvGraphicFramePr>
        <p:xfrm>
          <a:off x="4061520" y="249264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6.67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10"/>
          <p:cNvGraphicFramePr/>
          <p:nvPr/>
        </p:nvGraphicFramePr>
        <p:xfrm>
          <a:off x="2201040" y="26488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58" name="Group 3"/>
          <p:cNvGrpSpPr/>
          <p:nvPr/>
        </p:nvGrpSpPr>
        <p:grpSpPr>
          <a:xfrm>
            <a:off x="3189240" y="2417040"/>
            <a:ext cx="8521920" cy="1188720"/>
            <a:chOff x="3189240" y="2417040"/>
            <a:chExt cx="8521920" cy="1188720"/>
          </a:xfrm>
        </p:grpSpPr>
        <p:sp>
          <p:nvSpPr>
            <p:cNvPr id="359" name="CustomShape 4"/>
            <p:cNvSpPr/>
            <p:nvPr/>
          </p:nvSpPr>
          <p:spPr>
            <a:xfrm>
              <a:off x="3189240" y="241812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60" name="CustomShape 5"/>
            <p:cNvSpPr/>
            <p:nvPr/>
          </p:nvSpPr>
          <p:spPr>
            <a:xfrm>
              <a:off x="8128440" y="241704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61" name="CustomShape 6"/>
            <p:cNvSpPr/>
            <p:nvPr/>
          </p:nvSpPr>
          <p:spPr>
            <a:xfrm>
              <a:off x="8804520" y="286416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362" name="Table 7"/>
          <p:cNvGraphicFramePr/>
          <p:nvPr/>
        </p:nvGraphicFramePr>
        <p:xfrm>
          <a:off x="4061520" y="249264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Table 8"/>
          <p:cNvGraphicFramePr/>
          <p:nvPr/>
        </p:nvGraphicFramePr>
        <p:xfrm>
          <a:off x="2734200" y="26830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64" name="CustomShape 9"/>
          <p:cNvSpPr/>
          <p:nvPr/>
        </p:nvSpPr>
        <p:spPr>
          <a:xfrm>
            <a:off x="3679920" y="3852360"/>
            <a:ext cx="435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multiplication -&gt; Row x Column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67" name="Group 3"/>
          <p:cNvGrpSpPr/>
          <p:nvPr/>
        </p:nvGrpSpPr>
        <p:grpSpPr>
          <a:xfrm>
            <a:off x="3261600" y="2417040"/>
            <a:ext cx="9081720" cy="1197000"/>
            <a:chOff x="3261600" y="2417040"/>
            <a:chExt cx="9081720" cy="1197000"/>
          </a:xfrm>
        </p:grpSpPr>
        <p:sp>
          <p:nvSpPr>
            <p:cNvPr id="368" name="CustomShape 4"/>
            <p:cNvSpPr/>
            <p:nvPr/>
          </p:nvSpPr>
          <p:spPr>
            <a:xfrm>
              <a:off x="3261600" y="242640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69" name="CustomShape 5"/>
            <p:cNvSpPr/>
            <p:nvPr/>
          </p:nvSpPr>
          <p:spPr>
            <a:xfrm>
              <a:off x="8128440" y="241704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70" name="CustomShape 6"/>
            <p:cNvSpPr/>
            <p:nvPr/>
          </p:nvSpPr>
          <p:spPr>
            <a:xfrm>
              <a:off x="9436680" y="286380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371" name="Table 7"/>
          <p:cNvGraphicFramePr/>
          <p:nvPr/>
        </p:nvGraphicFramePr>
        <p:xfrm>
          <a:off x="4061520" y="249264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2" name="Table 8"/>
          <p:cNvGraphicFramePr/>
          <p:nvPr/>
        </p:nvGraphicFramePr>
        <p:xfrm>
          <a:off x="8740440" y="26974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73" name="CustomShape 9"/>
          <p:cNvSpPr/>
          <p:nvPr/>
        </p:nvSpPr>
        <p:spPr>
          <a:xfrm>
            <a:off x="3679920" y="3852360"/>
            <a:ext cx="435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multiplication -&gt; Row x Column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10"/>
          <p:cNvSpPr/>
          <p:nvPr/>
        </p:nvSpPr>
        <p:spPr>
          <a:xfrm flipV="1">
            <a:off x="6326640" y="2788560"/>
            <a:ext cx="2557080" cy="237600"/>
          </a:xfrm>
          <a:prstGeom prst="curvedConnector3">
            <a:avLst>
              <a:gd name="adj1" fmla="val 50000"/>
            </a:avLst>
          </a:prstGeom>
          <a:noFill/>
          <a:ln w="28440">
            <a:custDash>
              <a:ds d="3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75" name="CustomShape 11"/>
          <p:cNvSpPr/>
          <p:nvPr/>
        </p:nvSpPr>
        <p:spPr>
          <a:xfrm>
            <a:off x="7536960" y="3099960"/>
            <a:ext cx="1479960" cy="328680"/>
          </a:xfrm>
          <a:prstGeom prst="curvedConnector4">
            <a:avLst>
              <a:gd name="adj1" fmla="val 40647"/>
              <a:gd name="adj2" fmla="val 169486"/>
            </a:avLst>
          </a:prstGeom>
          <a:noFill/>
          <a:ln w="28440">
            <a:custDash>
              <a:ds d="3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76" name="CustomShape 12"/>
          <p:cNvSpPr/>
          <p:nvPr/>
        </p:nvSpPr>
        <p:spPr>
          <a:xfrm flipH="1">
            <a:off x="5602680" y="3584160"/>
            <a:ext cx="3497760" cy="13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77" name="CustomShape 13"/>
          <p:cNvSpPr/>
          <p:nvPr/>
        </p:nvSpPr>
        <p:spPr>
          <a:xfrm>
            <a:off x="3541320" y="4946400"/>
            <a:ext cx="435096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80" name="Group 3"/>
          <p:cNvGrpSpPr/>
          <p:nvPr/>
        </p:nvGrpSpPr>
        <p:grpSpPr>
          <a:xfrm>
            <a:off x="3261600" y="2417040"/>
            <a:ext cx="9081720" cy="1197000"/>
            <a:chOff x="3261600" y="2417040"/>
            <a:chExt cx="9081720" cy="1197000"/>
          </a:xfrm>
        </p:grpSpPr>
        <p:sp>
          <p:nvSpPr>
            <p:cNvPr id="381" name="CustomShape 4"/>
            <p:cNvSpPr/>
            <p:nvPr/>
          </p:nvSpPr>
          <p:spPr>
            <a:xfrm>
              <a:off x="3261600" y="242640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(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82" name="CustomShape 5"/>
            <p:cNvSpPr/>
            <p:nvPr/>
          </p:nvSpPr>
          <p:spPr>
            <a:xfrm>
              <a:off x="8128440" y="2417040"/>
              <a:ext cx="29066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b="0" lang="en-US" sz="7200" spc="-1" strike="noStrike">
                  <a:solidFill>
                    <a:srgbClr val="ff0000"/>
                  </a:solidFill>
                  <a:latin typeface="Calibri"/>
                </a:rPr>
                <a:t>)</a:t>
              </a:r>
              <a:endParaRPr b="0" lang="en-US" sz="7200" spc="-1" strike="noStrike">
                <a:latin typeface="Arial"/>
              </a:endParaRPr>
            </a:p>
          </p:txBody>
        </p:sp>
        <p:sp>
          <p:nvSpPr>
            <p:cNvPr id="383" name="CustomShape 6"/>
            <p:cNvSpPr/>
            <p:nvPr/>
          </p:nvSpPr>
          <p:spPr>
            <a:xfrm>
              <a:off x="9436680" y="2863800"/>
              <a:ext cx="2906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Calibri"/>
                </a:rPr>
                <a:t>= 0</a:t>
              </a:r>
              <a:endParaRPr b="0" lang="en-US" sz="1800" spc="-1" strike="noStrike">
                <a:latin typeface="Arial"/>
              </a:endParaRPr>
            </a:p>
          </p:txBody>
        </p:sp>
      </p:grpSp>
      <p:graphicFrame>
        <p:nvGraphicFramePr>
          <p:cNvPr id="384" name="Table 7"/>
          <p:cNvGraphicFramePr/>
          <p:nvPr/>
        </p:nvGraphicFramePr>
        <p:xfrm>
          <a:off x="4061520" y="2492640"/>
          <a:ext cx="3965400" cy="10587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Table 8"/>
          <p:cNvGraphicFramePr/>
          <p:nvPr/>
        </p:nvGraphicFramePr>
        <p:xfrm>
          <a:off x="8740440" y="26974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86" name="CustomShape 9"/>
          <p:cNvSpPr/>
          <p:nvPr/>
        </p:nvSpPr>
        <p:spPr>
          <a:xfrm>
            <a:off x="3679920" y="3852360"/>
            <a:ext cx="435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multiplication -&gt; Row x Column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 flipV="1">
            <a:off x="6168240" y="2787840"/>
            <a:ext cx="2715480" cy="484920"/>
          </a:xfrm>
          <a:prstGeom prst="curvedConnector3">
            <a:avLst>
              <a:gd name="adj1" fmla="val 50000"/>
            </a:avLst>
          </a:prstGeom>
          <a:noFill/>
          <a:ln w="28440">
            <a:custDash>
              <a:ds d="3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88" name="CustomShape 11"/>
          <p:cNvSpPr/>
          <p:nvPr/>
        </p:nvSpPr>
        <p:spPr>
          <a:xfrm flipV="1">
            <a:off x="7652160" y="3232440"/>
            <a:ext cx="1231560" cy="195480"/>
          </a:xfrm>
          <a:prstGeom prst="curvedConnector3">
            <a:avLst>
              <a:gd name="adj1" fmla="val 50000"/>
            </a:avLst>
          </a:prstGeom>
          <a:noFill/>
          <a:ln w="28440">
            <a:custDash>
              <a:ds d="300000" sp="1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89" name="CustomShape 12"/>
          <p:cNvSpPr/>
          <p:nvPr/>
        </p:nvSpPr>
        <p:spPr>
          <a:xfrm flipH="1">
            <a:off x="5602680" y="3584160"/>
            <a:ext cx="3497760" cy="138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390" name="CustomShape 13"/>
          <p:cNvSpPr/>
          <p:nvPr/>
        </p:nvSpPr>
        <p:spPr>
          <a:xfrm>
            <a:off x="3541320" y="4946400"/>
            <a:ext cx="435096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3920400" y="2527200"/>
            <a:ext cx="4350960" cy="16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Eqn1: 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Eqn2: 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94" name="Table 4"/>
          <p:cNvGraphicFramePr/>
          <p:nvPr/>
        </p:nvGraphicFramePr>
        <p:xfrm>
          <a:off x="4120200" y="24418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920400" y="2527200"/>
            <a:ext cx="435096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Eqn1: 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Let 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+5.33(1) 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-5.33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lang="en-US" sz="1800" spc="-1" strike="noStrike" baseline="-25000">
                <a:solidFill>
                  <a:srgbClr val="ff0000"/>
                </a:solidFill>
                <a:latin typeface="Calibri"/>
              </a:rPr>
              <a:t>1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Eqn2: 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5.33(1)-5.33x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5.33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lang="en-US" sz="1800" spc="-1" strike="noStrike" baseline="-25000">
                <a:solidFill>
                  <a:srgbClr val="ff0000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98" name="Table 4"/>
          <p:cNvGraphicFramePr/>
          <p:nvPr/>
        </p:nvGraphicFramePr>
        <p:xfrm>
          <a:off x="4120200" y="24418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920400" y="2527200"/>
            <a:ext cx="4350960" cy="46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Eqn1: 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Let 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+5.33(1) 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-5.33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lang="en-US" sz="1800" spc="-1" strike="noStrike" baseline="-25000">
                <a:solidFill>
                  <a:srgbClr val="ff0000"/>
                </a:solidFill>
                <a:latin typeface="Calibri"/>
              </a:rPr>
              <a:t>1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Eqn2: 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5.33(1)-5.33x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-5.33x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5.33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lang="en-US" sz="1800" spc="-1" strike="noStrike" baseline="-25000">
                <a:solidFill>
                  <a:srgbClr val="ff0000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02" name="Table 4"/>
          <p:cNvGraphicFramePr/>
          <p:nvPr/>
        </p:nvGraphicFramePr>
        <p:xfrm>
          <a:off x="4120200" y="24418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03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 5"/>
          <p:cNvGraphicFramePr/>
          <p:nvPr/>
        </p:nvGraphicFramePr>
        <p:xfrm>
          <a:off x="9808560" y="345384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366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66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04" name="CustomShape 6"/>
          <p:cNvSpPr/>
          <p:nvPr/>
        </p:nvSpPr>
        <p:spPr>
          <a:xfrm flipV="1">
            <a:off x="6391080" y="3623040"/>
            <a:ext cx="353196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7"/>
          <p:cNvSpPr/>
          <p:nvPr/>
        </p:nvSpPr>
        <p:spPr>
          <a:xfrm flipV="1">
            <a:off x="6391080" y="3994200"/>
            <a:ext cx="3531960" cy="12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8"/>
          <p:cNvSpPr/>
          <p:nvPr/>
        </p:nvSpPr>
        <p:spPr>
          <a:xfrm>
            <a:off x="7909560" y="4365720"/>
            <a:ext cx="435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 eigenvector(x) associated with eigenvalue(λ) = 12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Need to normalize!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Eqn: (x</a:t>
            </a:r>
            <a:r>
              <a:rPr b="0" lang="en-US" sz="2000" spc="-1" strike="noStrike" baseline="-25000">
                <a:solidFill>
                  <a:srgbClr val="ff0000"/>
                </a:solidFill>
                <a:latin typeface="Arial"/>
              </a:rPr>
              <a:t>1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+ (x</a:t>
            </a:r>
            <a:r>
              <a:rPr b="0" lang="en-US" sz="2000" spc="-1" strike="noStrike" baseline="-25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=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Need to normalize!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Eqn: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+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=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11" name="Table 3"/>
          <p:cNvGraphicFramePr/>
          <p:nvPr/>
        </p:nvGraphicFramePr>
        <p:xfrm>
          <a:off x="1896840" y="32500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12" name="CustomShape 4"/>
          <p:cNvSpPr/>
          <p:nvPr/>
        </p:nvSpPr>
        <p:spPr>
          <a:xfrm>
            <a:off x="2089080" y="3214440"/>
            <a:ext cx="4350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+ 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 flipH="1" rot="16200000">
            <a:off x="2725200" y="2698200"/>
            <a:ext cx="148680" cy="1252440"/>
          </a:xfrm>
          <a:prstGeom prst="curvedConnector4">
            <a:avLst>
              <a:gd name="adj1" fmla="val -153380"/>
              <a:gd name="adj2" fmla="val 6105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6"/>
          <p:cNvSpPr/>
          <p:nvPr/>
        </p:nvSpPr>
        <p:spPr>
          <a:xfrm flipV="1">
            <a:off x="2271600" y="3573000"/>
            <a:ext cx="1992600" cy="13428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Need to normalize!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Eqn: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+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=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17" name="Table 3"/>
          <p:cNvGraphicFramePr/>
          <p:nvPr/>
        </p:nvGraphicFramePr>
        <p:xfrm>
          <a:off x="1896840" y="32500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18" name="CustomShape 4"/>
          <p:cNvSpPr/>
          <p:nvPr/>
        </p:nvSpPr>
        <p:spPr>
          <a:xfrm>
            <a:off x="2089080" y="3214440"/>
            <a:ext cx="4350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+ 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 rot="10800000">
            <a:off x="3850200" y="4559760"/>
            <a:ext cx="1760760" cy="731160"/>
          </a:xfrm>
          <a:prstGeom prst="curvedConnector3">
            <a:avLst>
              <a:gd name="adj1" fmla="val 115043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20" name="CustomShape 6"/>
          <p:cNvSpPr/>
          <p:nvPr/>
        </p:nvSpPr>
        <p:spPr>
          <a:xfrm rot="10800000">
            <a:off x="3850200" y="4559760"/>
            <a:ext cx="1760760" cy="1116720"/>
          </a:xfrm>
          <a:prstGeom prst="curvedConnector3">
            <a:avLst>
              <a:gd name="adj1" fmla="val 154396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21" name="CustomShape 7"/>
          <p:cNvSpPr/>
          <p:nvPr/>
        </p:nvSpPr>
        <p:spPr>
          <a:xfrm>
            <a:off x="256320" y="4734360"/>
            <a:ext cx="491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Divide by square root of the coefficient (i.e  √2)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Brief Methodology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8bc4e0"/>
                  </a:solidFill>
                  <a:latin typeface="Calibri"/>
                </a:rPr>
                <a:t>Samples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8bc4e0"/>
                  </a:solidFill>
                  <a:latin typeface="Calibri"/>
                </a:rPr>
                <a:t>“</a:t>
              </a:r>
              <a:r>
                <a:rPr b="0" lang="en-US" sz="1800" spc="-1" strike="noStrike">
                  <a:solidFill>
                    <a:srgbClr val="8bc4e0"/>
                  </a:solidFill>
                  <a:latin typeface="Calibri"/>
                </a:rPr>
                <a:t>Organisms”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00" name="Picture 8" descr=""/>
          <p:cNvPicPr/>
          <p:nvPr/>
        </p:nvPicPr>
        <p:blipFill>
          <a:blip r:embed="rId1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Need to normalize!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Eqn: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+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=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24" name="Table 3"/>
          <p:cNvGraphicFramePr/>
          <p:nvPr/>
        </p:nvGraphicFramePr>
        <p:xfrm>
          <a:off x="1896840" y="32500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25" name="CustomShape 4"/>
          <p:cNvSpPr/>
          <p:nvPr/>
        </p:nvSpPr>
        <p:spPr>
          <a:xfrm>
            <a:off x="2089080" y="3214440"/>
            <a:ext cx="4350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+ 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 rot="10800000">
            <a:off x="3850200" y="4559760"/>
            <a:ext cx="1760760" cy="731160"/>
          </a:xfrm>
          <a:prstGeom prst="curvedConnector3">
            <a:avLst>
              <a:gd name="adj1" fmla="val 115043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27" name="CustomShape 6"/>
          <p:cNvSpPr/>
          <p:nvPr/>
        </p:nvSpPr>
        <p:spPr>
          <a:xfrm rot="10800000">
            <a:off x="3850200" y="4559760"/>
            <a:ext cx="1760760" cy="1116720"/>
          </a:xfrm>
          <a:prstGeom prst="curvedConnector3">
            <a:avLst>
              <a:gd name="adj1" fmla="val 154396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28" name="CustomShape 7"/>
          <p:cNvSpPr/>
          <p:nvPr/>
        </p:nvSpPr>
        <p:spPr>
          <a:xfrm>
            <a:off x="256320" y="4734360"/>
            <a:ext cx="491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Divide by square root of the coefficient (i.e  √2)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8"/>
          <p:cNvSpPr/>
          <p:nvPr/>
        </p:nvSpPr>
        <p:spPr>
          <a:xfrm flipV="1">
            <a:off x="4976280" y="3819600"/>
            <a:ext cx="1789920" cy="10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graphicFrame>
        <p:nvGraphicFramePr>
          <p:cNvPr id="430" name="Table 9"/>
          <p:cNvGraphicFramePr/>
          <p:nvPr/>
        </p:nvGraphicFramePr>
        <p:xfrm>
          <a:off x="6904800" y="3250080"/>
          <a:ext cx="786240" cy="942840"/>
        </p:xfrm>
        <a:graphic>
          <a:graphicData uri="http://schemas.openxmlformats.org/drawingml/2006/table">
            <a:tbl>
              <a:tblPr/>
              <a:tblGrid>
                <a:gridCol w="786240"/>
              </a:tblGrid>
              <a:tr h="47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√2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71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√2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31" name="CustomShape 10"/>
          <p:cNvSpPr/>
          <p:nvPr/>
        </p:nvSpPr>
        <p:spPr>
          <a:xfrm>
            <a:off x="7796520" y="3570840"/>
            <a:ext cx="75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2" name="Table 11"/>
          <p:cNvGraphicFramePr/>
          <p:nvPr/>
        </p:nvGraphicFramePr>
        <p:xfrm>
          <a:off x="8736120" y="3278880"/>
          <a:ext cx="917280" cy="747360"/>
        </p:xfrm>
        <a:graphic>
          <a:graphicData uri="http://schemas.openxmlformats.org/drawingml/2006/table">
            <a:tbl>
              <a:tblPr/>
              <a:tblGrid>
                <a:gridCol w="917640"/>
              </a:tblGrid>
              <a:tr h="366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77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When λ = 12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Need to normalize!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Eqn: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+ (x)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=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35" name="Table 3"/>
          <p:cNvGraphicFramePr/>
          <p:nvPr/>
        </p:nvGraphicFramePr>
        <p:xfrm>
          <a:off x="1896840" y="3250080"/>
          <a:ext cx="553320" cy="705600"/>
        </p:xfrm>
        <a:graphic>
          <a:graphicData uri="http://schemas.openxmlformats.org/drawingml/2006/table">
            <a:tbl>
              <a:tblPr/>
              <a:tblGrid>
                <a:gridCol w="553680"/>
              </a:tblGrid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36" name="CustomShape 4"/>
          <p:cNvSpPr/>
          <p:nvPr/>
        </p:nvSpPr>
        <p:spPr>
          <a:xfrm>
            <a:off x="2089080" y="3214440"/>
            <a:ext cx="43509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+ (1x)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+x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1" strike="noStrike" baseline="30000">
                <a:solidFill>
                  <a:srgbClr val="ffffff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 rot="10800000">
            <a:off x="3850200" y="4559760"/>
            <a:ext cx="1760760" cy="731160"/>
          </a:xfrm>
          <a:prstGeom prst="curvedConnector3">
            <a:avLst>
              <a:gd name="adj1" fmla="val 115043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38" name="CustomShape 6"/>
          <p:cNvSpPr/>
          <p:nvPr/>
        </p:nvSpPr>
        <p:spPr>
          <a:xfrm rot="10800000">
            <a:off x="3850200" y="4559760"/>
            <a:ext cx="1760760" cy="1116720"/>
          </a:xfrm>
          <a:prstGeom prst="curvedConnector3">
            <a:avLst>
              <a:gd name="adj1" fmla="val 154396"/>
            </a:avLst>
          </a:prstGeom>
          <a:noFill/>
          <a:ln w="28440">
            <a:custDash>
              <a:ds d="400000" sp="300000"/>
            </a:custDash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39" name="CustomShape 7"/>
          <p:cNvSpPr/>
          <p:nvPr/>
        </p:nvSpPr>
        <p:spPr>
          <a:xfrm>
            <a:off x="256320" y="4734360"/>
            <a:ext cx="491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Divide by square root of the coefficient (i.e  √2)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8"/>
          <p:cNvSpPr/>
          <p:nvPr/>
        </p:nvSpPr>
        <p:spPr>
          <a:xfrm flipV="1">
            <a:off x="4976280" y="3819600"/>
            <a:ext cx="1789920" cy="10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graphicFrame>
        <p:nvGraphicFramePr>
          <p:cNvPr id="441" name="Table 9"/>
          <p:cNvGraphicFramePr/>
          <p:nvPr/>
        </p:nvGraphicFramePr>
        <p:xfrm>
          <a:off x="6904800" y="3250080"/>
          <a:ext cx="786240" cy="942840"/>
        </p:xfrm>
        <a:graphic>
          <a:graphicData uri="http://schemas.openxmlformats.org/drawingml/2006/table">
            <a:tbl>
              <a:tblPr/>
              <a:tblGrid>
                <a:gridCol w="786240"/>
              </a:tblGrid>
              <a:tr h="47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√2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471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8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√2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42" name="CustomShape 10"/>
          <p:cNvSpPr/>
          <p:nvPr/>
        </p:nvSpPr>
        <p:spPr>
          <a:xfrm>
            <a:off x="7796520" y="3570840"/>
            <a:ext cx="75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43" name="Table 11"/>
          <p:cNvGraphicFramePr/>
          <p:nvPr/>
        </p:nvGraphicFramePr>
        <p:xfrm>
          <a:off x="8736120" y="3278880"/>
          <a:ext cx="917280" cy="747360"/>
        </p:xfrm>
        <a:graphic>
          <a:graphicData uri="http://schemas.openxmlformats.org/drawingml/2006/table">
            <a:tbl>
              <a:tblPr/>
              <a:tblGrid>
                <a:gridCol w="917640"/>
              </a:tblGrid>
              <a:tr h="366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77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44" name="CustomShape 12"/>
          <p:cNvSpPr/>
          <p:nvPr/>
        </p:nvSpPr>
        <p:spPr>
          <a:xfrm>
            <a:off x="7796520" y="4272480"/>
            <a:ext cx="2886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The normalized Eigenvector (AKA loadings for PC1)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3: Solve for eigenvalues &amp;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Solving for eigenvectors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Now do the same when λ = 1.33….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47" name="Table 3"/>
          <p:cNvGraphicFramePr/>
          <p:nvPr/>
        </p:nvGraphicFramePr>
        <p:xfrm>
          <a:off x="5637240" y="3124800"/>
          <a:ext cx="917280" cy="747360"/>
        </p:xfrm>
        <a:graphic>
          <a:graphicData uri="http://schemas.openxmlformats.org/drawingml/2006/table">
            <a:tbl>
              <a:tblPr/>
              <a:tblGrid>
                <a:gridCol w="917640"/>
              </a:tblGrid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-7.07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56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48" name="CustomShape 4"/>
          <p:cNvSpPr/>
          <p:nvPr/>
        </p:nvSpPr>
        <p:spPr>
          <a:xfrm>
            <a:off x="4697640" y="4118400"/>
            <a:ext cx="2886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The normalized Eigenvector (AKA loadings for PC2)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4: Determine which PCs to plot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How much variation does each PC (λ) account for?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[λ/total(λ)] x 100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Ex) λ=12 (PC1) &amp; 1.33 (PC2)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(12/(12+1.33) x 100 = 90% variance accounted by PC1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This is visualized on a screeplot!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4: Determine which PCs to plot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How much variation does each PC (λ) account for?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[λ/total(λ)] x 100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Ex) λ=12 (PC1) &amp; 1.33 (PC2)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(12/(12+1.33) x 100 = 90% variance accounted by PC1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This is visualized on a screeplot!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If there is more than 2 PCs, choose the ones covering most of the variance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5: Transform data into new coordinates on PC#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  x loading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5: Transform data into new coordinates on PC#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  x loadings = new coordinates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6689520" y="3001680"/>
            <a:ext cx="12999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λ (PC1) =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Loadings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60" name="Table 5"/>
          <p:cNvGraphicFramePr/>
          <p:nvPr/>
        </p:nvGraphicFramePr>
        <p:xfrm>
          <a:off x="1231920" y="2540520"/>
          <a:ext cx="3965400" cy="17319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61" name="CustomShape 6"/>
          <p:cNvSpPr/>
          <p:nvPr/>
        </p:nvSpPr>
        <p:spPr>
          <a:xfrm>
            <a:off x="0" y="360180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0" y="3601800"/>
            <a:ext cx="2906640" cy="401760"/>
          </a:xfrm>
          <a:prstGeom prst="rect">
            <a:avLst/>
          </a:prstGeom>
          <a:blipFill rotWithShape="0">
            <a:blip r:embed="rId2"/>
            <a:stretch>
              <a:fillRect l="0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2705040" y="1944360"/>
            <a:ext cx="36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64" name="Table 9"/>
          <p:cNvGraphicFramePr/>
          <p:nvPr/>
        </p:nvGraphicFramePr>
        <p:xfrm>
          <a:off x="6689520" y="3916800"/>
          <a:ext cx="917280" cy="747360"/>
        </p:xfrm>
        <a:graphic>
          <a:graphicData uri="http://schemas.openxmlformats.org/drawingml/2006/table">
            <a:tbl>
              <a:tblPr/>
              <a:tblGrid>
                <a:gridCol w="917640"/>
              </a:tblGrid>
              <a:tr h="366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677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65" name="CustomShape 10"/>
          <p:cNvSpPr/>
          <p:nvPr/>
        </p:nvSpPr>
        <p:spPr>
          <a:xfrm>
            <a:off x="5579280" y="4003560"/>
            <a:ext cx="12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%*%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 flipV="1">
            <a:off x="5679000" y="4372920"/>
            <a:ext cx="172800" cy="158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2"/>
          <p:cNvSpPr/>
          <p:nvPr/>
        </p:nvSpPr>
        <p:spPr>
          <a:xfrm>
            <a:off x="2654280" y="5881320"/>
            <a:ext cx="604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Matrix multiplication in 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(In this case dot product by pen &amp; paper (not shown))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13"/>
          <p:cNvSpPr/>
          <p:nvPr/>
        </p:nvSpPr>
        <p:spPr>
          <a:xfrm>
            <a:off x="8067240" y="4003560"/>
            <a:ext cx="12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69" name="Table 14"/>
          <p:cNvGraphicFramePr/>
          <p:nvPr/>
        </p:nvGraphicFramePr>
        <p:xfrm>
          <a:off x="8466840" y="2195280"/>
          <a:ext cx="3368160" cy="3449880"/>
        </p:xfrm>
        <a:graphic>
          <a:graphicData uri="http://schemas.openxmlformats.org/drawingml/2006/table">
            <a:tbl>
              <a:tblPr/>
              <a:tblGrid>
                <a:gridCol w="1122480"/>
                <a:gridCol w="1122480"/>
                <a:gridCol w="112320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PC1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PC2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-4.24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-4.24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5: Transform data into new coordinates on PC#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Formula:   x loadings = new coordinates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6689520" y="3001680"/>
            <a:ext cx="1510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λ (PC2) = 1.33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Loadings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74" name="Table 5"/>
          <p:cNvGraphicFramePr/>
          <p:nvPr/>
        </p:nvGraphicFramePr>
        <p:xfrm>
          <a:off x="1231920" y="2540520"/>
          <a:ext cx="3965400" cy="1731960"/>
        </p:xfrm>
        <a:graphic>
          <a:graphicData uri="http://schemas.openxmlformats.org/drawingml/2006/table">
            <a:tbl>
              <a:tblPr/>
              <a:tblGrid>
                <a:gridCol w="1321560"/>
                <a:gridCol w="1321560"/>
                <a:gridCol w="1322280"/>
              </a:tblGrid>
              <a:tr h="640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Species1 (X)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Species2 (Y)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75" name="CustomShape 6"/>
          <p:cNvSpPr/>
          <p:nvPr/>
        </p:nvSpPr>
        <p:spPr>
          <a:xfrm>
            <a:off x="0" y="3601800"/>
            <a:ext cx="29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Matrix  =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0" y="3601800"/>
            <a:ext cx="2906640" cy="401760"/>
          </a:xfrm>
          <a:prstGeom prst="rect">
            <a:avLst/>
          </a:prstGeom>
          <a:blipFill rotWithShape="0">
            <a:blip r:embed="rId2"/>
            <a:stretch>
              <a:fillRect l="0" t="0" r="0" b="-242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8"/>
          <p:cNvSpPr/>
          <p:nvPr/>
        </p:nvSpPr>
        <p:spPr>
          <a:xfrm>
            <a:off x="2705040" y="1944360"/>
            <a:ext cx="36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78" name="Table 9"/>
          <p:cNvGraphicFramePr/>
          <p:nvPr/>
        </p:nvGraphicFramePr>
        <p:xfrm>
          <a:off x="6689520" y="3916800"/>
          <a:ext cx="917280" cy="747360"/>
        </p:xfrm>
        <a:graphic>
          <a:graphicData uri="http://schemas.openxmlformats.org/drawingml/2006/table">
            <a:tbl>
              <a:tblPr/>
              <a:tblGrid>
                <a:gridCol w="917640"/>
              </a:tblGrid>
              <a:tr h="3700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-7.07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377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79" name="CustomShape 10"/>
          <p:cNvSpPr/>
          <p:nvPr/>
        </p:nvSpPr>
        <p:spPr>
          <a:xfrm>
            <a:off x="5579280" y="4003560"/>
            <a:ext cx="12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%*%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8067240" y="4003560"/>
            <a:ext cx="12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81" name="Table 12"/>
          <p:cNvGraphicFramePr/>
          <p:nvPr/>
        </p:nvGraphicFramePr>
        <p:xfrm>
          <a:off x="8466840" y="2195280"/>
          <a:ext cx="3368160" cy="3449880"/>
        </p:xfrm>
        <a:graphic>
          <a:graphicData uri="http://schemas.openxmlformats.org/drawingml/2006/table">
            <a:tbl>
              <a:tblPr/>
              <a:tblGrid>
                <a:gridCol w="1122480"/>
                <a:gridCol w="1122480"/>
                <a:gridCol w="112320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PC1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PC2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Sample1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-4.24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Sample2  (disease)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1.41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Sample3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-1.41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Sample4 (healthy)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-4.24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838080" y="1247040"/>
            <a:ext cx="1135332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6: Skip everything and calculate using 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eigen(matrix)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Gives eigenvalues and eigenvectors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princomp(matrix, cor=F)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Calculates sdev, loadings, and coordinates (scores) using eigendecomposition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Note: Don’t use this – calculates covariance matrix using population formula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Note that the default calculation uses divisor N for the covariance matrix.”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prcomp(matrix, scale=F, center=T)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Calculates sdev, loadings (rotation), and coordinates (x) using SVD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This is the preferred PCA calculation method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Eigenvalues &amp; Eigenvectors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838080" y="1247040"/>
            <a:ext cx="1135332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Step 6: Skip everything and calculate using R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eigen(matrix)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Gives eigenvalues and eigenvectors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princomp(matrix, cor=F)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Calculates sdev, loadings, and coordinates (scores) using eigendecomposition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Note: Don’t use this – calculates covariance matrix using population formula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Note that the default calculation uses divisor N for the covariance matrix.”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prcomp(matrix, scale=F, center=T)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# Calculates sdev, loadings (rotation), and coordinates (x) using SVD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This is the preferred PCA calculation method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4806720" y="4687920"/>
            <a:ext cx="3416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n.b. to find eigenvalues calculated by princomp() or prcomp() just square the sdev values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Brief Methodology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Data wrangle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Perform ordination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3" descr=""/>
          <p:cNvPicPr/>
          <p:nvPr/>
        </p:nvPicPr>
        <p:blipFill>
          <a:blip r:embed="rId1"/>
          <a:stretch/>
        </p:blipFill>
        <p:spPr>
          <a:xfrm>
            <a:off x="225720" y="176400"/>
            <a:ext cx="4448520" cy="33364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488" name="Picture 4" descr=""/>
          <p:cNvPicPr/>
          <p:nvPr/>
        </p:nvPicPr>
        <p:blipFill>
          <a:blip r:embed="rId2"/>
          <a:stretch/>
        </p:blipFill>
        <p:spPr>
          <a:xfrm>
            <a:off x="7240320" y="176400"/>
            <a:ext cx="4448520" cy="33364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tx1">
                <a:alpha val="40000"/>
              </a:schemeClr>
            </a:outerShdw>
          </a:effectLst>
        </p:spPr>
      </p:pic>
      <p:pic>
        <p:nvPicPr>
          <p:cNvPr id="489" name="Picture 5" descr=""/>
          <p:cNvPicPr/>
          <p:nvPr/>
        </p:nvPicPr>
        <p:blipFill>
          <a:blip r:embed="rId3"/>
          <a:stretch/>
        </p:blipFill>
        <p:spPr>
          <a:xfrm>
            <a:off x="3871440" y="3141000"/>
            <a:ext cx="4448520" cy="33364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Ordination analysis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Types of Ordination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Ordination – Finding ordered relationships by positioning points in a reduced the number of dimensions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My focus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1920"/>
        </p:xfrm>
        <a:graphic>
          <a:graphicData uri="http://schemas.openxmlformats.org/drawingml/2006/table">
            <a:tbl>
              <a:tblPr/>
              <a:tblGrid>
                <a:gridCol w="4393080"/>
                <a:gridCol w="4393440"/>
              </a:tblGrid>
              <a:tr h="401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401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404040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Application>LibreOffice/6.0.7.3$Linux_X86_64 LibreOffice_project/00m0$Build-3</Application>
  <Words>3552</Words>
  <Paragraphs>1074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2019-11-28T19:11:34Z</dcterms:created>
  <dc:creator>Nelson</dc:creator>
  <dc:description/>
  <dc:language>en-US</dc:language>
  <cp:lastModifiedBy/>
  <dcterms:modified xsi:type="dcterms:W3CDTF">2019-11-29T11:04:59Z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70</vt:i4>
  </property>
</Properties>
</file>