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58" r:id="rId9"/>
    <p:sldId id="271" r:id="rId10"/>
    <p:sldId id="270" r:id="rId11"/>
    <p:sldId id="273" r:id="rId12"/>
    <p:sldId id="274" r:id="rId13"/>
    <p:sldId id="275" r:id="rId14"/>
    <p:sldId id="276" r:id="rId15"/>
    <p:sldId id="278" r:id="rId16"/>
    <p:sldId id="279" r:id="rId17"/>
    <p:sldId id="277" r:id="rId18"/>
    <p:sldId id="310" r:id="rId19"/>
    <p:sldId id="313" r:id="rId20"/>
    <p:sldId id="314" r:id="rId21"/>
    <p:sldId id="327" r:id="rId22"/>
    <p:sldId id="315" r:id="rId23"/>
    <p:sldId id="316" r:id="rId24"/>
    <p:sldId id="328" r:id="rId25"/>
    <p:sldId id="317" r:id="rId26"/>
    <p:sldId id="329" r:id="rId27"/>
    <p:sldId id="330" r:id="rId28"/>
    <p:sldId id="331" r:id="rId29"/>
    <p:sldId id="269" r:id="rId30"/>
    <p:sldId id="333" r:id="rId31"/>
    <p:sldId id="332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281" r:id="rId42"/>
    <p:sldId id="280" r:id="rId43"/>
    <p:sldId id="283" r:id="rId44"/>
    <p:sldId id="282" r:id="rId45"/>
    <p:sldId id="285" r:id="rId46"/>
    <p:sldId id="286" r:id="rId47"/>
    <p:sldId id="287" r:id="rId48"/>
    <p:sldId id="289" r:id="rId49"/>
    <p:sldId id="288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02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BEE65F-62DF-4D14-9D74-8A92CC28F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E37F-B65A-4720-8BF8-B186A9A84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3A5B4-2F83-4E5A-8A24-90C76D9BCDA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B5BD0-7691-4213-919B-8A6DF867B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AE95-419D-462C-9F0F-B9BEC3A31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DB33D-CBBE-4380-9C1C-92FF53E0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E093A-652C-4CAF-BE8E-523FA81912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CB62D-E199-4756-8395-24D840D7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= inflammation of large intestine -&gt; diarrhea, fevers, pains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9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5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7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9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1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9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7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8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4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2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6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9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9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7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0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4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2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5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3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1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4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0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20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2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F4CD-0B09-452D-90D3-6A683F39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EFFC-FBF2-4700-A830-3ACAE721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</a:t>
            </a:r>
            <a:r>
              <a:rPr lang="en-US" dirty="0" err="1"/>
              <a:t>Mok</a:t>
            </a:r>
            <a:endParaRPr lang="en-US" dirty="0"/>
          </a:p>
          <a:p>
            <a:r>
              <a:rPr lang="en-US" dirty="0"/>
              <a:t>19/11/28</a:t>
            </a:r>
          </a:p>
        </p:txBody>
      </p:sp>
    </p:spTree>
    <p:extLst>
      <p:ext uri="{BB962C8B-B14F-4D97-AF65-F5344CB8AC3E}">
        <p14:creationId xmlns:p14="http://schemas.microsoft.com/office/powerpoint/2010/main" val="10046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10671"/>
              </p:ext>
            </p:extLst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21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84277"/>
              </p:ext>
            </p:extLst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8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21205"/>
              </p:ext>
            </p:extLst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14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43601"/>
              </p:ext>
            </p:extLst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8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07393"/>
              </p:ext>
            </p:extLst>
          </p:nvPr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8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37186"/>
              </p:ext>
            </p:extLst>
          </p:nvPr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66168"/>
              </p:ext>
            </p:extLst>
          </p:nvPr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414862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DCF7-6CBE-42FC-9C7B-DB414BBF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13C-1FB1-46FE-A13F-FC6637F5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PCA</a:t>
            </a:r>
          </a:p>
          <a:p>
            <a:pPr lvl="1"/>
            <a:r>
              <a:rPr lang="en-US" sz="1800" dirty="0"/>
              <a:t>Two methods of calculation: covariance/correlation matrix or singular value decomposition (SVD)</a:t>
            </a:r>
          </a:p>
          <a:p>
            <a:pPr lvl="1"/>
            <a:r>
              <a:rPr lang="en-US" sz="1800" dirty="0"/>
              <a:t>Euclidean distance measure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 err="1"/>
              <a:t>PCoA</a:t>
            </a:r>
            <a:r>
              <a:rPr lang="en-US" sz="1800" dirty="0"/>
              <a:t> = MDS</a:t>
            </a:r>
          </a:p>
          <a:p>
            <a:pPr lvl="1"/>
            <a:r>
              <a:rPr lang="en-US" sz="1800" dirty="0"/>
              <a:t>Uses a distance matrix based upon specified distance measure</a:t>
            </a:r>
          </a:p>
          <a:p>
            <a:pPr lvl="1"/>
            <a:r>
              <a:rPr lang="en-US" sz="1800" dirty="0"/>
              <a:t>Transforms distance matrix into a matrix where eigenvalues &amp; vectors are calculated</a:t>
            </a:r>
          </a:p>
          <a:p>
            <a:pPr lvl="2"/>
            <a:r>
              <a:rPr lang="en-US" sz="1800" dirty="0" err="1"/>
              <a:t>n</a:t>
            </a:r>
            <a:r>
              <a:rPr lang="en-US" sz="1600" dirty="0" err="1"/>
              <a:t>.b.</a:t>
            </a:r>
            <a:r>
              <a:rPr lang="en-US" sz="1600" dirty="0"/>
              <a:t> using MDS + Euclidean distance on a matrix will result in the same plot as PCA</a:t>
            </a:r>
          </a:p>
          <a:p>
            <a:pPr lvl="3"/>
            <a:r>
              <a:rPr lang="en-US" sz="1600" dirty="0"/>
              <a:t>This is because the method are highly similar</a:t>
            </a:r>
          </a:p>
          <a:p>
            <a:pPr lvl="1"/>
            <a:r>
              <a:rPr lang="en-US" sz="1800" dirty="0"/>
              <a:t>Preserves distance relationships between points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NMDS</a:t>
            </a:r>
          </a:p>
          <a:p>
            <a:pPr lvl="1"/>
            <a:r>
              <a:rPr lang="en-US" sz="1800" dirty="0"/>
              <a:t>Uses a distance matrix</a:t>
            </a:r>
          </a:p>
          <a:p>
            <a:pPr lvl="1"/>
            <a:r>
              <a:rPr lang="en-US" sz="1800" dirty="0"/>
              <a:t>Iterative process, alike Expectation-maximization algorithm which eventually converges</a:t>
            </a:r>
          </a:p>
          <a:p>
            <a:pPr lvl="2"/>
            <a:r>
              <a:rPr lang="en-US" sz="1800" dirty="0"/>
              <a:t>Want to find the lowest “Stress” value -&gt; goodness of fit</a:t>
            </a:r>
          </a:p>
          <a:p>
            <a:pPr lvl="2"/>
            <a:r>
              <a:rPr lang="en-US" sz="1800" dirty="0"/>
              <a:t>Starting point matters</a:t>
            </a:r>
          </a:p>
          <a:p>
            <a:pPr lvl="1"/>
            <a:r>
              <a:rPr lang="en-US" sz="1800" dirty="0"/>
              <a:t>Tries to preserve distance relationships but emprises on clustering similar points away from dissimilar points (preserves ordering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102088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CDI patients (CDI) matched with 16 healthy donors (Control)</a:t>
            </a:r>
          </a:p>
          <a:p>
            <a:pPr lvl="1"/>
            <a:r>
              <a:rPr lang="en-US" dirty="0"/>
              <a:t>CDI1-9 matched with Control1-9 = cured</a:t>
            </a:r>
          </a:p>
          <a:p>
            <a:pPr lvl="1"/>
            <a:r>
              <a:rPr lang="en-US" dirty="0"/>
              <a:t>CDI10-16 matched with Controls10-16 = Reoccurrence of CDI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93AB4-A0E4-4361-BFA5-16D10681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20424"/>
              </p:ext>
            </p:extLst>
          </p:nvPr>
        </p:nvGraphicFramePr>
        <p:xfrm>
          <a:off x="2032000" y="2894627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4167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20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</a:t>
                      </a:r>
                      <a:r>
                        <a:rPr lang="en-US" sz="1800" u="none" strike="noStrike" dirty="0">
                          <a:effectLst/>
                        </a:rPr>
                        <a:t>currence</a:t>
                      </a:r>
                      <a:r>
                        <a:rPr lang="en-US" dirty="0"/>
                        <a:t> Period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19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2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5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28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5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3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06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8EE135-4954-41CA-8710-4001BE852A91}"/>
              </a:ext>
            </a:extLst>
          </p:cNvPr>
          <p:cNvSpPr txBox="1"/>
          <p:nvPr/>
        </p:nvSpPr>
        <p:spPr>
          <a:xfrm>
            <a:off x="2032000" y="5851248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ND – No data</a:t>
            </a:r>
          </a:p>
        </p:txBody>
      </p:sp>
    </p:spTree>
    <p:extLst>
      <p:ext uri="{BB962C8B-B14F-4D97-AF65-F5344CB8AC3E}">
        <p14:creationId xmlns:p14="http://schemas.microsoft.com/office/powerpoint/2010/main" val="39649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04C-101B-4CF4-B7FB-308F5461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E0B-4A5C-4A7B-9AF7-9EDD7D09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Study background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Brief Methodology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Types of Ordination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(partial)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Other Applications &amp; Limitations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Summary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(full – 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86285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screeplot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F27ED-AC39-4FD3-8E9E-831FCDB0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93" y="1698672"/>
            <a:ext cx="9036014" cy="486838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01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::biplot()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243-E376-48D3-B2C6-32536632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20" y="1782671"/>
            <a:ext cx="9291360" cy="500595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3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95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957AAC-3FBD-412F-B59F-477BA5E660D0}"/>
              </a:ext>
            </a:extLst>
          </p:cNvPr>
          <p:cNvCxnSpPr/>
          <p:nvPr/>
        </p:nvCxnSpPr>
        <p:spPr>
          <a:xfrm>
            <a:off x="2050181" y="2793733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8459B-212A-43F5-B177-2611130E554E}"/>
              </a:ext>
            </a:extLst>
          </p:cNvPr>
          <p:cNvCxnSpPr/>
          <p:nvPr/>
        </p:nvCxnSpPr>
        <p:spPr>
          <a:xfrm>
            <a:off x="3810000" y="37065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15AA7-7868-4202-80CF-8B2FF0F705C7}"/>
              </a:ext>
            </a:extLst>
          </p:cNvPr>
          <p:cNvCxnSpPr/>
          <p:nvPr/>
        </p:nvCxnSpPr>
        <p:spPr>
          <a:xfrm>
            <a:off x="5638800" y="45824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E374D-AE1A-40BA-8D80-20751B9FD692}"/>
              </a:ext>
            </a:extLst>
          </p:cNvPr>
          <p:cNvSpPr txBox="1"/>
          <p:nvPr/>
        </p:nvSpPr>
        <p:spPr>
          <a:xfrm>
            <a:off x="2050181" y="4613422"/>
            <a:ext cx="215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38+25+21 = 84% of the variance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E9726-4C0E-4A33-B299-1B1AD945E9B0}"/>
              </a:ext>
            </a:extLst>
          </p:cNvPr>
          <p:cNvCxnSpPr>
            <a:cxnSpLocks/>
          </p:cNvCxnSpPr>
          <p:nvPr/>
        </p:nvCxnSpPr>
        <p:spPr>
          <a:xfrm>
            <a:off x="2425566" y="2793733"/>
            <a:ext cx="0" cy="1922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F33DBC-1990-478E-8FB8-CA8EA5F7AA15}"/>
              </a:ext>
            </a:extLst>
          </p:cNvPr>
          <p:cNvCxnSpPr>
            <a:cxnSpLocks/>
          </p:cNvCxnSpPr>
          <p:nvPr/>
        </p:nvCxnSpPr>
        <p:spPr>
          <a:xfrm flipH="1">
            <a:off x="2705500" y="3700627"/>
            <a:ext cx="1502346" cy="101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0E0395-A5C8-41CD-8388-A5362A3BE855}"/>
              </a:ext>
            </a:extLst>
          </p:cNvPr>
          <p:cNvCxnSpPr/>
          <p:nvPr/>
        </p:nvCxnSpPr>
        <p:spPr>
          <a:xfrm rot="10800000" flipV="1">
            <a:off x="3129012" y="4582427"/>
            <a:ext cx="2966988" cy="133951"/>
          </a:xfrm>
          <a:prstGeom prst="curvedConnector3">
            <a:avLst>
              <a:gd name="adj1" fmla="val 1006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>
                <a:solidFill>
                  <a:srgbClr val="00B050"/>
                </a:solidFill>
              </a:rPr>
              <a:t>pca3d::pca3d()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23A9-275C-4F7B-86E8-39353865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89" y="1809421"/>
            <a:ext cx="6630822" cy="458306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1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9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(distance=“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B80688-A4D0-4237-9107-7F29479D5327}"/>
              </a:ext>
            </a:extLst>
          </p:cNvPr>
          <p:cNvCxnSpPr/>
          <p:nvPr/>
        </p:nvCxnSpPr>
        <p:spPr>
          <a:xfrm>
            <a:off x="5293895" y="3262964"/>
            <a:ext cx="802105" cy="20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21926-3862-4628-874B-E02584EB2E2F}"/>
              </a:ext>
            </a:extLst>
          </p:cNvPr>
          <p:cNvCxnSpPr>
            <a:cxnSpLocks/>
          </p:cNvCxnSpPr>
          <p:nvPr/>
        </p:nvCxnSpPr>
        <p:spPr>
          <a:xfrm flipH="1">
            <a:off x="5111016" y="3262964"/>
            <a:ext cx="182879" cy="220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DD3BB-4CD7-4466-9A6B-149B71517011}"/>
              </a:ext>
            </a:extLst>
          </p:cNvPr>
          <p:cNvCxnSpPr/>
          <p:nvPr/>
        </p:nvCxnSpPr>
        <p:spPr>
          <a:xfrm>
            <a:off x="5293895" y="3262964"/>
            <a:ext cx="3205212" cy="9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3C196-634A-445F-A7BB-03EB6CA41F61}"/>
              </a:ext>
            </a:extLst>
          </p:cNvPr>
          <p:cNvCxnSpPr/>
          <p:nvPr/>
        </p:nvCxnSpPr>
        <p:spPr>
          <a:xfrm>
            <a:off x="5293895" y="3262964"/>
            <a:ext cx="3301465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708A6-5A3A-4ADE-95FC-554116BD40B6}"/>
              </a:ext>
            </a:extLst>
          </p:cNvPr>
          <p:cNvCxnSpPr/>
          <p:nvPr/>
        </p:nvCxnSpPr>
        <p:spPr>
          <a:xfrm>
            <a:off x="5293895" y="3262964"/>
            <a:ext cx="3744227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BB9A08-CBAD-44E8-981C-7A8BDDBB22FB}"/>
              </a:ext>
            </a:extLst>
          </p:cNvPr>
          <p:cNvSpPr txBox="1"/>
          <p:nvPr/>
        </p:nvSpPr>
        <p:spPr>
          <a:xfrm>
            <a:off x="4148488" y="2970488"/>
            <a:ext cx="330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should be recurrence CDI</a:t>
            </a:r>
          </a:p>
        </p:txBody>
      </p:sp>
    </p:spTree>
    <p:extLst>
      <p:ext uri="{BB962C8B-B14F-4D97-AF65-F5344CB8AC3E}">
        <p14:creationId xmlns:p14="http://schemas.microsoft.com/office/powerpoint/2010/main" val="186144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9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8589C7-7CFE-40D7-B384-D7F319858550}"/>
              </a:ext>
            </a:extLst>
          </p:cNvPr>
          <p:cNvSpPr/>
          <p:nvPr/>
        </p:nvSpPr>
        <p:spPr>
          <a:xfrm>
            <a:off x="3542096" y="2610414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A731A-6E55-460E-8122-E11F6A3AC64E}"/>
              </a:ext>
            </a:extLst>
          </p:cNvPr>
          <p:cNvSpPr/>
          <p:nvPr/>
        </p:nvSpPr>
        <p:spPr>
          <a:xfrm>
            <a:off x="6014184" y="2618411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Other Applications</a:t>
            </a:r>
          </a:p>
          <a:p>
            <a:r>
              <a:rPr lang="en-US" dirty="0"/>
              <a:t>Can be used for multivariate data sets</a:t>
            </a:r>
          </a:p>
          <a:p>
            <a:pPr lvl="1"/>
            <a:r>
              <a:rPr lang="en-US" dirty="0"/>
              <a:t>Experiments in neuroscience, photometry, etc.</a:t>
            </a:r>
          </a:p>
          <a:p>
            <a:r>
              <a:rPr lang="en-US" dirty="0"/>
              <a:t>Image compression</a:t>
            </a:r>
          </a:p>
          <a:p>
            <a:r>
              <a:rPr lang="en-US"/>
              <a:t>Facial recognition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PCA</a:t>
            </a:r>
            <a:endParaRPr lang="en-US" dirty="0"/>
          </a:p>
          <a:p>
            <a:r>
              <a:rPr lang="en-US" dirty="0"/>
              <a:t>PCA invented for data with normal distributions </a:t>
            </a:r>
          </a:p>
          <a:p>
            <a:pPr lvl="1"/>
            <a:r>
              <a:rPr lang="en-US" dirty="0"/>
              <a:t>Sensitive to outliers</a:t>
            </a:r>
          </a:p>
          <a:p>
            <a:r>
              <a:rPr lang="en-US" dirty="0"/>
              <a:t>#observations has to be higher than #variables</a:t>
            </a:r>
          </a:p>
          <a:p>
            <a:r>
              <a:rPr lang="en-US" dirty="0"/>
              <a:t>Quantitative data only</a:t>
            </a:r>
          </a:p>
          <a:p>
            <a:r>
              <a:rPr lang="en-US" dirty="0"/>
              <a:t>Doesn’t work well for data with many zeros (mycobiome)</a:t>
            </a:r>
          </a:p>
          <a:p>
            <a:r>
              <a:rPr lang="en-US" dirty="0"/>
              <a:t>Assumes linear correlation between variables</a:t>
            </a:r>
          </a:p>
          <a:p>
            <a:pPr lvl="1"/>
            <a:r>
              <a:rPr lang="en-US" dirty="0"/>
              <a:t>Horseshoe effect (non-linearity = parabola shaped outcome)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22FF-7B0D-48A9-9D4A-097B56E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AD012-4A6D-499A-B65D-F9049C1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9" y="1313697"/>
            <a:ext cx="9065702" cy="51791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221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MDS &amp; NMDS</a:t>
            </a:r>
            <a:endParaRPr lang="en-US" dirty="0"/>
          </a:p>
          <a:p>
            <a:r>
              <a:rPr lang="en-US" dirty="0"/>
              <a:t>Distance matrix matters to determine grouping</a:t>
            </a:r>
          </a:p>
          <a:p>
            <a:pPr lvl="1"/>
            <a:r>
              <a:rPr lang="en-US" dirty="0"/>
              <a:t>Finding the best distance measure is an art</a:t>
            </a:r>
          </a:p>
          <a:p>
            <a:r>
              <a:rPr lang="en-US" dirty="0"/>
              <a:t>NMDS iterations may never converge for certain datasets using certain distance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F2B-3F1C-4F9F-BA10-78830BD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7DC2-DF88-4F3D-A3A6-EC07787F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uses Euclidean distance method</a:t>
            </a:r>
          </a:p>
          <a:p>
            <a:pPr lvl="1"/>
            <a:r>
              <a:rPr lang="en-US" dirty="0"/>
              <a:t>Doesn’t work great for this set of data</a:t>
            </a:r>
          </a:p>
          <a:p>
            <a:r>
              <a:rPr lang="en-US" dirty="0"/>
              <a:t>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Slightly better results than PCA</a:t>
            </a:r>
          </a:p>
          <a:p>
            <a:r>
              <a:rPr lang="en-US" dirty="0"/>
              <a:t>NMDS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Drastically better results versus PCA or MDS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1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143252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28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5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606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49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25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5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1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6951-DA14-496C-BDC1-D94B2D6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47AD-4AB9-486D-8303-D6A1204D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Explored fungal community (</a:t>
            </a:r>
            <a:r>
              <a:rPr lang="en-US" dirty="0" err="1"/>
              <a:t>mycobiota</a:t>
            </a:r>
            <a:r>
              <a:rPr lang="en-US" dirty="0"/>
              <a:t>) in patients with recurrent </a:t>
            </a:r>
            <a:r>
              <a:rPr lang="en-US" i="1" dirty="0"/>
              <a:t>Clostridium Difficile</a:t>
            </a:r>
            <a:r>
              <a:rPr lang="en-US" dirty="0"/>
              <a:t> infection (CDI)</a:t>
            </a:r>
          </a:p>
          <a:p>
            <a:pPr lvl="1"/>
            <a:r>
              <a:rPr lang="en-US" dirty="0"/>
              <a:t>Before and after fecal transplants</a:t>
            </a:r>
          </a:p>
          <a:p>
            <a:pPr lvl="1"/>
            <a:r>
              <a:rPr lang="en-US" dirty="0"/>
              <a:t>Sequenced fungal internal transcribed spacer 2 (ITS2) region</a:t>
            </a:r>
          </a:p>
          <a:p>
            <a:pPr lvl="1"/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CDI patients – low fungal diversity</a:t>
            </a:r>
          </a:p>
          <a:p>
            <a:pPr lvl="1"/>
            <a:r>
              <a:rPr lang="en-US" dirty="0"/>
              <a:t>Cured –  </a:t>
            </a:r>
            <a:r>
              <a:rPr lang="en-US" dirty="0">
                <a:solidFill>
                  <a:srgbClr val="FF0000"/>
                </a:solidFill>
              </a:rPr>
              <a:t>gradually</a:t>
            </a:r>
            <a:r>
              <a:rPr lang="en-US" dirty="0"/>
              <a:t> acquired donor </a:t>
            </a:r>
            <a:br>
              <a:rPr lang="en-US" dirty="0"/>
            </a:br>
            <a:r>
              <a:rPr lang="en-US" dirty="0"/>
              <a:t>community</a:t>
            </a:r>
            <a:br>
              <a:rPr lang="en-US" dirty="0"/>
            </a:br>
            <a:r>
              <a:rPr lang="en-US" i="1" dirty="0"/>
              <a:t>Candida albicans </a:t>
            </a:r>
            <a:r>
              <a:rPr lang="en-US" dirty="0"/>
              <a:t>= decreased transplant </a:t>
            </a:r>
            <a:br>
              <a:rPr lang="en-US" dirty="0"/>
            </a:br>
            <a:r>
              <a:rPr lang="en-US" dirty="0"/>
              <a:t>efficacy</a:t>
            </a:r>
          </a:p>
          <a:p>
            <a:pPr lvl="1"/>
            <a:endParaRPr lang="en-US" dirty="0"/>
          </a:p>
          <a:p>
            <a:r>
              <a:rPr lang="en-US" dirty="0" err="1"/>
              <a:t>BioProject</a:t>
            </a:r>
            <a:r>
              <a:rPr lang="en-US" dirty="0"/>
              <a:t> - PRJNA419104</a:t>
            </a:r>
          </a:p>
          <a:p>
            <a:pPr lvl="1"/>
            <a:r>
              <a:rPr lang="en-US" dirty="0"/>
              <a:t>Metadata for replicates available</a:t>
            </a:r>
          </a:p>
          <a:p>
            <a:pPr lvl="1"/>
            <a:r>
              <a:rPr lang="en-US" dirty="0"/>
              <a:t>16 patients undergone FMT</a:t>
            </a:r>
          </a:p>
          <a:p>
            <a:pPr lvl="2"/>
            <a:r>
              <a:rPr lang="en-US" dirty="0"/>
              <a:t>9 without reoccurring symptoms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FFA55-DEC5-4967-80A3-308B6626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5" y="2947554"/>
            <a:ext cx="5524500" cy="36195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120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935193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51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55039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6870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0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52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761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85160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(6.67-</a:t>
            </a:r>
            <a:r>
              <a:rPr lang="el-GR" dirty="0"/>
              <a:t>λ</a:t>
            </a:r>
            <a:r>
              <a:rPr lang="en-US" dirty="0"/>
              <a:t>) x (6.67-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378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15491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2531082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[(6.67-</a:t>
            </a:r>
            <a:r>
              <a:rPr lang="el-GR" dirty="0"/>
              <a:t>λ</a:t>
            </a:r>
            <a:r>
              <a:rPr lang="en-US" dirty="0"/>
              <a:t>)(6.67-</a:t>
            </a:r>
            <a:r>
              <a:rPr lang="el-GR" dirty="0"/>
              <a:t>λ</a:t>
            </a:r>
            <a:r>
              <a:rPr lang="en-US" dirty="0"/>
              <a:t>) - (5.33 x 5.33)]</a:t>
            </a:r>
          </a:p>
          <a:p>
            <a:pPr algn="ctr"/>
            <a:r>
              <a:rPr lang="en-US" dirty="0"/>
              <a:t>16 - 13.33333</a:t>
            </a:r>
            <a:r>
              <a:rPr lang="el-GR" dirty="0"/>
              <a:t>λ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baseline="30000" dirty="0"/>
              <a:t>2</a:t>
            </a:r>
          </a:p>
          <a:p>
            <a:pPr algn="ctr"/>
            <a:r>
              <a:rPr lang="el-GR" dirty="0"/>
              <a:t>λ</a:t>
            </a:r>
            <a:r>
              <a:rPr lang="en-US" dirty="0"/>
              <a:t> = 12 &amp; 1.33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Eigenvalues (AKA PC1 &amp; PC2)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5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21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86820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05834"/>
              </p:ext>
            </p:extLst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8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62A8-6492-425C-8C66-2855899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298"/>
            <a:ext cx="10515600" cy="1246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/>
              <a:t>Is the </a:t>
            </a:r>
            <a:r>
              <a:rPr lang="en-US" sz="6600" dirty="0" err="1"/>
              <a:t>mycobiota</a:t>
            </a:r>
            <a:r>
              <a:rPr lang="en-US" sz="6600" dirty="0"/>
              <a:t> between cured patients &amp; donor similar? </a:t>
            </a:r>
          </a:p>
        </p:txBody>
      </p:sp>
    </p:spTree>
    <p:extLst>
      <p:ext uri="{BB962C8B-B14F-4D97-AF65-F5344CB8AC3E}">
        <p14:creationId xmlns:p14="http://schemas.microsoft.com/office/powerpoint/2010/main" val="2921318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)=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0642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51870"/>
              </p:ext>
            </p:extLst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20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52021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86386"/>
              </p:ext>
            </p:extLst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193178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84828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35059"/>
              </p:ext>
            </p:extLst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46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26344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36930"/>
              </p:ext>
            </p:extLst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8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07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77343"/>
              </p:ext>
            </p:extLst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eigenvector(x) associated with eigenvalue(</a:t>
            </a:r>
            <a:r>
              <a:rPr lang="el-GR" dirty="0"/>
              <a:t>λ</a:t>
            </a:r>
            <a:r>
              <a:rPr lang="en-US" dirty="0"/>
              <a:t>) = 12 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0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63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75454"/>
              </p:ext>
            </p:extLst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29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19815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(Used 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D9B902-5DAA-464F-9FDF-C6BEB8705167}"/>
              </a:ext>
            </a:extLst>
          </p:cNvPr>
          <p:cNvGrpSpPr/>
          <p:nvPr/>
        </p:nvGrpSpPr>
        <p:grpSpPr>
          <a:xfrm>
            <a:off x="491491" y="2179157"/>
            <a:ext cx="9982801" cy="4213330"/>
            <a:chOff x="558867" y="2353724"/>
            <a:chExt cx="9982801" cy="4213330"/>
          </a:xfr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3908C9-8001-4F46-A622-DF3466C0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0332" y="2723056"/>
              <a:ext cx="8891336" cy="384399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C85427-CC89-4A34-9964-89EF3FAFAFFF}"/>
                </a:ext>
              </a:extLst>
            </p:cNvPr>
            <p:cNvSpPr txBox="1"/>
            <p:nvPr/>
          </p:nvSpPr>
          <p:spPr>
            <a:xfrm>
              <a:off x="5611027" y="2353724"/>
              <a:ext cx="96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Samples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3787E4-7518-4CA8-A93B-9381AEE7C4B4}"/>
                </a:ext>
              </a:extLst>
            </p:cNvPr>
            <p:cNvSpPr txBox="1"/>
            <p:nvPr/>
          </p:nvSpPr>
          <p:spPr>
            <a:xfrm>
              <a:off x="558867" y="4275723"/>
              <a:ext cx="11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“Species”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786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8677"/>
              </p:ext>
            </p:extLst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9371"/>
              </p:ext>
            </p:extLst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594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3177488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22170"/>
              </p:ext>
            </p:extLst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108018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1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50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46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(PC1) = 12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73753"/>
              </p:ext>
            </p:extLst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59610"/>
              </p:ext>
            </p:extLst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 Matrix multiplication in R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753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45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(PC2) = 1.33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49788"/>
              </p:ext>
            </p:extLst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76152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43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82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n.b.</a:t>
            </a:r>
            <a:r>
              <a:rPr lang="en-US" dirty="0"/>
              <a:t> to find eigenvalues calculated by </a:t>
            </a:r>
            <a:r>
              <a:rPr lang="en-US" dirty="0" err="1"/>
              <a:t>princomp</a:t>
            </a:r>
            <a:r>
              <a:rPr lang="en-US" dirty="0"/>
              <a:t>() or </a:t>
            </a:r>
            <a:r>
              <a:rPr lang="en-US" dirty="0" err="1"/>
              <a:t>prcomp</a:t>
            </a:r>
            <a:r>
              <a:rPr lang="en-US" dirty="0"/>
              <a:t>() just square the </a:t>
            </a:r>
            <a:r>
              <a:rPr lang="en-US" dirty="0" err="1"/>
              <a:t>sdev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30911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</a:t>
            </a:r>
          </a:p>
          <a:p>
            <a:pPr lvl="1"/>
            <a:r>
              <a:rPr lang="en-US" dirty="0"/>
              <a:t>Used less OTU scripts and </a:t>
            </a:r>
            <a:r>
              <a:rPr lang="en-US" dirty="0" err="1"/>
              <a:t>sdm</a:t>
            </a:r>
            <a:r>
              <a:rPr lang="en-US" dirty="0"/>
              <a:t> pipeline (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Interpret the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Associate the metadata to counts table &amp; data wrangle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Perform ordination 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5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E2B2-B00D-48AE-8012-51D63A85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D04F-3332-4F29-B8C5-F5FE966B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– Finding ordered relationships by positioning points in a reduced the number of dimensions</a:t>
            </a:r>
          </a:p>
          <a:p>
            <a:pPr lvl="1"/>
            <a:r>
              <a:rPr lang="en-US" dirty="0"/>
              <a:t>Counts table is multivariate data (recall CH7)</a:t>
            </a:r>
          </a:p>
          <a:p>
            <a:pPr lvl="1"/>
            <a:endParaRPr lang="en-US" dirty="0"/>
          </a:p>
          <a:p>
            <a:r>
              <a:rPr lang="en-US" dirty="0"/>
              <a:t>My focus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002B04-0920-430B-B2EF-5390B8F50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7271"/>
              </p:ext>
            </p:extLst>
          </p:nvPr>
        </p:nvGraphicFramePr>
        <p:xfrm>
          <a:off x="1425609" y="3077856"/>
          <a:ext cx="8786796" cy="231229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tableStyleId>{2D5ABB26-0587-4C30-8999-92F81FD0307C}</a:tableStyleId>
              </a:tblPr>
              <a:tblGrid>
                <a:gridCol w="4393398">
                  <a:extLst>
                    <a:ext uri="{9D8B030D-6E8A-4147-A177-3AD203B41FA5}">
                      <a16:colId xmlns:a16="http://schemas.microsoft.com/office/drawing/2014/main" val="2032956987"/>
                    </a:ext>
                  </a:extLst>
                </a:gridCol>
                <a:gridCol w="4393398">
                  <a:extLst>
                    <a:ext uri="{9D8B030D-6E8A-4147-A177-3AD203B41FA5}">
                      <a16:colId xmlns:a16="http://schemas.microsoft.com/office/drawing/2014/main" val="3705828170"/>
                    </a:ext>
                  </a:extLst>
                </a:gridCol>
              </a:tblGrid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Measure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93111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component analysis (PCA)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49069"/>
                  </a:ext>
                </a:extLst>
              </a:tr>
              <a:tr h="7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coordinates analysis (</a:t>
                      </a:r>
                      <a:r>
                        <a:rPr lang="en-US" dirty="0" err="1"/>
                        <a:t>PCoA</a:t>
                      </a:r>
                      <a:r>
                        <a:rPr lang="en-US" dirty="0"/>
                        <a:t>/PCO) = Metric Multidimensional Scaling (MDS)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5923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Nonmetric Multidimensional Scaling (NMDS)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24521"/>
              </p:ext>
            </p:extLst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3709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4376</Words>
  <Application>Microsoft Office PowerPoint</Application>
  <PresentationFormat>Widescreen</PresentationFormat>
  <Paragraphs>1139</Paragraphs>
  <Slides>70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Cambria Math</vt:lpstr>
      <vt:lpstr>Office Theme</vt:lpstr>
      <vt:lpstr>Ordination</vt:lpstr>
      <vt:lpstr>Overview</vt:lpstr>
      <vt:lpstr>Study Background</vt:lpstr>
      <vt:lpstr>Study Background</vt:lpstr>
      <vt:lpstr>PowerPoint Presentation</vt:lpstr>
      <vt:lpstr>Brief Methodology</vt:lpstr>
      <vt:lpstr>Brief Methodology</vt:lpstr>
      <vt:lpstr>Types of Ordination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Notes on Ordination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Other Applications &amp; Limitations</vt:lpstr>
      <vt:lpstr>Other Applications &amp; Limitations</vt:lpstr>
      <vt:lpstr>Summary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</dc:creator>
  <cp:lastModifiedBy>Nelson</cp:lastModifiedBy>
  <cp:revision>68</cp:revision>
  <dcterms:created xsi:type="dcterms:W3CDTF">2019-11-28T19:11:34Z</dcterms:created>
  <dcterms:modified xsi:type="dcterms:W3CDTF">2019-11-29T08:34:57Z</dcterms:modified>
</cp:coreProperties>
</file>