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58" r:id="rId9"/>
    <p:sldId id="271" r:id="rId10"/>
    <p:sldId id="270" r:id="rId11"/>
    <p:sldId id="273" r:id="rId12"/>
    <p:sldId id="274" r:id="rId13"/>
    <p:sldId id="275" r:id="rId14"/>
    <p:sldId id="276" r:id="rId15"/>
    <p:sldId id="278" r:id="rId16"/>
    <p:sldId id="279" r:id="rId17"/>
    <p:sldId id="277" r:id="rId18"/>
    <p:sldId id="310" r:id="rId19"/>
    <p:sldId id="313" r:id="rId20"/>
    <p:sldId id="314" r:id="rId21"/>
    <p:sldId id="327" r:id="rId22"/>
    <p:sldId id="315" r:id="rId23"/>
    <p:sldId id="316" r:id="rId24"/>
    <p:sldId id="328" r:id="rId25"/>
    <p:sldId id="317" r:id="rId26"/>
    <p:sldId id="329" r:id="rId27"/>
    <p:sldId id="330" r:id="rId28"/>
    <p:sldId id="331" r:id="rId29"/>
    <p:sldId id="269" r:id="rId30"/>
    <p:sldId id="333" r:id="rId31"/>
    <p:sldId id="332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281" r:id="rId42"/>
    <p:sldId id="280" r:id="rId43"/>
    <p:sldId id="283" r:id="rId44"/>
    <p:sldId id="282" r:id="rId45"/>
    <p:sldId id="285" r:id="rId46"/>
    <p:sldId id="286" r:id="rId47"/>
    <p:sldId id="287" r:id="rId48"/>
    <p:sldId id="289" r:id="rId49"/>
    <p:sldId id="288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2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02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BEE65F-62DF-4D14-9D74-8A92CC28FA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DE37F-B65A-4720-8BF8-B186A9A84D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3A5B4-2F83-4E5A-8A24-90C76D9BCDA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B5BD0-7691-4213-919B-8A6DF867B9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AE95-419D-462C-9F0F-B9BEC3A31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DB33D-CBBE-4380-9C1C-92FF53E0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40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E093A-652C-4CAF-BE8E-523FA819127B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CB62D-E199-4756-8395-24D840D7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 = inflammation of large intestine -&gt; diarrhea, fevers, pains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9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38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59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19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5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7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9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1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1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9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57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4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4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3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18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24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2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6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9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9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4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7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308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47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2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35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31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14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3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84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0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20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26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1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7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26F805-0D36-42ED-B761-E07D63E3036B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8BEEA5-2C7F-43DE-AD6F-B6389D619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14557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026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805-0D36-42ED-B761-E07D63E3036B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EEA5-2C7F-43DE-AD6F-B6389D61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F4CD-0B09-452D-90D3-6A683F399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1EFFC-FBF2-4700-A830-3ACAE7214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Nelson </a:t>
            </a:r>
            <a:r>
              <a:rPr lang="en-US" dirty="0" err="1"/>
              <a:t>Mok</a:t>
            </a:r>
            <a:endParaRPr lang="en-US" dirty="0"/>
          </a:p>
          <a:p>
            <a:r>
              <a:rPr lang="en-US" dirty="0"/>
              <a:t>19/11/28</a:t>
            </a:r>
          </a:p>
        </p:txBody>
      </p:sp>
    </p:spTree>
    <p:extLst>
      <p:ext uri="{BB962C8B-B14F-4D97-AF65-F5344CB8AC3E}">
        <p14:creationId xmlns:p14="http://schemas.microsoft.com/office/powerpoint/2010/main" val="100460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10671"/>
              </p:ext>
            </p:extLst>
          </p:nvPr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21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84277"/>
              </p:ext>
            </p:extLst>
          </p:nvPr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8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21205"/>
              </p:ext>
            </p:extLst>
          </p:nvPr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14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43601"/>
              </p:ext>
            </p:extLst>
          </p:nvPr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87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9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07393"/>
              </p:ext>
            </p:extLst>
          </p:nvPr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68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1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37186"/>
              </p:ext>
            </p:extLst>
          </p:nvPr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66168"/>
              </p:ext>
            </p:extLst>
          </p:nvPr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2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414862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DCF7-6CBE-42FC-9C7B-DB414BBF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813C-1FB1-46FE-A13F-FC6637F5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PCA</a:t>
            </a:r>
          </a:p>
          <a:p>
            <a:pPr lvl="1"/>
            <a:r>
              <a:rPr lang="en-US" sz="1800" dirty="0"/>
              <a:t>Two methods of calculation: covariance/correlation matrix or singular value decomposition (SVD)</a:t>
            </a:r>
          </a:p>
          <a:p>
            <a:pPr lvl="1"/>
            <a:r>
              <a:rPr lang="en-US" sz="1800" dirty="0"/>
              <a:t>Euclidean distance measure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 err="1"/>
              <a:t>PCoA</a:t>
            </a:r>
            <a:r>
              <a:rPr lang="en-US" sz="1800" dirty="0"/>
              <a:t> = MDS</a:t>
            </a:r>
          </a:p>
          <a:p>
            <a:pPr lvl="1"/>
            <a:r>
              <a:rPr lang="en-US" sz="1800" dirty="0"/>
              <a:t>Uses a distance matrix based upon specified distance measure</a:t>
            </a:r>
          </a:p>
          <a:p>
            <a:pPr lvl="1"/>
            <a:r>
              <a:rPr lang="en-US" sz="1800" dirty="0"/>
              <a:t>Transforms distance matrix into a matrix where eigenvalues &amp; vectors are calculated</a:t>
            </a:r>
          </a:p>
          <a:p>
            <a:pPr lvl="2"/>
            <a:r>
              <a:rPr lang="en-US" sz="1800" dirty="0" err="1"/>
              <a:t>n</a:t>
            </a:r>
            <a:r>
              <a:rPr lang="en-US" sz="1600" dirty="0" err="1"/>
              <a:t>.b.</a:t>
            </a:r>
            <a:r>
              <a:rPr lang="en-US" sz="1600" dirty="0"/>
              <a:t> using MDS + Euclidean distance on a matrix will result in the same plot as PCA</a:t>
            </a:r>
          </a:p>
          <a:p>
            <a:pPr lvl="3"/>
            <a:r>
              <a:rPr lang="en-US" sz="1600" dirty="0"/>
              <a:t>This is because the method are highly similar</a:t>
            </a:r>
          </a:p>
          <a:p>
            <a:pPr lvl="1"/>
            <a:r>
              <a:rPr lang="en-US" sz="1800" dirty="0"/>
              <a:t>Preserves distance relationships between points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NMDS</a:t>
            </a:r>
          </a:p>
          <a:p>
            <a:pPr lvl="1"/>
            <a:r>
              <a:rPr lang="en-US" sz="1800" dirty="0"/>
              <a:t>Uses a distance matrix</a:t>
            </a:r>
          </a:p>
          <a:p>
            <a:pPr lvl="1"/>
            <a:r>
              <a:rPr lang="en-US" sz="1800" dirty="0"/>
              <a:t>Iterative process, alike Expectation-maximization algorithm which eventually converges</a:t>
            </a:r>
          </a:p>
          <a:p>
            <a:pPr lvl="2"/>
            <a:r>
              <a:rPr lang="en-US" sz="1800" dirty="0"/>
              <a:t>Want to find the lowest “Stress” value -&gt; goodness of fit</a:t>
            </a:r>
          </a:p>
          <a:p>
            <a:pPr lvl="2"/>
            <a:r>
              <a:rPr lang="en-US" sz="1800" dirty="0"/>
              <a:t>Starting point matters</a:t>
            </a:r>
          </a:p>
          <a:p>
            <a:pPr lvl="1"/>
            <a:r>
              <a:rPr lang="en-US" sz="1800" dirty="0"/>
              <a:t>Tries to preserve distance relationships but emprises on clustering similar points away from dissimilar points (preserves ordering relationships)</a:t>
            </a:r>
          </a:p>
        </p:txBody>
      </p:sp>
    </p:spTree>
    <p:extLst>
      <p:ext uri="{BB962C8B-B14F-4D97-AF65-F5344CB8AC3E}">
        <p14:creationId xmlns:p14="http://schemas.microsoft.com/office/powerpoint/2010/main" val="102088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 CDI patients (CDI) matched with 16 healthy donors (Control)</a:t>
            </a:r>
          </a:p>
          <a:p>
            <a:pPr lvl="1"/>
            <a:r>
              <a:rPr lang="en-US" dirty="0"/>
              <a:t>CDI1-9 matched with Control1-9 = cured</a:t>
            </a:r>
          </a:p>
          <a:p>
            <a:pPr lvl="1"/>
            <a:r>
              <a:rPr lang="en-US" dirty="0"/>
              <a:t>CDI10-16 matched with Controls10-16 = Reoccurrence of CDI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693AB4-A0E4-4361-BFA5-16D10681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20424"/>
              </p:ext>
            </p:extLst>
          </p:nvPr>
        </p:nvGraphicFramePr>
        <p:xfrm>
          <a:off x="2032000" y="2894627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541671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2201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</a:t>
                      </a:r>
                      <a:r>
                        <a:rPr lang="en-US" sz="1800" u="none" strike="noStrike" dirty="0">
                          <a:effectLst/>
                        </a:rPr>
                        <a:t>currence</a:t>
                      </a:r>
                      <a:r>
                        <a:rPr lang="en-US" dirty="0"/>
                        <a:t> Period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0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19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2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5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0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28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25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4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3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06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8EE135-4954-41CA-8710-4001BE852A91}"/>
              </a:ext>
            </a:extLst>
          </p:cNvPr>
          <p:cNvSpPr txBox="1"/>
          <p:nvPr/>
        </p:nvSpPr>
        <p:spPr>
          <a:xfrm>
            <a:off x="2032000" y="5851248"/>
            <a:ext cx="247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ND – No data</a:t>
            </a:r>
          </a:p>
        </p:txBody>
      </p:sp>
    </p:spTree>
    <p:extLst>
      <p:ext uri="{BB962C8B-B14F-4D97-AF65-F5344CB8AC3E}">
        <p14:creationId xmlns:p14="http://schemas.microsoft.com/office/powerpoint/2010/main" val="396492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704C-101B-4CF4-B7FB-308F5461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DE0B-4A5C-4A7B-9AF7-9EDD7D097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Study 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Brief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Types of Ordination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Eigenvalues &amp; Eigenvectors (partial)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Other Applications &amp; 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Eigenvalues &amp; Eigenvectors (full – 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86285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screeplot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F27ED-AC39-4FD3-8E9E-831FCDB0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93" y="1698672"/>
            <a:ext cx="9036014" cy="486838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01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::biplot()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9C243-E376-48D3-B2C6-32536632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20" y="1782671"/>
            <a:ext cx="9291360" cy="500595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3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pairsplot</a:t>
            </a:r>
            <a:r>
              <a:rPr lang="en-US" dirty="0">
                <a:solidFill>
                  <a:srgbClr val="00B050"/>
                </a:solidFill>
              </a:rPr>
              <a:t>())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AFA9-30DB-4135-A62C-322FD5A8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57" y="1677478"/>
            <a:ext cx="9253086" cy="4985334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959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pairsplot</a:t>
            </a:r>
            <a:r>
              <a:rPr lang="en-US" dirty="0">
                <a:solidFill>
                  <a:srgbClr val="00B050"/>
                </a:solidFill>
              </a:rPr>
              <a:t>())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AFA9-30DB-4135-A62C-322FD5A8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57" y="1677478"/>
            <a:ext cx="9253086" cy="4985334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957AAC-3FBD-412F-B59F-477BA5E660D0}"/>
              </a:ext>
            </a:extLst>
          </p:cNvPr>
          <p:cNvCxnSpPr/>
          <p:nvPr/>
        </p:nvCxnSpPr>
        <p:spPr>
          <a:xfrm>
            <a:off x="2050181" y="2793733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D8459B-212A-43F5-B177-2611130E554E}"/>
              </a:ext>
            </a:extLst>
          </p:cNvPr>
          <p:cNvCxnSpPr/>
          <p:nvPr/>
        </p:nvCxnSpPr>
        <p:spPr>
          <a:xfrm>
            <a:off x="3810000" y="3706528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815AA7-7868-4202-80CF-8B2FF0F705C7}"/>
              </a:ext>
            </a:extLst>
          </p:cNvPr>
          <p:cNvCxnSpPr/>
          <p:nvPr/>
        </p:nvCxnSpPr>
        <p:spPr>
          <a:xfrm>
            <a:off x="5638800" y="4582428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1E374D-AE1A-40BA-8D80-20751B9FD692}"/>
              </a:ext>
            </a:extLst>
          </p:cNvPr>
          <p:cNvSpPr txBox="1"/>
          <p:nvPr/>
        </p:nvSpPr>
        <p:spPr>
          <a:xfrm>
            <a:off x="2050181" y="4613422"/>
            <a:ext cx="215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38+25+21 = 84% of the variance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2E9726-4C0E-4A33-B299-1B1AD945E9B0}"/>
              </a:ext>
            </a:extLst>
          </p:cNvPr>
          <p:cNvCxnSpPr>
            <a:cxnSpLocks/>
          </p:cNvCxnSpPr>
          <p:nvPr/>
        </p:nvCxnSpPr>
        <p:spPr>
          <a:xfrm>
            <a:off x="2425566" y="2793733"/>
            <a:ext cx="0" cy="1922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F33DBC-1990-478E-8FB8-CA8EA5F7AA15}"/>
              </a:ext>
            </a:extLst>
          </p:cNvPr>
          <p:cNvCxnSpPr>
            <a:cxnSpLocks/>
          </p:cNvCxnSpPr>
          <p:nvPr/>
        </p:nvCxnSpPr>
        <p:spPr>
          <a:xfrm flipH="1">
            <a:off x="2705500" y="3700627"/>
            <a:ext cx="1502346" cy="1015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A0E0395-A5C8-41CD-8388-A5362A3BE855}"/>
              </a:ext>
            </a:extLst>
          </p:cNvPr>
          <p:cNvCxnSpPr/>
          <p:nvPr/>
        </p:nvCxnSpPr>
        <p:spPr>
          <a:xfrm rot="10800000" flipV="1">
            <a:off x="3129012" y="4582427"/>
            <a:ext cx="2966988" cy="133951"/>
          </a:xfrm>
          <a:prstGeom prst="curvedConnector3">
            <a:avLst>
              <a:gd name="adj1" fmla="val 1006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52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>
                <a:solidFill>
                  <a:srgbClr val="00B050"/>
                </a:solidFill>
              </a:rPr>
              <a:t>pca3d::pca3d()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023A9-275C-4F7B-86E8-393538652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89" y="1809421"/>
            <a:ext cx="6630822" cy="458306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13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PCoA</a:t>
            </a:r>
            <a:r>
              <a:rPr lang="en-US" dirty="0"/>
              <a:t>/MDS analysis (</a:t>
            </a:r>
            <a:r>
              <a:rPr lang="en-US" dirty="0" err="1">
                <a:solidFill>
                  <a:srgbClr val="00B050"/>
                </a:solidFill>
              </a:rPr>
              <a:t>vegdist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 </a:t>
            </a:r>
            <a:r>
              <a:rPr lang="en-US" dirty="0"/>
              <a:t>&amp;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cmdscale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4F3DFB-2812-453F-A4F4-99EDC324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46" y="1695305"/>
            <a:ext cx="9261108" cy="498965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09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PCoA</a:t>
            </a:r>
            <a:r>
              <a:rPr lang="en-US" dirty="0"/>
              <a:t>/MDS analysis (</a:t>
            </a:r>
            <a:r>
              <a:rPr lang="en-US" dirty="0" err="1">
                <a:solidFill>
                  <a:srgbClr val="00B050"/>
                </a:solidFill>
              </a:rPr>
              <a:t>vegdist</a:t>
            </a:r>
            <a:r>
              <a:rPr lang="en-US" dirty="0">
                <a:solidFill>
                  <a:srgbClr val="00B050"/>
                </a:solidFill>
              </a:rPr>
              <a:t>(distance=“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 </a:t>
            </a:r>
            <a:r>
              <a:rPr lang="en-US" dirty="0"/>
              <a:t>&amp;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cmdscale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4F3DFB-2812-453F-A4F4-99EDC324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46" y="1695305"/>
            <a:ext cx="9261108" cy="498965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B80688-A4D0-4237-9107-7F29479D5327}"/>
              </a:ext>
            </a:extLst>
          </p:cNvPr>
          <p:cNvCxnSpPr/>
          <p:nvPr/>
        </p:nvCxnSpPr>
        <p:spPr>
          <a:xfrm>
            <a:off x="5293895" y="3262964"/>
            <a:ext cx="802105" cy="203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921926-3862-4628-874B-E02584EB2E2F}"/>
              </a:ext>
            </a:extLst>
          </p:cNvPr>
          <p:cNvCxnSpPr>
            <a:cxnSpLocks/>
          </p:cNvCxnSpPr>
          <p:nvPr/>
        </p:nvCxnSpPr>
        <p:spPr>
          <a:xfrm flipH="1">
            <a:off x="5111016" y="3262964"/>
            <a:ext cx="182879" cy="220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DDD3BB-4CD7-4466-9A6B-149B71517011}"/>
              </a:ext>
            </a:extLst>
          </p:cNvPr>
          <p:cNvCxnSpPr/>
          <p:nvPr/>
        </p:nvCxnSpPr>
        <p:spPr>
          <a:xfrm>
            <a:off x="5293895" y="3262964"/>
            <a:ext cx="3205212" cy="92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E3C196-634A-445F-A7BB-03EB6CA41F61}"/>
              </a:ext>
            </a:extLst>
          </p:cNvPr>
          <p:cNvCxnSpPr/>
          <p:nvPr/>
        </p:nvCxnSpPr>
        <p:spPr>
          <a:xfrm>
            <a:off x="5293895" y="3262964"/>
            <a:ext cx="3301465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9708A6-5A3A-4ADE-95FC-554116BD40B6}"/>
              </a:ext>
            </a:extLst>
          </p:cNvPr>
          <p:cNvCxnSpPr/>
          <p:nvPr/>
        </p:nvCxnSpPr>
        <p:spPr>
          <a:xfrm>
            <a:off x="5293895" y="3262964"/>
            <a:ext cx="3744227" cy="7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BB9A08-CBAD-44E8-981C-7A8BDDBB22FB}"/>
              </a:ext>
            </a:extLst>
          </p:cNvPr>
          <p:cNvSpPr txBox="1"/>
          <p:nvPr/>
        </p:nvSpPr>
        <p:spPr>
          <a:xfrm>
            <a:off x="4148488" y="2970488"/>
            <a:ext cx="330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should be recurrence CDI</a:t>
            </a:r>
          </a:p>
        </p:txBody>
      </p:sp>
    </p:spTree>
    <p:extLst>
      <p:ext uri="{BB962C8B-B14F-4D97-AF65-F5344CB8AC3E}">
        <p14:creationId xmlns:p14="http://schemas.microsoft.com/office/powerpoint/2010/main" val="1861445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NMDS analysis (</a:t>
            </a:r>
            <a:r>
              <a:rPr lang="en-US" dirty="0">
                <a:solidFill>
                  <a:srgbClr val="00B050"/>
                </a:solidFill>
              </a:rPr>
              <a:t>vegan::</a:t>
            </a:r>
            <a:r>
              <a:rPr lang="en-US" dirty="0" err="1">
                <a:solidFill>
                  <a:srgbClr val="00B050"/>
                </a:solidFill>
              </a:rPr>
              <a:t>metaMDS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11CE0-5FAA-4C38-BD32-FAFF9FA6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9" y="1720654"/>
            <a:ext cx="9342922" cy="503373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99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NMDS analysis (</a:t>
            </a:r>
            <a:r>
              <a:rPr lang="en-US" dirty="0">
                <a:solidFill>
                  <a:srgbClr val="00B050"/>
                </a:solidFill>
              </a:rPr>
              <a:t>vegan::</a:t>
            </a:r>
            <a:r>
              <a:rPr lang="en-US" dirty="0" err="1">
                <a:solidFill>
                  <a:srgbClr val="00B050"/>
                </a:solidFill>
              </a:rPr>
              <a:t>metaMDS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11CE0-5FAA-4C38-BD32-FAFF9FA6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9" y="1720654"/>
            <a:ext cx="9342922" cy="503373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78589C7-7CFE-40D7-B384-D7F319858550}"/>
              </a:ext>
            </a:extLst>
          </p:cNvPr>
          <p:cNvSpPr/>
          <p:nvPr/>
        </p:nvSpPr>
        <p:spPr>
          <a:xfrm>
            <a:off x="3542096" y="2610414"/>
            <a:ext cx="2281187" cy="28779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5A731A-6E55-460E-8122-E11F6A3AC64E}"/>
              </a:ext>
            </a:extLst>
          </p:cNvPr>
          <p:cNvSpPr/>
          <p:nvPr/>
        </p:nvSpPr>
        <p:spPr>
          <a:xfrm>
            <a:off x="6014184" y="2618411"/>
            <a:ext cx="2281187" cy="28779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54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D174-1649-4174-967A-EB9C73D1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BDCF-BF33-43AC-927D-A78270F5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Other Applications</a:t>
            </a:r>
          </a:p>
          <a:p>
            <a:r>
              <a:rPr lang="en-US" dirty="0"/>
              <a:t>Can be used for multivariate data sets</a:t>
            </a:r>
          </a:p>
          <a:p>
            <a:pPr lvl="1"/>
            <a:r>
              <a:rPr lang="en-US" dirty="0"/>
              <a:t>Experiments in neuroscience, photometry, etc.</a:t>
            </a:r>
          </a:p>
          <a:p>
            <a:r>
              <a:rPr lang="en-US" dirty="0"/>
              <a:t>Image compression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Limitations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PCA</a:t>
            </a:r>
            <a:endParaRPr lang="en-US" dirty="0"/>
          </a:p>
          <a:p>
            <a:r>
              <a:rPr lang="en-US" dirty="0"/>
              <a:t>PCA invented for data with normal distributions </a:t>
            </a:r>
          </a:p>
          <a:p>
            <a:pPr lvl="1"/>
            <a:r>
              <a:rPr lang="en-US" dirty="0"/>
              <a:t>Sensitive to outliers</a:t>
            </a:r>
          </a:p>
          <a:p>
            <a:r>
              <a:rPr lang="en-US" dirty="0"/>
              <a:t>#observations has to be higher than #variables</a:t>
            </a:r>
          </a:p>
          <a:p>
            <a:r>
              <a:rPr lang="en-US" dirty="0"/>
              <a:t>Quantitative data only</a:t>
            </a:r>
          </a:p>
          <a:p>
            <a:r>
              <a:rPr lang="en-US" dirty="0"/>
              <a:t>Doesn’t work well for data with many zeros (mycobiome)</a:t>
            </a:r>
          </a:p>
          <a:p>
            <a:r>
              <a:rPr lang="en-US" dirty="0"/>
              <a:t>Assumes linear correlation between variables</a:t>
            </a:r>
          </a:p>
          <a:p>
            <a:pPr lvl="1"/>
            <a:r>
              <a:rPr lang="en-US" dirty="0"/>
              <a:t>Horseshoe effect (non-linearity = parabola shaped outcome)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1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22FF-7B0D-48A9-9D4A-097B56EE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AD012-4A6D-499A-B65D-F9049C1F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49" y="1313697"/>
            <a:ext cx="9065702" cy="51791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5221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D174-1649-4174-967A-EB9C73D1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BDCF-BF33-43AC-927D-A78270F5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Limitations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MDS &amp; NMDS</a:t>
            </a:r>
            <a:endParaRPr lang="en-US" dirty="0"/>
          </a:p>
          <a:p>
            <a:r>
              <a:rPr lang="en-US" dirty="0"/>
              <a:t>Distance matrix matters to determine grouping</a:t>
            </a:r>
          </a:p>
          <a:p>
            <a:pPr lvl="1"/>
            <a:r>
              <a:rPr lang="en-US" dirty="0"/>
              <a:t>Finding the best distance measure is an art</a:t>
            </a:r>
          </a:p>
          <a:p>
            <a:r>
              <a:rPr lang="en-US" dirty="0"/>
              <a:t>NMDS iterations may never converge for certain datasets using certain distance measure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2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1F2B-3F1C-4F9F-BA10-78830BDC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7DC2-DF88-4F3D-A3A6-EC07787F2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uses Euclidean distance method</a:t>
            </a:r>
          </a:p>
          <a:p>
            <a:pPr lvl="1"/>
            <a:r>
              <a:rPr lang="en-US" dirty="0"/>
              <a:t>Doesn’t work great for this set of data</a:t>
            </a:r>
          </a:p>
          <a:p>
            <a:r>
              <a:rPr lang="en-US" dirty="0"/>
              <a:t>MDS can use any distance method</a:t>
            </a:r>
          </a:p>
          <a:p>
            <a:pPr lvl="1"/>
            <a:r>
              <a:rPr lang="en-US" dirty="0"/>
              <a:t>Chose Jaccard</a:t>
            </a:r>
          </a:p>
          <a:p>
            <a:pPr lvl="1"/>
            <a:r>
              <a:rPr lang="en-US" dirty="0"/>
              <a:t>Slightly better results than PCA</a:t>
            </a:r>
          </a:p>
          <a:p>
            <a:r>
              <a:rPr lang="en-US" dirty="0"/>
              <a:t>NMDS can use any distance method</a:t>
            </a:r>
          </a:p>
          <a:p>
            <a:pPr lvl="1"/>
            <a:r>
              <a:rPr lang="en-US" dirty="0"/>
              <a:t>Chose Jaccard</a:t>
            </a:r>
          </a:p>
          <a:p>
            <a:pPr lvl="1"/>
            <a:r>
              <a:rPr lang="en-US" dirty="0"/>
              <a:t>Drastically better results versus PCA or MDS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11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4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3143252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281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5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606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497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25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54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1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6951-DA14-496C-BDC1-D94B2D63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47AD-4AB9-486D-8303-D6A1204D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Explored fungal community (</a:t>
            </a:r>
            <a:r>
              <a:rPr lang="en-US" dirty="0" err="1"/>
              <a:t>mycobiota</a:t>
            </a:r>
            <a:r>
              <a:rPr lang="en-US" dirty="0"/>
              <a:t>) in patients with recurrent </a:t>
            </a:r>
            <a:r>
              <a:rPr lang="en-US" i="1" dirty="0"/>
              <a:t>Clostridium Difficile</a:t>
            </a:r>
            <a:r>
              <a:rPr lang="en-US" dirty="0"/>
              <a:t> infection (CDI)</a:t>
            </a:r>
          </a:p>
          <a:p>
            <a:pPr lvl="1"/>
            <a:r>
              <a:rPr lang="en-US" dirty="0"/>
              <a:t>Before and after fecal transplants</a:t>
            </a:r>
          </a:p>
          <a:p>
            <a:pPr lvl="1"/>
            <a:r>
              <a:rPr lang="en-US" dirty="0"/>
              <a:t>Sequenced fungal internal transcribed spacer 2 (ITS2) region</a:t>
            </a:r>
          </a:p>
          <a:p>
            <a:pPr lvl="1"/>
            <a:endParaRPr lang="en-US" dirty="0"/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CDI patients – low fungal diversity</a:t>
            </a:r>
          </a:p>
          <a:p>
            <a:pPr lvl="1"/>
            <a:r>
              <a:rPr lang="en-US" dirty="0"/>
              <a:t>Cured –  </a:t>
            </a:r>
            <a:r>
              <a:rPr lang="en-US" dirty="0">
                <a:solidFill>
                  <a:srgbClr val="FF0000"/>
                </a:solidFill>
              </a:rPr>
              <a:t>gradually</a:t>
            </a:r>
            <a:r>
              <a:rPr lang="en-US" dirty="0"/>
              <a:t> acquired donor </a:t>
            </a:r>
            <a:br>
              <a:rPr lang="en-US" dirty="0"/>
            </a:br>
            <a:r>
              <a:rPr lang="en-US" dirty="0"/>
              <a:t>community</a:t>
            </a:r>
            <a:br>
              <a:rPr lang="en-US" dirty="0"/>
            </a:br>
            <a:r>
              <a:rPr lang="en-US" i="1" dirty="0"/>
              <a:t>Candida albicans </a:t>
            </a:r>
            <a:r>
              <a:rPr lang="en-US" dirty="0"/>
              <a:t>= decreased transplant </a:t>
            </a:r>
            <a:br>
              <a:rPr lang="en-US" dirty="0"/>
            </a:br>
            <a:r>
              <a:rPr lang="en-US" dirty="0"/>
              <a:t>efficacy</a:t>
            </a:r>
          </a:p>
          <a:p>
            <a:pPr lvl="1"/>
            <a:endParaRPr lang="en-US" dirty="0"/>
          </a:p>
          <a:p>
            <a:r>
              <a:rPr lang="en-US" dirty="0" err="1"/>
              <a:t>BioProject</a:t>
            </a:r>
            <a:r>
              <a:rPr lang="en-US" dirty="0"/>
              <a:t> - PRJNA419104</a:t>
            </a:r>
          </a:p>
          <a:p>
            <a:pPr lvl="1"/>
            <a:r>
              <a:rPr lang="en-US" dirty="0"/>
              <a:t>Metadata for replicates available</a:t>
            </a:r>
          </a:p>
          <a:p>
            <a:pPr lvl="1"/>
            <a:r>
              <a:rPr lang="en-US" dirty="0"/>
              <a:t>16 patients undergone FMT</a:t>
            </a:r>
          </a:p>
          <a:p>
            <a:pPr lvl="2"/>
            <a:r>
              <a:rPr lang="en-US" dirty="0"/>
              <a:t>9 without reoccurring symptoms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FFA55-DEC5-4967-80A3-308B6626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85" y="2947554"/>
            <a:ext cx="5524500" cy="361950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120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2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1935193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851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55039"/>
              </p:ext>
            </p:extLst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68706"/>
              </p:ext>
            </p:extLst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891959-AE6E-4BFE-A6AB-4761F4BD85AC}"/>
              </a:ext>
            </a:extLst>
          </p:cNvPr>
          <p:cNvCxnSpPr>
            <a:cxnSpLocks/>
          </p:cNvCxnSpPr>
          <p:nvPr/>
        </p:nvCxnSpPr>
        <p:spPr>
          <a:xfrm flipH="1">
            <a:off x="3997692" y="3705726"/>
            <a:ext cx="150797" cy="61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15659B-4DD3-46D1-A924-11C5B2C253ED}"/>
              </a:ext>
            </a:extLst>
          </p:cNvPr>
          <p:cNvCxnSpPr>
            <a:cxnSpLocks/>
          </p:cNvCxnSpPr>
          <p:nvPr/>
        </p:nvCxnSpPr>
        <p:spPr>
          <a:xfrm>
            <a:off x="4916907" y="3705725"/>
            <a:ext cx="1705274" cy="1152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CD06B2-1D61-4286-ACFF-9B785EF673B6}"/>
              </a:ext>
            </a:extLst>
          </p:cNvPr>
          <p:cNvCxnSpPr>
            <a:cxnSpLocks/>
          </p:cNvCxnSpPr>
          <p:nvPr/>
        </p:nvCxnSpPr>
        <p:spPr>
          <a:xfrm>
            <a:off x="5023288" y="3685816"/>
            <a:ext cx="2065320" cy="7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30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52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7616"/>
              </p:ext>
            </p:extLst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54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85160"/>
              </p:ext>
            </p:extLst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 det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>
            <a:off x="4305802" y="3193914"/>
            <a:ext cx="4124660" cy="126968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86F1A-B0DD-4BB4-AC25-71F5B8E4C4F3}"/>
              </a:ext>
            </a:extLst>
          </p:cNvPr>
          <p:cNvSpPr txBox="1"/>
          <p:nvPr/>
        </p:nvSpPr>
        <p:spPr>
          <a:xfrm>
            <a:off x="6620312" y="4507542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(6.67-</a:t>
            </a:r>
            <a:r>
              <a:rPr lang="el-GR" dirty="0"/>
              <a:t>λ</a:t>
            </a:r>
            <a:r>
              <a:rPr lang="en-US" dirty="0"/>
              <a:t>) x (6.67-</a:t>
            </a:r>
            <a:r>
              <a:rPr lang="el-GR" dirty="0"/>
              <a:t>λ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6378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15491"/>
              </p:ext>
            </p:extLst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 det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 flipH="1">
            <a:off x="4210501" y="3410470"/>
            <a:ext cx="4107750" cy="116096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1744845" y="4645558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(5.33 x 5.33)</a:t>
            </a:r>
          </a:p>
        </p:txBody>
      </p:sp>
    </p:spTree>
    <p:extLst>
      <p:ext uri="{BB962C8B-B14F-4D97-AF65-F5344CB8AC3E}">
        <p14:creationId xmlns:p14="http://schemas.microsoft.com/office/powerpoint/2010/main" val="2531082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Reverses the calculated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solve(PPP)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Solves for eigenvalues from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3920422" y="4380115"/>
            <a:ext cx="435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[(6.67-</a:t>
            </a:r>
            <a:r>
              <a:rPr lang="el-GR" dirty="0"/>
              <a:t>λ</a:t>
            </a:r>
            <a:r>
              <a:rPr lang="en-US" dirty="0"/>
              <a:t>)(6.67-</a:t>
            </a:r>
            <a:r>
              <a:rPr lang="el-GR" dirty="0"/>
              <a:t>λ</a:t>
            </a:r>
            <a:r>
              <a:rPr lang="en-US" dirty="0"/>
              <a:t>) - (5.33 x 5.33)]</a:t>
            </a:r>
          </a:p>
          <a:p>
            <a:pPr algn="ctr"/>
            <a:r>
              <a:rPr lang="en-US" dirty="0"/>
              <a:t>16 - 13.33333</a:t>
            </a:r>
            <a:r>
              <a:rPr lang="el-GR" dirty="0"/>
              <a:t>λ</a:t>
            </a:r>
            <a:r>
              <a:rPr lang="en-US" dirty="0"/>
              <a:t> + </a:t>
            </a:r>
            <a:r>
              <a:rPr lang="el-GR" dirty="0"/>
              <a:t>λ</a:t>
            </a:r>
            <a:r>
              <a:rPr lang="en-US" baseline="30000" dirty="0"/>
              <a:t>2</a:t>
            </a:r>
          </a:p>
          <a:p>
            <a:pPr algn="ctr"/>
            <a:r>
              <a:rPr lang="el-GR" dirty="0"/>
              <a:t>λ</a:t>
            </a:r>
            <a:r>
              <a:rPr lang="en-US" dirty="0"/>
              <a:t> = 12 &amp; 1.33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Eigenvalues (AKA PC1 &amp; PC2)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55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921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r>
                  <a:rPr lang="en-US" dirty="0"/>
                  <a:t>When </a:t>
                </a:r>
                <a:r>
                  <a:rPr lang="el-GR" dirty="0"/>
                  <a:t>λ</a:t>
                </a:r>
                <a:r>
                  <a:rPr lang="en-US" dirty="0"/>
                  <a:t> = 12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86820"/>
              </p:ext>
            </p:extLst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248196" y="4868348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736735" y="4435869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05834"/>
              </p:ext>
            </p:extLst>
          </p:nvPr>
        </p:nvGraphicFramePr>
        <p:xfrm>
          <a:off x="343306" y="467027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47588C-E184-4358-BC6D-BCD35738703D}"/>
              </a:ext>
            </a:extLst>
          </p:cNvPr>
          <p:cNvCxnSpPr>
            <a:cxnSpLocks/>
          </p:cNvCxnSpPr>
          <p:nvPr/>
        </p:nvCxnSpPr>
        <p:spPr>
          <a:xfrm flipH="1">
            <a:off x="838200" y="2926080"/>
            <a:ext cx="2453641" cy="158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C52D89-1274-42A6-A24C-547041B124FE}"/>
              </a:ext>
            </a:extLst>
          </p:cNvPr>
          <p:cNvCxnSpPr>
            <a:cxnSpLocks/>
          </p:cNvCxnSpPr>
          <p:nvPr/>
        </p:nvCxnSpPr>
        <p:spPr>
          <a:xfrm flipH="1">
            <a:off x="3984358" y="2965051"/>
            <a:ext cx="1" cy="137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12A856-FC64-4D1A-B94E-A75A16601383}"/>
              </a:ext>
            </a:extLst>
          </p:cNvPr>
          <p:cNvCxnSpPr>
            <a:cxnSpLocks/>
          </p:cNvCxnSpPr>
          <p:nvPr/>
        </p:nvCxnSpPr>
        <p:spPr>
          <a:xfrm>
            <a:off x="4676878" y="2919331"/>
            <a:ext cx="1887551" cy="203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E8B6-AFD1-4101-B698-A181D8DD5FFE}"/>
              </a:ext>
            </a:extLst>
          </p:cNvPr>
          <p:cNvCxnSpPr>
            <a:cxnSpLocks/>
          </p:cNvCxnSpPr>
          <p:nvPr/>
        </p:nvCxnSpPr>
        <p:spPr>
          <a:xfrm>
            <a:off x="4808326" y="2954157"/>
            <a:ext cx="2389969" cy="148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8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62A8-6492-425C-8C66-28558994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298"/>
            <a:ext cx="10515600" cy="12460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/>
              <a:t>Is the </a:t>
            </a:r>
            <a:r>
              <a:rPr lang="en-US" sz="6600" dirty="0" err="1"/>
              <a:t>mycobiota</a:t>
            </a:r>
            <a:r>
              <a:rPr lang="en-US" sz="6600" dirty="0"/>
              <a:t> between cured patients &amp; donor similar? </a:t>
            </a:r>
          </a:p>
        </p:txBody>
      </p:sp>
    </p:spTree>
    <p:extLst>
      <p:ext uri="{BB962C8B-B14F-4D97-AF65-F5344CB8AC3E}">
        <p14:creationId xmlns:p14="http://schemas.microsoft.com/office/powerpoint/2010/main" val="2921318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2594411" y="2414564"/>
            <a:ext cx="9116928" cy="1202720"/>
            <a:chOff x="736735" y="4435869"/>
            <a:chExt cx="9116928" cy="12027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736735" y="4435869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/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Cov( </a:t>
                  </a:r>
                  <a14:m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ba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)= </a:t>
                  </a:r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blipFill>
                  <a:blip r:embed="rId3"/>
                  <a:stretch>
                    <a:fillRect b="-223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50642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51870"/>
              </p:ext>
            </p:extLst>
          </p:nvPr>
        </p:nvGraphicFramePr>
        <p:xfrm>
          <a:off x="2200982" y="264896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620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189171" y="2416955"/>
            <a:ext cx="8522168" cy="1201343"/>
            <a:chOff x="1331495" y="4438260"/>
            <a:chExt cx="8522168" cy="1201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31495" y="44392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52021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86386"/>
              </p:ext>
            </p:extLst>
          </p:nvPr>
        </p:nvGraphicFramePr>
        <p:xfrm>
          <a:off x="2734182" y="2682975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</p:spTree>
    <p:extLst>
      <p:ext uri="{BB962C8B-B14F-4D97-AF65-F5344CB8AC3E}">
        <p14:creationId xmlns:p14="http://schemas.microsoft.com/office/powerpoint/2010/main" val="1931788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84828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35059"/>
              </p:ext>
            </p:extLst>
          </p:nvPr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326610" y="2788724"/>
            <a:ext cx="2557508" cy="237810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536985" y="3100014"/>
            <a:ext cx="1480158" cy="328986"/>
          </a:xfrm>
          <a:prstGeom prst="curvedConnector4">
            <a:avLst>
              <a:gd name="adj1" fmla="val 40647"/>
              <a:gd name="adj2" fmla="val 169486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46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26344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168394" y="2788724"/>
            <a:ext cx="2715724" cy="485201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</p:cNvCxnSpPr>
          <p:nvPr/>
        </p:nvCxnSpPr>
        <p:spPr>
          <a:xfrm flipV="1">
            <a:off x="7652084" y="3233215"/>
            <a:ext cx="1232034" cy="195785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9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36930"/>
              </p:ext>
            </p:extLst>
          </p:nvPr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8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Let x</a:t>
            </a:r>
            <a:r>
              <a:rPr lang="en-US" baseline="-25000" dirty="0"/>
              <a:t>2 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+5.33(1) = 0</a:t>
            </a:r>
          </a:p>
          <a:p>
            <a:pPr algn="ctr"/>
            <a:r>
              <a:rPr lang="en-US" dirty="0"/>
              <a:t> -5.33x</a:t>
            </a:r>
            <a:r>
              <a:rPr lang="en-US" baseline="-25000" dirty="0"/>
              <a:t>1</a:t>
            </a:r>
            <a:r>
              <a:rPr lang="en-US" dirty="0"/>
              <a:t>= -5.33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r>
              <a:rPr lang="en-US" dirty="0"/>
              <a:t>5.33(1)-5.33x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baseline="-25000" dirty="0"/>
          </a:p>
          <a:p>
            <a:pPr algn="ctr"/>
            <a:endParaRPr lang="en-US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707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Let x</a:t>
            </a:r>
            <a:r>
              <a:rPr lang="en-US" baseline="-25000" dirty="0"/>
              <a:t>2 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+5.33(1) = 0</a:t>
            </a:r>
          </a:p>
          <a:p>
            <a:pPr algn="ctr"/>
            <a:r>
              <a:rPr lang="en-US" dirty="0"/>
              <a:t> -5.33x</a:t>
            </a:r>
            <a:r>
              <a:rPr lang="en-US" baseline="-25000" dirty="0"/>
              <a:t>1</a:t>
            </a:r>
            <a:r>
              <a:rPr lang="en-US" dirty="0"/>
              <a:t>= -5.33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r>
              <a:rPr lang="en-US" dirty="0"/>
              <a:t>5.33(1)-5.33x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baseline="-25000" dirty="0"/>
          </a:p>
          <a:p>
            <a:pPr algn="ctr"/>
            <a:endParaRPr lang="en-US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FA8904-88AF-4664-8C54-FAAAA5854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77343"/>
              </p:ext>
            </p:extLst>
          </p:nvPr>
        </p:nvGraphicFramePr>
        <p:xfrm>
          <a:off x="9808395" y="345393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2E04FA-67E2-4F44-8A48-BCA60280B68C}"/>
              </a:ext>
            </a:extLst>
          </p:cNvPr>
          <p:cNvCxnSpPr>
            <a:cxnSpLocks/>
          </p:cNvCxnSpPr>
          <p:nvPr/>
        </p:nvCxnSpPr>
        <p:spPr>
          <a:xfrm flipV="1">
            <a:off x="6391175" y="3623802"/>
            <a:ext cx="3532471" cy="19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3C798-70D6-4DAD-B916-C834B46B458F}"/>
              </a:ext>
            </a:extLst>
          </p:cNvPr>
          <p:cNvCxnSpPr>
            <a:cxnSpLocks/>
          </p:cNvCxnSpPr>
          <p:nvPr/>
        </p:nvCxnSpPr>
        <p:spPr>
          <a:xfrm flipV="1">
            <a:off x="6391175" y="3994265"/>
            <a:ext cx="3532471" cy="121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C57EF-54A7-4998-86EF-50879DF1A8AB}"/>
              </a:ext>
            </a:extLst>
          </p:cNvPr>
          <p:cNvSpPr txBox="1"/>
          <p:nvPr/>
        </p:nvSpPr>
        <p:spPr>
          <a:xfrm>
            <a:off x="7909693" y="4365642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eigenvector(x) associated with eigenvalue(</a:t>
            </a:r>
            <a:r>
              <a:rPr lang="el-GR" dirty="0"/>
              <a:t>λ</a:t>
            </a:r>
            <a:r>
              <a:rPr lang="en-US" dirty="0"/>
              <a:t>) = 12 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07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637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75454"/>
              </p:ext>
            </p:extLst>
          </p:nvPr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512B7ED-A8B4-4F06-A65E-8A5C649E510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2725703" y="2698314"/>
            <a:ext cx="149042" cy="1252740"/>
          </a:xfrm>
          <a:prstGeom prst="curvedConnector4">
            <a:avLst>
              <a:gd name="adj1" fmla="val -153380"/>
              <a:gd name="adj2" fmla="val 61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CFAC458-C89B-4924-ABA4-C1166E34A956}"/>
              </a:ext>
            </a:extLst>
          </p:cNvPr>
          <p:cNvCxnSpPr>
            <a:cxnSpLocks/>
          </p:cNvCxnSpPr>
          <p:nvPr/>
        </p:nvCxnSpPr>
        <p:spPr>
          <a:xfrm flipV="1">
            <a:off x="2271562" y="3573772"/>
            <a:ext cx="1993112" cy="134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29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</p:spTree>
    <p:extLst>
      <p:ext uri="{BB962C8B-B14F-4D97-AF65-F5344CB8AC3E}">
        <p14:creationId xmlns:p14="http://schemas.microsoft.com/office/powerpoint/2010/main" val="19815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842-C0BB-49AF-B51E-D06B15C7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EE17-736E-41F2-8E59-B6B79F8A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Download sequencing files &amp;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Analyze sequencing files via clustering &amp; generating a counts table (Used </a:t>
            </a:r>
            <a:r>
              <a:rPr lang="en-US" dirty="0" err="1"/>
              <a:t>LotuS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D9B902-5DAA-464F-9FDF-C6BEB8705167}"/>
              </a:ext>
            </a:extLst>
          </p:cNvPr>
          <p:cNvGrpSpPr/>
          <p:nvPr/>
        </p:nvGrpSpPr>
        <p:grpSpPr>
          <a:xfrm>
            <a:off x="491491" y="2179157"/>
            <a:ext cx="9982801" cy="4213330"/>
            <a:chOff x="558867" y="2353724"/>
            <a:chExt cx="9982801" cy="4213330"/>
          </a:xfr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3908C9-8001-4F46-A622-DF3466C02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0332" y="2723056"/>
              <a:ext cx="8891336" cy="384399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C85427-CC89-4A34-9964-89EF3FAFAFFF}"/>
                </a:ext>
              </a:extLst>
            </p:cNvPr>
            <p:cNvSpPr txBox="1"/>
            <p:nvPr/>
          </p:nvSpPr>
          <p:spPr>
            <a:xfrm>
              <a:off x="5611027" y="2353724"/>
              <a:ext cx="969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Samples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3787E4-7518-4CA8-A93B-9381AEE7C4B4}"/>
                </a:ext>
              </a:extLst>
            </p:cNvPr>
            <p:cNvSpPr txBox="1"/>
            <p:nvPr/>
          </p:nvSpPr>
          <p:spPr>
            <a:xfrm>
              <a:off x="558867" y="4275723"/>
              <a:ext cx="11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“Species”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7860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8677"/>
              </p:ext>
            </p:extLst>
          </p:nvPr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29371"/>
              </p:ext>
            </p:extLst>
          </p:nvPr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594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/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/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F98E74-7A84-4DCA-9914-FBDD5A913DA5}"/>
              </a:ext>
            </a:extLst>
          </p:cNvPr>
          <p:cNvSpPr txBox="1"/>
          <p:nvPr/>
        </p:nvSpPr>
        <p:spPr>
          <a:xfrm>
            <a:off x="7796463" y="4272522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normalized Eigenvector (AKA loadings for PC1)</a:t>
            </a:r>
          </a:p>
        </p:txBody>
      </p:sp>
    </p:spTree>
    <p:extLst>
      <p:ext uri="{BB962C8B-B14F-4D97-AF65-F5344CB8AC3E}">
        <p14:creationId xmlns:p14="http://schemas.microsoft.com/office/powerpoint/2010/main" val="3177488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Now do the same when </a:t>
            </a:r>
            <a:r>
              <a:rPr lang="el-GR" dirty="0"/>
              <a:t>λ</a:t>
            </a:r>
            <a:r>
              <a:rPr lang="en-US" dirty="0"/>
              <a:t> = 1.33….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75590F-B8A0-44F2-8889-71080979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22170"/>
              </p:ext>
            </p:extLst>
          </p:nvPr>
        </p:nvGraphicFramePr>
        <p:xfrm>
          <a:off x="5637150" y="3124882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D5A8E3-9169-4AB1-8D65-ACEA510768E1}"/>
              </a:ext>
            </a:extLst>
          </p:cNvPr>
          <p:cNvSpPr txBox="1"/>
          <p:nvPr/>
        </p:nvSpPr>
        <p:spPr>
          <a:xfrm>
            <a:off x="4697589" y="4118518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normalized Eigenvector (AKA loadings for PC2)</a:t>
            </a:r>
          </a:p>
        </p:txBody>
      </p:sp>
    </p:spTree>
    <p:extLst>
      <p:ext uri="{BB962C8B-B14F-4D97-AF65-F5344CB8AC3E}">
        <p14:creationId xmlns:p14="http://schemas.microsoft.com/office/powerpoint/2010/main" val="21080182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91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If there is more than 2 PCs, choose the ones covering most of the variance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50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467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30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 (PC1) = 12</a:t>
            </a:r>
          </a:p>
          <a:p>
            <a:endParaRPr lang="en-US" dirty="0"/>
          </a:p>
          <a:p>
            <a:r>
              <a:rPr lang="en-US" dirty="0"/>
              <a:t>Loadings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73753"/>
              </p:ext>
            </p:extLst>
          </p:nvPr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59610"/>
              </p:ext>
            </p:extLst>
          </p:nvPr>
        </p:nvGraphicFramePr>
        <p:xfrm>
          <a:off x="6689558" y="3916904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%*%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31EF-4AB5-4A14-A031-1B1C81694110}"/>
              </a:ext>
            </a:extLst>
          </p:cNvPr>
          <p:cNvCxnSpPr/>
          <p:nvPr/>
        </p:nvCxnSpPr>
        <p:spPr>
          <a:xfrm flipV="1">
            <a:off x="5678905" y="4373005"/>
            <a:ext cx="173255" cy="1585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82E81F-259F-452D-930A-8A9BB3B9034D}"/>
              </a:ext>
            </a:extLst>
          </p:cNvPr>
          <p:cNvSpPr txBox="1"/>
          <p:nvPr/>
        </p:nvSpPr>
        <p:spPr>
          <a:xfrm>
            <a:off x="2654166" y="5881452"/>
            <a:ext cx="60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 Matrix multiplication in R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(In this case dot product by pen &amp; paper (not shown))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7753"/>
              </p:ext>
            </p:extLst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9453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51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 (PC2) = 1.33</a:t>
            </a:r>
          </a:p>
          <a:p>
            <a:endParaRPr lang="en-US" dirty="0"/>
          </a:p>
          <a:p>
            <a:r>
              <a:rPr lang="en-US" dirty="0"/>
              <a:t>Loadings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49788"/>
              </p:ext>
            </p:extLst>
          </p:nvPr>
        </p:nvGraphicFramePr>
        <p:xfrm>
          <a:off x="6689558" y="3916904"/>
          <a:ext cx="917700" cy="7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%*%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76152"/>
              </p:ext>
            </p:extLst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7432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827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A66EE-5C9B-47E9-80E5-D25841E527BF}"/>
              </a:ext>
            </a:extLst>
          </p:cNvPr>
          <p:cNvSpPr txBox="1"/>
          <p:nvPr/>
        </p:nvSpPr>
        <p:spPr>
          <a:xfrm>
            <a:off x="4806615" y="4687761"/>
            <a:ext cx="34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n.b.</a:t>
            </a:r>
            <a:r>
              <a:rPr lang="en-US" dirty="0"/>
              <a:t> to find eigenvalues calculated by </a:t>
            </a:r>
            <a:r>
              <a:rPr lang="en-US" dirty="0" err="1"/>
              <a:t>princomp</a:t>
            </a:r>
            <a:r>
              <a:rPr lang="en-US" dirty="0"/>
              <a:t>() or </a:t>
            </a:r>
            <a:r>
              <a:rPr lang="en-US" dirty="0" err="1"/>
              <a:t>prcomp</a:t>
            </a:r>
            <a:r>
              <a:rPr lang="en-US" dirty="0"/>
              <a:t>() just square the </a:t>
            </a:r>
            <a:r>
              <a:rPr lang="en-US" dirty="0" err="1"/>
              <a:t>sdev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30911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842-C0BB-49AF-B51E-D06B15C7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EE17-736E-41F2-8E59-B6B79F8A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Download sequencing files &amp;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Analyze sequencing files via clustering &amp; generating a counts table </a:t>
            </a:r>
          </a:p>
          <a:p>
            <a:pPr lvl="1"/>
            <a:r>
              <a:rPr lang="en-US" dirty="0"/>
              <a:t>Used less OTU scripts and </a:t>
            </a:r>
            <a:r>
              <a:rPr lang="en-US" dirty="0" err="1"/>
              <a:t>sdm</a:t>
            </a:r>
            <a:r>
              <a:rPr lang="en-US" dirty="0"/>
              <a:t> pipeline (</a:t>
            </a:r>
            <a:r>
              <a:rPr lang="en-US" dirty="0" err="1"/>
              <a:t>LotuS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Interpret the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Associate the metadata to counts table &amp; data wrangle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Perform ordination 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05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CE081-11A4-4A71-8D34-2FB1DFFA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7" y="176432"/>
            <a:ext cx="4448902" cy="333667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BF4A5-8803-4F72-B1BB-960E30E0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76" y="17643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25D17-3BDD-4EC1-AEC7-26253F1A4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49" y="314101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7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E2B2-B00D-48AE-8012-51D63A85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D04F-3332-4F29-B8C5-F5FE966B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Ordination – Finding ordered relationships by positioning points in a reduced the number of dimensions</a:t>
            </a:r>
          </a:p>
          <a:p>
            <a:pPr lvl="1"/>
            <a:r>
              <a:rPr lang="en-US" dirty="0"/>
              <a:t>Counts table is multivariate data (recall CH7)</a:t>
            </a:r>
          </a:p>
          <a:p>
            <a:pPr lvl="1"/>
            <a:endParaRPr lang="en-US" dirty="0"/>
          </a:p>
          <a:p>
            <a:r>
              <a:rPr lang="en-US" dirty="0"/>
              <a:t>My focus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002B04-0920-430B-B2EF-5390B8F50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77271"/>
              </p:ext>
            </p:extLst>
          </p:nvPr>
        </p:nvGraphicFramePr>
        <p:xfrm>
          <a:off x="1425609" y="3077856"/>
          <a:ext cx="8786796" cy="231229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tableStyleId>{2D5ABB26-0587-4C30-8999-92F81FD0307C}</a:tableStyleId>
              </a:tblPr>
              <a:tblGrid>
                <a:gridCol w="4393398">
                  <a:extLst>
                    <a:ext uri="{9D8B030D-6E8A-4147-A177-3AD203B41FA5}">
                      <a16:colId xmlns:a16="http://schemas.microsoft.com/office/drawing/2014/main" val="2032956987"/>
                    </a:ext>
                  </a:extLst>
                </a:gridCol>
                <a:gridCol w="4393398">
                  <a:extLst>
                    <a:ext uri="{9D8B030D-6E8A-4147-A177-3AD203B41FA5}">
                      <a16:colId xmlns:a16="http://schemas.microsoft.com/office/drawing/2014/main" val="3705828170"/>
                    </a:ext>
                  </a:extLst>
                </a:gridCol>
              </a:tblGrid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Measure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93111"/>
                  </a:ext>
                </a:extLst>
              </a:tr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Principal component analysis (PCA)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Euclidean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449069"/>
                  </a:ext>
                </a:extLst>
              </a:tr>
              <a:tr h="719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Principal coordinates analysis (</a:t>
                      </a:r>
                      <a:r>
                        <a:rPr lang="en-US" dirty="0" err="1"/>
                        <a:t>PCoA</a:t>
                      </a:r>
                      <a:r>
                        <a:rPr lang="en-US" dirty="0"/>
                        <a:t>/PCO) = Metric Multidimensional Scaling (MDS)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35923"/>
                  </a:ext>
                </a:extLst>
              </a:tr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Nonmetric Multidimensional Scaling (NMDS)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7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03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24521"/>
              </p:ext>
            </p:extLst>
          </p:nvPr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4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73709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4374</Words>
  <Application>Microsoft Office PowerPoint</Application>
  <PresentationFormat>Widescreen</PresentationFormat>
  <Paragraphs>1138</Paragraphs>
  <Slides>70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Cambria Math</vt:lpstr>
      <vt:lpstr>Office Theme</vt:lpstr>
      <vt:lpstr>Ordination</vt:lpstr>
      <vt:lpstr>Overview</vt:lpstr>
      <vt:lpstr>Study Background</vt:lpstr>
      <vt:lpstr>Study Background</vt:lpstr>
      <vt:lpstr>PowerPoint Presentation</vt:lpstr>
      <vt:lpstr>Brief Methodology</vt:lpstr>
      <vt:lpstr>Brief Methodology</vt:lpstr>
      <vt:lpstr>Types of Ordination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Notes on Ordination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Other Applications &amp; Limitations</vt:lpstr>
      <vt:lpstr>Other Applications &amp; Limitations</vt:lpstr>
      <vt:lpstr>Summary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</dc:creator>
  <cp:lastModifiedBy>Nelson</cp:lastModifiedBy>
  <cp:revision>66</cp:revision>
  <dcterms:created xsi:type="dcterms:W3CDTF">2019-11-28T19:11:34Z</dcterms:created>
  <dcterms:modified xsi:type="dcterms:W3CDTF">2019-11-29T08:17:26Z</dcterms:modified>
</cp:coreProperties>
</file>