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F6BAB6-D674-4600-A576-51C8709D579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168552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6BAB6-D674-4600-A576-51C8709D579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321092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6BAB6-D674-4600-A576-51C8709D579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81FA4-1A9B-4510-8FB1-10BD22F00E1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6885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6BAB6-D674-4600-A576-51C8709D579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2322319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6BAB6-D674-4600-A576-51C8709D579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81FA4-1A9B-4510-8FB1-10BD22F00E1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5960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6BAB6-D674-4600-A576-51C8709D579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3974322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6BAB6-D674-4600-A576-51C8709D579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3640376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6BAB6-D674-4600-A576-51C8709D579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2753684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6BAB6-D674-4600-A576-51C8709D579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122439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6BAB6-D674-4600-A576-51C8709D579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42769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F6BAB6-D674-4600-A576-51C8709D5790}"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83060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F6BAB6-D674-4600-A576-51C8709D5790}" type="datetimeFigureOut">
              <a:rPr lang="en-IN" smtClean="0"/>
              <a:t>25-11-2021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344426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F6BAB6-D674-4600-A576-51C8709D5790}"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291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6BAB6-D674-4600-A576-51C8709D5790}" type="datetimeFigureOut">
              <a:rPr lang="en-IN" smtClean="0"/>
              <a:t>25-11-2021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231468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6BAB6-D674-4600-A576-51C8709D5790}"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110304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6BAB6-D674-4600-A576-51C8709D5790}"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81FA4-1A9B-4510-8FB1-10BD22F00E16}" type="slidenum">
              <a:rPr lang="en-IN" smtClean="0"/>
              <a:t>‹#›</a:t>
            </a:fld>
            <a:endParaRPr lang="en-IN"/>
          </a:p>
        </p:txBody>
      </p:sp>
    </p:spTree>
    <p:extLst>
      <p:ext uri="{BB962C8B-B14F-4D97-AF65-F5344CB8AC3E}">
        <p14:creationId xmlns:p14="http://schemas.microsoft.com/office/powerpoint/2010/main" val="223029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F6BAB6-D674-4600-A576-51C8709D5790}" type="datetimeFigureOut">
              <a:rPr lang="en-IN" smtClean="0"/>
              <a:t>25-11-2021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5E81FA4-1A9B-4510-8FB1-10BD22F00E16}" type="slidenum">
              <a:rPr lang="en-IN" smtClean="0"/>
              <a:t>‹#›</a:t>
            </a:fld>
            <a:endParaRPr lang="en-IN"/>
          </a:p>
        </p:txBody>
      </p:sp>
    </p:spTree>
    <p:extLst>
      <p:ext uri="{BB962C8B-B14F-4D97-AF65-F5344CB8AC3E}">
        <p14:creationId xmlns:p14="http://schemas.microsoft.com/office/powerpoint/2010/main" val="271812633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C214-2121-4EA2-8B9F-DF6A1ED033ED}"/>
              </a:ext>
            </a:extLst>
          </p:cNvPr>
          <p:cNvSpPr>
            <a:spLocks noGrp="1"/>
          </p:cNvSpPr>
          <p:nvPr>
            <p:ph type="ctrTitle"/>
          </p:nvPr>
        </p:nvSpPr>
        <p:spPr>
          <a:xfrm>
            <a:off x="678873" y="969818"/>
            <a:ext cx="9656618" cy="1717964"/>
          </a:xfrm>
        </p:spPr>
        <p:txBody>
          <a:bodyPr/>
          <a:lstStyle/>
          <a:p>
            <a:r>
              <a:rPr lang="en-US" sz="4400" dirty="0">
                <a:solidFill>
                  <a:srgbClr val="FF0000"/>
                </a:solidFill>
              </a:rPr>
              <a:t>MICRO CREDIT LOAN DEFAULTER</a:t>
            </a:r>
            <a:endParaRPr lang="en-IN" dirty="0"/>
          </a:p>
        </p:txBody>
      </p:sp>
      <p:sp>
        <p:nvSpPr>
          <p:cNvPr id="3" name="Subtitle 2">
            <a:extLst>
              <a:ext uri="{FF2B5EF4-FFF2-40B4-BE49-F238E27FC236}">
                <a16:creationId xmlns:a16="http://schemas.microsoft.com/office/drawing/2014/main" id="{81CDD1B2-2CDA-4740-AA8D-E8984610EDBB}"/>
              </a:ext>
            </a:extLst>
          </p:cNvPr>
          <p:cNvSpPr>
            <a:spLocks noGrp="1"/>
          </p:cNvSpPr>
          <p:nvPr>
            <p:ph type="subTitle" idx="1"/>
          </p:nvPr>
        </p:nvSpPr>
        <p:spPr>
          <a:xfrm>
            <a:off x="1507067" y="4050833"/>
            <a:ext cx="10213878" cy="2286000"/>
          </a:xfrm>
        </p:spPr>
        <p:txBody>
          <a:bodyPr>
            <a:normAutofit/>
          </a:bodyPr>
          <a:lstStyle/>
          <a:p>
            <a:r>
              <a:rPr lang="en-US" sz="3600" dirty="0">
                <a:solidFill>
                  <a:schemeClr val="tx1"/>
                </a:solidFill>
              </a:rPr>
              <a:t>PREPARED BY:</a:t>
            </a:r>
          </a:p>
          <a:p>
            <a:r>
              <a:rPr lang="en-US" sz="3600" dirty="0">
                <a:solidFill>
                  <a:schemeClr val="tx1"/>
                </a:solidFill>
              </a:rPr>
              <a:t>IFATH FATIMA</a:t>
            </a:r>
            <a:endParaRPr lang="en-IN" sz="3600" dirty="0">
              <a:solidFill>
                <a:schemeClr val="tx1"/>
              </a:solidFill>
            </a:endParaRPr>
          </a:p>
        </p:txBody>
      </p:sp>
      <p:sp>
        <p:nvSpPr>
          <p:cNvPr id="4" name="TextBox 3">
            <a:extLst>
              <a:ext uri="{FF2B5EF4-FFF2-40B4-BE49-F238E27FC236}">
                <a16:creationId xmlns:a16="http://schemas.microsoft.com/office/drawing/2014/main" id="{D7E74831-DDB3-4101-A3A1-59FCE179EEDA}"/>
              </a:ext>
            </a:extLst>
          </p:cNvPr>
          <p:cNvSpPr txBox="1"/>
          <p:nvPr/>
        </p:nvSpPr>
        <p:spPr>
          <a:xfrm>
            <a:off x="2632364" y="969818"/>
            <a:ext cx="5569528" cy="830997"/>
          </a:xfrm>
          <a:prstGeom prst="rect">
            <a:avLst/>
          </a:prstGeom>
          <a:noFill/>
        </p:spPr>
        <p:txBody>
          <a:bodyPr wrap="square" rtlCol="0">
            <a:spAutoFit/>
          </a:bodyPr>
          <a:lstStyle/>
          <a:p>
            <a:r>
              <a:rPr lang="en-US" sz="4800" dirty="0"/>
              <a:t>    PROJECT TITLE</a:t>
            </a:r>
            <a:endParaRPr lang="en-IN" sz="4800" dirty="0"/>
          </a:p>
        </p:txBody>
      </p:sp>
    </p:spTree>
    <p:extLst>
      <p:ext uri="{BB962C8B-B14F-4D97-AF65-F5344CB8AC3E}">
        <p14:creationId xmlns:p14="http://schemas.microsoft.com/office/powerpoint/2010/main" val="103572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E6E9CEC-6AFD-4163-BBB7-B58BC8FBB13F}"/>
              </a:ext>
            </a:extLst>
          </p:cNvPr>
          <p:cNvGraphicFramePr>
            <a:graphicFrameLocks noGrp="1"/>
          </p:cNvGraphicFramePr>
          <p:nvPr>
            <p:extLst>
              <p:ext uri="{D42A27DB-BD31-4B8C-83A1-F6EECF244321}">
                <p14:modId xmlns:p14="http://schemas.microsoft.com/office/powerpoint/2010/main" val="3406996888"/>
              </p:ext>
            </p:extLst>
          </p:nvPr>
        </p:nvGraphicFramePr>
        <p:xfrm>
          <a:off x="319596" y="1233434"/>
          <a:ext cx="11514335" cy="5557975"/>
        </p:xfrm>
        <a:graphic>
          <a:graphicData uri="http://schemas.openxmlformats.org/drawingml/2006/table">
            <a:tbl>
              <a:tblPr/>
              <a:tblGrid>
                <a:gridCol w="2302867">
                  <a:extLst>
                    <a:ext uri="{9D8B030D-6E8A-4147-A177-3AD203B41FA5}">
                      <a16:colId xmlns:a16="http://schemas.microsoft.com/office/drawing/2014/main" val="1483408711"/>
                    </a:ext>
                  </a:extLst>
                </a:gridCol>
                <a:gridCol w="2302867">
                  <a:extLst>
                    <a:ext uri="{9D8B030D-6E8A-4147-A177-3AD203B41FA5}">
                      <a16:colId xmlns:a16="http://schemas.microsoft.com/office/drawing/2014/main" val="3887085642"/>
                    </a:ext>
                  </a:extLst>
                </a:gridCol>
                <a:gridCol w="2302867">
                  <a:extLst>
                    <a:ext uri="{9D8B030D-6E8A-4147-A177-3AD203B41FA5}">
                      <a16:colId xmlns:a16="http://schemas.microsoft.com/office/drawing/2014/main" val="326127120"/>
                    </a:ext>
                  </a:extLst>
                </a:gridCol>
                <a:gridCol w="2302867">
                  <a:extLst>
                    <a:ext uri="{9D8B030D-6E8A-4147-A177-3AD203B41FA5}">
                      <a16:colId xmlns:a16="http://schemas.microsoft.com/office/drawing/2014/main" val="4023682008"/>
                    </a:ext>
                  </a:extLst>
                </a:gridCol>
                <a:gridCol w="2302867">
                  <a:extLst>
                    <a:ext uri="{9D8B030D-6E8A-4147-A177-3AD203B41FA5}">
                      <a16:colId xmlns:a16="http://schemas.microsoft.com/office/drawing/2014/main" val="3531130805"/>
                    </a:ext>
                  </a:extLst>
                </a:gridCol>
              </a:tblGrid>
              <a:tr h="997585">
                <a:tc>
                  <a:txBody>
                    <a:bodyPr/>
                    <a:lstStyle/>
                    <a:p>
                      <a:pPr algn="r" fontAlgn="ctr"/>
                      <a:endParaRPr lang="en-IN" b="1" dirty="0">
                        <a:effectLst/>
                      </a:endParaRPr>
                    </a:p>
                  </a:txBody>
                  <a:tcPr anchor="ctr">
                    <a:lnL>
                      <a:noFill/>
                    </a:lnL>
                    <a:lnR>
                      <a:noFill/>
                    </a:lnR>
                    <a:lnT>
                      <a:noFill/>
                    </a:lnT>
                    <a:lnB>
                      <a:noFill/>
                    </a:lnB>
                    <a:solidFill>
                      <a:srgbClr val="FFFFFF"/>
                    </a:solidFill>
                  </a:tcPr>
                </a:tc>
                <a:tc>
                  <a:txBody>
                    <a:bodyPr/>
                    <a:lstStyle/>
                    <a:p>
                      <a:pPr algn="r" fontAlgn="ctr"/>
                      <a:r>
                        <a:rPr lang="en-IN" b="1" dirty="0">
                          <a:effectLst/>
                        </a:rPr>
                        <a:t>Model</a:t>
                      </a:r>
                    </a:p>
                  </a:txBody>
                  <a:tcPr anchor="ctr">
                    <a:lnL>
                      <a:noFill/>
                    </a:lnL>
                    <a:lnR>
                      <a:noFill/>
                    </a:lnR>
                    <a:lnT>
                      <a:noFill/>
                    </a:lnT>
                    <a:lnB>
                      <a:noFill/>
                    </a:lnB>
                    <a:solidFill>
                      <a:srgbClr val="FFFFFF"/>
                    </a:solidFill>
                  </a:tcPr>
                </a:tc>
                <a:tc>
                  <a:txBody>
                    <a:bodyPr/>
                    <a:lstStyle/>
                    <a:p>
                      <a:pPr algn="r" fontAlgn="ctr"/>
                      <a:r>
                        <a:rPr lang="en-IN" b="1">
                          <a:effectLst/>
                        </a:rPr>
                        <a:t>Accuracy_score</a:t>
                      </a:r>
                    </a:p>
                  </a:txBody>
                  <a:tcPr anchor="ctr">
                    <a:lnL>
                      <a:noFill/>
                    </a:lnL>
                    <a:lnR>
                      <a:noFill/>
                    </a:lnR>
                    <a:lnT>
                      <a:noFill/>
                    </a:lnT>
                    <a:lnB>
                      <a:noFill/>
                    </a:lnB>
                    <a:solidFill>
                      <a:srgbClr val="FFFFFF"/>
                    </a:solidFill>
                  </a:tcPr>
                </a:tc>
                <a:tc>
                  <a:txBody>
                    <a:bodyPr/>
                    <a:lstStyle/>
                    <a:p>
                      <a:pPr algn="r" fontAlgn="ctr"/>
                      <a:r>
                        <a:rPr lang="en-IN" b="1" dirty="0" err="1">
                          <a:effectLst/>
                        </a:rPr>
                        <a:t>Cross_val_score</a:t>
                      </a:r>
                      <a:endParaRPr lang="en-IN" b="1" dirty="0">
                        <a:effectLst/>
                      </a:endParaRPr>
                    </a:p>
                  </a:txBody>
                  <a:tcPr anchor="ctr">
                    <a:lnL>
                      <a:noFill/>
                    </a:lnL>
                    <a:lnR>
                      <a:noFill/>
                    </a:lnR>
                    <a:lnT>
                      <a:noFill/>
                    </a:lnT>
                    <a:lnB>
                      <a:noFill/>
                    </a:lnB>
                    <a:solidFill>
                      <a:srgbClr val="FFFFFF"/>
                    </a:solidFill>
                  </a:tcPr>
                </a:tc>
                <a:tc>
                  <a:txBody>
                    <a:bodyPr/>
                    <a:lstStyle/>
                    <a:p>
                      <a:pPr algn="r" fontAlgn="ctr"/>
                      <a:r>
                        <a:rPr lang="en-IN" b="1">
                          <a:effectLst/>
                        </a:rPr>
                        <a:t>Roc_auc_curve</a:t>
                      </a:r>
                    </a:p>
                  </a:txBody>
                  <a:tcPr anchor="ctr">
                    <a:lnL>
                      <a:noFill/>
                    </a:lnL>
                    <a:lnR>
                      <a:noFill/>
                    </a:lnR>
                    <a:lnT>
                      <a:noFill/>
                    </a:lnT>
                    <a:lnB>
                      <a:noFill/>
                    </a:lnB>
                    <a:solidFill>
                      <a:srgbClr val="FFFFFF"/>
                    </a:solidFill>
                  </a:tcPr>
                </a:tc>
                <a:extLst>
                  <a:ext uri="{0D108BD9-81ED-4DB2-BD59-A6C34878D82A}">
                    <a16:rowId xmlns:a16="http://schemas.microsoft.com/office/drawing/2014/main" val="3834286756"/>
                  </a:ext>
                </a:extLst>
              </a:tr>
              <a:tr h="997585">
                <a:tc>
                  <a:txBody>
                    <a:bodyPr/>
                    <a:lstStyle/>
                    <a:p>
                      <a:pPr algn="r" fontAlgn="ctr"/>
                      <a:r>
                        <a:rPr lang="en-IN" b="1">
                          <a:effectLst/>
                        </a:rPr>
                        <a:t>0</a:t>
                      </a:r>
                    </a:p>
                  </a:txBody>
                  <a:tcPr anchor="ctr">
                    <a:lnL>
                      <a:noFill/>
                    </a:lnL>
                    <a:lnR>
                      <a:noFill/>
                    </a:lnR>
                    <a:lnT>
                      <a:noFill/>
                    </a:lnT>
                    <a:lnB>
                      <a:noFill/>
                    </a:lnB>
                    <a:solidFill>
                      <a:srgbClr val="F5F5F5"/>
                    </a:solidFill>
                  </a:tcPr>
                </a:tc>
                <a:tc>
                  <a:txBody>
                    <a:bodyPr/>
                    <a:lstStyle/>
                    <a:p>
                      <a:pPr algn="r" fontAlgn="ctr"/>
                      <a:r>
                        <a:rPr lang="en-IN">
                          <a:effectLst/>
                        </a:rPr>
                        <a:t>LogisticRegression</a:t>
                      </a:r>
                    </a:p>
                  </a:txBody>
                  <a:tcPr anchor="ctr">
                    <a:lnL>
                      <a:noFill/>
                    </a:lnL>
                    <a:lnR>
                      <a:noFill/>
                    </a:lnR>
                    <a:lnT>
                      <a:noFill/>
                    </a:lnT>
                    <a:lnB>
                      <a:noFill/>
                    </a:lnB>
                    <a:solidFill>
                      <a:srgbClr val="F5F5F5"/>
                    </a:solidFill>
                  </a:tcPr>
                </a:tc>
                <a:tc>
                  <a:txBody>
                    <a:bodyPr/>
                    <a:lstStyle/>
                    <a:p>
                      <a:pPr algn="r" fontAlgn="ctr"/>
                      <a:r>
                        <a:rPr lang="en-IN">
                          <a:effectLst/>
                        </a:rPr>
                        <a:t>61.362721</a:t>
                      </a:r>
                    </a:p>
                  </a:txBody>
                  <a:tcPr anchor="ctr">
                    <a:lnL>
                      <a:noFill/>
                    </a:lnL>
                    <a:lnR>
                      <a:noFill/>
                    </a:lnR>
                    <a:lnT>
                      <a:noFill/>
                    </a:lnT>
                    <a:lnB>
                      <a:noFill/>
                    </a:lnB>
                    <a:solidFill>
                      <a:srgbClr val="F5F5F5"/>
                    </a:solidFill>
                  </a:tcPr>
                </a:tc>
                <a:tc>
                  <a:txBody>
                    <a:bodyPr/>
                    <a:lstStyle/>
                    <a:p>
                      <a:pPr algn="r" fontAlgn="ctr"/>
                      <a:r>
                        <a:rPr lang="en-IN" dirty="0">
                          <a:effectLst/>
                        </a:rPr>
                        <a:t>86.423650</a:t>
                      </a:r>
                    </a:p>
                  </a:txBody>
                  <a:tcPr anchor="ctr">
                    <a:lnL>
                      <a:noFill/>
                    </a:lnL>
                    <a:lnR>
                      <a:noFill/>
                    </a:lnR>
                    <a:lnT>
                      <a:noFill/>
                    </a:lnT>
                    <a:lnB>
                      <a:noFill/>
                    </a:lnB>
                    <a:solidFill>
                      <a:srgbClr val="F5F5F5"/>
                    </a:solidFill>
                  </a:tcPr>
                </a:tc>
                <a:tc>
                  <a:txBody>
                    <a:bodyPr/>
                    <a:lstStyle/>
                    <a:p>
                      <a:pPr algn="r" fontAlgn="ctr"/>
                      <a:r>
                        <a:rPr lang="en-IN">
                          <a:effectLst/>
                        </a:rPr>
                        <a:t>71.720115</a:t>
                      </a:r>
                    </a:p>
                  </a:txBody>
                  <a:tcPr anchor="ctr">
                    <a:lnL>
                      <a:noFill/>
                    </a:lnL>
                    <a:lnR>
                      <a:noFill/>
                    </a:lnR>
                    <a:lnT>
                      <a:noFill/>
                    </a:lnT>
                    <a:lnB>
                      <a:noFill/>
                    </a:lnB>
                    <a:solidFill>
                      <a:srgbClr val="F5F5F5"/>
                    </a:solidFill>
                  </a:tcPr>
                </a:tc>
                <a:extLst>
                  <a:ext uri="{0D108BD9-81ED-4DB2-BD59-A6C34878D82A}">
                    <a16:rowId xmlns:a16="http://schemas.microsoft.com/office/drawing/2014/main" val="20371092"/>
                  </a:ext>
                </a:extLst>
              </a:tr>
              <a:tr h="997585">
                <a:tc>
                  <a:txBody>
                    <a:bodyPr/>
                    <a:lstStyle/>
                    <a:p>
                      <a:pPr algn="r" fontAlgn="ctr"/>
                      <a:r>
                        <a:rPr lang="en-IN" b="1" dirty="0">
                          <a:effectLst/>
                        </a:rPr>
                        <a:t>1</a:t>
                      </a:r>
                    </a:p>
                  </a:txBody>
                  <a:tcPr anchor="ctr">
                    <a:lnL>
                      <a:noFill/>
                    </a:lnL>
                    <a:lnR>
                      <a:noFill/>
                    </a:lnR>
                    <a:lnT>
                      <a:noFill/>
                    </a:lnT>
                    <a:lnB>
                      <a:noFill/>
                    </a:lnB>
                    <a:solidFill>
                      <a:srgbClr val="FFFFFF"/>
                    </a:solidFill>
                  </a:tcPr>
                </a:tc>
                <a:tc>
                  <a:txBody>
                    <a:bodyPr/>
                    <a:lstStyle/>
                    <a:p>
                      <a:pPr algn="r" fontAlgn="ctr"/>
                      <a:r>
                        <a:rPr lang="en-IN" dirty="0" err="1">
                          <a:effectLst/>
                        </a:rPr>
                        <a:t>DecisionTreeClassifier</a:t>
                      </a:r>
                      <a:endParaRPr lang="en-IN" dirty="0">
                        <a:effectLst/>
                      </a:endParaRPr>
                    </a:p>
                  </a:txBody>
                  <a:tcPr anchor="ctr">
                    <a:lnL>
                      <a:noFill/>
                    </a:lnL>
                    <a:lnR>
                      <a:noFill/>
                    </a:lnR>
                    <a:lnT>
                      <a:noFill/>
                    </a:lnT>
                    <a:lnB>
                      <a:noFill/>
                    </a:lnB>
                    <a:solidFill>
                      <a:srgbClr val="FFFFFF"/>
                    </a:solidFill>
                  </a:tcPr>
                </a:tc>
                <a:tc>
                  <a:txBody>
                    <a:bodyPr/>
                    <a:lstStyle/>
                    <a:p>
                      <a:pPr algn="r" fontAlgn="ctr"/>
                      <a:r>
                        <a:rPr lang="en-IN">
                          <a:effectLst/>
                        </a:rPr>
                        <a:t>61.362721</a:t>
                      </a:r>
                    </a:p>
                  </a:txBody>
                  <a:tcPr anchor="ctr">
                    <a:lnL>
                      <a:noFill/>
                    </a:lnL>
                    <a:lnR>
                      <a:noFill/>
                    </a:lnR>
                    <a:lnT>
                      <a:noFill/>
                    </a:lnT>
                    <a:lnB>
                      <a:noFill/>
                    </a:lnB>
                    <a:solidFill>
                      <a:srgbClr val="FFFFFF"/>
                    </a:solidFill>
                  </a:tcPr>
                </a:tc>
                <a:tc>
                  <a:txBody>
                    <a:bodyPr/>
                    <a:lstStyle/>
                    <a:p>
                      <a:pPr algn="r" fontAlgn="ctr"/>
                      <a:r>
                        <a:rPr lang="en-IN">
                          <a:effectLst/>
                        </a:rPr>
                        <a:t>87.465835</a:t>
                      </a:r>
                    </a:p>
                  </a:txBody>
                  <a:tcPr anchor="ctr">
                    <a:lnL>
                      <a:noFill/>
                    </a:lnL>
                    <a:lnR>
                      <a:noFill/>
                    </a:lnR>
                    <a:lnT>
                      <a:noFill/>
                    </a:lnT>
                    <a:lnB>
                      <a:noFill/>
                    </a:lnB>
                    <a:solidFill>
                      <a:srgbClr val="FFFFFF"/>
                    </a:solidFill>
                  </a:tcPr>
                </a:tc>
                <a:tc>
                  <a:txBody>
                    <a:bodyPr/>
                    <a:lstStyle/>
                    <a:p>
                      <a:pPr algn="r" fontAlgn="ctr"/>
                      <a:r>
                        <a:rPr lang="en-IN">
                          <a:effectLst/>
                        </a:rPr>
                        <a:t>71.720115</a:t>
                      </a:r>
                    </a:p>
                  </a:txBody>
                  <a:tcPr anchor="ctr">
                    <a:lnL>
                      <a:noFill/>
                    </a:lnL>
                    <a:lnR>
                      <a:noFill/>
                    </a:lnR>
                    <a:lnT>
                      <a:noFill/>
                    </a:lnT>
                    <a:lnB>
                      <a:noFill/>
                    </a:lnB>
                    <a:solidFill>
                      <a:srgbClr val="FFFFFF"/>
                    </a:solidFill>
                  </a:tcPr>
                </a:tc>
                <a:extLst>
                  <a:ext uri="{0D108BD9-81ED-4DB2-BD59-A6C34878D82A}">
                    <a16:rowId xmlns:a16="http://schemas.microsoft.com/office/drawing/2014/main" val="2240316074"/>
                  </a:ext>
                </a:extLst>
              </a:tr>
              <a:tr h="997585">
                <a:tc>
                  <a:txBody>
                    <a:bodyPr/>
                    <a:lstStyle/>
                    <a:p>
                      <a:pPr algn="r" fontAlgn="ctr"/>
                      <a:r>
                        <a:rPr lang="en-IN" b="1">
                          <a:effectLst/>
                        </a:rPr>
                        <a:t>2</a:t>
                      </a:r>
                    </a:p>
                  </a:txBody>
                  <a:tcPr anchor="ctr">
                    <a:lnL>
                      <a:noFill/>
                    </a:lnL>
                    <a:lnR>
                      <a:noFill/>
                    </a:lnR>
                    <a:lnT>
                      <a:noFill/>
                    </a:lnT>
                    <a:lnB>
                      <a:noFill/>
                    </a:lnB>
                    <a:solidFill>
                      <a:srgbClr val="F5F5F5"/>
                    </a:solidFill>
                  </a:tcPr>
                </a:tc>
                <a:tc>
                  <a:txBody>
                    <a:bodyPr/>
                    <a:lstStyle/>
                    <a:p>
                      <a:pPr algn="r" fontAlgn="ctr"/>
                      <a:r>
                        <a:rPr lang="en-IN">
                          <a:effectLst/>
                        </a:rPr>
                        <a:t>RandomForestClassifier</a:t>
                      </a:r>
                    </a:p>
                  </a:txBody>
                  <a:tcPr anchor="ctr">
                    <a:lnL>
                      <a:noFill/>
                    </a:lnL>
                    <a:lnR>
                      <a:noFill/>
                    </a:lnR>
                    <a:lnT>
                      <a:noFill/>
                    </a:lnT>
                    <a:lnB>
                      <a:noFill/>
                    </a:lnB>
                    <a:solidFill>
                      <a:srgbClr val="F5F5F5"/>
                    </a:solidFill>
                  </a:tcPr>
                </a:tc>
                <a:tc>
                  <a:txBody>
                    <a:bodyPr/>
                    <a:lstStyle/>
                    <a:p>
                      <a:pPr algn="r" fontAlgn="ctr"/>
                      <a:r>
                        <a:rPr lang="en-IN">
                          <a:effectLst/>
                        </a:rPr>
                        <a:t>61.362721</a:t>
                      </a:r>
                    </a:p>
                  </a:txBody>
                  <a:tcPr anchor="ctr">
                    <a:lnL>
                      <a:noFill/>
                    </a:lnL>
                    <a:lnR>
                      <a:noFill/>
                    </a:lnR>
                    <a:lnT>
                      <a:noFill/>
                    </a:lnT>
                    <a:lnB>
                      <a:noFill/>
                    </a:lnB>
                    <a:solidFill>
                      <a:srgbClr val="F5F5F5"/>
                    </a:solidFill>
                  </a:tcPr>
                </a:tc>
                <a:tc>
                  <a:txBody>
                    <a:bodyPr/>
                    <a:lstStyle/>
                    <a:p>
                      <a:pPr algn="r" fontAlgn="ctr"/>
                      <a:r>
                        <a:rPr lang="en-IN">
                          <a:effectLst/>
                        </a:rPr>
                        <a:t>91.326384</a:t>
                      </a:r>
                    </a:p>
                  </a:txBody>
                  <a:tcPr anchor="ctr">
                    <a:lnL>
                      <a:noFill/>
                    </a:lnL>
                    <a:lnR>
                      <a:noFill/>
                    </a:lnR>
                    <a:lnT>
                      <a:noFill/>
                    </a:lnT>
                    <a:lnB>
                      <a:noFill/>
                    </a:lnB>
                    <a:solidFill>
                      <a:srgbClr val="F5F5F5"/>
                    </a:solidFill>
                  </a:tcPr>
                </a:tc>
                <a:tc>
                  <a:txBody>
                    <a:bodyPr/>
                    <a:lstStyle/>
                    <a:p>
                      <a:pPr algn="r" fontAlgn="ctr"/>
                      <a:r>
                        <a:rPr lang="en-IN">
                          <a:effectLst/>
                        </a:rPr>
                        <a:t>71.720115</a:t>
                      </a:r>
                    </a:p>
                  </a:txBody>
                  <a:tcPr anchor="ctr">
                    <a:lnL>
                      <a:noFill/>
                    </a:lnL>
                    <a:lnR>
                      <a:noFill/>
                    </a:lnR>
                    <a:lnT>
                      <a:noFill/>
                    </a:lnT>
                    <a:lnB>
                      <a:noFill/>
                    </a:lnB>
                    <a:solidFill>
                      <a:srgbClr val="F5F5F5"/>
                    </a:solidFill>
                  </a:tcPr>
                </a:tc>
                <a:extLst>
                  <a:ext uri="{0D108BD9-81ED-4DB2-BD59-A6C34878D82A}">
                    <a16:rowId xmlns:a16="http://schemas.microsoft.com/office/drawing/2014/main" val="125654521"/>
                  </a:ext>
                </a:extLst>
              </a:tr>
              <a:tr h="997585">
                <a:tc>
                  <a:txBody>
                    <a:bodyPr/>
                    <a:lstStyle/>
                    <a:p>
                      <a:pPr algn="r" fontAlgn="ctr"/>
                      <a:r>
                        <a:rPr lang="en-IN" b="1">
                          <a:effectLst/>
                        </a:rPr>
                        <a:t>3</a:t>
                      </a:r>
                    </a:p>
                  </a:txBody>
                  <a:tcPr anchor="ctr">
                    <a:lnL>
                      <a:noFill/>
                    </a:lnL>
                    <a:lnR>
                      <a:noFill/>
                    </a:lnR>
                    <a:lnT>
                      <a:noFill/>
                    </a:lnT>
                    <a:lnB>
                      <a:noFill/>
                    </a:lnB>
                    <a:solidFill>
                      <a:srgbClr val="FFFFFF"/>
                    </a:solidFill>
                  </a:tcPr>
                </a:tc>
                <a:tc>
                  <a:txBody>
                    <a:bodyPr/>
                    <a:lstStyle/>
                    <a:p>
                      <a:pPr algn="r" fontAlgn="ctr"/>
                      <a:r>
                        <a:rPr lang="en-IN">
                          <a:effectLst/>
                        </a:rPr>
                        <a:t>KNeighborsClassifier</a:t>
                      </a:r>
                    </a:p>
                  </a:txBody>
                  <a:tcPr anchor="ctr">
                    <a:lnL>
                      <a:noFill/>
                    </a:lnL>
                    <a:lnR>
                      <a:noFill/>
                    </a:lnR>
                    <a:lnT>
                      <a:noFill/>
                    </a:lnT>
                    <a:lnB>
                      <a:noFill/>
                    </a:lnB>
                    <a:solidFill>
                      <a:srgbClr val="FFFFFF"/>
                    </a:solidFill>
                  </a:tcPr>
                </a:tc>
                <a:tc>
                  <a:txBody>
                    <a:bodyPr/>
                    <a:lstStyle/>
                    <a:p>
                      <a:pPr algn="r" fontAlgn="ctr"/>
                      <a:r>
                        <a:rPr lang="en-IN">
                          <a:effectLst/>
                        </a:rPr>
                        <a:t>61.362721</a:t>
                      </a:r>
                    </a:p>
                  </a:txBody>
                  <a:tcPr anchor="ctr">
                    <a:lnL>
                      <a:noFill/>
                    </a:lnL>
                    <a:lnR>
                      <a:noFill/>
                    </a:lnR>
                    <a:lnT>
                      <a:noFill/>
                    </a:lnT>
                    <a:lnB>
                      <a:noFill/>
                    </a:lnB>
                    <a:solidFill>
                      <a:srgbClr val="FFFFFF"/>
                    </a:solidFill>
                  </a:tcPr>
                </a:tc>
                <a:tc>
                  <a:txBody>
                    <a:bodyPr/>
                    <a:lstStyle/>
                    <a:p>
                      <a:pPr algn="r" fontAlgn="ctr"/>
                      <a:r>
                        <a:rPr lang="en-IN">
                          <a:effectLst/>
                        </a:rPr>
                        <a:t>87.139379</a:t>
                      </a:r>
                    </a:p>
                  </a:txBody>
                  <a:tcPr anchor="ctr">
                    <a:lnL>
                      <a:noFill/>
                    </a:lnL>
                    <a:lnR>
                      <a:noFill/>
                    </a:lnR>
                    <a:lnT>
                      <a:noFill/>
                    </a:lnT>
                    <a:lnB>
                      <a:noFill/>
                    </a:lnB>
                    <a:solidFill>
                      <a:srgbClr val="FFFFFF"/>
                    </a:solidFill>
                  </a:tcPr>
                </a:tc>
                <a:tc>
                  <a:txBody>
                    <a:bodyPr/>
                    <a:lstStyle/>
                    <a:p>
                      <a:pPr algn="r" fontAlgn="ctr"/>
                      <a:r>
                        <a:rPr lang="en-IN">
                          <a:effectLst/>
                        </a:rPr>
                        <a:t>71.720115</a:t>
                      </a:r>
                    </a:p>
                  </a:txBody>
                  <a:tcPr anchor="ctr">
                    <a:lnL>
                      <a:noFill/>
                    </a:lnL>
                    <a:lnR>
                      <a:noFill/>
                    </a:lnR>
                    <a:lnT>
                      <a:noFill/>
                    </a:lnT>
                    <a:lnB>
                      <a:noFill/>
                    </a:lnB>
                    <a:solidFill>
                      <a:srgbClr val="FFFFFF"/>
                    </a:solidFill>
                  </a:tcPr>
                </a:tc>
                <a:extLst>
                  <a:ext uri="{0D108BD9-81ED-4DB2-BD59-A6C34878D82A}">
                    <a16:rowId xmlns:a16="http://schemas.microsoft.com/office/drawing/2014/main" val="1715177191"/>
                  </a:ext>
                </a:extLst>
              </a:tr>
              <a:tr h="570050">
                <a:tc>
                  <a:txBody>
                    <a:bodyPr/>
                    <a:lstStyle/>
                    <a:p>
                      <a:pPr algn="r" fontAlgn="ctr"/>
                      <a:r>
                        <a:rPr lang="en-IN" b="1">
                          <a:effectLst/>
                        </a:rPr>
                        <a:t>4</a:t>
                      </a:r>
                    </a:p>
                  </a:txBody>
                  <a:tcPr anchor="ctr">
                    <a:lnL>
                      <a:noFill/>
                    </a:lnL>
                    <a:lnR>
                      <a:noFill/>
                    </a:lnR>
                    <a:lnT>
                      <a:noFill/>
                    </a:lnT>
                    <a:lnB>
                      <a:noFill/>
                    </a:lnB>
                    <a:solidFill>
                      <a:srgbClr val="F5F5F5"/>
                    </a:solidFill>
                  </a:tcPr>
                </a:tc>
                <a:tc>
                  <a:txBody>
                    <a:bodyPr/>
                    <a:lstStyle/>
                    <a:p>
                      <a:pPr algn="r" fontAlgn="ctr"/>
                      <a:r>
                        <a:rPr lang="en-IN">
                          <a:effectLst/>
                        </a:rPr>
                        <a:t>GaussianNB</a:t>
                      </a:r>
                    </a:p>
                  </a:txBody>
                  <a:tcPr anchor="ctr">
                    <a:lnL>
                      <a:noFill/>
                    </a:lnL>
                    <a:lnR>
                      <a:noFill/>
                    </a:lnR>
                    <a:lnT>
                      <a:noFill/>
                    </a:lnT>
                    <a:lnB>
                      <a:noFill/>
                    </a:lnB>
                    <a:solidFill>
                      <a:srgbClr val="F5F5F5"/>
                    </a:solidFill>
                  </a:tcPr>
                </a:tc>
                <a:tc>
                  <a:txBody>
                    <a:bodyPr/>
                    <a:lstStyle/>
                    <a:p>
                      <a:pPr algn="r" fontAlgn="ctr"/>
                      <a:r>
                        <a:rPr lang="en-IN">
                          <a:effectLst/>
                        </a:rPr>
                        <a:t>61.362721</a:t>
                      </a:r>
                    </a:p>
                  </a:txBody>
                  <a:tcPr anchor="ctr">
                    <a:lnL>
                      <a:noFill/>
                    </a:lnL>
                    <a:lnR>
                      <a:noFill/>
                    </a:lnR>
                    <a:lnT>
                      <a:noFill/>
                    </a:lnT>
                    <a:lnB>
                      <a:noFill/>
                    </a:lnB>
                    <a:solidFill>
                      <a:srgbClr val="F5F5F5"/>
                    </a:solidFill>
                  </a:tcPr>
                </a:tc>
                <a:tc>
                  <a:txBody>
                    <a:bodyPr/>
                    <a:lstStyle/>
                    <a:p>
                      <a:pPr algn="r" fontAlgn="ctr"/>
                      <a:r>
                        <a:rPr lang="en-IN">
                          <a:effectLst/>
                        </a:rPr>
                        <a:t>60.837705</a:t>
                      </a:r>
                    </a:p>
                  </a:txBody>
                  <a:tcPr anchor="ctr">
                    <a:lnL>
                      <a:noFill/>
                    </a:lnL>
                    <a:lnR>
                      <a:noFill/>
                    </a:lnR>
                    <a:lnT>
                      <a:noFill/>
                    </a:lnT>
                    <a:lnB>
                      <a:noFill/>
                    </a:lnB>
                    <a:solidFill>
                      <a:srgbClr val="F5F5F5"/>
                    </a:solidFill>
                  </a:tcPr>
                </a:tc>
                <a:tc>
                  <a:txBody>
                    <a:bodyPr/>
                    <a:lstStyle/>
                    <a:p>
                      <a:pPr algn="r" fontAlgn="ctr"/>
                      <a:r>
                        <a:rPr lang="en-IN" dirty="0">
                          <a:effectLst/>
                        </a:rPr>
                        <a:t>71.720115</a:t>
                      </a:r>
                    </a:p>
                  </a:txBody>
                  <a:tcPr anchor="ctr">
                    <a:lnL>
                      <a:noFill/>
                    </a:lnL>
                    <a:lnR>
                      <a:noFill/>
                    </a:lnR>
                    <a:lnT>
                      <a:noFill/>
                    </a:lnT>
                    <a:lnB>
                      <a:noFill/>
                    </a:lnB>
                    <a:solidFill>
                      <a:srgbClr val="F5F5F5"/>
                    </a:solidFill>
                  </a:tcPr>
                </a:tc>
                <a:extLst>
                  <a:ext uri="{0D108BD9-81ED-4DB2-BD59-A6C34878D82A}">
                    <a16:rowId xmlns:a16="http://schemas.microsoft.com/office/drawing/2014/main" val="2847060473"/>
                  </a:ext>
                </a:extLst>
              </a:tr>
            </a:tbl>
          </a:graphicData>
        </a:graphic>
      </p:graphicFrame>
      <p:sp>
        <p:nvSpPr>
          <p:cNvPr id="3" name="TextBox 2">
            <a:extLst>
              <a:ext uri="{FF2B5EF4-FFF2-40B4-BE49-F238E27FC236}">
                <a16:creationId xmlns:a16="http://schemas.microsoft.com/office/drawing/2014/main" id="{56B39957-086B-412A-B5D6-5B3B7148C6CD}"/>
              </a:ext>
            </a:extLst>
          </p:cNvPr>
          <p:cNvSpPr txBox="1"/>
          <p:nvPr/>
        </p:nvSpPr>
        <p:spPr>
          <a:xfrm>
            <a:off x="603682" y="710214"/>
            <a:ext cx="3950563" cy="523220"/>
          </a:xfrm>
          <a:prstGeom prst="rect">
            <a:avLst/>
          </a:prstGeom>
          <a:noFill/>
        </p:spPr>
        <p:txBody>
          <a:bodyPr wrap="square" rtlCol="0">
            <a:spAutoFit/>
          </a:bodyPr>
          <a:lstStyle/>
          <a:p>
            <a:r>
              <a:rPr lang="en-US" sz="2800" dirty="0"/>
              <a:t>Result:</a:t>
            </a:r>
            <a:endParaRPr lang="en-IN" sz="2800" dirty="0"/>
          </a:p>
        </p:txBody>
      </p:sp>
    </p:spTree>
    <p:extLst>
      <p:ext uri="{BB962C8B-B14F-4D97-AF65-F5344CB8AC3E}">
        <p14:creationId xmlns:p14="http://schemas.microsoft.com/office/powerpoint/2010/main" val="23092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6E5B3-93B5-4828-A9F2-D56AF4F9E333}"/>
              </a:ext>
            </a:extLst>
          </p:cNvPr>
          <p:cNvSpPr txBox="1"/>
          <p:nvPr/>
        </p:nvSpPr>
        <p:spPr>
          <a:xfrm>
            <a:off x="1127464" y="781235"/>
            <a:ext cx="9694416" cy="2062103"/>
          </a:xfrm>
          <a:prstGeom prst="rect">
            <a:avLst/>
          </a:prstGeom>
          <a:noFill/>
        </p:spPr>
        <p:txBody>
          <a:bodyPr wrap="square" rtlCol="0">
            <a:spAutoFit/>
          </a:bodyPr>
          <a:lstStyle/>
          <a:p>
            <a:r>
              <a:rPr lang="en-US" sz="2800" dirty="0"/>
              <a:t>Conclusion:</a:t>
            </a:r>
          </a:p>
          <a:p>
            <a:endParaRPr lang="en-US" sz="2800" dirty="0"/>
          </a:p>
          <a:p>
            <a:r>
              <a:rPr lang="en-US" sz="2400" b="0" i="0" dirty="0">
                <a:solidFill>
                  <a:srgbClr val="24292F"/>
                </a:solidFill>
                <a:effectLst/>
                <a:latin typeface="-apple-system"/>
              </a:rPr>
              <a:t>According to the performance metrics, Random Forrest scores highest in accuracy. </a:t>
            </a:r>
          </a:p>
          <a:p>
            <a:r>
              <a:rPr lang="en-US" sz="2400" b="0" i="0" dirty="0">
                <a:solidFill>
                  <a:srgbClr val="24292F"/>
                </a:solidFill>
                <a:effectLst/>
                <a:latin typeface="-apple-system"/>
              </a:rPr>
              <a:t>Hence, Random Forrest looks like the best fit for this data.</a:t>
            </a:r>
            <a:endParaRPr lang="en-IN" sz="2400" dirty="0"/>
          </a:p>
        </p:txBody>
      </p:sp>
    </p:spTree>
    <p:extLst>
      <p:ext uri="{BB962C8B-B14F-4D97-AF65-F5344CB8AC3E}">
        <p14:creationId xmlns:p14="http://schemas.microsoft.com/office/powerpoint/2010/main" val="33527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98EEA-1DDA-4870-B122-962681486AE2}"/>
              </a:ext>
            </a:extLst>
          </p:cNvPr>
          <p:cNvSpPr txBox="1"/>
          <p:nvPr/>
        </p:nvSpPr>
        <p:spPr>
          <a:xfrm>
            <a:off x="2787588" y="2796466"/>
            <a:ext cx="4181383" cy="584775"/>
          </a:xfrm>
          <a:prstGeom prst="rect">
            <a:avLst/>
          </a:prstGeom>
          <a:noFill/>
        </p:spPr>
        <p:txBody>
          <a:bodyPr wrap="square" rtlCol="0">
            <a:spAutoFit/>
          </a:bodyPr>
          <a:lstStyle/>
          <a:p>
            <a:pPr algn="ctr"/>
            <a:r>
              <a:rPr lang="en-US" sz="3200" b="1" u="sng" dirty="0"/>
              <a:t>THANK YOU</a:t>
            </a:r>
            <a:endParaRPr lang="en-IN" sz="3200" b="1" u="sng" dirty="0"/>
          </a:p>
        </p:txBody>
      </p:sp>
    </p:spTree>
    <p:extLst>
      <p:ext uri="{BB962C8B-B14F-4D97-AF65-F5344CB8AC3E}">
        <p14:creationId xmlns:p14="http://schemas.microsoft.com/office/powerpoint/2010/main" val="127980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D38D-03EE-4D4D-B19D-1D637C4484ED}"/>
              </a:ext>
            </a:extLst>
          </p:cNvPr>
          <p:cNvSpPr>
            <a:spLocks noGrp="1"/>
          </p:cNvSpPr>
          <p:nvPr>
            <p:ph type="title"/>
          </p:nvPr>
        </p:nvSpPr>
        <p:spPr>
          <a:xfrm>
            <a:off x="677334" y="609600"/>
            <a:ext cx="8596668" cy="706582"/>
          </a:xfrm>
        </p:spPr>
        <p:txBody>
          <a:bodyPr>
            <a:normAutofit fontScale="90000"/>
          </a:bodyPr>
          <a:lstStyle/>
          <a:p>
            <a:r>
              <a:rPr lang="en-US" dirty="0">
                <a:solidFill>
                  <a:schemeClr val="tx1"/>
                </a:solidFill>
              </a:rPr>
              <a:t>INTRODUCTION</a:t>
            </a:r>
            <a:br>
              <a:rPr lang="en-US" dirty="0">
                <a:solidFill>
                  <a:schemeClr val="tx1"/>
                </a:solidFill>
              </a:rPr>
            </a:br>
            <a:endParaRPr lang="en-IN" dirty="0">
              <a:solidFill>
                <a:schemeClr val="tx1"/>
              </a:solidFill>
            </a:endParaRPr>
          </a:p>
        </p:txBody>
      </p:sp>
      <p:sp>
        <p:nvSpPr>
          <p:cNvPr id="3" name="Content Placeholder 2">
            <a:extLst>
              <a:ext uri="{FF2B5EF4-FFF2-40B4-BE49-F238E27FC236}">
                <a16:creationId xmlns:a16="http://schemas.microsoft.com/office/drawing/2014/main" id="{3F1D7B49-CB5A-437C-98A4-D7D6FD66F084}"/>
              </a:ext>
            </a:extLst>
          </p:cNvPr>
          <p:cNvSpPr>
            <a:spLocks noGrp="1"/>
          </p:cNvSpPr>
          <p:nvPr>
            <p:ph idx="1"/>
          </p:nvPr>
        </p:nvSpPr>
        <p:spPr>
          <a:xfrm>
            <a:off x="677333" y="1454727"/>
            <a:ext cx="10918921" cy="5250873"/>
          </a:xfrm>
        </p:spPr>
        <p:txBody>
          <a:bodyPr>
            <a:normAutofit/>
          </a:bodyPr>
          <a:lstStyle/>
          <a:p>
            <a:pPr lvl="1" algn="just">
              <a:buFont typeface="Wingdings" panose="05000000000000000000" pitchFamily="2" charset="2"/>
              <a:buChar char="Ø"/>
            </a:pPr>
            <a:r>
              <a:rPr lang="en-IN" sz="2000" dirty="0">
                <a:solidFill>
                  <a:schemeClr val="tx1"/>
                </a:solidFill>
                <a:latin typeface="+mj-lt"/>
              </a:rPr>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p>
          <a:p>
            <a:pPr lvl="1" algn="just">
              <a:buFont typeface="Wingdings" panose="05000000000000000000" pitchFamily="2" charset="2"/>
              <a:buChar char="Ø"/>
            </a:pPr>
            <a:r>
              <a:rPr lang="en-US" sz="2000" dirty="0">
                <a:solidFill>
                  <a:schemeClr val="tx1"/>
                </a:solidFill>
                <a:effectLst/>
                <a:latin typeface="+mj-lt"/>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sz="2000" dirty="0">
              <a:solidFill>
                <a:schemeClr val="tx1"/>
              </a:solidFill>
              <a:latin typeface="+mj-lt"/>
            </a:endParaRPr>
          </a:p>
          <a:p>
            <a:pPr lvl="1" algn="just">
              <a:buFont typeface="Wingdings" panose="05000000000000000000" pitchFamily="2" charset="2"/>
              <a:buChar char="Ø"/>
            </a:pPr>
            <a:r>
              <a:rPr lang="en-IN" sz="2000" dirty="0">
                <a:solidFill>
                  <a:schemeClr val="tx1"/>
                </a:solidFill>
                <a:latin typeface="+mj-lt"/>
              </a:rPr>
              <a:t>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some days.</a:t>
            </a:r>
          </a:p>
          <a:p>
            <a:endParaRPr lang="en-IN" dirty="0"/>
          </a:p>
        </p:txBody>
      </p:sp>
    </p:spTree>
    <p:extLst>
      <p:ext uri="{BB962C8B-B14F-4D97-AF65-F5344CB8AC3E}">
        <p14:creationId xmlns:p14="http://schemas.microsoft.com/office/powerpoint/2010/main" val="320959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8468-D791-4B81-AF7A-81A0D36C22C0}"/>
              </a:ext>
            </a:extLst>
          </p:cNvPr>
          <p:cNvSpPr>
            <a:spLocks noGrp="1"/>
          </p:cNvSpPr>
          <p:nvPr>
            <p:ph type="title"/>
          </p:nvPr>
        </p:nvSpPr>
        <p:spPr/>
        <p:txBody>
          <a:bodyPr>
            <a:normAutofit/>
          </a:bodyPr>
          <a:lstStyle/>
          <a:p>
            <a:r>
              <a:rPr lang="en-US" sz="3200" b="1" u="sng" dirty="0">
                <a:solidFill>
                  <a:schemeClr val="tx1"/>
                </a:solidFill>
              </a:rPr>
              <a:t>PROBLEM STATEMENT</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ED5781AE-7C5D-4A73-B6E7-21FF60AAB2EB}"/>
              </a:ext>
            </a:extLst>
          </p:cNvPr>
          <p:cNvSpPr>
            <a:spLocks noGrp="1"/>
          </p:cNvSpPr>
          <p:nvPr>
            <p:ph idx="1"/>
          </p:nvPr>
        </p:nvSpPr>
        <p:spPr>
          <a:xfrm>
            <a:off x="677333" y="1371600"/>
            <a:ext cx="11057467" cy="5486399"/>
          </a:xfrm>
        </p:spPr>
        <p:txBody>
          <a:bodyPr>
            <a:normAutofit lnSpcReduction="10000"/>
          </a:bodyPr>
          <a:lstStyle/>
          <a:p>
            <a:r>
              <a:rPr lang="en-US" sz="2400" dirty="0">
                <a:solidFill>
                  <a:schemeClr val="tx1"/>
                </a:solidFill>
                <a:effectLst/>
                <a:ea typeface="Calibri" panose="020F0502020204030204" pitchFamily="34" charset="0"/>
                <a:cs typeface="Times New Roman" panose="02020603050405020304" pitchFamily="18" charset="0"/>
              </a:rPr>
              <a:t>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r>
              <a:rPr lang="en-IN" sz="2400" dirty="0">
                <a:solidFill>
                  <a:schemeClr val="tx1"/>
                </a:solidFill>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r>
              <a:rPr lang="en-US" sz="2400" dirty="0">
                <a:solidFill>
                  <a:schemeClr val="tx1"/>
                </a:solidFill>
                <a:effectLst/>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sz="2400" dirty="0" err="1">
                <a:solidFill>
                  <a:schemeClr val="tx1"/>
                </a:solidFill>
                <a:effectLst/>
                <a:ea typeface="Calibri" panose="020F0502020204030204" pitchFamily="34" charset="0"/>
                <a:cs typeface="Times New Roman" panose="02020603050405020304" pitchFamily="18" charset="0"/>
              </a:rPr>
              <a:t>payed</a:t>
            </a:r>
            <a:r>
              <a:rPr lang="en-US" sz="2400" dirty="0">
                <a:solidFill>
                  <a:schemeClr val="tx1"/>
                </a:solidFill>
                <a:effectLst/>
                <a:ea typeface="Calibri" panose="020F0502020204030204" pitchFamily="34" charset="0"/>
                <a:cs typeface="Times New Roman" panose="02020603050405020304" pitchFamily="18" charset="0"/>
              </a:rPr>
              <a:t> i.e. Non- defaulter, while, Label ‘0’ indicates that the loan has not been </a:t>
            </a:r>
            <a:r>
              <a:rPr lang="en-US" sz="2400" dirty="0" err="1">
                <a:solidFill>
                  <a:schemeClr val="tx1"/>
                </a:solidFill>
                <a:effectLst/>
                <a:ea typeface="Calibri" panose="020F0502020204030204" pitchFamily="34" charset="0"/>
                <a:cs typeface="Times New Roman" panose="02020603050405020304" pitchFamily="18" charset="0"/>
              </a:rPr>
              <a:t>payed</a:t>
            </a:r>
            <a:r>
              <a:rPr lang="en-US" sz="2400" dirty="0">
                <a:solidFill>
                  <a:schemeClr val="tx1"/>
                </a:solidFill>
                <a:effectLst/>
                <a:ea typeface="Calibri" panose="020F0502020204030204" pitchFamily="34" charset="0"/>
                <a:cs typeface="Times New Roman" panose="02020603050405020304" pitchFamily="18" charset="0"/>
              </a:rPr>
              <a:t> i.e. defaulter.  </a:t>
            </a:r>
            <a:endParaRPr lang="en-IN" sz="2400" dirty="0">
              <a:solidFill>
                <a:schemeClr val="tx1"/>
              </a:solidFill>
              <a:effectLst/>
              <a:ea typeface="Calibri" panose="020F0502020204030204" pitchFamily="34" charset="0"/>
              <a:cs typeface="Times New Roman" panose="02020603050405020304" pitchFamily="18" charset="0"/>
            </a:endParaRPr>
          </a:p>
          <a:p>
            <a:endParaRPr lang="en-IN" dirty="0"/>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114809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6443-1315-43D6-9F4E-8B3D8ED07128}"/>
              </a:ext>
            </a:extLst>
          </p:cNvPr>
          <p:cNvSpPr>
            <a:spLocks noGrp="1"/>
          </p:cNvSpPr>
          <p:nvPr>
            <p:ph type="title"/>
          </p:nvPr>
        </p:nvSpPr>
        <p:spPr>
          <a:xfrm>
            <a:off x="677334" y="609600"/>
            <a:ext cx="8596668" cy="955964"/>
          </a:xfrm>
        </p:spPr>
        <p:txBody>
          <a:bodyPr/>
          <a:lstStyle/>
          <a:p>
            <a:r>
              <a:rPr lang="en-US" b="1" u="sng" dirty="0">
                <a:solidFill>
                  <a:schemeClr val="tx1"/>
                </a:solidFill>
              </a:rPr>
              <a:t>LIFE CYCLE OF ML BEGINS</a:t>
            </a:r>
            <a:endParaRPr lang="en-IN" b="1" u="sng" dirty="0">
              <a:solidFill>
                <a:schemeClr val="tx1"/>
              </a:solidFill>
            </a:endParaRPr>
          </a:p>
        </p:txBody>
      </p:sp>
      <p:sp>
        <p:nvSpPr>
          <p:cNvPr id="3" name="Content Placeholder 2">
            <a:extLst>
              <a:ext uri="{FF2B5EF4-FFF2-40B4-BE49-F238E27FC236}">
                <a16:creationId xmlns:a16="http://schemas.microsoft.com/office/drawing/2014/main" id="{442EE792-CDA6-4B42-B3FD-23B8D66C5959}"/>
              </a:ext>
            </a:extLst>
          </p:cNvPr>
          <p:cNvSpPr>
            <a:spLocks noGrp="1"/>
          </p:cNvSpPr>
          <p:nvPr>
            <p:ph idx="1"/>
          </p:nvPr>
        </p:nvSpPr>
        <p:spPr>
          <a:xfrm>
            <a:off x="677333" y="1427019"/>
            <a:ext cx="11043611" cy="4614344"/>
          </a:xfrm>
        </p:spPr>
        <p:txBody>
          <a:bodyPr>
            <a:normAutofit fontScale="32500" lnSpcReduction="20000"/>
          </a:bodyPr>
          <a:lstStyle/>
          <a:p>
            <a:pPr marL="0" indent="0">
              <a:buNone/>
            </a:pPr>
            <a:r>
              <a:rPr lang="en-US" sz="7000" dirty="0"/>
              <a:t>DATA CLEANSING AND WRANGLING  </a:t>
            </a:r>
            <a:endParaRPr lang="en-IN" sz="7000" dirty="0"/>
          </a:p>
          <a:p>
            <a:pPr>
              <a:buNone/>
            </a:pPr>
            <a:r>
              <a:rPr lang="en-US" sz="6000" dirty="0"/>
              <a:t>   </a:t>
            </a:r>
          </a:p>
          <a:p>
            <a:pPr>
              <a:buFont typeface="Wingdings" panose="05000000000000000000" pitchFamily="2" charset="2"/>
              <a:buChar char="Ø"/>
            </a:pPr>
            <a:r>
              <a:rPr lang="en-US" sz="6000" dirty="0"/>
              <a:t>    First we check the information of the given dataset because it tells that how many rows and columns are present in our dataset and data type of the columns whether they are object, integer or float.</a:t>
            </a:r>
          </a:p>
          <a:p>
            <a:pPr>
              <a:buFont typeface="Wingdings" panose="05000000000000000000" pitchFamily="2" charset="2"/>
              <a:buChar char="Ø"/>
            </a:pPr>
            <a:r>
              <a:rPr lang="en-US" sz="6000" dirty="0"/>
              <a:t>Drop duplicates rows if present in </a:t>
            </a:r>
            <a:r>
              <a:rPr lang="en-US" sz="6000" dirty="0" err="1"/>
              <a:t>dataset.Then</a:t>
            </a:r>
            <a:r>
              <a:rPr lang="en-US" sz="6000" dirty="0"/>
              <a:t> we check for the null values present in our dataset. </a:t>
            </a:r>
          </a:p>
          <a:p>
            <a:pPr>
              <a:buFont typeface="Wingdings" panose="05000000000000000000" pitchFamily="2" charset="2"/>
              <a:buChar char="Ø"/>
            </a:pPr>
            <a:r>
              <a:rPr lang="en-US" sz="6000" dirty="0"/>
              <a:t>If null values are present then fill it via mean, median or mode. Or also you can remove that rows but kindly check it </a:t>
            </a:r>
            <a:r>
              <a:rPr lang="en-US" sz="6000" dirty="0" err="1"/>
              <a:t>properly.After</a:t>
            </a:r>
            <a:r>
              <a:rPr lang="en-US" sz="6000" dirty="0"/>
              <a:t> that we check the summary statistics of our dataset. This part tells about the statistics of our dataset i.e. mean, median, max value ,min values and also it tell whether outliers are present in our dataset or not. We also check the correlation of our dataset to check the correlation of the columns with each other. If columns are highly correlated with each other let’s say 90% or above then remove those columns to avoid multi collinearity problem.</a:t>
            </a:r>
          </a:p>
          <a:p>
            <a:pPr>
              <a:buFont typeface="Wingdings" panose="05000000000000000000" pitchFamily="2" charset="2"/>
              <a:buChar char="Ø"/>
            </a:pPr>
            <a:r>
              <a:rPr lang="en-US" sz="6000" dirty="0"/>
              <a:t>We cannot remove outliers because more than 20% of our data  are removed.</a:t>
            </a:r>
          </a:p>
          <a:p>
            <a:pPr>
              <a:buFont typeface="Wingdings" panose="05000000000000000000" pitchFamily="2" charset="2"/>
              <a:buChar char="Ø"/>
            </a:pPr>
            <a:endParaRPr lang="en-US" sz="6000" dirty="0"/>
          </a:p>
          <a:p>
            <a:pPr marL="0" lvl="0" indent="0" algn="just">
              <a:buNone/>
            </a:pPr>
            <a:endParaRPr lang="en-IN" sz="6000" dirty="0"/>
          </a:p>
          <a:p>
            <a:pPr>
              <a:buFont typeface="Wingdings" panose="05000000000000000000" pitchFamily="2" charset="2"/>
              <a:buChar char="Ø"/>
            </a:pPr>
            <a:endParaRPr lang="en-US" sz="6000" dirty="0"/>
          </a:p>
          <a:p>
            <a:pPr>
              <a:buFont typeface="Arial" charset="0"/>
              <a:buChar char="•"/>
            </a:pPr>
            <a:endParaRPr lang="en-US" sz="3600" dirty="0"/>
          </a:p>
          <a:p>
            <a:pPr>
              <a:buNone/>
            </a:pPr>
            <a:endParaRPr lang="en-US" sz="2800" dirty="0"/>
          </a:p>
        </p:txBody>
      </p:sp>
    </p:spTree>
    <p:extLst>
      <p:ext uri="{BB962C8B-B14F-4D97-AF65-F5344CB8AC3E}">
        <p14:creationId xmlns:p14="http://schemas.microsoft.com/office/powerpoint/2010/main" val="4016689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B32E-57D5-4CF6-9E45-CBFB85918FAD}"/>
              </a:ext>
            </a:extLst>
          </p:cNvPr>
          <p:cNvSpPr>
            <a:spLocks noGrp="1"/>
          </p:cNvSpPr>
          <p:nvPr>
            <p:ph type="title"/>
          </p:nvPr>
        </p:nvSpPr>
        <p:spPr>
          <a:xfrm>
            <a:off x="677334" y="138546"/>
            <a:ext cx="8106448" cy="1094510"/>
          </a:xfrm>
        </p:spPr>
        <p:txBody>
          <a:bodyPr>
            <a:normAutofit/>
          </a:bodyPr>
          <a:lstStyle/>
          <a:p>
            <a:r>
              <a:rPr lang="en-US" b="1" u="sng" dirty="0"/>
              <a:t>Correlation Heatmap</a:t>
            </a:r>
            <a:endParaRPr lang="en-IN" b="1" u="sng" dirty="0"/>
          </a:p>
        </p:txBody>
      </p:sp>
      <p:sp>
        <p:nvSpPr>
          <p:cNvPr id="3" name="Content Placeholder 2">
            <a:extLst>
              <a:ext uri="{FF2B5EF4-FFF2-40B4-BE49-F238E27FC236}">
                <a16:creationId xmlns:a16="http://schemas.microsoft.com/office/drawing/2014/main" id="{CCBD2A81-6CF8-407C-A32E-96D4E6A4FA66}"/>
              </a:ext>
            </a:extLst>
          </p:cNvPr>
          <p:cNvSpPr>
            <a:spLocks noGrp="1"/>
          </p:cNvSpPr>
          <p:nvPr>
            <p:ph idx="1"/>
          </p:nvPr>
        </p:nvSpPr>
        <p:spPr/>
        <p:txBody>
          <a:bodyPr/>
          <a:lstStyle/>
          <a:p>
            <a:pPr marL="0" lvl="0" indent="0" algn="just">
              <a:buNone/>
            </a:pPr>
            <a:endParaRPr lang="en-IN" sz="1800" dirty="0"/>
          </a:p>
          <a:p>
            <a:endParaRPr lang="en-IN" dirty="0"/>
          </a:p>
        </p:txBody>
      </p:sp>
      <p:pic>
        <p:nvPicPr>
          <p:cNvPr id="4" name="Picture 3">
            <a:extLst>
              <a:ext uri="{FF2B5EF4-FFF2-40B4-BE49-F238E27FC236}">
                <a16:creationId xmlns:a16="http://schemas.microsoft.com/office/drawing/2014/main" id="{05F536F5-6D0E-46E4-8590-F685D4641632}"/>
              </a:ext>
            </a:extLst>
          </p:cNvPr>
          <p:cNvPicPr>
            <a:picLocks noChangeAspect="1"/>
          </p:cNvPicPr>
          <p:nvPr/>
        </p:nvPicPr>
        <p:blipFill>
          <a:blip r:embed="rId2"/>
          <a:stretch>
            <a:fillRect/>
          </a:stretch>
        </p:blipFill>
        <p:spPr>
          <a:xfrm>
            <a:off x="0" y="665798"/>
            <a:ext cx="11002048" cy="6192202"/>
          </a:xfrm>
          <a:prstGeom prst="rect">
            <a:avLst/>
          </a:prstGeom>
        </p:spPr>
      </p:pic>
    </p:spTree>
    <p:extLst>
      <p:ext uri="{BB962C8B-B14F-4D97-AF65-F5344CB8AC3E}">
        <p14:creationId xmlns:p14="http://schemas.microsoft.com/office/powerpoint/2010/main" val="45786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A6208-BD64-4070-B617-0838A254364D}"/>
              </a:ext>
            </a:extLst>
          </p:cNvPr>
          <p:cNvSpPr>
            <a:spLocks noGrp="1"/>
          </p:cNvSpPr>
          <p:nvPr>
            <p:ph type="title"/>
          </p:nvPr>
        </p:nvSpPr>
        <p:spPr>
          <a:xfrm>
            <a:off x="677334" y="609600"/>
            <a:ext cx="8596668" cy="500109"/>
          </a:xfrm>
        </p:spPr>
        <p:txBody>
          <a:bodyPr>
            <a:normAutofit fontScale="90000"/>
          </a:bodyPr>
          <a:lstStyle/>
          <a:p>
            <a:r>
              <a:rPr lang="en-US" sz="2800" u="sng" dirty="0"/>
              <a:t>DATA VISUALIZATION</a:t>
            </a:r>
            <a:endParaRPr lang="en-IN" sz="2800" u="sng" dirty="0"/>
          </a:p>
        </p:txBody>
      </p:sp>
      <p:pic>
        <p:nvPicPr>
          <p:cNvPr id="4" name="Content Placeholder 3">
            <a:extLst>
              <a:ext uri="{FF2B5EF4-FFF2-40B4-BE49-F238E27FC236}">
                <a16:creationId xmlns:a16="http://schemas.microsoft.com/office/drawing/2014/main" id="{EB576D63-C402-4F9B-A2A5-A992A211F7EF}"/>
              </a:ext>
            </a:extLst>
          </p:cNvPr>
          <p:cNvPicPr>
            <a:picLocks noGrp="1" noChangeAspect="1"/>
          </p:cNvPicPr>
          <p:nvPr>
            <p:ph idx="1"/>
          </p:nvPr>
        </p:nvPicPr>
        <p:blipFill>
          <a:blip r:embed="rId2"/>
          <a:stretch>
            <a:fillRect/>
          </a:stretch>
        </p:blipFill>
        <p:spPr>
          <a:xfrm>
            <a:off x="381739" y="1252538"/>
            <a:ext cx="9117367" cy="5290305"/>
          </a:xfrm>
          <a:prstGeom prst="rect">
            <a:avLst/>
          </a:prstGeom>
        </p:spPr>
      </p:pic>
    </p:spTree>
    <p:extLst>
      <p:ext uri="{BB962C8B-B14F-4D97-AF65-F5344CB8AC3E}">
        <p14:creationId xmlns:p14="http://schemas.microsoft.com/office/powerpoint/2010/main" val="291703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D84EE30E-CB5E-4B31-B2A2-87887EDCE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240" y="361580"/>
            <a:ext cx="6399557" cy="44232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E6DFDD-E2AB-4FEB-9919-C46D7CD9DF12}"/>
              </a:ext>
            </a:extLst>
          </p:cNvPr>
          <p:cNvSpPr txBox="1"/>
          <p:nvPr/>
        </p:nvSpPr>
        <p:spPr>
          <a:xfrm>
            <a:off x="1114148" y="4878253"/>
            <a:ext cx="6098958" cy="923330"/>
          </a:xfrm>
          <a:prstGeom prst="rect">
            <a:avLst/>
          </a:prstGeom>
          <a:noFill/>
        </p:spPr>
        <p:txBody>
          <a:bodyPr wrap="square">
            <a:spAutoFit/>
          </a:bodyPr>
          <a:lstStyle/>
          <a:p>
            <a:r>
              <a:rPr lang="en-IN" dirty="0"/>
              <a:t>1    160383</a:t>
            </a:r>
          </a:p>
          <a:p>
            <a:r>
              <a:rPr lang="en-IN" dirty="0"/>
              <a:t>0     25860</a:t>
            </a:r>
          </a:p>
          <a:p>
            <a:r>
              <a:rPr lang="en-IN" dirty="0"/>
              <a:t>Name: label, </a:t>
            </a:r>
            <a:r>
              <a:rPr lang="en-IN" dirty="0" err="1"/>
              <a:t>dtype</a:t>
            </a:r>
            <a:r>
              <a:rPr lang="en-IN" dirty="0"/>
              <a:t>: int64</a:t>
            </a:r>
          </a:p>
        </p:txBody>
      </p:sp>
    </p:spTree>
    <p:extLst>
      <p:ext uri="{BB962C8B-B14F-4D97-AF65-F5344CB8AC3E}">
        <p14:creationId xmlns:p14="http://schemas.microsoft.com/office/powerpoint/2010/main" val="401640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985360C-87C2-4F93-A02D-C820E4DF4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85" y="941034"/>
            <a:ext cx="7467165" cy="3994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34AD41-4210-4F33-A4D2-8089016F54B3}"/>
              </a:ext>
            </a:extLst>
          </p:cNvPr>
          <p:cNvSpPr txBox="1"/>
          <p:nvPr/>
        </p:nvSpPr>
        <p:spPr>
          <a:xfrm>
            <a:off x="745724" y="284085"/>
            <a:ext cx="8402714" cy="369332"/>
          </a:xfrm>
          <a:prstGeom prst="rect">
            <a:avLst/>
          </a:prstGeom>
          <a:noFill/>
        </p:spPr>
        <p:txBody>
          <a:bodyPr wrap="square">
            <a:spAutoFit/>
          </a:bodyPr>
          <a:lstStyle/>
          <a:p>
            <a:r>
              <a:rPr lang="en-IN" dirty="0" err="1"/>
              <a:t>DecisionTreeClassifier</a:t>
            </a:r>
            <a:r>
              <a:rPr lang="en-IN" dirty="0"/>
              <a:t>(</a:t>
            </a:r>
            <a:r>
              <a:rPr lang="en-IN" dirty="0" err="1"/>
              <a:t>max_depth</a:t>
            </a:r>
            <a:r>
              <a:rPr lang="en-IN" dirty="0"/>
              <a:t>=3)</a:t>
            </a:r>
          </a:p>
        </p:txBody>
      </p:sp>
      <p:sp>
        <p:nvSpPr>
          <p:cNvPr id="8" name="TextBox 7">
            <a:extLst>
              <a:ext uri="{FF2B5EF4-FFF2-40B4-BE49-F238E27FC236}">
                <a16:creationId xmlns:a16="http://schemas.microsoft.com/office/drawing/2014/main" id="{415663EB-670B-4282-A6B0-4F0216F57499}"/>
              </a:ext>
            </a:extLst>
          </p:cNvPr>
          <p:cNvSpPr txBox="1"/>
          <p:nvPr/>
        </p:nvSpPr>
        <p:spPr>
          <a:xfrm>
            <a:off x="400486" y="3849403"/>
            <a:ext cx="10314862" cy="2031325"/>
          </a:xfrm>
          <a:prstGeom prst="rect">
            <a:avLst/>
          </a:prstGeom>
          <a:noFill/>
        </p:spPr>
        <p:txBody>
          <a:bodyPr wrap="square">
            <a:spAutoFit/>
          </a:bodyPr>
          <a:lstStyle/>
          <a:p>
            <a:endParaRPr lang="en-US" dirty="0"/>
          </a:p>
          <a:p>
            <a:endParaRPr lang="en-US" dirty="0"/>
          </a:p>
          <a:p>
            <a:endParaRPr lang="en-US" dirty="0"/>
          </a:p>
          <a:p>
            <a:endParaRPr lang="en-US" dirty="0"/>
          </a:p>
          <a:p>
            <a:r>
              <a:rPr lang="en-US" dirty="0"/>
              <a:t>We can see at daily_decr90 which is Daily amount spent from main account, averaged over last 90 days (in Indonesian Rupiah), it seems that this feature helps to discriminate the data indeed. This feature can bring insights for company when analyzing a customers.</a:t>
            </a:r>
            <a:endParaRPr lang="en-IN" dirty="0"/>
          </a:p>
        </p:txBody>
      </p:sp>
    </p:spTree>
    <p:extLst>
      <p:ext uri="{BB962C8B-B14F-4D97-AF65-F5344CB8AC3E}">
        <p14:creationId xmlns:p14="http://schemas.microsoft.com/office/powerpoint/2010/main" val="373852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D9D23C-8D98-401A-A718-C232FF71D982}"/>
              </a:ext>
            </a:extLst>
          </p:cNvPr>
          <p:cNvSpPr txBox="1"/>
          <p:nvPr/>
        </p:nvSpPr>
        <p:spPr>
          <a:xfrm flipH="1">
            <a:off x="577047" y="363983"/>
            <a:ext cx="10324731" cy="3108543"/>
          </a:xfrm>
          <a:prstGeom prst="rect">
            <a:avLst/>
          </a:prstGeom>
          <a:noFill/>
        </p:spPr>
        <p:txBody>
          <a:bodyPr wrap="square" rtlCol="0">
            <a:spAutoFit/>
          </a:bodyPr>
          <a:lstStyle/>
          <a:p>
            <a:pPr algn="l"/>
            <a:r>
              <a:rPr lang="en-IN" sz="2800" b="1" i="0" u="sng" dirty="0">
                <a:solidFill>
                  <a:srgbClr val="24292F"/>
                </a:solidFill>
                <a:effectLst/>
              </a:rPr>
              <a:t>Data </a:t>
            </a:r>
            <a:r>
              <a:rPr lang="en-IN" sz="2800" b="1" i="0" u="sng" dirty="0" err="1">
                <a:solidFill>
                  <a:srgbClr val="24292F"/>
                </a:solidFill>
                <a:effectLst/>
              </a:rPr>
              <a:t>Modeling</a:t>
            </a:r>
            <a:endParaRPr lang="en-IN" sz="2800" b="1" i="0" u="sng" dirty="0">
              <a:solidFill>
                <a:srgbClr val="24292F"/>
              </a:solidFill>
              <a:effectLst/>
            </a:endParaRPr>
          </a:p>
          <a:p>
            <a:pPr algn="l"/>
            <a:endParaRPr lang="en-IN" sz="2800" b="1" u="sng" dirty="0">
              <a:solidFill>
                <a:srgbClr val="24292F"/>
              </a:solidFill>
            </a:endParaRPr>
          </a:p>
          <a:p>
            <a:pPr algn="l"/>
            <a:r>
              <a:rPr lang="en-US" sz="2000" b="0" i="0" dirty="0">
                <a:solidFill>
                  <a:srgbClr val="24292F"/>
                </a:solidFill>
                <a:effectLst/>
                <a:latin typeface="+mj-lt"/>
              </a:rPr>
              <a:t>We use the following Machine learning algorithms and built Classification models for our supervised classification task.</a:t>
            </a:r>
          </a:p>
          <a:p>
            <a:pPr marL="457200" indent="-457200" algn="l">
              <a:buAutoNum type="arabicParenR"/>
            </a:pPr>
            <a:r>
              <a:rPr lang="en-US" sz="2000" dirty="0" err="1">
                <a:solidFill>
                  <a:srgbClr val="24292F"/>
                </a:solidFill>
                <a:latin typeface="+mj-lt"/>
              </a:rPr>
              <a:t>LogisticRegression</a:t>
            </a:r>
            <a:endParaRPr lang="en-US" sz="2000" dirty="0">
              <a:solidFill>
                <a:srgbClr val="24292F"/>
              </a:solidFill>
              <a:latin typeface="+mj-lt"/>
            </a:endParaRPr>
          </a:p>
          <a:p>
            <a:pPr marL="457200" indent="-457200" algn="l">
              <a:buAutoNum type="arabicParenR"/>
            </a:pPr>
            <a:r>
              <a:rPr lang="en-IN" sz="2000" i="0" dirty="0" err="1">
                <a:solidFill>
                  <a:srgbClr val="24292F"/>
                </a:solidFill>
                <a:effectLst/>
                <a:latin typeface="+mj-lt"/>
              </a:rPr>
              <a:t>DecisionTreeClassifier</a:t>
            </a:r>
            <a:endParaRPr lang="en-US" sz="2000" i="0" dirty="0">
              <a:solidFill>
                <a:srgbClr val="24292F"/>
              </a:solidFill>
              <a:effectLst/>
              <a:latin typeface="+mj-lt"/>
            </a:endParaRPr>
          </a:p>
          <a:p>
            <a:pPr marL="457200" indent="-457200" algn="l">
              <a:buAutoNum type="arabicParenR"/>
            </a:pPr>
            <a:r>
              <a:rPr lang="en-IN" sz="2000" i="0" dirty="0" err="1">
                <a:solidFill>
                  <a:srgbClr val="24292F"/>
                </a:solidFill>
                <a:effectLst/>
                <a:latin typeface="+mj-lt"/>
              </a:rPr>
              <a:t>RandomForestClassifier</a:t>
            </a:r>
            <a:endParaRPr lang="en-US" sz="2000" dirty="0">
              <a:solidFill>
                <a:srgbClr val="24292F"/>
              </a:solidFill>
              <a:latin typeface="+mj-lt"/>
            </a:endParaRPr>
          </a:p>
          <a:p>
            <a:pPr marL="457200" indent="-457200" algn="l">
              <a:buAutoNum type="arabicParenR"/>
            </a:pPr>
            <a:r>
              <a:rPr lang="en-IN" sz="2000" i="0" dirty="0" err="1">
                <a:solidFill>
                  <a:srgbClr val="24292F"/>
                </a:solidFill>
                <a:effectLst/>
                <a:latin typeface="+mj-lt"/>
              </a:rPr>
              <a:t>KNeighborsClassifier</a:t>
            </a:r>
            <a:endParaRPr lang="en-US" sz="2000" i="0" dirty="0">
              <a:solidFill>
                <a:srgbClr val="24292F"/>
              </a:solidFill>
              <a:effectLst/>
              <a:latin typeface="+mj-lt"/>
            </a:endParaRPr>
          </a:p>
          <a:p>
            <a:pPr marL="457200" indent="-457200" algn="l">
              <a:buAutoNum type="arabicParenR"/>
            </a:pPr>
            <a:r>
              <a:rPr lang="en-IN" sz="2000" i="0" dirty="0" err="1">
                <a:solidFill>
                  <a:srgbClr val="24292F"/>
                </a:solidFill>
                <a:effectLst/>
                <a:latin typeface="+mj-lt"/>
              </a:rPr>
              <a:t>GaussianNB</a:t>
            </a:r>
            <a:endParaRPr lang="en-IN" sz="2000" i="0" dirty="0">
              <a:solidFill>
                <a:srgbClr val="24292F"/>
              </a:solidFill>
              <a:effectLst/>
              <a:latin typeface="+mj-lt"/>
            </a:endParaRPr>
          </a:p>
        </p:txBody>
      </p:sp>
      <p:sp>
        <p:nvSpPr>
          <p:cNvPr id="5" name="TextBox 4">
            <a:extLst>
              <a:ext uri="{FF2B5EF4-FFF2-40B4-BE49-F238E27FC236}">
                <a16:creationId xmlns:a16="http://schemas.microsoft.com/office/drawing/2014/main" id="{B5A4FD86-CDB5-4AEB-BAA5-1EE5DC59E41D}"/>
              </a:ext>
            </a:extLst>
          </p:cNvPr>
          <p:cNvSpPr txBox="1"/>
          <p:nvPr/>
        </p:nvSpPr>
        <p:spPr>
          <a:xfrm>
            <a:off x="319596" y="3888419"/>
            <a:ext cx="9925235" cy="1661993"/>
          </a:xfrm>
          <a:prstGeom prst="rect">
            <a:avLst/>
          </a:prstGeom>
          <a:noFill/>
        </p:spPr>
        <p:txBody>
          <a:bodyPr wrap="square" rtlCol="0">
            <a:spAutoFit/>
          </a:bodyPr>
          <a:lstStyle/>
          <a:p>
            <a:r>
              <a:rPr lang="en-IN" sz="2800" b="1" i="0" u="sng" dirty="0">
                <a:solidFill>
                  <a:srgbClr val="24292F"/>
                </a:solidFill>
                <a:effectLst/>
                <a:latin typeface="-apple-system"/>
              </a:rPr>
              <a:t>Model Evaluation </a:t>
            </a:r>
          </a:p>
          <a:p>
            <a:r>
              <a:rPr lang="en-US" sz="2800" b="0" i="0" dirty="0">
                <a:solidFill>
                  <a:srgbClr val="24292F"/>
                </a:solidFill>
                <a:effectLst/>
                <a:latin typeface="-apple-system"/>
              </a:rPr>
              <a:t>Evaluated Classification models by Accuracy, Confusion Matrix, Precision, Recall, F1-score,ROC – AUC chart.</a:t>
            </a:r>
            <a:endParaRPr lang="en-IN" sz="2800" b="1" dirty="0">
              <a:solidFill>
                <a:srgbClr val="24292F"/>
              </a:solidFill>
              <a:latin typeface="-apple-system"/>
            </a:endParaRPr>
          </a:p>
          <a:p>
            <a:endParaRPr lang="en-IN" dirty="0"/>
          </a:p>
        </p:txBody>
      </p:sp>
    </p:spTree>
    <p:extLst>
      <p:ext uri="{BB962C8B-B14F-4D97-AF65-F5344CB8AC3E}">
        <p14:creationId xmlns:p14="http://schemas.microsoft.com/office/powerpoint/2010/main" val="25678582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360</TotalTime>
  <Words>834</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Trebuchet MS</vt:lpstr>
      <vt:lpstr>Wingdings</vt:lpstr>
      <vt:lpstr>Wingdings 3</vt:lpstr>
      <vt:lpstr>Facet</vt:lpstr>
      <vt:lpstr>MICRO CREDIT LOAN DEFAULTER</vt:lpstr>
      <vt:lpstr>INTRODUCTION </vt:lpstr>
      <vt:lpstr>PROBLEM STATEMENT</vt:lpstr>
      <vt:lpstr>LIFE CYCLE OF ML BEGINS</vt:lpstr>
      <vt:lpstr>Correlation Heatmap</vt:lpstr>
      <vt:lpstr>DATA VISUALIZATION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DEFAULTER</dc:title>
  <dc:creator>Ifath Fatima</dc:creator>
  <cp:lastModifiedBy>Ifath Fatima</cp:lastModifiedBy>
  <cp:revision>1</cp:revision>
  <dcterms:created xsi:type="dcterms:W3CDTF">2021-11-25T10:52:26Z</dcterms:created>
  <dcterms:modified xsi:type="dcterms:W3CDTF">2021-11-25T16:53:24Z</dcterms:modified>
</cp:coreProperties>
</file>