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sldIdLst>
    <p:sldId id="257" r:id="rId5"/>
    <p:sldId id="266" r:id="rId6"/>
    <p:sldId id="262" r:id="rId7"/>
    <p:sldId id="265"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2B3922"/>
    <a:srgbClr val="2E3722"/>
    <a:srgbClr val="3488A0"/>
    <a:srgbClr val="344529"/>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1524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958537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5506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75124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8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56683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534509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27728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1992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41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242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98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182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810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7554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4221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1882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searchgate.net/publication/346412647_E-retail_factors_for_customer_activation_and_retention_An_empirical_study_from_Indian_e-commerce_customer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0" y="436880"/>
            <a:ext cx="11450320" cy="3342640"/>
          </a:xfrm>
        </p:spPr>
        <p:txBody>
          <a:bodyPr>
            <a:noAutofit/>
          </a:bodyPr>
          <a:lstStyle/>
          <a:p>
            <a:r>
              <a:rPr lang="en-US" sz="3600" dirty="0">
                <a:solidFill>
                  <a:schemeClr val="tx1"/>
                </a:solidFill>
                <a:highlight>
                  <a:srgbClr val="000080"/>
                </a:highlight>
              </a:rPr>
              <a:t> </a:t>
            </a:r>
            <a:r>
              <a:rPr lang="en-IN" sz="3600" b="1" u="sng" dirty="0">
                <a:solidFill>
                  <a:srgbClr val="FFC000"/>
                </a:solidFill>
                <a:effectLst/>
                <a:highlight>
                  <a:srgbClr val="000080"/>
                </a:highlight>
                <a:latin typeface="Bahnschrift" panose="020B0502040204020203"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E-retail factors for customer activation and retention: A case study from Indian e-commerce customers</a:t>
            </a:r>
            <a:br>
              <a:rPr lang="en-IN" sz="3600" dirty="0">
                <a:effectLst/>
                <a:highlight>
                  <a:srgbClr val="000080"/>
                </a:highligh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tx1"/>
              </a:solidFill>
              <a:highlight>
                <a:srgbClr val="000080"/>
              </a:highlight>
            </a:endParaRPr>
          </a:p>
        </p:txBody>
      </p:sp>
      <p:sp>
        <p:nvSpPr>
          <p:cNvPr id="4" name="TextBox 3">
            <a:extLst>
              <a:ext uri="{FF2B5EF4-FFF2-40B4-BE49-F238E27FC236}">
                <a16:creationId xmlns:a16="http://schemas.microsoft.com/office/drawing/2014/main" id="{753F9931-DDB3-46B4-9A3B-644A110F1139}"/>
              </a:ext>
            </a:extLst>
          </p:cNvPr>
          <p:cNvSpPr txBox="1"/>
          <p:nvPr/>
        </p:nvSpPr>
        <p:spPr>
          <a:xfrm>
            <a:off x="8138160" y="4399281"/>
            <a:ext cx="3509245" cy="830997"/>
          </a:xfrm>
          <a:prstGeom prst="rect">
            <a:avLst/>
          </a:prstGeom>
          <a:noFill/>
        </p:spPr>
        <p:txBody>
          <a:bodyPr wrap="square" rtlCol="0">
            <a:spAutoFit/>
          </a:bodyPr>
          <a:lstStyle/>
          <a:p>
            <a:r>
              <a:rPr lang="en-US" sz="2400" dirty="0">
                <a:solidFill>
                  <a:schemeClr val="accent4">
                    <a:lumMod val="60000"/>
                    <a:lumOff val="40000"/>
                  </a:schemeClr>
                </a:solidFill>
                <a:highlight>
                  <a:srgbClr val="000080"/>
                </a:highlight>
              </a:rPr>
              <a:t>PREPARED BY:   </a:t>
            </a:r>
          </a:p>
          <a:p>
            <a:r>
              <a:rPr lang="en-US" sz="2400" dirty="0">
                <a:solidFill>
                  <a:schemeClr val="accent4">
                    <a:lumMod val="60000"/>
                    <a:lumOff val="40000"/>
                  </a:schemeClr>
                </a:solidFill>
                <a:highlight>
                  <a:srgbClr val="000080"/>
                </a:highlight>
              </a:rPr>
              <a:t>IFATH FATIMA</a:t>
            </a:r>
            <a:endParaRPr lang="en-IN" sz="2400" dirty="0">
              <a:solidFill>
                <a:schemeClr val="accent4">
                  <a:lumMod val="60000"/>
                  <a:lumOff val="40000"/>
                </a:schemeClr>
              </a:solidFill>
              <a:highlight>
                <a:srgbClr val="000080"/>
              </a:highlight>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2B741-2E7D-4B92-97CD-1F91AAB6900B}"/>
              </a:ext>
            </a:extLst>
          </p:cNvPr>
          <p:cNvSpPr txBox="1"/>
          <p:nvPr/>
        </p:nvSpPr>
        <p:spPr>
          <a:xfrm>
            <a:off x="274320" y="274320"/>
            <a:ext cx="9540240" cy="461665"/>
          </a:xfrm>
          <a:prstGeom prst="rect">
            <a:avLst/>
          </a:prstGeom>
          <a:noFill/>
        </p:spPr>
        <p:txBody>
          <a:bodyPr wrap="square" rtlCol="0">
            <a:spAutoFit/>
          </a:bodyPr>
          <a:lstStyle/>
          <a:p>
            <a:r>
              <a:rPr lang="en-US" sz="2400" dirty="0">
                <a:latin typeface="Bahnschrift" panose="020B0502040204020203" pitchFamily="34" charset="0"/>
              </a:rPr>
              <a:t>Which city do you shop online from?</a:t>
            </a:r>
            <a:endParaRPr lang="en-IN" sz="2400" dirty="0">
              <a:latin typeface="Bahnschrift" panose="020B0502040204020203" pitchFamily="34" charset="0"/>
            </a:endParaRPr>
          </a:p>
        </p:txBody>
      </p:sp>
      <p:pic>
        <p:nvPicPr>
          <p:cNvPr id="4" name="Picture 3">
            <a:extLst>
              <a:ext uri="{FF2B5EF4-FFF2-40B4-BE49-F238E27FC236}">
                <a16:creationId xmlns:a16="http://schemas.microsoft.com/office/drawing/2014/main" id="{0582FBB4-590E-4292-8727-A1F542DFC632}"/>
              </a:ext>
            </a:extLst>
          </p:cNvPr>
          <p:cNvPicPr>
            <a:picLocks noChangeAspect="1"/>
          </p:cNvPicPr>
          <p:nvPr/>
        </p:nvPicPr>
        <p:blipFill>
          <a:blip r:embed="rId2"/>
          <a:stretch>
            <a:fillRect/>
          </a:stretch>
        </p:blipFill>
        <p:spPr>
          <a:xfrm>
            <a:off x="355600" y="894080"/>
            <a:ext cx="9540240" cy="4277360"/>
          </a:xfrm>
          <a:prstGeom prst="rect">
            <a:avLst/>
          </a:prstGeom>
        </p:spPr>
      </p:pic>
      <p:sp>
        <p:nvSpPr>
          <p:cNvPr id="6" name="TextBox 5">
            <a:extLst>
              <a:ext uri="{FF2B5EF4-FFF2-40B4-BE49-F238E27FC236}">
                <a16:creationId xmlns:a16="http://schemas.microsoft.com/office/drawing/2014/main" id="{EEA15435-028C-4CBA-9FD6-B4D54CBD2BD7}"/>
              </a:ext>
            </a:extLst>
          </p:cNvPr>
          <p:cNvSpPr txBox="1"/>
          <p:nvPr/>
        </p:nvSpPr>
        <p:spPr>
          <a:xfrm flipH="1">
            <a:off x="609599" y="5302200"/>
            <a:ext cx="10728960" cy="1323439"/>
          </a:xfrm>
          <a:prstGeom prst="rect">
            <a:avLst/>
          </a:prstGeom>
          <a:noFill/>
        </p:spPr>
        <p:txBody>
          <a:bodyPr wrap="square" rtlCol="0">
            <a:spAutoFit/>
          </a:bodyPr>
          <a:lstStyle/>
          <a:p>
            <a:r>
              <a:rPr lang="en-US" sz="2000" b="0" i="0" dirty="0">
                <a:solidFill>
                  <a:schemeClr val="accent5">
                    <a:lumMod val="75000"/>
                  </a:schemeClr>
                </a:solidFill>
                <a:effectLst/>
                <a:latin typeface="Inter"/>
              </a:rPr>
              <a:t>In lines, we can see that density of female customers is more than male. Men living in </a:t>
            </a:r>
            <a:r>
              <a:rPr lang="en-US" sz="2000" b="0" i="0" dirty="0" err="1">
                <a:solidFill>
                  <a:schemeClr val="accent5">
                    <a:lumMod val="75000"/>
                  </a:schemeClr>
                </a:solidFill>
                <a:effectLst/>
                <a:latin typeface="Inter"/>
              </a:rPr>
              <a:t>banglore</a:t>
            </a:r>
            <a:r>
              <a:rPr lang="en-US" sz="2000" b="0" i="0" dirty="0">
                <a:solidFill>
                  <a:schemeClr val="accent5">
                    <a:lumMod val="75000"/>
                  </a:schemeClr>
                </a:solidFill>
                <a:effectLst/>
                <a:latin typeface="Inter"/>
              </a:rPr>
              <a:t> and </a:t>
            </a:r>
            <a:r>
              <a:rPr lang="en-US" sz="2000" b="0" i="0" dirty="0" err="1">
                <a:solidFill>
                  <a:schemeClr val="accent5">
                    <a:lumMod val="75000"/>
                  </a:schemeClr>
                </a:solidFill>
                <a:effectLst/>
                <a:latin typeface="Inter"/>
              </a:rPr>
              <a:t>ghaziabad</a:t>
            </a:r>
            <a:r>
              <a:rPr lang="en-US" sz="2000" b="0" i="0" dirty="0">
                <a:solidFill>
                  <a:schemeClr val="accent5">
                    <a:lumMod val="75000"/>
                  </a:schemeClr>
                </a:solidFill>
                <a:effectLst/>
                <a:latin typeface="Inter"/>
              </a:rPr>
              <a:t> shop have shopped online for less than 1 year. Highest number of men shopping online belong from </a:t>
            </a:r>
            <a:r>
              <a:rPr lang="en-US" sz="2000" b="0" i="0" dirty="0" err="1">
                <a:solidFill>
                  <a:schemeClr val="accent5">
                    <a:lumMod val="75000"/>
                  </a:schemeClr>
                </a:solidFill>
                <a:effectLst/>
                <a:latin typeface="Inter"/>
              </a:rPr>
              <a:t>delhi</a:t>
            </a:r>
            <a:r>
              <a:rPr lang="en-US" sz="2000" b="0" i="0" dirty="0">
                <a:solidFill>
                  <a:schemeClr val="accent5">
                    <a:lumMod val="75000"/>
                  </a:schemeClr>
                </a:solidFill>
                <a:effectLst/>
                <a:latin typeface="Inter"/>
              </a:rPr>
              <a:t> and </a:t>
            </a:r>
            <a:r>
              <a:rPr lang="en-US" sz="2000" b="0" i="0" dirty="0" err="1">
                <a:solidFill>
                  <a:schemeClr val="accent5">
                    <a:lumMod val="75000"/>
                  </a:schemeClr>
                </a:solidFill>
                <a:effectLst/>
                <a:latin typeface="Inter"/>
              </a:rPr>
              <a:t>noida</a:t>
            </a:r>
            <a:r>
              <a:rPr lang="en-US" sz="2000" b="0" i="0" dirty="0">
                <a:solidFill>
                  <a:schemeClr val="accent5">
                    <a:lumMod val="75000"/>
                  </a:schemeClr>
                </a:solidFill>
                <a:effectLst/>
                <a:latin typeface="Inter"/>
              </a:rPr>
              <a:t>, while men from </a:t>
            </a:r>
            <a:r>
              <a:rPr lang="en-US" sz="2000" b="0" i="0" dirty="0" err="1">
                <a:solidFill>
                  <a:schemeClr val="accent5">
                    <a:lumMod val="75000"/>
                  </a:schemeClr>
                </a:solidFill>
                <a:effectLst/>
                <a:latin typeface="Inter"/>
              </a:rPr>
              <a:t>moradabad</a:t>
            </a:r>
            <a:r>
              <a:rPr lang="en-US" sz="2000" b="0" i="0" dirty="0">
                <a:solidFill>
                  <a:schemeClr val="accent5">
                    <a:lumMod val="75000"/>
                  </a:schemeClr>
                </a:solidFill>
                <a:effectLst/>
                <a:latin typeface="Inter"/>
              </a:rPr>
              <a:t> have been shopping online for the longest. Women from </a:t>
            </a:r>
            <a:r>
              <a:rPr lang="en-US" sz="2000" b="0" i="0" dirty="0" err="1">
                <a:solidFill>
                  <a:schemeClr val="accent5">
                    <a:lumMod val="75000"/>
                  </a:schemeClr>
                </a:solidFill>
                <a:effectLst/>
                <a:latin typeface="Inter"/>
              </a:rPr>
              <a:t>meerut</a:t>
            </a:r>
            <a:r>
              <a:rPr lang="en-US" sz="2000" b="0" i="0" dirty="0">
                <a:solidFill>
                  <a:schemeClr val="accent5">
                    <a:lumMod val="75000"/>
                  </a:schemeClr>
                </a:solidFill>
                <a:effectLst/>
                <a:latin typeface="Inter"/>
              </a:rPr>
              <a:t> and </a:t>
            </a:r>
            <a:r>
              <a:rPr lang="en-US" sz="2000" b="0" i="0" dirty="0" err="1">
                <a:solidFill>
                  <a:schemeClr val="accent5">
                    <a:lumMod val="75000"/>
                  </a:schemeClr>
                </a:solidFill>
                <a:effectLst/>
                <a:latin typeface="Inter"/>
              </a:rPr>
              <a:t>noida</a:t>
            </a:r>
            <a:r>
              <a:rPr lang="en-US" sz="2000" b="0" i="0" dirty="0">
                <a:solidFill>
                  <a:schemeClr val="accent5">
                    <a:lumMod val="75000"/>
                  </a:schemeClr>
                </a:solidFill>
                <a:effectLst/>
                <a:latin typeface="Inter"/>
              </a:rPr>
              <a:t> have shopped the longest.</a:t>
            </a:r>
            <a:endParaRPr lang="en-IN" sz="2000" dirty="0">
              <a:solidFill>
                <a:schemeClr val="accent5">
                  <a:lumMod val="75000"/>
                </a:schemeClr>
              </a:solidFill>
              <a:latin typeface="Bahnschrift" panose="020B0502040204020203" pitchFamily="34" charset="0"/>
            </a:endParaRPr>
          </a:p>
        </p:txBody>
      </p:sp>
    </p:spTree>
    <p:extLst>
      <p:ext uri="{BB962C8B-B14F-4D97-AF65-F5344CB8AC3E}">
        <p14:creationId xmlns:p14="http://schemas.microsoft.com/office/powerpoint/2010/main" val="192137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A87E0-F31E-4594-A08A-CD3D6662FE20}"/>
              </a:ext>
            </a:extLst>
          </p:cNvPr>
          <p:cNvSpPr txBox="1"/>
          <p:nvPr/>
        </p:nvSpPr>
        <p:spPr>
          <a:xfrm>
            <a:off x="233680" y="228600"/>
            <a:ext cx="7731760" cy="1446550"/>
          </a:xfrm>
          <a:prstGeom prst="rect">
            <a:avLst/>
          </a:prstGeom>
          <a:noFill/>
        </p:spPr>
        <p:txBody>
          <a:bodyPr wrap="square" rtlCol="0">
            <a:spAutoFit/>
          </a:bodyPr>
          <a:lstStyle/>
          <a:p>
            <a:r>
              <a:rPr lang="en-US" sz="2400" dirty="0">
                <a:solidFill>
                  <a:srgbClr val="3488A0"/>
                </a:solidFill>
                <a:latin typeface="Bahnschrift" panose="020B0502040204020203" pitchFamily="34" charset="0"/>
              </a:rPr>
              <a:t>Brand Image</a:t>
            </a:r>
          </a:p>
          <a:p>
            <a:r>
              <a:rPr lang="en-US" sz="2000" dirty="0">
                <a:latin typeface="Bahnschrift" panose="020B0502040204020203" pitchFamily="34" charset="0"/>
              </a:rPr>
              <a:t>Performance:</a:t>
            </a:r>
          </a:p>
          <a:p>
            <a:r>
              <a:rPr lang="en-US" sz="2000" dirty="0">
                <a:latin typeface="Bahnschrift" panose="020B0502040204020203" pitchFamily="34" charset="0"/>
              </a:rPr>
              <a:t>Easy to use website or application?</a:t>
            </a:r>
          </a:p>
          <a:p>
            <a:endParaRPr lang="en-IN" sz="2400" dirty="0">
              <a:latin typeface="Bahnschrift" panose="020B0502040204020203" pitchFamily="34" charset="0"/>
            </a:endParaRPr>
          </a:p>
        </p:txBody>
      </p:sp>
      <p:pic>
        <p:nvPicPr>
          <p:cNvPr id="4" name="Picture 3">
            <a:extLst>
              <a:ext uri="{FF2B5EF4-FFF2-40B4-BE49-F238E27FC236}">
                <a16:creationId xmlns:a16="http://schemas.microsoft.com/office/drawing/2014/main" id="{6AA547E9-B75A-4E60-A4ED-25631FD0619B}"/>
              </a:ext>
            </a:extLst>
          </p:cNvPr>
          <p:cNvPicPr>
            <a:picLocks noChangeAspect="1"/>
          </p:cNvPicPr>
          <p:nvPr/>
        </p:nvPicPr>
        <p:blipFill>
          <a:blip r:embed="rId2"/>
          <a:stretch>
            <a:fillRect/>
          </a:stretch>
        </p:blipFill>
        <p:spPr>
          <a:xfrm>
            <a:off x="233681" y="1554480"/>
            <a:ext cx="9702799" cy="4185920"/>
          </a:xfrm>
          <a:prstGeom prst="rect">
            <a:avLst/>
          </a:prstGeom>
        </p:spPr>
      </p:pic>
    </p:spTree>
    <p:extLst>
      <p:ext uri="{BB962C8B-B14F-4D97-AF65-F5344CB8AC3E}">
        <p14:creationId xmlns:p14="http://schemas.microsoft.com/office/powerpoint/2010/main" val="244500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3DCA0-5E64-4EFF-9D80-456244C753D9}"/>
              </a:ext>
            </a:extLst>
          </p:cNvPr>
          <p:cNvSpPr txBox="1"/>
          <p:nvPr/>
        </p:nvSpPr>
        <p:spPr>
          <a:xfrm>
            <a:off x="304800" y="396241"/>
            <a:ext cx="8846820" cy="369332"/>
          </a:xfrm>
          <a:prstGeom prst="rect">
            <a:avLst/>
          </a:prstGeom>
          <a:noFill/>
        </p:spPr>
        <p:txBody>
          <a:bodyPr wrap="square">
            <a:spAutoFit/>
          </a:bodyPr>
          <a:lstStyle/>
          <a:p>
            <a:r>
              <a:rPr lang="en-US" dirty="0"/>
              <a:t>Visual appealing web-page layout', 'Wild variety of product on offer'</a:t>
            </a:r>
            <a:endParaRPr lang="en-IN" dirty="0"/>
          </a:p>
        </p:txBody>
      </p:sp>
      <p:pic>
        <p:nvPicPr>
          <p:cNvPr id="5" name="Picture 4">
            <a:extLst>
              <a:ext uri="{FF2B5EF4-FFF2-40B4-BE49-F238E27FC236}">
                <a16:creationId xmlns:a16="http://schemas.microsoft.com/office/drawing/2014/main" id="{B4E64B00-7F4D-4BFF-97D0-F00A3E6BBB2C}"/>
              </a:ext>
            </a:extLst>
          </p:cNvPr>
          <p:cNvPicPr>
            <a:picLocks noChangeAspect="1"/>
          </p:cNvPicPr>
          <p:nvPr/>
        </p:nvPicPr>
        <p:blipFill>
          <a:blip r:embed="rId2"/>
          <a:stretch>
            <a:fillRect/>
          </a:stretch>
        </p:blipFill>
        <p:spPr>
          <a:xfrm>
            <a:off x="304800" y="1116722"/>
            <a:ext cx="6644640" cy="3790557"/>
          </a:xfrm>
          <a:prstGeom prst="rect">
            <a:avLst/>
          </a:prstGeom>
        </p:spPr>
      </p:pic>
      <p:pic>
        <p:nvPicPr>
          <p:cNvPr id="6" name="Picture 5">
            <a:extLst>
              <a:ext uri="{FF2B5EF4-FFF2-40B4-BE49-F238E27FC236}">
                <a16:creationId xmlns:a16="http://schemas.microsoft.com/office/drawing/2014/main" id="{9F147CA5-957F-42F5-8E69-1524B963B47A}"/>
              </a:ext>
            </a:extLst>
          </p:cNvPr>
          <p:cNvPicPr>
            <a:picLocks noChangeAspect="1"/>
          </p:cNvPicPr>
          <p:nvPr/>
        </p:nvPicPr>
        <p:blipFill>
          <a:blip r:embed="rId3"/>
          <a:stretch>
            <a:fillRect/>
          </a:stretch>
        </p:blipFill>
        <p:spPr>
          <a:xfrm>
            <a:off x="7142480" y="1117600"/>
            <a:ext cx="4897120" cy="3688080"/>
          </a:xfrm>
          <a:prstGeom prst="rect">
            <a:avLst/>
          </a:prstGeom>
        </p:spPr>
      </p:pic>
    </p:spTree>
    <p:extLst>
      <p:ext uri="{BB962C8B-B14F-4D97-AF65-F5344CB8AC3E}">
        <p14:creationId xmlns:p14="http://schemas.microsoft.com/office/powerpoint/2010/main" val="354789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D6F52E-30F5-4EFD-B0BD-4D6139449582}"/>
              </a:ext>
            </a:extLst>
          </p:cNvPr>
          <p:cNvSpPr txBox="1"/>
          <p:nvPr/>
        </p:nvSpPr>
        <p:spPr>
          <a:xfrm>
            <a:off x="243840" y="284480"/>
            <a:ext cx="8940800" cy="646331"/>
          </a:xfrm>
          <a:prstGeom prst="rect">
            <a:avLst/>
          </a:prstGeom>
          <a:noFill/>
        </p:spPr>
        <p:txBody>
          <a:bodyPr wrap="square">
            <a:spAutoFit/>
          </a:bodyPr>
          <a:lstStyle/>
          <a:p>
            <a:r>
              <a:rPr lang="en-US" dirty="0"/>
              <a:t>Complete, relevant description information of products,</a:t>
            </a:r>
          </a:p>
          <a:p>
            <a:r>
              <a:rPr lang="en-US" dirty="0"/>
              <a:t> Fast loading website speed of website and application</a:t>
            </a:r>
            <a:endParaRPr lang="en-IN" dirty="0"/>
          </a:p>
        </p:txBody>
      </p:sp>
      <p:pic>
        <p:nvPicPr>
          <p:cNvPr id="6" name="Picture 5">
            <a:extLst>
              <a:ext uri="{FF2B5EF4-FFF2-40B4-BE49-F238E27FC236}">
                <a16:creationId xmlns:a16="http://schemas.microsoft.com/office/drawing/2014/main" id="{FA829CC3-84F7-4ECC-B383-079B0DDF5B48}"/>
              </a:ext>
            </a:extLst>
          </p:cNvPr>
          <p:cNvPicPr>
            <a:picLocks noChangeAspect="1"/>
          </p:cNvPicPr>
          <p:nvPr/>
        </p:nvPicPr>
        <p:blipFill>
          <a:blip r:embed="rId2"/>
          <a:stretch>
            <a:fillRect/>
          </a:stretch>
        </p:blipFill>
        <p:spPr>
          <a:xfrm>
            <a:off x="314960" y="1577142"/>
            <a:ext cx="5405118" cy="3837602"/>
          </a:xfrm>
          <a:prstGeom prst="rect">
            <a:avLst/>
          </a:prstGeom>
        </p:spPr>
      </p:pic>
      <p:pic>
        <p:nvPicPr>
          <p:cNvPr id="7" name="Picture 6">
            <a:extLst>
              <a:ext uri="{FF2B5EF4-FFF2-40B4-BE49-F238E27FC236}">
                <a16:creationId xmlns:a16="http://schemas.microsoft.com/office/drawing/2014/main" id="{1788BB04-B9D9-48B3-B71D-7EEF627388B7}"/>
              </a:ext>
            </a:extLst>
          </p:cNvPr>
          <p:cNvPicPr>
            <a:picLocks noChangeAspect="1"/>
          </p:cNvPicPr>
          <p:nvPr/>
        </p:nvPicPr>
        <p:blipFill>
          <a:blip r:embed="rId3"/>
          <a:stretch>
            <a:fillRect/>
          </a:stretch>
        </p:blipFill>
        <p:spPr>
          <a:xfrm>
            <a:off x="5455920" y="930811"/>
            <a:ext cx="6492240" cy="4179669"/>
          </a:xfrm>
          <a:prstGeom prst="rect">
            <a:avLst/>
          </a:prstGeom>
        </p:spPr>
      </p:pic>
    </p:spTree>
    <p:extLst>
      <p:ext uri="{BB962C8B-B14F-4D97-AF65-F5344CB8AC3E}">
        <p14:creationId xmlns:p14="http://schemas.microsoft.com/office/powerpoint/2010/main" val="274980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8E3D75-C02D-4524-BD31-AE00F0C34396}"/>
              </a:ext>
            </a:extLst>
          </p:cNvPr>
          <p:cNvSpPr txBox="1"/>
          <p:nvPr/>
        </p:nvSpPr>
        <p:spPr>
          <a:xfrm>
            <a:off x="213360" y="314961"/>
            <a:ext cx="8971280" cy="646331"/>
          </a:xfrm>
          <a:prstGeom prst="rect">
            <a:avLst/>
          </a:prstGeom>
          <a:noFill/>
        </p:spPr>
        <p:txBody>
          <a:bodyPr wrap="square">
            <a:spAutoFit/>
          </a:bodyPr>
          <a:lstStyle/>
          <a:p>
            <a:r>
              <a:rPr lang="en-US" dirty="0"/>
              <a:t>Security of customer financial information,</a:t>
            </a:r>
          </a:p>
          <a:p>
            <a:r>
              <a:rPr lang="en-US" dirty="0"/>
              <a:t>       Perceived Trustworthiness.</a:t>
            </a:r>
            <a:endParaRPr lang="en-IN" dirty="0"/>
          </a:p>
        </p:txBody>
      </p:sp>
      <p:pic>
        <p:nvPicPr>
          <p:cNvPr id="6" name="Picture 5">
            <a:extLst>
              <a:ext uri="{FF2B5EF4-FFF2-40B4-BE49-F238E27FC236}">
                <a16:creationId xmlns:a16="http://schemas.microsoft.com/office/drawing/2014/main" id="{02839046-72C3-4406-AB36-77701F5A1839}"/>
              </a:ext>
            </a:extLst>
          </p:cNvPr>
          <p:cNvPicPr>
            <a:picLocks noChangeAspect="1"/>
          </p:cNvPicPr>
          <p:nvPr/>
        </p:nvPicPr>
        <p:blipFill>
          <a:blip r:embed="rId2"/>
          <a:stretch>
            <a:fillRect/>
          </a:stretch>
        </p:blipFill>
        <p:spPr>
          <a:xfrm>
            <a:off x="447041" y="1290320"/>
            <a:ext cx="4907280" cy="3824605"/>
          </a:xfrm>
          <a:prstGeom prst="rect">
            <a:avLst/>
          </a:prstGeom>
        </p:spPr>
      </p:pic>
      <p:pic>
        <p:nvPicPr>
          <p:cNvPr id="7" name="Picture 6">
            <a:extLst>
              <a:ext uri="{FF2B5EF4-FFF2-40B4-BE49-F238E27FC236}">
                <a16:creationId xmlns:a16="http://schemas.microsoft.com/office/drawing/2014/main" id="{E4FC9A8C-39AA-4F28-8ABC-4514ED42B929}"/>
              </a:ext>
            </a:extLst>
          </p:cNvPr>
          <p:cNvPicPr>
            <a:picLocks noChangeAspect="1"/>
          </p:cNvPicPr>
          <p:nvPr/>
        </p:nvPicPr>
        <p:blipFill>
          <a:blip r:embed="rId3"/>
          <a:stretch>
            <a:fillRect/>
          </a:stretch>
        </p:blipFill>
        <p:spPr>
          <a:xfrm>
            <a:off x="5598159" y="1178560"/>
            <a:ext cx="6269037" cy="3936365"/>
          </a:xfrm>
          <a:prstGeom prst="rect">
            <a:avLst/>
          </a:prstGeom>
        </p:spPr>
      </p:pic>
    </p:spTree>
    <p:extLst>
      <p:ext uri="{BB962C8B-B14F-4D97-AF65-F5344CB8AC3E}">
        <p14:creationId xmlns:p14="http://schemas.microsoft.com/office/powerpoint/2010/main" val="165173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9076FE-90E0-403B-934A-E4C627A7D0B3}"/>
              </a:ext>
            </a:extLst>
          </p:cNvPr>
          <p:cNvSpPr txBox="1"/>
          <p:nvPr/>
        </p:nvSpPr>
        <p:spPr>
          <a:xfrm>
            <a:off x="487680" y="375920"/>
            <a:ext cx="8663940" cy="369332"/>
          </a:xfrm>
          <a:prstGeom prst="rect">
            <a:avLst/>
          </a:prstGeom>
          <a:noFill/>
        </p:spPr>
        <p:txBody>
          <a:bodyPr wrap="square">
            <a:spAutoFit/>
          </a:bodyPr>
          <a:lstStyle/>
          <a:p>
            <a:r>
              <a:rPr lang="en-US" dirty="0"/>
              <a:t>Presence of online assistance through multi-channel</a:t>
            </a:r>
            <a:endParaRPr lang="en-IN" dirty="0"/>
          </a:p>
        </p:txBody>
      </p:sp>
      <p:pic>
        <p:nvPicPr>
          <p:cNvPr id="5" name="Picture 4">
            <a:extLst>
              <a:ext uri="{FF2B5EF4-FFF2-40B4-BE49-F238E27FC236}">
                <a16:creationId xmlns:a16="http://schemas.microsoft.com/office/drawing/2014/main" id="{014E389B-020B-48E4-87E0-C8C8655B3B7D}"/>
              </a:ext>
            </a:extLst>
          </p:cNvPr>
          <p:cNvPicPr>
            <a:picLocks noChangeAspect="1"/>
          </p:cNvPicPr>
          <p:nvPr/>
        </p:nvPicPr>
        <p:blipFill>
          <a:blip r:embed="rId2"/>
          <a:stretch>
            <a:fillRect/>
          </a:stretch>
        </p:blipFill>
        <p:spPr>
          <a:xfrm>
            <a:off x="1005840" y="1076961"/>
            <a:ext cx="8061960" cy="3606800"/>
          </a:xfrm>
          <a:prstGeom prst="rect">
            <a:avLst/>
          </a:prstGeom>
        </p:spPr>
      </p:pic>
      <p:sp>
        <p:nvSpPr>
          <p:cNvPr id="6" name="TextBox 5">
            <a:extLst>
              <a:ext uri="{FF2B5EF4-FFF2-40B4-BE49-F238E27FC236}">
                <a16:creationId xmlns:a16="http://schemas.microsoft.com/office/drawing/2014/main" id="{C2E4E932-E68F-4F15-81A2-01AA4098A1AE}"/>
              </a:ext>
            </a:extLst>
          </p:cNvPr>
          <p:cNvSpPr txBox="1"/>
          <p:nvPr/>
        </p:nvSpPr>
        <p:spPr>
          <a:xfrm>
            <a:off x="680720" y="5364778"/>
            <a:ext cx="8757920" cy="707886"/>
          </a:xfrm>
          <a:prstGeom prst="rect">
            <a:avLst/>
          </a:prstGeom>
          <a:noFill/>
        </p:spPr>
        <p:txBody>
          <a:bodyPr wrap="square" rtlCol="0">
            <a:spAutoFit/>
          </a:bodyPr>
          <a:lstStyle/>
          <a:p>
            <a:r>
              <a:rPr lang="en-US" sz="2000" b="0" i="0" dirty="0">
                <a:solidFill>
                  <a:schemeClr val="accent5"/>
                </a:solidFill>
                <a:effectLst/>
                <a:latin typeface="Inter"/>
              </a:rPr>
              <a:t>Amazon, Flipkart have been had the highest votes for having all the positive points and have maintained a very good brand image followed by </a:t>
            </a:r>
            <a:r>
              <a:rPr lang="en-US" sz="2000" b="0" i="0" dirty="0" err="1">
                <a:solidFill>
                  <a:schemeClr val="accent5"/>
                </a:solidFill>
                <a:effectLst/>
                <a:latin typeface="Inter"/>
              </a:rPr>
              <a:t>paytm</a:t>
            </a:r>
            <a:r>
              <a:rPr lang="en-US" sz="2000" b="0" i="0" dirty="0">
                <a:solidFill>
                  <a:schemeClr val="accent5"/>
                </a:solidFill>
                <a:effectLst/>
                <a:latin typeface="Inter"/>
              </a:rPr>
              <a:t> and the </a:t>
            </a:r>
            <a:r>
              <a:rPr lang="en-US" sz="2000" b="0" i="0" dirty="0" err="1">
                <a:solidFill>
                  <a:schemeClr val="accent5"/>
                </a:solidFill>
                <a:effectLst/>
                <a:latin typeface="Inter"/>
              </a:rPr>
              <a:t>myntra</a:t>
            </a:r>
            <a:r>
              <a:rPr lang="en-US" sz="2000" b="0" i="0" dirty="0">
                <a:solidFill>
                  <a:schemeClr val="accent5"/>
                </a:solidFill>
                <a:effectLst/>
                <a:latin typeface="Inter"/>
              </a:rPr>
              <a:t>.</a:t>
            </a:r>
            <a:endParaRPr lang="en-IN" sz="2000" dirty="0">
              <a:solidFill>
                <a:schemeClr val="accent5"/>
              </a:solidFill>
              <a:latin typeface="Bahnschrift" panose="020B0502040204020203" pitchFamily="34" charset="0"/>
            </a:endParaRPr>
          </a:p>
        </p:txBody>
      </p:sp>
    </p:spTree>
    <p:extLst>
      <p:ext uri="{BB962C8B-B14F-4D97-AF65-F5344CB8AC3E}">
        <p14:creationId xmlns:p14="http://schemas.microsoft.com/office/powerpoint/2010/main" val="317766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4B65F-4007-4302-A691-5BCDD771C870}"/>
              </a:ext>
            </a:extLst>
          </p:cNvPr>
          <p:cNvSpPr txBox="1"/>
          <p:nvPr/>
        </p:nvSpPr>
        <p:spPr>
          <a:xfrm>
            <a:off x="213360" y="589280"/>
            <a:ext cx="10586720" cy="707886"/>
          </a:xfrm>
          <a:prstGeom prst="rect">
            <a:avLst/>
          </a:prstGeom>
          <a:noFill/>
        </p:spPr>
        <p:txBody>
          <a:bodyPr wrap="square" rtlCol="0">
            <a:spAutoFit/>
          </a:bodyPr>
          <a:lstStyle/>
          <a:p>
            <a:r>
              <a:rPr lang="en-US" sz="2000" dirty="0">
                <a:solidFill>
                  <a:schemeClr val="accent5"/>
                </a:solidFill>
                <a:latin typeface="Bahnschrift" panose="020B0502040204020203" pitchFamily="34" charset="0"/>
              </a:rPr>
              <a:t>LOYALTY:</a:t>
            </a:r>
          </a:p>
          <a:p>
            <a:r>
              <a:rPr lang="en-US" sz="2000" b="0" i="0" dirty="0">
                <a:effectLst/>
                <a:latin typeface="Inter"/>
              </a:rPr>
              <a:t>Loyal customers are those who keep using the same brand even if it is not good as other brands.</a:t>
            </a:r>
            <a:endParaRPr lang="en-IN" sz="2000" dirty="0">
              <a:solidFill>
                <a:schemeClr val="accent5"/>
              </a:solidFill>
              <a:latin typeface="Bahnschrift" panose="020B0502040204020203" pitchFamily="34" charset="0"/>
            </a:endParaRPr>
          </a:p>
        </p:txBody>
      </p:sp>
      <p:sp>
        <p:nvSpPr>
          <p:cNvPr id="4" name="TextBox 3">
            <a:extLst>
              <a:ext uri="{FF2B5EF4-FFF2-40B4-BE49-F238E27FC236}">
                <a16:creationId xmlns:a16="http://schemas.microsoft.com/office/drawing/2014/main" id="{A9859C9F-78E0-4438-8168-67D7CB3ABD79}"/>
              </a:ext>
            </a:extLst>
          </p:cNvPr>
          <p:cNvSpPr txBox="1"/>
          <p:nvPr/>
        </p:nvSpPr>
        <p:spPr>
          <a:xfrm>
            <a:off x="213360" y="1483361"/>
            <a:ext cx="8938260" cy="369332"/>
          </a:xfrm>
          <a:prstGeom prst="rect">
            <a:avLst/>
          </a:prstGeom>
          <a:noFill/>
        </p:spPr>
        <p:txBody>
          <a:bodyPr wrap="square">
            <a:spAutoFit/>
          </a:bodyPr>
          <a:lstStyle/>
          <a:p>
            <a:r>
              <a:rPr lang="en-US" dirty="0"/>
              <a:t>Which of the Indian online retailer would you recommend to a friend?</a:t>
            </a:r>
            <a:endParaRPr lang="en-IN" dirty="0"/>
          </a:p>
        </p:txBody>
      </p:sp>
      <p:pic>
        <p:nvPicPr>
          <p:cNvPr id="5" name="Picture 4">
            <a:extLst>
              <a:ext uri="{FF2B5EF4-FFF2-40B4-BE49-F238E27FC236}">
                <a16:creationId xmlns:a16="http://schemas.microsoft.com/office/drawing/2014/main" id="{4B0F7823-BDBB-47E5-842F-448376820F81}"/>
              </a:ext>
            </a:extLst>
          </p:cNvPr>
          <p:cNvPicPr>
            <a:picLocks noChangeAspect="1"/>
          </p:cNvPicPr>
          <p:nvPr/>
        </p:nvPicPr>
        <p:blipFill>
          <a:blip r:embed="rId2"/>
          <a:stretch>
            <a:fillRect/>
          </a:stretch>
        </p:blipFill>
        <p:spPr>
          <a:xfrm>
            <a:off x="325120" y="1994545"/>
            <a:ext cx="9743439" cy="3863330"/>
          </a:xfrm>
          <a:prstGeom prst="rect">
            <a:avLst/>
          </a:prstGeom>
        </p:spPr>
      </p:pic>
    </p:spTree>
    <p:extLst>
      <p:ext uri="{BB962C8B-B14F-4D97-AF65-F5344CB8AC3E}">
        <p14:creationId xmlns:p14="http://schemas.microsoft.com/office/powerpoint/2010/main" val="157195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5079C-597B-43EE-8291-3833D2FE2E3E}"/>
              </a:ext>
            </a:extLst>
          </p:cNvPr>
          <p:cNvSpPr txBox="1"/>
          <p:nvPr/>
        </p:nvSpPr>
        <p:spPr>
          <a:xfrm>
            <a:off x="406400" y="182881"/>
            <a:ext cx="8745220" cy="369332"/>
          </a:xfrm>
          <a:prstGeom prst="rect">
            <a:avLst/>
          </a:prstGeom>
          <a:noFill/>
        </p:spPr>
        <p:txBody>
          <a:bodyPr wrap="square">
            <a:spAutoFit/>
          </a:bodyPr>
          <a:lstStyle/>
          <a:p>
            <a:r>
              <a:rPr lang="en-US" dirty="0"/>
              <a:t>Longer time in displaying graphics and photos (promotion, sales period)</a:t>
            </a:r>
            <a:endParaRPr lang="en-IN" dirty="0"/>
          </a:p>
        </p:txBody>
      </p:sp>
      <p:pic>
        <p:nvPicPr>
          <p:cNvPr id="5" name="Picture 4">
            <a:extLst>
              <a:ext uri="{FF2B5EF4-FFF2-40B4-BE49-F238E27FC236}">
                <a16:creationId xmlns:a16="http://schemas.microsoft.com/office/drawing/2014/main" id="{10D71B12-BA63-41F7-98DC-9C8FFAD11C7B}"/>
              </a:ext>
            </a:extLst>
          </p:cNvPr>
          <p:cNvPicPr>
            <a:picLocks noChangeAspect="1"/>
          </p:cNvPicPr>
          <p:nvPr/>
        </p:nvPicPr>
        <p:blipFill>
          <a:blip r:embed="rId2"/>
          <a:stretch>
            <a:fillRect/>
          </a:stretch>
        </p:blipFill>
        <p:spPr>
          <a:xfrm>
            <a:off x="406400" y="1019175"/>
            <a:ext cx="10393679" cy="4436745"/>
          </a:xfrm>
          <a:prstGeom prst="rect">
            <a:avLst/>
          </a:prstGeom>
        </p:spPr>
      </p:pic>
    </p:spTree>
    <p:extLst>
      <p:ext uri="{BB962C8B-B14F-4D97-AF65-F5344CB8AC3E}">
        <p14:creationId xmlns:p14="http://schemas.microsoft.com/office/powerpoint/2010/main" val="175128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784E57-5606-4750-8A49-4F8B8B845FC5}"/>
              </a:ext>
            </a:extLst>
          </p:cNvPr>
          <p:cNvPicPr>
            <a:picLocks noChangeAspect="1"/>
          </p:cNvPicPr>
          <p:nvPr/>
        </p:nvPicPr>
        <p:blipFill>
          <a:blip r:embed="rId2"/>
          <a:stretch>
            <a:fillRect/>
          </a:stretch>
        </p:blipFill>
        <p:spPr>
          <a:xfrm>
            <a:off x="508000" y="1233487"/>
            <a:ext cx="10271759" cy="4730433"/>
          </a:xfrm>
          <a:prstGeom prst="rect">
            <a:avLst/>
          </a:prstGeom>
        </p:spPr>
      </p:pic>
      <p:sp>
        <p:nvSpPr>
          <p:cNvPr id="5" name="TextBox 4">
            <a:extLst>
              <a:ext uri="{FF2B5EF4-FFF2-40B4-BE49-F238E27FC236}">
                <a16:creationId xmlns:a16="http://schemas.microsoft.com/office/drawing/2014/main" id="{74D39BBA-4604-4B81-B015-DBADC38E56CB}"/>
              </a:ext>
            </a:extLst>
          </p:cNvPr>
          <p:cNvSpPr txBox="1"/>
          <p:nvPr/>
        </p:nvSpPr>
        <p:spPr>
          <a:xfrm>
            <a:off x="579120" y="325120"/>
            <a:ext cx="8572500" cy="369332"/>
          </a:xfrm>
          <a:prstGeom prst="rect">
            <a:avLst/>
          </a:prstGeom>
          <a:noFill/>
        </p:spPr>
        <p:txBody>
          <a:bodyPr wrap="square">
            <a:spAutoFit/>
          </a:bodyPr>
          <a:lstStyle/>
          <a:p>
            <a:r>
              <a:rPr lang="en-US" dirty="0"/>
              <a:t>Late declaration of price (promotion, sales period)</a:t>
            </a:r>
            <a:endParaRPr lang="en-IN" dirty="0"/>
          </a:p>
        </p:txBody>
      </p:sp>
    </p:spTree>
    <p:extLst>
      <p:ext uri="{BB962C8B-B14F-4D97-AF65-F5344CB8AC3E}">
        <p14:creationId xmlns:p14="http://schemas.microsoft.com/office/powerpoint/2010/main" val="256839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92BE9-D499-4C6A-9BC3-CE067C33FF46}"/>
              </a:ext>
            </a:extLst>
          </p:cNvPr>
          <p:cNvSpPr txBox="1"/>
          <p:nvPr/>
        </p:nvSpPr>
        <p:spPr>
          <a:xfrm>
            <a:off x="508000" y="294641"/>
            <a:ext cx="8643620" cy="369332"/>
          </a:xfrm>
          <a:prstGeom prst="rect">
            <a:avLst/>
          </a:prstGeom>
          <a:noFill/>
        </p:spPr>
        <p:txBody>
          <a:bodyPr wrap="square">
            <a:spAutoFit/>
          </a:bodyPr>
          <a:lstStyle/>
          <a:p>
            <a:r>
              <a:rPr lang="en-US" dirty="0"/>
              <a:t>Frequent disruption when moving from one page to another</a:t>
            </a:r>
            <a:endParaRPr lang="en-IN" dirty="0"/>
          </a:p>
        </p:txBody>
      </p:sp>
      <p:pic>
        <p:nvPicPr>
          <p:cNvPr id="4" name="Picture 3">
            <a:extLst>
              <a:ext uri="{FF2B5EF4-FFF2-40B4-BE49-F238E27FC236}">
                <a16:creationId xmlns:a16="http://schemas.microsoft.com/office/drawing/2014/main" id="{BEACBB03-C394-4746-8E59-CFE4651E3331}"/>
              </a:ext>
            </a:extLst>
          </p:cNvPr>
          <p:cNvPicPr>
            <a:picLocks noChangeAspect="1"/>
          </p:cNvPicPr>
          <p:nvPr/>
        </p:nvPicPr>
        <p:blipFill>
          <a:blip r:embed="rId2"/>
          <a:stretch>
            <a:fillRect/>
          </a:stretch>
        </p:blipFill>
        <p:spPr>
          <a:xfrm>
            <a:off x="721360" y="880626"/>
            <a:ext cx="10402979" cy="4307840"/>
          </a:xfrm>
          <a:prstGeom prst="rect">
            <a:avLst/>
          </a:prstGeom>
        </p:spPr>
      </p:pic>
      <p:sp>
        <p:nvSpPr>
          <p:cNvPr id="8" name="TextBox 7">
            <a:extLst>
              <a:ext uri="{FF2B5EF4-FFF2-40B4-BE49-F238E27FC236}">
                <a16:creationId xmlns:a16="http://schemas.microsoft.com/office/drawing/2014/main" id="{CD2DA3A4-C358-4ED9-982F-BF2FBF98D56C}"/>
              </a:ext>
            </a:extLst>
          </p:cNvPr>
          <p:cNvSpPr txBox="1"/>
          <p:nvPr/>
        </p:nvSpPr>
        <p:spPr>
          <a:xfrm>
            <a:off x="721360" y="5405120"/>
            <a:ext cx="9885680" cy="1015663"/>
          </a:xfrm>
          <a:prstGeom prst="rect">
            <a:avLst/>
          </a:prstGeom>
          <a:noFill/>
        </p:spPr>
        <p:txBody>
          <a:bodyPr wrap="square" rtlCol="0">
            <a:spAutoFit/>
          </a:bodyPr>
          <a:lstStyle/>
          <a:p>
            <a:r>
              <a:rPr lang="en-US" sz="2000" dirty="0">
                <a:solidFill>
                  <a:srgbClr val="0070C0"/>
                </a:solidFill>
              </a:rPr>
              <a:t>Customers seem to be more loyal to amazon, </a:t>
            </a:r>
            <a:r>
              <a:rPr lang="en-US" sz="2000" dirty="0" err="1">
                <a:solidFill>
                  <a:srgbClr val="0070C0"/>
                </a:solidFill>
              </a:rPr>
              <a:t>flipkart</a:t>
            </a:r>
            <a:r>
              <a:rPr lang="en-US" sz="2000" dirty="0">
                <a:solidFill>
                  <a:srgbClr val="0070C0"/>
                </a:solidFill>
              </a:rPr>
              <a:t> and </a:t>
            </a:r>
            <a:r>
              <a:rPr lang="en-US" sz="2000" dirty="0" err="1">
                <a:solidFill>
                  <a:srgbClr val="0070C0"/>
                </a:solidFill>
              </a:rPr>
              <a:t>paytm</a:t>
            </a:r>
            <a:r>
              <a:rPr lang="en-US" sz="2000" dirty="0">
                <a:solidFill>
                  <a:srgbClr val="0070C0"/>
                </a:solidFill>
              </a:rPr>
              <a:t> as even though many of them have given negative remarks about them still they would recommend these platforms to their friend.</a:t>
            </a:r>
          </a:p>
        </p:txBody>
      </p:sp>
    </p:spTree>
    <p:extLst>
      <p:ext uri="{BB962C8B-B14F-4D97-AF65-F5344CB8AC3E}">
        <p14:creationId xmlns:p14="http://schemas.microsoft.com/office/powerpoint/2010/main" val="409543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43A87-A2C9-4583-AD7D-76AA2AE0B290}"/>
              </a:ext>
            </a:extLst>
          </p:cNvPr>
          <p:cNvSpPr txBox="1"/>
          <p:nvPr/>
        </p:nvSpPr>
        <p:spPr>
          <a:xfrm>
            <a:off x="629920" y="335280"/>
            <a:ext cx="8818880" cy="5509200"/>
          </a:xfrm>
          <a:prstGeom prst="rect">
            <a:avLst/>
          </a:prstGeom>
          <a:noFill/>
        </p:spPr>
        <p:txBody>
          <a:bodyPr wrap="square" rtlCol="0">
            <a:spAutoFit/>
          </a:bodyPr>
          <a:lstStyle/>
          <a:p>
            <a:r>
              <a:rPr lang="en-US" sz="3200" u="sng" dirty="0">
                <a:solidFill>
                  <a:srgbClr val="0070C0"/>
                </a:solidFill>
                <a:latin typeface="Bahnschrift" panose="020B0502040204020203" pitchFamily="34" charset="0"/>
              </a:rPr>
              <a:t>CUSTOMER RETENTION:</a:t>
            </a:r>
          </a:p>
          <a:p>
            <a:endParaRPr lang="en-US" sz="3200" u="sng" dirty="0">
              <a:latin typeface="Bahnschrift" panose="020B0502040204020203" pitchFamily="34" charset="0"/>
            </a:endParaRPr>
          </a:p>
          <a:p>
            <a:r>
              <a:rPr lang="en-US" sz="2400" b="0" i="0" dirty="0">
                <a:solidFill>
                  <a:srgbClr val="333333"/>
                </a:solidFill>
                <a:effectLst/>
                <a:latin typeface="Georgia" panose="02040502050405020303" pitchFamily="18" charset="0"/>
              </a:rPr>
              <a:t>Customer retention is the ability of a company to retain its customers over a specified period. If a company has high customer retention, that means its customers continue to rebuy the same products, to resubscribe to the same services or, in some other way, continue buying from that company.</a:t>
            </a:r>
          </a:p>
          <a:p>
            <a:endParaRPr lang="en-US" sz="2400" u="sng" dirty="0">
              <a:solidFill>
                <a:srgbClr val="333333"/>
              </a:solidFill>
              <a:latin typeface="Georgia" panose="02040502050405020303" pitchFamily="18" charset="0"/>
            </a:endParaRPr>
          </a:p>
          <a:p>
            <a:r>
              <a:rPr lang="en-US" sz="2400" b="0" i="0" dirty="0">
                <a:solidFill>
                  <a:srgbClr val="333333"/>
                </a:solidFill>
                <a:effectLst/>
                <a:latin typeface="Georgia" panose="02040502050405020303" pitchFamily="18" charset="0"/>
              </a:rPr>
              <a:t>Customer retention is vital for two reasons: First, even if you are adding new business, you can’t grow your company if you are simultaneously losing business. The second reason is incredibly black and white: It’s always more expensive to acquire a new customer than it is to keep your current customers and sell more to them.</a:t>
            </a:r>
            <a:endParaRPr lang="en-IN" sz="2400" u="sng" dirty="0">
              <a:latin typeface="Bahnschrift" panose="020B0502040204020203" pitchFamily="34" charset="0"/>
            </a:endParaRPr>
          </a:p>
        </p:txBody>
      </p:sp>
    </p:spTree>
    <p:extLst>
      <p:ext uri="{BB962C8B-B14F-4D97-AF65-F5344CB8AC3E}">
        <p14:creationId xmlns:p14="http://schemas.microsoft.com/office/powerpoint/2010/main" val="297548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0EC42-4946-4CEB-8DAF-99A3545DD16B}"/>
              </a:ext>
            </a:extLst>
          </p:cNvPr>
          <p:cNvSpPr txBox="1"/>
          <p:nvPr/>
        </p:nvSpPr>
        <p:spPr>
          <a:xfrm>
            <a:off x="538480" y="345440"/>
            <a:ext cx="10566400" cy="923330"/>
          </a:xfrm>
          <a:prstGeom prst="rect">
            <a:avLst/>
          </a:prstGeom>
          <a:noFill/>
        </p:spPr>
        <p:txBody>
          <a:bodyPr wrap="square">
            <a:spAutoFit/>
          </a:bodyPr>
          <a:lstStyle/>
          <a:p>
            <a:r>
              <a:rPr lang="en-US" b="1" i="0" dirty="0">
                <a:solidFill>
                  <a:srgbClr val="202124"/>
                </a:solidFill>
                <a:effectLst/>
                <a:latin typeface="arial" panose="020B0604020202020204" pitchFamily="34" charset="0"/>
              </a:rPr>
              <a:t>Principal Component Analysis</a:t>
            </a:r>
            <a:r>
              <a:rPr lang="en-US" b="0" i="0" dirty="0">
                <a:solidFill>
                  <a:srgbClr val="202124"/>
                </a:solidFill>
                <a:effectLst/>
                <a:latin typeface="arial" panose="020B0604020202020204" pitchFamily="34" charset="0"/>
              </a:rPr>
              <a:t> (PCA) is a statistical procedure that uses an orthogonal transformation that converts a set of correlated variables to a set of uncorrelated variables. PCA is the most widely used tool in exploratory data analysis and in machine learning for predictive models.</a:t>
            </a:r>
            <a:endParaRPr lang="en-IN" dirty="0"/>
          </a:p>
        </p:txBody>
      </p:sp>
      <p:sp>
        <p:nvSpPr>
          <p:cNvPr id="6" name="TextBox 5">
            <a:extLst>
              <a:ext uri="{FF2B5EF4-FFF2-40B4-BE49-F238E27FC236}">
                <a16:creationId xmlns:a16="http://schemas.microsoft.com/office/drawing/2014/main" id="{93C5AB42-01FB-4FCD-8E89-F8706DAF97A0}"/>
              </a:ext>
            </a:extLst>
          </p:cNvPr>
          <p:cNvSpPr txBox="1"/>
          <p:nvPr/>
        </p:nvSpPr>
        <p:spPr>
          <a:xfrm flipH="1">
            <a:off x="375920" y="1188720"/>
            <a:ext cx="10566400" cy="5909310"/>
          </a:xfrm>
          <a:prstGeom prst="rect">
            <a:avLst/>
          </a:prstGeom>
          <a:noFill/>
        </p:spPr>
        <p:txBody>
          <a:bodyPr wrap="square" rtlCol="0">
            <a:spAutoFit/>
          </a:bodyPr>
          <a:lstStyle/>
          <a:p>
            <a:r>
              <a:rPr lang="en-IN" dirty="0"/>
              <a:t>PCA:</a:t>
            </a:r>
          </a:p>
          <a:p>
            <a:endParaRPr lang="en-IN" dirty="0"/>
          </a:p>
          <a:p>
            <a:r>
              <a:rPr lang="en-IN" dirty="0"/>
              <a:t>fig, </a:t>
            </a:r>
            <a:r>
              <a:rPr lang="en-IN" dirty="0" err="1"/>
              <a:t>ax</a:t>
            </a:r>
            <a:r>
              <a:rPr lang="en-IN" dirty="0"/>
              <a:t> = </a:t>
            </a:r>
            <a:r>
              <a:rPr lang="en-IN" dirty="0" err="1"/>
              <a:t>plt.subplots</a:t>
            </a:r>
            <a:r>
              <a:rPr lang="en-IN" dirty="0"/>
              <a:t>(</a:t>
            </a:r>
            <a:r>
              <a:rPr lang="en-IN" dirty="0" err="1"/>
              <a:t>figsize</a:t>
            </a:r>
            <a:r>
              <a:rPr lang="en-IN" dirty="0"/>
              <a:t>=(20,10))</a:t>
            </a:r>
          </a:p>
          <a:p>
            <a:r>
              <a:rPr lang="en-IN" dirty="0"/>
              <a:t>xi = </a:t>
            </a:r>
            <a:r>
              <a:rPr lang="en-IN" dirty="0" err="1"/>
              <a:t>np.arange</a:t>
            </a:r>
            <a:r>
              <a:rPr lang="en-IN" dirty="0"/>
              <a:t>(1, 73, step=1)</a:t>
            </a:r>
          </a:p>
          <a:p>
            <a:r>
              <a:rPr lang="en-IN" dirty="0" err="1"/>
              <a:t>yi</a:t>
            </a:r>
            <a:r>
              <a:rPr lang="en-IN" dirty="0"/>
              <a:t> = </a:t>
            </a:r>
            <a:r>
              <a:rPr lang="en-IN" dirty="0" err="1"/>
              <a:t>np.cumsum</a:t>
            </a:r>
            <a:r>
              <a:rPr lang="en-IN" dirty="0"/>
              <a:t>(</a:t>
            </a:r>
            <a:r>
              <a:rPr lang="en-IN" dirty="0" err="1"/>
              <a:t>pca.explained_variance_ratio</a:t>
            </a:r>
            <a:r>
              <a:rPr lang="en-IN" dirty="0"/>
              <a:t>_)</a:t>
            </a:r>
          </a:p>
          <a:p>
            <a:endParaRPr lang="en-IN" dirty="0"/>
          </a:p>
          <a:p>
            <a:r>
              <a:rPr lang="en-IN" dirty="0" err="1"/>
              <a:t>plt.ylim</a:t>
            </a:r>
            <a:r>
              <a:rPr lang="en-IN" dirty="0"/>
              <a:t>(0.0,1.1)</a:t>
            </a:r>
          </a:p>
          <a:p>
            <a:r>
              <a:rPr lang="en-IN" dirty="0" err="1"/>
              <a:t>plt.plot</a:t>
            </a:r>
            <a:r>
              <a:rPr lang="en-IN" dirty="0"/>
              <a:t>(xi, </a:t>
            </a:r>
            <a:r>
              <a:rPr lang="en-IN" dirty="0" err="1"/>
              <a:t>yi</a:t>
            </a:r>
            <a:r>
              <a:rPr lang="en-IN" dirty="0"/>
              <a:t>, marker='o', </a:t>
            </a:r>
            <a:r>
              <a:rPr lang="en-IN" dirty="0" err="1"/>
              <a:t>linestyle</a:t>
            </a:r>
            <a:r>
              <a:rPr lang="en-IN" dirty="0"/>
              <a:t>='--', </a:t>
            </a:r>
            <a:r>
              <a:rPr lang="en-IN" dirty="0" err="1"/>
              <a:t>color</a:t>
            </a:r>
            <a:r>
              <a:rPr lang="en-IN" dirty="0"/>
              <a:t>='b')</a:t>
            </a:r>
          </a:p>
          <a:p>
            <a:endParaRPr lang="en-IN" dirty="0"/>
          </a:p>
          <a:p>
            <a:r>
              <a:rPr lang="en-IN" dirty="0" err="1"/>
              <a:t>plt.xlabel</a:t>
            </a:r>
            <a:r>
              <a:rPr lang="en-IN" dirty="0"/>
              <a:t>('Number of Components')</a:t>
            </a:r>
          </a:p>
          <a:p>
            <a:r>
              <a:rPr lang="en-IN" dirty="0" err="1"/>
              <a:t>plt.xticks</a:t>
            </a:r>
            <a:r>
              <a:rPr lang="en-IN" dirty="0"/>
              <a:t>(</a:t>
            </a:r>
            <a:r>
              <a:rPr lang="en-IN" dirty="0" err="1"/>
              <a:t>np.arange</a:t>
            </a:r>
            <a:r>
              <a:rPr lang="en-IN" dirty="0"/>
              <a:t>(0, 72, step=1)) #change from 0-based array index to 1-based human-readable label</a:t>
            </a:r>
          </a:p>
          <a:p>
            <a:r>
              <a:rPr lang="en-IN" dirty="0" err="1"/>
              <a:t>plt.ylabel</a:t>
            </a:r>
            <a:r>
              <a:rPr lang="en-IN" dirty="0"/>
              <a:t>('Cumulative variance (%)')</a:t>
            </a:r>
          </a:p>
          <a:p>
            <a:r>
              <a:rPr lang="en-IN" dirty="0" err="1"/>
              <a:t>plt.title</a:t>
            </a:r>
            <a:r>
              <a:rPr lang="en-IN" dirty="0"/>
              <a:t>('The number of components needed to explain variance')</a:t>
            </a:r>
          </a:p>
          <a:p>
            <a:endParaRPr lang="en-IN" dirty="0"/>
          </a:p>
          <a:p>
            <a:r>
              <a:rPr lang="en-IN" dirty="0" err="1"/>
              <a:t>plt.axhline</a:t>
            </a:r>
            <a:r>
              <a:rPr lang="en-IN" dirty="0"/>
              <a:t>(y=1, </a:t>
            </a:r>
            <a:r>
              <a:rPr lang="en-IN" dirty="0" err="1"/>
              <a:t>color</a:t>
            </a:r>
            <a:r>
              <a:rPr lang="en-IN" dirty="0"/>
              <a:t>='r', </a:t>
            </a:r>
            <a:r>
              <a:rPr lang="en-IN" dirty="0" err="1"/>
              <a:t>linestyle</a:t>
            </a:r>
            <a:r>
              <a:rPr lang="en-IN" dirty="0"/>
              <a:t>='-')</a:t>
            </a:r>
          </a:p>
          <a:p>
            <a:r>
              <a:rPr lang="en-IN" dirty="0" err="1"/>
              <a:t>plt.text</a:t>
            </a:r>
            <a:r>
              <a:rPr lang="en-IN" dirty="0"/>
              <a:t>(0.5, 0.85, '100% cut-off threshold', </a:t>
            </a:r>
            <a:r>
              <a:rPr lang="en-IN" dirty="0" err="1"/>
              <a:t>color</a:t>
            </a:r>
            <a:r>
              <a:rPr lang="en-IN" dirty="0"/>
              <a:t> = 'red', </a:t>
            </a:r>
            <a:r>
              <a:rPr lang="en-IN" dirty="0" err="1"/>
              <a:t>fontsize</a:t>
            </a:r>
            <a:r>
              <a:rPr lang="en-IN" dirty="0"/>
              <a:t>=16)</a:t>
            </a:r>
          </a:p>
          <a:p>
            <a:endParaRPr lang="en-IN" dirty="0"/>
          </a:p>
          <a:p>
            <a:r>
              <a:rPr lang="en-IN" dirty="0" err="1"/>
              <a:t>ax.grid</a:t>
            </a:r>
            <a:r>
              <a:rPr lang="en-IN" dirty="0"/>
              <a:t>(axis='x')</a:t>
            </a:r>
          </a:p>
          <a:p>
            <a:r>
              <a:rPr lang="en-IN" dirty="0" err="1"/>
              <a:t>plt.show</a:t>
            </a:r>
            <a:r>
              <a:rPr lang="en-IN" dirty="0"/>
              <a:t>()</a:t>
            </a:r>
          </a:p>
          <a:p>
            <a:endParaRPr lang="en-IN" dirty="0"/>
          </a:p>
        </p:txBody>
      </p:sp>
    </p:spTree>
    <p:extLst>
      <p:ext uri="{BB962C8B-B14F-4D97-AF65-F5344CB8AC3E}">
        <p14:creationId xmlns:p14="http://schemas.microsoft.com/office/powerpoint/2010/main" val="2547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95F53F-1526-4E9E-9C68-39DF1CB5AFE9}"/>
              </a:ext>
            </a:extLst>
          </p:cNvPr>
          <p:cNvPicPr>
            <a:picLocks noChangeAspect="1"/>
          </p:cNvPicPr>
          <p:nvPr/>
        </p:nvPicPr>
        <p:blipFill>
          <a:blip r:embed="rId2"/>
          <a:stretch>
            <a:fillRect/>
          </a:stretch>
        </p:blipFill>
        <p:spPr>
          <a:xfrm>
            <a:off x="98934" y="325120"/>
            <a:ext cx="11554904" cy="4866640"/>
          </a:xfrm>
          <a:prstGeom prst="rect">
            <a:avLst/>
          </a:prstGeom>
        </p:spPr>
      </p:pic>
      <p:sp>
        <p:nvSpPr>
          <p:cNvPr id="6" name="TextBox 5">
            <a:extLst>
              <a:ext uri="{FF2B5EF4-FFF2-40B4-BE49-F238E27FC236}">
                <a16:creationId xmlns:a16="http://schemas.microsoft.com/office/drawing/2014/main" id="{7A1D40EA-610D-4277-BF45-AEDB20234BA6}"/>
              </a:ext>
            </a:extLst>
          </p:cNvPr>
          <p:cNvSpPr txBox="1"/>
          <p:nvPr/>
        </p:nvSpPr>
        <p:spPr>
          <a:xfrm flipH="1">
            <a:off x="777239" y="5496951"/>
            <a:ext cx="10637522" cy="923330"/>
          </a:xfrm>
          <a:prstGeom prst="rect">
            <a:avLst/>
          </a:prstGeom>
          <a:noFill/>
        </p:spPr>
        <p:txBody>
          <a:bodyPr wrap="square" rtlCol="0">
            <a:spAutoFit/>
          </a:bodyPr>
          <a:lstStyle/>
          <a:p>
            <a:r>
              <a:rPr lang="en-US" dirty="0">
                <a:solidFill>
                  <a:schemeClr val="accent5"/>
                </a:solidFill>
              </a:rPr>
              <a:t>RESULT: </a:t>
            </a:r>
          </a:p>
          <a:p>
            <a:r>
              <a:rPr lang="en-US" dirty="0">
                <a:solidFill>
                  <a:srgbClr val="0070C0"/>
                </a:solidFill>
              </a:rPr>
              <a:t>We can clearly see that with 29 features all the information can be retained.</a:t>
            </a:r>
            <a:endParaRPr lang="en-IN" dirty="0">
              <a:solidFill>
                <a:srgbClr val="0070C0"/>
              </a:solidFill>
            </a:endParaRPr>
          </a:p>
          <a:p>
            <a:endParaRPr lang="en-IN" dirty="0"/>
          </a:p>
        </p:txBody>
      </p:sp>
    </p:spTree>
    <p:extLst>
      <p:ext uri="{BB962C8B-B14F-4D97-AF65-F5344CB8AC3E}">
        <p14:creationId xmlns:p14="http://schemas.microsoft.com/office/powerpoint/2010/main" val="19091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AC354-25D3-4E3D-9871-3A8CF6A5CEB1}"/>
              </a:ext>
            </a:extLst>
          </p:cNvPr>
          <p:cNvSpPr txBox="1"/>
          <p:nvPr/>
        </p:nvSpPr>
        <p:spPr>
          <a:xfrm>
            <a:off x="774700" y="339636"/>
            <a:ext cx="5849620" cy="2246769"/>
          </a:xfrm>
          <a:prstGeom prst="rect">
            <a:avLst/>
          </a:prstGeom>
          <a:noFill/>
        </p:spPr>
        <p:txBody>
          <a:bodyPr wrap="square">
            <a:spAutoFit/>
          </a:bodyPr>
          <a:lstStyle/>
          <a:p>
            <a:r>
              <a:rPr lang="en-IN" sz="3200" b="0" i="0" dirty="0">
                <a:solidFill>
                  <a:schemeClr val="accent5"/>
                </a:solidFill>
                <a:effectLst/>
                <a:latin typeface="Inter"/>
              </a:rPr>
              <a:t>Modelling:</a:t>
            </a:r>
          </a:p>
          <a:p>
            <a:endParaRPr lang="en-IN" dirty="0">
              <a:solidFill>
                <a:srgbClr val="000000"/>
              </a:solidFill>
              <a:latin typeface="Inter"/>
            </a:endParaRPr>
          </a:p>
          <a:p>
            <a:endParaRPr lang="en-IN" b="0" i="0" dirty="0">
              <a:solidFill>
                <a:srgbClr val="000000"/>
              </a:solidFill>
              <a:effectLst/>
              <a:latin typeface="Inter"/>
            </a:endParaRPr>
          </a:p>
          <a:p>
            <a:endParaRPr lang="en-IN" b="0" i="0" dirty="0">
              <a:solidFill>
                <a:srgbClr val="000000"/>
              </a:solidFill>
              <a:effectLst/>
              <a:latin typeface="Inter"/>
            </a:endParaRPr>
          </a:p>
          <a:p>
            <a:r>
              <a:rPr lang="en-IN" b="0" i="0" dirty="0">
                <a:solidFill>
                  <a:srgbClr val="000000"/>
                </a:solidFill>
                <a:effectLst/>
                <a:latin typeface="Inter"/>
              </a:rPr>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EC1ACAA8-B864-4AA4-AF58-EAF5BF1BCAE9}"/>
              </a:ext>
            </a:extLst>
          </p:cNvPr>
          <p:cNvPicPr>
            <a:picLocks noChangeAspect="1"/>
          </p:cNvPicPr>
          <p:nvPr/>
        </p:nvPicPr>
        <p:blipFill>
          <a:blip r:embed="rId2"/>
          <a:stretch>
            <a:fillRect/>
          </a:stretch>
        </p:blipFill>
        <p:spPr>
          <a:xfrm>
            <a:off x="435566" y="972582"/>
            <a:ext cx="4359954" cy="2690354"/>
          </a:xfrm>
          <a:prstGeom prst="rect">
            <a:avLst/>
          </a:prstGeom>
        </p:spPr>
      </p:pic>
      <p:sp>
        <p:nvSpPr>
          <p:cNvPr id="6" name="TextBox 5">
            <a:extLst>
              <a:ext uri="{FF2B5EF4-FFF2-40B4-BE49-F238E27FC236}">
                <a16:creationId xmlns:a16="http://schemas.microsoft.com/office/drawing/2014/main" id="{337D6AE3-B59A-4723-9BEA-30EC65832EF5}"/>
              </a:ext>
            </a:extLst>
          </p:cNvPr>
          <p:cNvSpPr txBox="1"/>
          <p:nvPr/>
        </p:nvSpPr>
        <p:spPr>
          <a:xfrm flipH="1">
            <a:off x="5134654" y="1269108"/>
            <a:ext cx="6051506" cy="2092881"/>
          </a:xfrm>
          <a:prstGeom prst="rect">
            <a:avLst/>
          </a:prstGeom>
          <a:noFill/>
        </p:spPr>
        <p:txBody>
          <a:bodyPr wrap="square" rtlCol="0">
            <a:spAutoFit/>
          </a:bodyPr>
          <a:lstStyle/>
          <a:p>
            <a:pPr marL="285750" indent="-285750">
              <a:buFont typeface="Wingdings" panose="05000000000000000000" pitchFamily="2" charset="2"/>
              <a:buChar char="Ø"/>
            </a:pPr>
            <a:r>
              <a:rPr lang="en-IN" sz="2800" b="0" i="0" dirty="0">
                <a:solidFill>
                  <a:srgbClr val="000000"/>
                </a:solidFill>
                <a:effectLst/>
                <a:latin typeface="Inter"/>
              </a:rPr>
              <a:t>Random Forest</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err="1">
                <a:solidFill>
                  <a:srgbClr val="000000"/>
                </a:solidFill>
                <a:latin typeface="Inter"/>
              </a:rPr>
              <a:t>X</a:t>
            </a:r>
            <a:r>
              <a:rPr lang="en-IN" sz="2800" b="0" i="0" dirty="0" err="1">
                <a:solidFill>
                  <a:srgbClr val="000000"/>
                </a:solidFill>
                <a:effectLst/>
                <a:latin typeface="Inter"/>
              </a:rPr>
              <a:t>gboost</a:t>
            </a:r>
            <a:endParaRPr lang="en-IN" sz="2800" b="0" i="0" dirty="0">
              <a:solidFill>
                <a:srgbClr val="000000"/>
              </a:solidFill>
              <a:effectLst/>
              <a:latin typeface="Inter"/>
            </a:endParaRPr>
          </a:p>
          <a:p>
            <a:pPr marL="285750" indent="-285750">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510BBF31-A4BB-4323-AA6E-34681F81A1E5}"/>
              </a:ext>
            </a:extLst>
          </p:cNvPr>
          <p:cNvSpPr txBox="1"/>
          <p:nvPr/>
        </p:nvSpPr>
        <p:spPr>
          <a:xfrm>
            <a:off x="774700" y="3811012"/>
            <a:ext cx="8308340" cy="2985433"/>
          </a:xfrm>
          <a:prstGeom prst="rect">
            <a:avLst/>
          </a:prstGeom>
          <a:noFill/>
        </p:spPr>
        <p:txBody>
          <a:bodyPr wrap="square" rtlCol="0">
            <a:spAutoFit/>
          </a:bodyPr>
          <a:lstStyle/>
          <a:p>
            <a:r>
              <a:rPr lang="en-IN" sz="3200" b="0" i="0" dirty="0">
                <a:solidFill>
                  <a:schemeClr val="accent5"/>
                </a:solidFill>
                <a:effectLst/>
                <a:latin typeface="Inter"/>
              </a:rPr>
              <a:t>Hyperparameter Tuning:</a:t>
            </a:r>
          </a:p>
          <a:p>
            <a:r>
              <a:rPr lang="en-IN" sz="2800" b="0" i="0" dirty="0">
                <a:solidFill>
                  <a:srgbClr val="FF0000"/>
                </a:solidFill>
                <a:effectLst/>
                <a:latin typeface="Inter"/>
              </a:rPr>
              <a:t>Random Forest</a:t>
            </a:r>
          </a:p>
          <a:p>
            <a:r>
              <a:rPr lang="en-IN" sz="2000" b="0" i="0" dirty="0">
                <a:solidFill>
                  <a:srgbClr val="2E3722"/>
                </a:solidFill>
                <a:effectLst/>
                <a:latin typeface="Inter"/>
              </a:rPr>
              <a:t>params={'</a:t>
            </a:r>
            <a:r>
              <a:rPr lang="en-IN" sz="2000" b="0" i="0" dirty="0" err="1">
                <a:solidFill>
                  <a:srgbClr val="2E3722"/>
                </a:solidFill>
                <a:effectLst/>
                <a:latin typeface="Inter"/>
              </a:rPr>
              <a:t>n_estimators</a:t>
            </a:r>
            <a:r>
              <a:rPr lang="en-IN" sz="2000" b="0" i="0" dirty="0">
                <a:solidFill>
                  <a:srgbClr val="2E3722"/>
                </a:solidFill>
                <a:effectLst/>
                <a:latin typeface="Inter"/>
              </a:rPr>
              <a:t>':[100, 300, 500, 700],</a:t>
            </a:r>
          </a:p>
          <a:p>
            <a:r>
              <a:rPr lang="en-IN" sz="2000" b="0" i="0" dirty="0">
                <a:solidFill>
                  <a:srgbClr val="2E3722"/>
                </a:solidFill>
                <a:effectLst/>
                <a:latin typeface="Inter"/>
              </a:rPr>
              <a:t>        '</a:t>
            </a:r>
            <a:r>
              <a:rPr lang="en-IN" sz="2000" b="0" i="0" dirty="0" err="1">
                <a:solidFill>
                  <a:srgbClr val="2E3722"/>
                </a:solidFill>
                <a:effectLst/>
                <a:latin typeface="Inter"/>
              </a:rPr>
              <a:t>min_samples_split</a:t>
            </a:r>
            <a:r>
              <a:rPr lang="en-IN" sz="2000" b="0" i="0" dirty="0">
                <a:solidFill>
                  <a:srgbClr val="2E3722"/>
                </a:solidFill>
                <a:effectLst/>
                <a:latin typeface="Inter"/>
              </a:rPr>
              <a:t>':[1,2,3,4],</a:t>
            </a:r>
          </a:p>
          <a:p>
            <a:r>
              <a:rPr lang="en-IN" sz="2000" b="0" i="0" dirty="0">
                <a:solidFill>
                  <a:srgbClr val="2E3722"/>
                </a:solidFill>
                <a:effectLst/>
                <a:latin typeface="Inter"/>
              </a:rPr>
              <a:t>        '</a:t>
            </a:r>
            <a:r>
              <a:rPr lang="en-IN" sz="2000" b="0" i="0" dirty="0" err="1">
                <a:solidFill>
                  <a:srgbClr val="2E3722"/>
                </a:solidFill>
                <a:effectLst/>
                <a:latin typeface="Inter"/>
              </a:rPr>
              <a:t>min_samples_leaf</a:t>
            </a:r>
            <a:r>
              <a:rPr lang="en-IN" sz="2000" b="0" i="0" dirty="0">
                <a:solidFill>
                  <a:srgbClr val="2E3722"/>
                </a:solidFill>
                <a:effectLst/>
                <a:latin typeface="Inter"/>
              </a:rPr>
              <a:t>':[1,2,3,4],        '</a:t>
            </a:r>
            <a:r>
              <a:rPr lang="en-IN" sz="2000" b="0" i="0" dirty="0" err="1">
                <a:solidFill>
                  <a:srgbClr val="2E3722"/>
                </a:solidFill>
                <a:effectLst/>
                <a:latin typeface="Inter"/>
              </a:rPr>
              <a:t>max_depth</a:t>
            </a:r>
            <a:r>
              <a:rPr lang="en-IN" sz="2000" b="0" i="0" dirty="0">
                <a:solidFill>
                  <a:srgbClr val="2E3722"/>
                </a:solidFill>
                <a:effectLst/>
                <a:latin typeface="Inter"/>
              </a:rPr>
              <a:t>':[None,1,2,3,4,5,6,7,8,9,10,15,20,25,30,35,40]}</a:t>
            </a:r>
          </a:p>
          <a:p>
            <a:endParaRPr lang="en-IN" sz="2400" b="0" i="0" dirty="0">
              <a:solidFill>
                <a:srgbClr val="0070C0"/>
              </a:solidFill>
              <a:effectLst/>
              <a:latin typeface="Inter"/>
            </a:endParaRPr>
          </a:p>
          <a:p>
            <a:endParaRPr lang="en-IN" sz="2400" b="0" i="0" dirty="0">
              <a:solidFill>
                <a:srgbClr val="0070C0"/>
              </a:solidFill>
              <a:effectLst/>
              <a:latin typeface="Inter"/>
            </a:endParaRPr>
          </a:p>
        </p:txBody>
      </p:sp>
    </p:spTree>
    <p:extLst>
      <p:ext uri="{BB962C8B-B14F-4D97-AF65-F5344CB8AC3E}">
        <p14:creationId xmlns:p14="http://schemas.microsoft.com/office/powerpoint/2010/main" val="152974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CB9BB-099E-48FA-9906-9262B9774846}"/>
              </a:ext>
            </a:extLst>
          </p:cNvPr>
          <p:cNvSpPr txBox="1"/>
          <p:nvPr/>
        </p:nvSpPr>
        <p:spPr>
          <a:xfrm>
            <a:off x="396240" y="233680"/>
            <a:ext cx="9712960" cy="3139321"/>
          </a:xfrm>
          <a:prstGeom prst="rect">
            <a:avLst/>
          </a:prstGeom>
          <a:noFill/>
        </p:spPr>
        <p:txBody>
          <a:bodyPr wrap="square" rtlCol="0">
            <a:spAutoFit/>
          </a:bodyPr>
          <a:lstStyle/>
          <a:p>
            <a:r>
              <a:rPr lang="en-IN" dirty="0"/>
              <a:t>print('Accuracy',</a:t>
            </a:r>
            <a:r>
              <a:rPr lang="en-IN" dirty="0" err="1"/>
              <a:t>np.round</a:t>
            </a:r>
            <a:r>
              <a:rPr lang="en-IN" dirty="0"/>
              <a:t>(</a:t>
            </a:r>
            <a:r>
              <a:rPr lang="en-IN" dirty="0" err="1"/>
              <a:t>accuracy_score</a:t>
            </a:r>
            <a:r>
              <a:rPr lang="en-IN" dirty="0"/>
              <a:t>(</a:t>
            </a:r>
            <a:r>
              <a:rPr lang="en-IN" dirty="0" err="1"/>
              <a:t>p,ytest</a:t>
            </a:r>
            <a:r>
              <a:rPr lang="en-IN" dirty="0"/>
              <a:t>),4))</a:t>
            </a:r>
          </a:p>
          <a:p>
            <a:endParaRPr lang="en-IN" dirty="0"/>
          </a:p>
          <a:p>
            <a:r>
              <a:rPr lang="en-IN" dirty="0"/>
              <a:t>print('Mean of Cross Validation Score',</a:t>
            </a:r>
            <a:r>
              <a:rPr lang="en-IN" dirty="0" err="1"/>
              <a:t>np.round</a:t>
            </a:r>
            <a:r>
              <a:rPr lang="en-IN" dirty="0"/>
              <a:t>(</a:t>
            </a:r>
            <a:r>
              <a:rPr lang="en-IN" dirty="0" err="1"/>
              <a:t>s.mean</a:t>
            </a:r>
            <a:r>
              <a:rPr lang="en-IN" dirty="0"/>
              <a:t>(),4))</a:t>
            </a:r>
          </a:p>
          <a:p>
            <a:endParaRPr lang="en-IN" dirty="0"/>
          </a:p>
          <a:p>
            <a:r>
              <a:rPr lang="en-IN" dirty="0"/>
              <a:t>print('Confusion Matrix')</a:t>
            </a:r>
          </a:p>
          <a:p>
            <a:r>
              <a:rPr lang="en-IN" dirty="0"/>
              <a:t>print(</a:t>
            </a:r>
            <a:r>
              <a:rPr lang="en-IN" dirty="0" err="1"/>
              <a:t>confusion_matrix</a:t>
            </a:r>
            <a:r>
              <a:rPr lang="en-IN" dirty="0"/>
              <a:t>(</a:t>
            </a:r>
            <a:r>
              <a:rPr lang="en-IN" dirty="0" err="1"/>
              <a:t>p,ytest</a:t>
            </a:r>
            <a:r>
              <a:rPr lang="en-IN" dirty="0"/>
              <a:t>))</a:t>
            </a:r>
          </a:p>
          <a:p>
            <a:endParaRPr lang="en-IN" dirty="0"/>
          </a:p>
          <a:p>
            <a:r>
              <a:rPr lang="en-IN" dirty="0"/>
              <a:t>print('Classification Report')</a:t>
            </a:r>
          </a:p>
          <a:p>
            <a:r>
              <a:rPr lang="en-IN" dirty="0"/>
              <a:t>print(</a:t>
            </a:r>
            <a:r>
              <a:rPr lang="en-IN" dirty="0" err="1"/>
              <a:t>classification_report</a:t>
            </a:r>
            <a:r>
              <a:rPr lang="en-IN" dirty="0"/>
              <a:t>(</a:t>
            </a:r>
            <a:r>
              <a:rPr lang="en-IN" dirty="0" err="1"/>
              <a:t>p,ytest</a:t>
            </a:r>
            <a:r>
              <a:rPr lang="en-IN" dirty="0"/>
              <a:t>))</a:t>
            </a:r>
          </a:p>
          <a:p>
            <a:endParaRPr lang="en-IN" dirty="0"/>
          </a:p>
          <a:p>
            <a:endParaRPr lang="en-IN" dirty="0"/>
          </a:p>
        </p:txBody>
      </p:sp>
      <p:sp>
        <p:nvSpPr>
          <p:cNvPr id="7" name="TextBox 6">
            <a:extLst>
              <a:ext uri="{FF2B5EF4-FFF2-40B4-BE49-F238E27FC236}">
                <a16:creationId xmlns:a16="http://schemas.microsoft.com/office/drawing/2014/main" id="{0498C344-7F5E-4776-AF3D-E90940AD2999}"/>
              </a:ext>
            </a:extLst>
          </p:cNvPr>
          <p:cNvSpPr txBox="1"/>
          <p:nvPr/>
        </p:nvSpPr>
        <p:spPr>
          <a:xfrm>
            <a:off x="396240" y="3342521"/>
            <a:ext cx="8940800" cy="2308324"/>
          </a:xfrm>
          <a:prstGeom prst="rect">
            <a:avLst/>
          </a:prstGeom>
          <a:noFill/>
        </p:spPr>
        <p:txBody>
          <a:bodyPr wrap="square" rtlCol="0">
            <a:spAutoFit/>
          </a:bodyPr>
          <a:lstStyle/>
          <a:p>
            <a:endParaRPr lang="en-US" dirty="0"/>
          </a:p>
          <a:p>
            <a:r>
              <a:rPr lang="en-US" dirty="0"/>
              <a:t>Output:</a:t>
            </a:r>
          </a:p>
          <a:p>
            <a:endParaRPr lang="en-US" dirty="0"/>
          </a:p>
          <a:p>
            <a:r>
              <a:rPr lang="en-US" dirty="0"/>
              <a:t>Accuracy 1.0</a:t>
            </a:r>
          </a:p>
          <a:p>
            <a:r>
              <a:rPr lang="en-US" dirty="0"/>
              <a:t>----------------------------------------------------------</a:t>
            </a:r>
          </a:p>
          <a:p>
            <a:r>
              <a:rPr lang="en-US" dirty="0"/>
              <a:t>Mean of Cross Validation Score 0.9926</a:t>
            </a:r>
          </a:p>
          <a:p>
            <a:r>
              <a:rPr lang="en-US" dirty="0"/>
              <a:t>----------------------------------------------------------</a:t>
            </a:r>
          </a:p>
          <a:p>
            <a:endParaRPr lang="en-US" dirty="0"/>
          </a:p>
        </p:txBody>
      </p:sp>
      <p:sp>
        <p:nvSpPr>
          <p:cNvPr id="8" name="Rectangle 3">
            <a:extLst>
              <a:ext uri="{FF2B5EF4-FFF2-40B4-BE49-F238E27FC236}">
                <a16:creationId xmlns:a16="http://schemas.microsoft.com/office/drawing/2014/main" id="{AF7841D6-66CC-417C-8F22-F217977E25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Accuracy 1.0 ---------------------------------------------------------- Mean of Cross Validation Score 0.9926 ---------------------------------------------------------- Confusion Matrix [[26 0 0 0 0 0 0 0] [ 0 22 0 0 0 0 0 0] [ 0 0 4 0 0 0 0 0] [ 0 0 0 4 0 0 0 0] [ 0 0 0 0 5 0 0 0] [ 0 0 0 0 0 7 0 0] [ 0 0 0 0 0 0 11 0] [ 0 0 0 0 0 0 0 2]] ---------------------------------------------------------- Classification Report precision recall f1-score support 0 1.00 1.00 1.00 26 1 1.00 1.00 1.00 22 2 1.00 1.00 1.00 4 3 1.00 1.00 1.00 4 4 1.00 1.00 1.00 5 5 1.00 1.00 1.00 7 6 1.00 1.00 1.00 11 7 1.00 1.00 1.00 2 accuracy 1.00 81 macro avg 1.00 1.00 1.00 81 weighted avg 1.00 1.00 1.00 81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84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64C8A-8486-4E44-980C-34BDA093C1B9}"/>
              </a:ext>
            </a:extLst>
          </p:cNvPr>
          <p:cNvSpPr txBox="1"/>
          <p:nvPr/>
        </p:nvSpPr>
        <p:spPr>
          <a:xfrm flipH="1">
            <a:off x="457199" y="193040"/>
            <a:ext cx="9347200" cy="6247864"/>
          </a:xfrm>
          <a:prstGeom prst="rect">
            <a:avLst/>
          </a:prstGeom>
          <a:noFill/>
        </p:spPr>
        <p:txBody>
          <a:bodyPr wrap="square" rtlCol="0">
            <a:spAutoFit/>
          </a:bodyPr>
          <a:lstStyle/>
          <a:p>
            <a:r>
              <a:rPr lang="en-US" sz="1600" dirty="0"/>
              <a:t>Confusion Matrix</a:t>
            </a:r>
          </a:p>
          <a:p>
            <a:r>
              <a:rPr lang="en-US" sz="1600" dirty="0"/>
              <a:t>[[26  0  0  0  0  0  0  0]</a:t>
            </a:r>
          </a:p>
          <a:p>
            <a:r>
              <a:rPr lang="en-US" sz="1600" dirty="0"/>
              <a:t> [ 0 22  0  0  0  0  0  0]</a:t>
            </a:r>
          </a:p>
          <a:p>
            <a:r>
              <a:rPr lang="en-US" sz="1600" dirty="0"/>
              <a:t> [ 0  0  4  0  0  0  0  0]</a:t>
            </a:r>
          </a:p>
          <a:p>
            <a:r>
              <a:rPr lang="en-US" sz="1600" dirty="0"/>
              <a:t> [ 0  0  0  4  0  0  0  0]</a:t>
            </a:r>
          </a:p>
          <a:p>
            <a:r>
              <a:rPr lang="en-US" sz="1600" dirty="0"/>
              <a:t> [ 0  0  0  0  5  0  0  0]</a:t>
            </a:r>
          </a:p>
          <a:p>
            <a:r>
              <a:rPr lang="en-US" sz="1600" dirty="0"/>
              <a:t> [ 0  0  0  0  0  7  0  0]</a:t>
            </a:r>
          </a:p>
          <a:p>
            <a:r>
              <a:rPr lang="en-US" sz="1600" dirty="0"/>
              <a:t> [ 0  0  0  0  0  0 11  0]</a:t>
            </a:r>
          </a:p>
          <a:p>
            <a:r>
              <a:rPr lang="en-US" sz="1600" dirty="0"/>
              <a:t> [ 0  0  0  0  0  0  0  2]]</a:t>
            </a:r>
          </a:p>
          <a:p>
            <a:r>
              <a:rPr lang="en-US" sz="1600" dirty="0"/>
              <a:t>----------------------------------------------------------</a:t>
            </a:r>
          </a:p>
          <a:p>
            <a:r>
              <a:rPr lang="en-US" sz="1600" dirty="0"/>
              <a:t>Classification Report</a:t>
            </a:r>
          </a:p>
          <a:p>
            <a:r>
              <a:rPr lang="en-US" sz="1600" dirty="0"/>
              <a:t>              precision    recall  f1-score   support</a:t>
            </a:r>
          </a:p>
          <a:p>
            <a:endParaRPr lang="en-US" sz="1600" dirty="0"/>
          </a:p>
          <a:p>
            <a:r>
              <a:rPr lang="en-US" sz="1600" dirty="0"/>
              <a:t>           0       1.00      1.00      1.00        26</a:t>
            </a:r>
          </a:p>
          <a:p>
            <a:r>
              <a:rPr lang="en-US" sz="1600" dirty="0"/>
              <a:t>           1       1.00      1.00      1.00        22</a:t>
            </a:r>
          </a:p>
          <a:p>
            <a:r>
              <a:rPr lang="en-US" sz="1600" dirty="0"/>
              <a:t>           2       1.00      1.00      1.00         4</a:t>
            </a:r>
          </a:p>
          <a:p>
            <a:r>
              <a:rPr lang="en-US" sz="1600" dirty="0"/>
              <a:t>           3       1.00      1.00      1.00         4</a:t>
            </a:r>
          </a:p>
          <a:p>
            <a:r>
              <a:rPr lang="en-US" sz="1600" dirty="0"/>
              <a:t>           4       1.00      1.00      1.00         5</a:t>
            </a:r>
          </a:p>
          <a:p>
            <a:r>
              <a:rPr lang="en-US" sz="1600" dirty="0"/>
              <a:t>           5       1.00      1.00      1.00         7</a:t>
            </a:r>
          </a:p>
          <a:p>
            <a:r>
              <a:rPr lang="en-US" sz="1600" dirty="0"/>
              <a:t>           6       1.00      1.00      1.00        11</a:t>
            </a:r>
          </a:p>
          <a:p>
            <a:r>
              <a:rPr lang="en-US" sz="1600" dirty="0"/>
              <a:t>           7       1.00      1.00      1.00         2</a:t>
            </a:r>
          </a:p>
          <a:p>
            <a:endParaRPr lang="en-US" sz="1600" dirty="0"/>
          </a:p>
          <a:p>
            <a:r>
              <a:rPr lang="en-US" sz="1600" dirty="0"/>
              <a:t>    accuracy                           1.00        81</a:t>
            </a:r>
          </a:p>
          <a:p>
            <a:r>
              <a:rPr lang="en-US" sz="1600" dirty="0"/>
              <a:t>   macro avg       1.00      1.00      1.00        81</a:t>
            </a:r>
          </a:p>
          <a:p>
            <a:r>
              <a:rPr lang="en-US" sz="1600" dirty="0"/>
              <a:t>weighted avg       1.00      1.00      1.00        81</a:t>
            </a:r>
            <a:endParaRPr lang="en-IN" sz="1600" dirty="0"/>
          </a:p>
        </p:txBody>
      </p:sp>
    </p:spTree>
    <p:extLst>
      <p:ext uri="{BB962C8B-B14F-4D97-AF65-F5344CB8AC3E}">
        <p14:creationId xmlns:p14="http://schemas.microsoft.com/office/powerpoint/2010/main" val="2293656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202C08-6AC8-4C1C-955C-01B835841A0D}"/>
              </a:ext>
            </a:extLst>
          </p:cNvPr>
          <p:cNvSpPr txBox="1"/>
          <p:nvPr/>
        </p:nvSpPr>
        <p:spPr>
          <a:xfrm>
            <a:off x="497840" y="406400"/>
            <a:ext cx="9326880" cy="6617196"/>
          </a:xfrm>
          <a:prstGeom prst="rect">
            <a:avLst/>
          </a:prstGeom>
          <a:noFill/>
        </p:spPr>
        <p:txBody>
          <a:bodyPr wrap="square" rtlCol="0">
            <a:spAutoFit/>
          </a:bodyPr>
          <a:lstStyle/>
          <a:p>
            <a:r>
              <a:rPr lang="en-IN" sz="2800" dirty="0" err="1">
                <a:solidFill>
                  <a:srgbClr val="FF0000"/>
                </a:solidFill>
              </a:rPr>
              <a:t>Xgboost</a:t>
            </a:r>
            <a:endParaRPr lang="en-IN" sz="2800" dirty="0">
              <a:solidFill>
                <a:srgbClr val="FF0000"/>
              </a:solidFill>
            </a:endParaRPr>
          </a:p>
          <a:p>
            <a:endParaRPr lang="en-IN" dirty="0">
              <a:solidFill>
                <a:srgbClr val="FF0000"/>
              </a:solidFill>
            </a:endParaRPr>
          </a:p>
          <a:p>
            <a:r>
              <a:rPr lang="en-IN" dirty="0"/>
              <a:t>params={'</a:t>
            </a:r>
            <a:r>
              <a:rPr lang="en-IN" dirty="0" err="1"/>
              <a:t>n_estimators</a:t>
            </a:r>
            <a:r>
              <a:rPr lang="en-IN" dirty="0"/>
              <a:t>':[100,200,300,400,500],</a:t>
            </a:r>
          </a:p>
          <a:p>
            <a:r>
              <a:rPr lang="en-IN" dirty="0"/>
              <a:t>      '</a:t>
            </a:r>
            <a:r>
              <a:rPr lang="en-IN" dirty="0" err="1"/>
              <a:t>learning_rate</a:t>
            </a:r>
            <a:r>
              <a:rPr lang="en-IN" dirty="0"/>
              <a:t>':[0.001,0.01,0.10,],</a:t>
            </a:r>
          </a:p>
          <a:p>
            <a:r>
              <a:rPr lang="en-IN" dirty="0"/>
              <a:t>      'subsample':[0.5,1],</a:t>
            </a:r>
          </a:p>
          <a:p>
            <a:r>
              <a:rPr lang="en-IN" dirty="0"/>
              <a:t>      '</a:t>
            </a:r>
            <a:r>
              <a:rPr lang="en-IN" dirty="0" err="1"/>
              <a:t>max_depth</a:t>
            </a:r>
            <a:r>
              <a:rPr lang="en-IN" dirty="0"/>
              <a:t>':[1,2,3,4,5,6,7,8,9,10]}</a:t>
            </a:r>
          </a:p>
          <a:p>
            <a:endParaRPr lang="en-IN" dirty="0"/>
          </a:p>
          <a:p>
            <a:r>
              <a:rPr lang="en-IN" dirty="0"/>
              <a:t>m=</a:t>
            </a:r>
            <a:r>
              <a:rPr lang="en-IN" dirty="0" err="1"/>
              <a:t>XGBClassifier</a:t>
            </a:r>
            <a:r>
              <a:rPr lang="en-IN" dirty="0"/>
              <a:t>(</a:t>
            </a:r>
            <a:r>
              <a:rPr lang="en-IN" dirty="0" err="1"/>
              <a:t>max_depth</a:t>
            </a:r>
            <a:r>
              <a:rPr lang="en-IN" dirty="0"/>
              <a:t>=10,learning_rate=0.1,n_estimators=500,subsample=0.5)</a:t>
            </a:r>
          </a:p>
          <a:p>
            <a:r>
              <a:rPr lang="en-IN" dirty="0" err="1"/>
              <a:t>m.fit</a:t>
            </a:r>
            <a:r>
              <a:rPr lang="en-IN" dirty="0"/>
              <a:t>(</a:t>
            </a:r>
            <a:r>
              <a:rPr lang="en-IN" dirty="0" err="1"/>
              <a:t>xtrain,ytrain</a:t>
            </a:r>
            <a:r>
              <a:rPr lang="en-IN" dirty="0"/>
              <a:t>)</a:t>
            </a:r>
          </a:p>
          <a:p>
            <a:r>
              <a:rPr lang="en-IN" dirty="0"/>
              <a:t>p=</a:t>
            </a:r>
            <a:r>
              <a:rPr lang="en-IN" dirty="0" err="1"/>
              <a:t>m.predict</a:t>
            </a:r>
            <a:r>
              <a:rPr lang="en-IN" dirty="0"/>
              <a:t>(</a:t>
            </a:r>
            <a:r>
              <a:rPr lang="en-IN" dirty="0" err="1"/>
              <a:t>xtest</a:t>
            </a:r>
            <a:r>
              <a:rPr lang="en-IN" dirty="0"/>
              <a:t>)</a:t>
            </a:r>
          </a:p>
          <a:p>
            <a:r>
              <a:rPr lang="en-IN" dirty="0"/>
              <a:t>score=</a:t>
            </a:r>
            <a:r>
              <a:rPr lang="en-IN" dirty="0" err="1"/>
              <a:t>cross_val_score</a:t>
            </a:r>
            <a:r>
              <a:rPr lang="en-IN" dirty="0"/>
              <a:t>(</a:t>
            </a:r>
            <a:r>
              <a:rPr lang="en-IN" dirty="0" err="1"/>
              <a:t>m,x,y,cv</a:t>
            </a:r>
            <a:r>
              <a:rPr lang="en-IN" dirty="0"/>
              <a:t>=10)</a:t>
            </a:r>
          </a:p>
          <a:p>
            <a:r>
              <a:rPr lang="en-IN" dirty="0"/>
              <a:t>------------------------------------------------------------------------------------------------------------</a:t>
            </a:r>
          </a:p>
          <a:p>
            <a:r>
              <a:rPr lang="en-IN" dirty="0"/>
              <a:t>print('Accuracy',</a:t>
            </a:r>
            <a:r>
              <a:rPr lang="en-IN" dirty="0" err="1"/>
              <a:t>np.round</a:t>
            </a:r>
            <a:r>
              <a:rPr lang="en-IN" dirty="0"/>
              <a:t>(</a:t>
            </a:r>
            <a:r>
              <a:rPr lang="en-IN" dirty="0" err="1"/>
              <a:t>accuracy_score</a:t>
            </a:r>
            <a:r>
              <a:rPr lang="en-IN" dirty="0"/>
              <a:t>(</a:t>
            </a:r>
            <a:r>
              <a:rPr lang="en-IN" dirty="0" err="1"/>
              <a:t>p,ytest</a:t>
            </a:r>
            <a:r>
              <a:rPr lang="en-IN" dirty="0"/>
              <a:t>),4))</a:t>
            </a:r>
          </a:p>
          <a:p>
            <a:endParaRPr lang="en-IN" dirty="0"/>
          </a:p>
          <a:p>
            <a:r>
              <a:rPr lang="en-IN" dirty="0"/>
              <a:t>print('Mean of Cross Validation Score',</a:t>
            </a:r>
            <a:r>
              <a:rPr lang="en-IN" dirty="0" err="1"/>
              <a:t>np.round</a:t>
            </a:r>
            <a:r>
              <a:rPr lang="en-IN" dirty="0"/>
              <a:t>(</a:t>
            </a:r>
            <a:r>
              <a:rPr lang="en-IN" dirty="0" err="1"/>
              <a:t>s.mean</a:t>
            </a:r>
            <a:r>
              <a:rPr lang="en-IN" dirty="0"/>
              <a:t>(),4))</a:t>
            </a:r>
          </a:p>
          <a:p>
            <a:endParaRPr lang="en-IN" dirty="0"/>
          </a:p>
          <a:p>
            <a:r>
              <a:rPr lang="en-IN" dirty="0"/>
              <a:t>print('Confusion Matrix')</a:t>
            </a:r>
          </a:p>
          <a:p>
            <a:r>
              <a:rPr lang="en-IN" dirty="0"/>
              <a:t>print(</a:t>
            </a:r>
            <a:r>
              <a:rPr lang="en-IN" dirty="0" err="1"/>
              <a:t>confusion_matrix</a:t>
            </a:r>
            <a:r>
              <a:rPr lang="en-IN" dirty="0"/>
              <a:t>(</a:t>
            </a:r>
            <a:r>
              <a:rPr lang="en-IN" dirty="0" err="1"/>
              <a:t>p,ytest</a:t>
            </a:r>
            <a:r>
              <a:rPr lang="en-IN" dirty="0"/>
              <a:t>))</a:t>
            </a:r>
          </a:p>
          <a:p>
            <a:endParaRPr lang="en-IN" dirty="0"/>
          </a:p>
          <a:p>
            <a:r>
              <a:rPr lang="en-IN" dirty="0"/>
              <a:t>print('Classification Report')</a:t>
            </a:r>
          </a:p>
          <a:p>
            <a:r>
              <a:rPr lang="en-IN" dirty="0"/>
              <a:t>print(</a:t>
            </a:r>
            <a:r>
              <a:rPr lang="en-IN" dirty="0" err="1"/>
              <a:t>classification_report</a:t>
            </a:r>
            <a:r>
              <a:rPr lang="en-IN" dirty="0"/>
              <a:t>(</a:t>
            </a:r>
            <a:r>
              <a:rPr lang="en-IN" dirty="0" err="1"/>
              <a:t>p,ytest</a:t>
            </a:r>
            <a:r>
              <a:rPr lang="en-IN" dirty="0"/>
              <a:t>))</a:t>
            </a:r>
          </a:p>
          <a:p>
            <a:endParaRPr lang="en-IN" dirty="0"/>
          </a:p>
          <a:p>
            <a:endParaRPr lang="en-IN" dirty="0"/>
          </a:p>
        </p:txBody>
      </p:sp>
      <p:sp>
        <p:nvSpPr>
          <p:cNvPr id="6" name="Rectangle 3">
            <a:extLst>
              <a:ext uri="{FF2B5EF4-FFF2-40B4-BE49-F238E27FC236}">
                <a16:creationId xmlns:a16="http://schemas.microsoft.com/office/drawing/2014/main" id="{83547362-A124-44E9-8DB5-EBDCEB18880A}"/>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2910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86B060-B55F-42A4-AD97-4DC19F3F1403}"/>
              </a:ext>
            </a:extLst>
          </p:cNvPr>
          <p:cNvSpPr txBox="1"/>
          <p:nvPr/>
        </p:nvSpPr>
        <p:spPr>
          <a:xfrm flipH="1">
            <a:off x="1015999" y="619760"/>
            <a:ext cx="8869679" cy="4893647"/>
          </a:xfrm>
          <a:prstGeom prst="rect">
            <a:avLst/>
          </a:prstGeom>
          <a:noFill/>
        </p:spPr>
        <p:txBody>
          <a:bodyPr wrap="square" rtlCol="0">
            <a:spAutoFit/>
          </a:bodyPr>
          <a:lstStyle/>
          <a:p>
            <a:r>
              <a:rPr lang="en-US" sz="2400" dirty="0"/>
              <a:t>Accuracy 1.0</a:t>
            </a:r>
          </a:p>
          <a:p>
            <a:endParaRPr lang="en-US" sz="2400" dirty="0"/>
          </a:p>
          <a:p>
            <a:r>
              <a:rPr lang="en-US" sz="2400" dirty="0"/>
              <a:t>Mean of Cross Validation Score 0.9926</a:t>
            </a:r>
          </a:p>
          <a:p>
            <a:endParaRPr lang="en-US" sz="2400" dirty="0"/>
          </a:p>
          <a:p>
            <a:r>
              <a:rPr lang="en-US" sz="2400" dirty="0"/>
              <a:t>Confusion Matrix</a:t>
            </a:r>
          </a:p>
          <a:p>
            <a:r>
              <a:rPr lang="en-US" sz="2400" dirty="0"/>
              <a:t>[[26  0  0  0  0  0  0  0]</a:t>
            </a:r>
          </a:p>
          <a:p>
            <a:r>
              <a:rPr lang="en-US" sz="2400" dirty="0"/>
              <a:t> [ 0 22  0  0  0  0  0  0]</a:t>
            </a:r>
          </a:p>
          <a:p>
            <a:r>
              <a:rPr lang="en-US" sz="2400" dirty="0"/>
              <a:t> [ 0  0  4  0  0  0  0  0]</a:t>
            </a:r>
          </a:p>
          <a:p>
            <a:r>
              <a:rPr lang="en-US" sz="2400" dirty="0"/>
              <a:t> [ 0  0  0  4  0  0  0  0]</a:t>
            </a:r>
          </a:p>
          <a:p>
            <a:r>
              <a:rPr lang="en-US" sz="2400" dirty="0"/>
              <a:t> [ 0  0  0  0  5  0  0  0]</a:t>
            </a:r>
          </a:p>
          <a:p>
            <a:r>
              <a:rPr lang="en-US" sz="2400" dirty="0"/>
              <a:t> [ 0  0  0  0  0  7  0  0]</a:t>
            </a:r>
          </a:p>
          <a:p>
            <a:r>
              <a:rPr lang="en-US" sz="2400" dirty="0"/>
              <a:t> [ 0  0  0  0  0  0 11  0]</a:t>
            </a:r>
          </a:p>
          <a:p>
            <a:r>
              <a:rPr lang="en-US" sz="2400" dirty="0"/>
              <a:t> [ 0  0  0  0  0  0  0  2]]</a:t>
            </a:r>
          </a:p>
        </p:txBody>
      </p:sp>
    </p:spTree>
    <p:extLst>
      <p:ext uri="{BB962C8B-B14F-4D97-AF65-F5344CB8AC3E}">
        <p14:creationId xmlns:p14="http://schemas.microsoft.com/office/powerpoint/2010/main" val="252555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D911E-012C-4237-939E-95D2C2CE5364}"/>
              </a:ext>
            </a:extLst>
          </p:cNvPr>
          <p:cNvSpPr txBox="1"/>
          <p:nvPr/>
        </p:nvSpPr>
        <p:spPr>
          <a:xfrm flipH="1">
            <a:off x="325120" y="111760"/>
            <a:ext cx="7752080" cy="4247317"/>
          </a:xfrm>
          <a:prstGeom prst="rect">
            <a:avLst/>
          </a:prstGeom>
          <a:noFill/>
        </p:spPr>
        <p:txBody>
          <a:bodyPr wrap="square" rtlCol="0">
            <a:spAutoFit/>
          </a:bodyPr>
          <a:lstStyle/>
          <a:p>
            <a:r>
              <a:rPr lang="en-US" dirty="0"/>
              <a:t>Classification Report</a:t>
            </a:r>
          </a:p>
          <a:p>
            <a:r>
              <a:rPr lang="en-US" dirty="0"/>
              <a:t>              precision    recall  f1-score   support</a:t>
            </a:r>
          </a:p>
          <a:p>
            <a:endParaRPr lang="en-US" dirty="0"/>
          </a:p>
          <a:p>
            <a:r>
              <a:rPr lang="en-US" dirty="0"/>
              <a:t>           0       1.00      1.00      1.00        26</a:t>
            </a:r>
          </a:p>
          <a:p>
            <a:r>
              <a:rPr lang="en-US" dirty="0"/>
              <a:t>           1       1.00      1.00      1.00        22</a:t>
            </a:r>
          </a:p>
          <a:p>
            <a:r>
              <a:rPr lang="en-US" dirty="0"/>
              <a:t>           2       1.00      1.00      1.00         4</a:t>
            </a:r>
          </a:p>
          <a:p>
            <a:r>
              <a:rPr lang="en-US" dirty="0"/>
              <a:t>           3       1.00      1.00      1.00         4</a:t>
            </a:r>
          </a:p>
          <a:p>
            <a:r>
              <a:rPr lang="en-US" dirty="0"/>
              <a:t>           4       1.00      1.00      1.00         5</a:t>
            </a:r>
          </a:p>
          <a:p>
            <a:r>
              <a:rPr lang="en-US" dirty="0"/>
              <a:t>           5       1.00      1.00      1.00         7</a:t>
            </a:r>
          </a:p>
          <a:p>
            <a:r>
              <a:rPr lang="en-US" dirty="0"/>
              <a:t>           6       1.00      1.00      1.00        11</a:t>
            </a:r>
          </a:p>
          <a:p>
            <a:r>
              <a:rPr lang="en-US" dirty="0"/>
              <a:t>           7       1.00      1.00      1.00         2</a:t>
            </a:r>
          </a:p>
          <a:p>
            <a:endParaRPr lang="en-US" dirty="0"/>
          </a:p>
          <a:p>
            <a:r>
              <a:rPr lang="en-US" dirty="0"/>
              <a:t>    accuracy                           1.00        81</a:t>
            </a:r>
          </a:p>
          <a:p>
            <a:r>
              <a:rPr lang="en-US" dirty="0"/>
              <a:t>   macro avg       1.00      1.00      1.00        81</a:t>
            </a:r>
          </a:p>
          <a:p>
            <a:r>
              <a:rPr lang="en-US" dirty="0"/>
              <a:t>weighted avg       1.00      1.00      1.00        81</a:t>
            </a:r>
          </a:p>
        </p:txBody>
      </p:sp>
      <p:sp>
        <p:nvSpPr>
          <p:cNvPr id="3" name="TextBox 2">
            <a:extLst>
              <a:ext uri="{FF2B5EF4-FFF2-40B4-BE49-F238E27FC236}">
                <a16:creationId xmlns:a16="http://schemas.microsoft.com/office/drawing/2014/main" id="{D2899341-8DAA-416F-A470-9930F542FD62}"/>
              </a:ext>
            </a:extLst>
          </p:cNvPr>
          <p:cNvSpPr txBox="1"/>
          <p:nvPr/>
        </p:nvSpPr>
        <p:spPr>
          <a:xfrm>
            <a:off x="640080" y="4389120"/>
            <a:ext cx="8869680" cy="2062103"/>
          </a:xfrm>
          <a:prstGeom prst="rect">
            <a:avLst/>
          </a:prstGeom>
          <a:noFill/>
        </p:spPr>
        <p:txBody>
          <a:bodyPr wrap="square" rtlCol="0">
            <a:spAutoFit/>
          </a:bodyPr>
          <a:lstStyle/>
          <a:p>
            <a:endParaRPr lang="en-US" sz="2000" dirty="0">
              <a:solidFill>
                <a:srgbClr val="C00000"/>
              </a:solidFill>
            </a:endParaRPr>
          </a:p>
          <a:p>
            <a:r>
              <a:rPr lang="en-US" sz="2400" dirty="0">
                <a:solidFill>
                  <a:srgbClr val="C00000"/>
                </a:solidFill>
              </a:rPr>
              <a:t>Conclusion:</a:t>
            </a:r>
          </a:p>
          <a:p>
            <a:endParaRPr lang="en-US" dirty="0"/>
          </a:p>
          <a:p>
            <a:r>
              <a:rPr lang="en-US" sz="2400" b="0" i="0" dirty="0">
                <a:solidFill>
                  <a:srgbClr val="0070C0"/>
                </a:solidFill>
                <a:effectLst/>
                <a:latin typeface="Inter"/>
              </a:rPr>
              <a:t>Both the models give accurate and equal results so we choose </a:t>
            </a:r>
            <a:r>
              <a:rPr lang="en-US" sz="2400" b="0" i="0" dirty="0" err="1">
                <a:solidFill>
                  <a:srgbClr val="0070C0"/>
                </a:solidFill>
                <a:effectLst/>
                <a:latin typeface="Inter"/>
              </a:rPr>
              <a:t>xgboost</a:t>
            </a:r>
            <a:r>
              <a:rPr lang="en-US" sz="2400" b="0" i="0" dirty="0">
                <a:solidFill>
                  <a:srgbClr val="0070C0"/>
                </a:solidFill>
                <a:effectLst/>
                <a:latin typeface="Inter"/>
              </a:rPr>
              <a:t> as or final model because of its quick speed.</a:t>
            </a:r>
            <a:endParaRPr lang="en-US" sz="2400" dirty="0">
              <a:solidFill>
                <a:srgbClr val="0070C0"/>
              </a:solidFill>
            </a:endParaRPr>
          </a:p>
          <a:p>
            <a:endParaRPr lang="en-IN" dirty="0"/>
          </a:p>
        </p:txBody>
      </p:sp>
    </p:spTree>
    <p:extLst>
      <p:ext uri="{BB962C8B-B14F-4D97-AF65-F5344CB8AC3E}">
        <p14:creationId xmlns:p14="http://schemas.microsoft.com/office/powerpoint/2010/main" val="1321737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96309-5832-4B56-B402-824D138C8F90}"/>
              </a:ext>
            </a:extLst>
          </p:cNvPr>
          <p:cNvSpPr txBox="1"/>
          <p:nvPr/>
        </p:nvSpPr>
        <p:spPr>
          <a:xfrm>
            <a:off x="568960" y="310772"/>
            <a:ext cx="8666480" cy="3508653"/>
          </a:xfrm>
          <a:prstGeom prst="rect">
            <a:avLst/>
          </a:prstGeom>
          <a:noFill/>
        </p:spPr>
        <p:txBody>
          <a:bodyPr wrap="square" rtlCol="0">
            <a:spAutoFit/>
          </a:bodyPr>
          <a:lstStyle/>
          <a:p>
            <a:r>
              <a:rPr lang="en-IN" sz="2400" b="0" i="0" dirty="0">
                <a:solidFill>
                  <a:srgbClr val="FF0000"/>
                </a:solidFill>
                <a:effectLst/>
                <a:latin typeface="Inter"/>
              </a:rPr>
              <a:t>Finalizing the best Model:</a:t>
            </a:r>
          </a:p>
          <a:p>
            <a:endParaRPr lang="en-IN" b="0" i="0" dirty="0">
              <a:solidFill>
                <a:srgbClr val="FF0000"/>
              </a:solidFill>
              <a:effectLst/>
              <a:latin typeface="Inter"/>
            </a:endParaRPr>
          </a:p>
          <a:p>
            <a:r>
              <a:rPr lang="en-IN" sz="2000" b="0" i="0" dirty="0">
                <a:solidFill>
                  <a:srgbClr val="2B3922"/>
                </a:solidFill>
                <a:effectLst/>
                <a:latin typeface="Inter"/>
              </a:rPr>
              <a:t>model=</a:t>
            </a:r>
            <a:r>
              <a:rPr lang="en-IN" sz="2000" b="0" i="0" dirty="0" err="1">
                <a:solidFill>
                  <a:srgbClr val="2B3922"/>
                </a:solidFill>
                <a:effectLst/>
                <a:latin typeface="Inter"/>
              </a:rPr>
              <a:t>XGBClassifier</a:t>
            </a:r>
            <a:r>
              <a:rPr lang="en-IN" sz="2000" b="0" i="0" dirty="0">
                <a:solidFill>
                  <a:srgbClr val="2B3922"/>
                </a:solidFill>
                <a:effectLst/>
                <a:latin typeface="Inter"/>
              </a:rPr>
              <a:t>(</a:t>
            </a:r>
            <a:r>
              <a:rPr lang="en-IN" sz="2000" b="0" i="0" dirty="0" err="1">
                <a:solidFill>
                  <a:srgbClr val="2B3922"/>
                </a:solidFill>
                <a:effectLst/>
                <a:latin typeface="Inter"/>
              </a:rPr>
              <a:t>max_depth</a:t>
            </a:r>
            <a:r>
              <a:rPr lang="en-IN" sz="2000" b="0" i="0" dirty="0">
                <a:solidFill>
                  <a:srgbClr val="2B3922"/>
                </a:solidFill>
                <a:effectLst/>
                <a:latin typeface="Inter"/>
              </a:rPr>
              <a:t>=2,learning_rate=0.01,n_estimators=500,subsample=1)</a:t>
            </a:r>
          </a:p>
          <a:p>
            <a:r>
              <a:rPr lang="en-IN" sz="2000" b="0" i="0" dirty="0" err="1">
                <a:solidFill>
                  <a:srgbClr val="2B3922"/>
                </a:solidFill>
                <a:effectLst/>
                <a:latin typeface="Inter"/>
              </a:rPr>
              <a:t>model.fit</a:t>
            </a:r>
            <a:r>
              <a:rPr lang="en-IN" sz="2000" b="0" i="0" dirty="0">
                <a:solidFill>
                  <a:srgbClr val="2B3922"/>
                </a:solidFill>
                <a:effectLst/>
                <a:latin typeface="Inter"/>
              </a:rPr>
              <a:t>(</a:t>
            </a:r>
            <a:r>
              <a:rPr lang="en-IN" sz="2000" b="0" i="0" dirty="0" err="1">
                <a:solidFill>
                  <a:srgbClr val="2B3922"/>
                </a:solidFill>
                <a:effectLst/>
                <a:latin typeface="Inter"/>
              </a:rPr>
              <a:t>xtrain,ytrain</a:t>
            </a:r>
            <a:r>
              <a:rPr lang="en-IN" sz="2000" b="0" i="0" dirty="0">
                <a:solidFill>
                  <a:srgbClr val="2B3922"/>
                </a:solidFill>
                <a:effectLst/>
                <a:latin typeface="Inter"/>
              </a:rPr>
              <a:t>)</a:t>
            </a:r>
          </a:p>
          <a:p>
            <a:r>
              <a:rPr lang="en-IN" sz="2000" b="0" i="0" dirty="0">
                <a:solidFill>
                  <a:srgbClr val="2B3922"/>
                </a:solidFill>
                <a:effectLst/>
                <a:latin typeface="Inter"/>
              </a:rPr>
              <a:t>p=</a:t>
            </a:r>
            <a:r>
              <a:rPr lang="en-IN" sz="2000" b="0" i="0" dirty="0" err="1">
                <a:solidFill>
                  <a:srgbClr val="2B3922"/>
                </a:solidFill>
                <a:effectLst/>
                <a:latin typeface="Inter"/>
              </a:rPr>
              <a:t>model.predict</a:t>
            </a:r>
            <a:r>
              <a:rPr lang="en-IN" sz="2000" b="0" i="0" dirty="0">
                <a:solidFill>
                  <a:srgbClr val="2B3922"/>
                </a:solidFill>
                <a:effectLst/>
                <a:latin typeface="Inter"/>
              </a:rPr>
              <a:t>(</a:t>
            </a:r>
            <a:r>
              <a:rPr lang="en-IN" sz="2000" b="0" i="0" dirty="0" err="1">
                <a:solidFill>
                  <a:srgbClr val="2B3922"/>
                </a:solidFill>
                <a:effectLst/>
                <a:latin typeface="Inter"/>
              </a:rPr>
              <a:t>xtest</a:t>
            </a:r>
            <a:r>
              <a:rPr lang="en-IN" sz="2000" b="0" i="0" dirty="0">
                <a:solidFill>
                  <a:srgbClr val="2B3922"/>
                </a:solidFill>
                <a:effectLst/>
                <a:latin typeface="Inter"/>
              </a:rPr>
              <a:t>)</a:t>
            </a:r>
          </a:p>
          <a:p>
            <a:r>
              <a:rPr lang="en-IN" sz="2000" b="0" i="0" dirty="0">
                <a:solidFill>
                  <a:srgbClr val="2B3922"/>
                </a:solidFill>
                <a:effectLst/>
                <a:latin typeface="Inter"/>
              </a:rPr>
              <a:t>score=</a:t>
            </a:r>
            <a:r>
              <a:rPr lang="en-IN" sz="2000" b="0" i="0" dirty="0" err="1">
                <a:solidFill>
                  <a:srgbClr val="2B3922"/>
                </a:solidFill>
                <a:effectLst/>
                <a:latin typeface="Inter"/>
              </a:rPr>
              <a:t>cross_val_score</a:t>
            </a:r>
            <a:r>
              <a:rPr lang="en-IN" sz="2000" b="0" i="0" dirty="0">
                <a:solidFill>
                  <a:srgbClr val="2B3922"/>
                </a:solidFill>
                <a:effectLst/>
                <a:latin typeface="Inter"/>
              </a:rPr>
              <a:t>(</a:t>
            </a:r>
            <a:r>
              <a:rPr lang="en-IN" sz="2000" b="0" i="0" dirty="0" err="1">
                <a:solidFill>
                  <a:srgbClr val="2B3922"/>
                </a:solidFill>
                <a:effectLst/>
                <a:latin typeface="Inter"/>
              </a:rPr>
              <a:t>model,x,y,cv</a:t>
            </a:r>
            <a:r>
              <a:rPr lang="en-IN" sz="2000" b="0" i="0" dirty="0">
                <a:solidFill>
                  <a:srgbClr val="2B3922"/>
                </a:solidFill>
                <a:effectLst/>
                <a:latin typeface="Inter"/>
              </a:rPr>
              <a:t>=10)</a:t>
            </a:r>
          </a:p>
          <a:p>
            <a:endParaRPr lang="en-IN" dirty="0">
              <a:solidFill>
                <a:srgbClr val="2B3922"/>
              </a:solidFill>
              <a:latin typeface="Inter"/>
            </a:endParaRPr>
          </a:p>
          <a:p>
            <a:endParaRPr lang="en-IN" b="0" i="0" dirty="0">
              <a:solidFill>
                <a:srgbClr val="2B3922"/>
              </a:solidFill>
              <a:effectLst/>
              <a:latin typeface="Inter"/>
            </a:endParaRPr>
          </a:p>
          <a:p>
            <a:endParaRPr lang="en-IN" sz="2400" b="0" i="0" dirty="0">
              <a:solidFill>
                <a:srgbClr val="2B3922"/>
              </a:solidFill>
              <a:effectLst/>
              <a:latin typeface="Inter"/>
            </a:endParaRPr>
          </a:p>
          <a:p>
            <a:endParaRPr lang="en-IN" sz="2000" dirty="0"/>
          </a:p>
        </p:txBody>
      </p:sp>
      <p:sp>
        <p:nvSpPr>
          <p:cNvPr id="3" name="Rectangle 1">
            <a:extLst>
              <a:ext uri="{FF2B5EF4-FFF2-40B4-BE49-F238E27FC236}">
                <a16:creationId xmlns:a16="http://schemas.microsoft.com/office/drawing/2014/main" id="{67B0AF11-71E0-4AA4-8849-3D2AF144A059}"/>
              </a:ext>
            </a:extLst>
          </p:cNvPr>
          <p:cNvSpPr>
            <a:spLocks noChangeArrowheads="1"/>
          </p:cNvSpPr>
          <p:nvPr/>
        </p:nvSpPr>
        <p:spPr bwMode="auto">
          <a:xfrm>
            <a:off x="0" y="136266"/>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6AFE5BA-E822-46B5-B115-1E7F2D63A930}"/>
              </a:ext>
            </a:extLst>
          </p:cNvPr>
          <p:cNvSpPr>
            <a:spLocks noChangeArrowheads="1"/>
          </p:cNvSpPr>
          <p:nvPr/>
        </p:nvSpPr>
        <p:spPr bwMode="auto">
          <a:xfrm>
            <a:off x="0" y="167043"/>
            <a:ext cx="28854" cy="12311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15F9A0F-38D2-40A7-87C1-0AEE0B978B48}"/>
              </a:ext>
            </a:extLst>
          </p:cNvPr>
          <p:cNvSpPr txBox="1"/>
          <p:nvPr/>
        </p:nvSpPr>
        <p:spPr>
          <a:xfrm flipH="1">
            <a:off x="568960" y="3048000"/>
            <a:ext cx="8666480" cy="2862322"/>
          </a:xfrm>
          <a:prstGeom prst="rect">
            <a:avLst/>
          </a:prstGeom>
          <a:noFill/>
        </p:spPr>
        <p:txBody>
          <a:bodyPr wrap="square" rtlCol="0">
            <a:spAutoFit/>
          </a:bodyPr>
          <a:lstStyle/>
          <a:p>
            <a:r>
              <a:rPr lang="en-IN" dirty="0"/>
              <a:t>print('Accuracy',</a:t>
            </a:r>
            <a:r>
              <a:rPr lang="en-IN" dirty="0" err="1"/>
              <a:t>np.round</a:t>
            </a:r>
            <a:r>
              <a:rPr lang="en-IN" dirty="0"/>
              <a:t>(</a:t>
            </a:r>
            <a:r>
              <a:rPr lang="en-IN" dirty="0" err="1"/>
              <a:t>accuracy_score</a:t>
            </a:r>
            <a:r>
              <a:rPr lang="en-IN" dirty="0"/>
              <a:t>(</a:t>
            </a:r>
            <a:r>
              <a:rPr lang="en-IN" dirty="0" err="1"/>
              <a:t>p,ytest</a:t>
            </a:r>
            <a:r>
              <a:rPr lang="en-IN" dirty="0"/>
              <a:t>),4))</a:t>
            </a:r>
          </a:p>
          <a:p>
            <a:endParaRPr lang="en-IN" dirty="0"/>
          </a:p>
          <a:p>
            <a:r>
              <a:rPr lang="en-IN" dirty="0"/>
              <a:t>print('Mean of Cross Validation Score',</a:t>
            </a:r>
            <a:r>
              <a:rPr lang="en-IN" dirty="0" err="1"/>
              <a:t>np.round</a:t>
            </a:r>
            <a:r>
              <a:rPr lang="en-IN" dirty="0"/>
              <a:t>(</a:t>
            </a:r>
            <a:r>
              <a:rPr lang="en-IN" dirty="0" err="1"/>
              <a:t>s.mean</a:t>
            </a:r>
            <a:r>
              <a:rPr lang="en-IN" dirty="0"/>
              <a:t>(),4))</a:t>
            </a:r>
          </a:p>
          <a:p>
            <a:endParaRPr lang="en-IN" dirty="0"/>
          </a:p>
          <a:p>
            <a:r>
              <a:rPr lang="en-IN" dirty="0"/>
              <a:t>print('Confusion Matrix')</a:t>
            </a:r>
          </a:p>
          <a:p>
            <a:r>
              <a:rPr lang="en-IN" dirty="0"/>
              <a:t>print(</a:t>
            </a:r>
            <a:r>
              <a:rPr lang="en-IN" dirty="0" err="1"/>
              <a:t>confusion_matrix</a:t>
            </a:r>
            <a:r>
              <a:rPr lang="en-IN" dirty="0"/>
              <a:t>(</a:t>
            </a:r>
            <a:r>
              <a:rPr lang="en-IN" dirty="0" err="1"/>
              <a:t>p,ytest</a:t>
            </a:r>
            <a:r>
              <a:rPr lang="en-IN" dirty="0"/>
              <a:t>))</a:t>
            </a:r>
          </a:p>
          <a:p>
            <a:endParaRPr lang="en-IN" dirty="0"/>
          </a:p>
          <a:p>
            <a:r>
              <a:rPr lang="en-IN" dirty="0"/>
              <a:t>print('Classification Report')</a:t>
            </a:r>
          </a:p>
          <a:p>
            <a:r>
              <a:rPr lang="en-IN" dirty="0"/>
              <a:t>print(</a:t>
            </a:r>
            <a:r>
              <a:rPr lang="en-IN" dirty="0" err="1"/>
              <a:t>classification_report</a:t>
            </a:r>
            <a:r>
              <a:rPr lang="en-IN" dirty="0"/>
              <a:t>(</a:t>
            </a:r>
            <a:r>
              <a:rPr lang="en-IN" dirty="0" err="1"/>
              <a:t>p,ytest</a:t>
            </a:r>
            <a:r>
              <a:rPr lang="en-IN" dirty="0"/>
              <a:t>))</a:t>
            </a:r>
          </a:p>
          <a:p>
            <a:endParaRPr lang="en-IN" dirty="0"/>
          </a:p>
        </p:txBody>
      </p:sp>
    </p:spTree>
    <p:extLst>
      <p:ext uri="{BB962C8B-B14F-4D97-AF65-F5344CB8AC3E}">
        <p14:creationId xmlns:p14="http://schemas.microsoft.com/office/powerpoint/2010/main" val="58487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5EB24-B3E6-4C9B-B411-CC617A4CE728}"/>
              </a:ext>
            </a:extLst>
          </p:cNvPr>
          <p:cNvSpPr txBox="1"/>
          <p:nvPr/>
        </p:nvSpPr>
        <p:spPr>
          <a:xfrm flipH="1">
            <a:off x="406398" y="436880"/>
            <a:ext cx="11440161" cy="5816977"/>
          </a:xfrm>
          <a:prstGeom prst="rect">
            <a:avLst/>
          </a:prstGeom>
          <a:noFill/>
        </p:spPr>
        <p:txBody>
          <a:bodyPr wrap="square" rtlCol="0">
            <a:spAutoFit/>
          </a:bodyPr>
          <a:lstStyle/>
          <a:p>
            <a:r>
              <a:rPr lang="en-US" sz="2400" dirty="0">
                <a:solidFill>
                  <a:schemeClr val="accent2">
                    <a:lumMod val="75000"/>
                  </a:schemeClr>
                </a:solidFill>
              </a:rPr>
              <a:t>CONCLUSION:</a:t>
            </a:r>
          </a:p>
          <a:p>
            <a:endParaRPr lang="en-US" sz="2400" dirty="0">
              <a:solidFill>
                <a:schemeClr val="accent2">
                  <a:lumMod val="75000"/>
                </a:schemeClr>
              </a:solidFill>
            </a:endParaRPr>
          </a:p>
          <a:p>
            <a:pPr algn="l"/>
            <a:r>
              <a:rPr lang="en-US" b="0" i="0" dirty="0">
                <a:effectLst/>
                <a:latin typeface="Inter"/>
              </a:rPr>
              <a:t>The results of this study suggest following outputs which might be useful for E-commerce websites to extend their business</a:t>
            </a:r>
          </a:p>
          <a:p>
            <a:pPr algn="l">
              <a:buFont typeface="+mj-lt"/>
              <a:buAutoNum type="arabicPeriod"/>
            </a:pPr>
            <a:r>
              <a:rPr lang="en-US" b="0" i="0" dirty="0">
                <a:effectLst/>
                <a:latin typeface="Inter"/>
              </a:rPr>
              <a:t>The cost of the product, the reliability of the E-commerce company and the return policies all play an equally important role in deciding the buying </a:t>
            </a:r>
            <a:r>
              <a:rPr lang="en-US" b="0" i="0" dirty="0" err="1">
                <a:effectLst/>
                <a:latin typeface="Inter"/>
              </a:rPr>
              <a:t>behaviour</a:t>
            </a:r>
            <a:r>
              <a:rPr lang="en-US" b="0" i="0" dirty="0">
                <a:effectLst/>
                <a:latin typeface="Inter"/>
              </a:rPr>
              <a:t>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pPr algn="l"/>
            <a:r>
              <a:rPr lang="en-US" dirty="0">
                <a:latin typeface="Inter"/>
              </a:rPr>
              <a:t>          </a:t>
            </a:r>
          </a:p>
          <a:p>
            <a:pPr algn="l"/>
            <a:r>
              <a:rPr lang="en-US" b="0" i="0" dirty="0">
                <a:effectLst/>
                <a:latin typeface="Inter"/>
              </a:rPr>
              <a:t>                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a:t>
            </a:r>
            <a:r>
              <a:rPr lang="en-US" b="0" i="0" dirty="0" err="1">
                <a:effectLst/>
                <a:latin typeface="Inter"/>
              </a:rPr>
              <a:t>PayTM</a:t>
            </a:r>
            <a:r>
              <a:rPr lang="en-US" b="0" i="0" dirty="0">
                <a:effectLst/>
                <a:latin typeface="Inter"/>
              </a:rPr>
              <a:t> which have more sellers from tier 2 and 3 cities. Also, these websites have the most lenient return policies as compared to others and also the time required to process a return is low for these.</a:t>
            </a:r>
          </a:p>
          <a:p>
            <a:endParaRPr lang="en-IN" dirty="0">
              <a:solidFill>
                <a:schemeClr val="accent2">
                  <a:lumMod val="75000"/>
                </a:schemeClr>
              </a:solidFill>
            </a:endParaRPr>
          </a:p>
        </p:txBody>
      </p:sp>
    </p:spTree>
    <p:extLst>
      <p:ext uri="{BB962C8B-B14F-4D97-AF65-F5344CB8AC3E}">
        <p14:creationId xmlns:p14="http://schemas.microsoft.com/office/powerpoint/2010/main" val="377736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099EF-9DAE-4368-87B6-404879806623}"/>
              </a:ext>
            </a:extLst>
          </p:cNvPr>
          <p:cNvSpPr txBox="1"/>
          <p:nvPr/>
        </p:nvSpPr>
        <p:spPr>
          <a:xfrm>
            <a:off x="599440" y="1168400"/>
            <a:ext cx="9926320" cy="5016758"/>
          </a:xfrm>
          <a:prstGeom prst="rect">
            <a:avLst/>
          </a:prstGeom>
          <a:noFill/>
        </p:spPr>
        <p:txBody>
          <a:bodyPr wrap="square" rtlCol="0">
            <a:spAutoFit/>
          </a:bodyPr>
          <a:lstStyle/>
          <a:p>
            <a:r>
              <a:rPr lang="en-US" sz="3200" u="sng" dirty="0">
                <a:solidFill>
                  <a:srgbClr val="FF0000"/>
                </a:solidFill>
                <a:latin typeface="Bahnschrift" panose="020B0502040204020203" pitchFamily="34" charset="0"/>
              </a:rPr>
              <a:t>PROBLEM STATEMENT</a:t>
            </a:r>
          </a:p>
          <a:p>
            <a:endParaRPr lang="en-US" sz="2400" u="sng" dirty="0">
              <a:solidFill>
                <a:srgbClr val="FF0000"/>
              </a:solidFill>
              <a:latin typeface="Bahnschrift" panose="020B0502040204020203" pitchFamily="34" charset="0"/>
            </a:endParaRPr>
          </a:p>
          <a:p>
            <a:pPr algn="l"/>
            <a:r>
              <a:rPr lang="en-US" sz="2400" b="0" i="0" dirty="0">
                <a:solidFill>
                  <a:srgbClr val="000000"/>
                </a:solidFill>
                <a:effectLst/>
                <a:latin typeface="ff1"/>
              </a:rPr>
              <a:t>Factors determining customer satisfaction have been brought to light by marketing research. </a:t>
            </a:r>
          </a:p>
          <a:p>
            <a:pPr algn="l"/>
            <a:r>
              <a:rPr lang="en-US" sz="2400" b="0" i="0" dirty="0">
                <a:solidFill>
                  <a:srgbClr val="000000"/>
                </a:solidFill>
                <a:effectLst/>
                <a:latin typeface="ff1"/>
              </a:rPr>
              <a:t>But, this information still is far away for some producers engaging in the productions and services. Even though, immense of information available in the marketing environment, their success will be reached only when acting upon them.</a:t>
            </a:r>
          </a:p>
          <a:p>
            <a:pPr algn="l"/>
            <a:r>
              <a:rPr lang="en-US" sz="2400" dirty="0">
                <a:solidFill>
                  <a:srgbClr val="000000"/>
                </a:solidFill>
                <a:latin typeface="ff1"/>
              </a:rPr>
              <a:t>The </a:t>
            </a:r>
            <a:r>
              <a:rPr lang="en-US" sz="2400" b="0" i="0" dirty="0">
                <a:solidFill>
                  <a:srgbClr val="000000"/>
                </a:solidFill>
                <a:effectLst/>
                <a:latin typeface="ff1"/>
              </a:rPr>
              <a:t>following question regarding customer satisfaction and loyalty. </a:t>
            </a:r>
            <a:endParaRPr lang="en-US" sz="2400" dirty="0">
              <a:solidFill>
                <a:srgbClr val="000000"/>
              </a:solidFill>
              <a:latin typeface="ff1"/>
            </a:endParaRPr>
          </a:p>
          <a:p>
            <a:pPr algn="l"/>
            <a:r>
              <a:rPr lang="en-US" sz="2400" b="0" i="0" dirty="0">
                <a:solidFill>
                  <a:srgbClr val="000000"/>
                </a:solidFill>
                <a:effectLst/>
                <a:latin typeface="ff1"/>
              </a:rPr>
              <a:t>1. What are main factors determining the customer loyalty?. </a:t>
            </a:r>
          </a:p>
          <a:p>
            <a:pPr algn="l"/>
            <a:r>
              <a:rPr lang="en-US" sz="2400" dirty="0">
                <a:solidFill>
                  <a:srgbClr val="000000"/>
                </a:solidFill>
                <a:latin typeface="ff1"/>
              </a:rPr>
              <a:t>2</a:t>
            </a:r>
            <a:r>
              <a:rPr lang="en-US" sz="2400" b="0" i="0" dirty="0">
                <a:solidFill>
                  <a:srgbClr val="000000"/>
                </a:solidFill>
                <a:effectLst/>
                <a:latin typeface="ff1"/>
              </a:rPr>
              <a:t>.</a:t>
            </a:r>
            <a:r>
              <a:rPr lang="en-US" sz="2400" b="0" i="0" dirty="0">
                <a:solidFill>
                  <a:srgbClr val="000000"/>
                </a:solidFill>
                <a:effectLst/>
                <a:latin typeface="ff7"/>
              </a:rPr>
              <a:t> </a:t>
            </a:r>
            <a:r>
              <a:rPr lang="en-US" sz="2400" b="0" i="0" dirty="0">
                <a:solidFill>
                  <a:srgbClr val="000000"/>
                </a:solidFill>
                <a:effectLst/>
                <a:latin typeface="ff1"/>
              </a:rPr>
              <a:t>Is there any relationship between customer satisfaction and loyalty?.</a:t>
            </a:r>
          </a:p>
          <a:p>
            <a:pPr algn="l"/>
            <a:endParaRPr lang="en-US" sz="2400" b="0" i="0" dirty="0">
              <a:solidFill>
                <a:srgbClr val="000000"/>
              </a:solidFill>
              <a:effectLst/>
              <a:latin typeface="ff1"/>
            </a:endParaRPr>
          </a:p>
          <a:p>
            <a:endParaRPr lang="en-IN" sz="2400" u="sng"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269406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E167CC-3A4B-43EB-92A1-3C644966E8D5}"/>
              </a:ext>
            </a:extLst>
          </p:cNvPr>
          <p:cNvSpPr txBox="1"/>
          <p:nvPr/>
        </p:nvSpPr>
        <p:spPr>
          <a:xfrm>
            <a:off x="1737360" y="2214880"/>
            <a:ext cx="7741920" cy="1015663"/>
          </a:xfrm>
          <a:prstGeom prst="rect">
            <a:avLst/>
          </a:prstGeom>
          <a:noFill/>
        </p:spPr>
        <p:txBody>
          <a:bodyPr wrap="square" rtlCol="0">
            <a:spAutoFit/>
          </a:bodyPr>
          <a:lstStyle/>
          <a:p>
            <a:r>
              <a:rPr lang="en-US" sz="3200" dirty="0">
                <a:solidFill>
                  <a:srgbClr val="57903F"/>
                </a:solidFill>
              </a:rPr>
              <a:t>                </a:t>
            </a:r>
            <a:r>
              <a:rPr lang="en-US" sz="6000" dirty="0">
                <a:solidFill>
                  <a:srgbClr val="57903F"/>
                </a:solidFill>
                <a:latin typeface="Algerian" panose="04020705040A02060702" pitchFamily="82" charset="0"/>
              </a:rPr>
              <a:t>THANK YOU</a:t>
            </a:r>
            <a:endParaRPr lang="en-IN" sz="6000" dirty="0">
              <a:solidFill>
                <a:srgbClr val="57903F"/>
              </a:solidFill>
              <a:latin typeface="Algerian" panose="04020705040A02060702" pitchFamily="82" charset="0"/>
            </a:endParaRPr>
          </a:p>
        </p:txBody>
      </p:sp>
    </p:spTree>
    <p:extLst>
      <p:ext uri="{BB962C8B-B14F-4D97-AF65-F5344CB8AC3E}">
        <p14:creationId xmlns:p14="http://schemas.microsoft.com/office/powerpoint/2010/main" val="63558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9946F-D184-4BD7-AE87-669A1B84BC7D}"/>
              </a:ext>
            </a:extLst>
          </p:cNvPr>
          <p:cNvSpPr txBox="1"/>
          <p:nvPr/>
        </p:nvSpPr>
        <p:spPr>
          <a:xfrm>
            <a:off x="721360" y="701040"/>
            <a:ext cx="7985760" cy="6740307"/>
          </a:xfrm>
          <a:prstGeom prst="rect">
            <a:avLst/>
          </a:prstGeom>
          <a:noFill/>
        </p:spPr>
        <p:txBody>
          <a:bodyPr wrap="square" rtlCol="0">
            <a:spAutoFit/>
          </a:bodyPr>
          <a:lstStyle/>
          <a:p>
            <a:r>
              <a:rPr lang="en-US" sz="3200" u="sng" dirty="0">
                <a:solidFill>
                  <a:srgbClr val="002060"/>
                </a:solidFill>
              </a:rPr>
              <a:t>OBJECTIVE</a:t>
            </a:r>
          </a:p>
          <a:p>
            <a:endParaRPr lang="en-US" sz="3200" u="sng" dirty="0">
              <a:solidFill>
                <a:srgbClr val="002060"/>
              </a:solidFill>
            </a:endParaRPr>
          </a:p>
          <a:p>
            <a:pPr algn="l"/>
            <a:r>
              <a:rPr lang="en-US" sz="2800" b="0" i="0" dirty="0">
                <a:solidFill>
                  <a:srgbClr val="000000"/>
                </a:solidFill>
                <a:effectLst/>
                <a:latin typeface="ff1"/>
              </a:rPr>
              <a:t>In line with the issues identified above, the main purpose of the study is to examine the </a:t>
            </a:r>
          </a:p>
          <a:p>
            <a:pPr algn="l"/>
            <a:r>
              <a:rPr lang="en-US" sz="2800" b="0" i="0" dirty="0">
                <a:solidFill>
                  <a:srgbClr val="000000"/>
                </a:solidFill>
                <a:effectLst/>
                <a:latin typeface="ff1"/>
              </a:rPr>
              <a:t>relationship between customer satisfaction and loyalty.</a:t>
            </a:r>
          </a:p>
          <a:p>
            <a:pPr algn="l"/>
            <a:r>
              <a:rPr lang="en-US" sz="2800" b="0" i="0" dirty="0">
                <a:solidFill>
                  <a:srgbClr val="000000"/>
                </a:solidFill>
                <a:effectLst/>
                <a:latin typeface="ff1"/>
              </a:rPr>
              <a:t>In order to materialize this broad objective, the following sub objectives have been considered. </a:t>
            </a:r>
          </a:p>
          <a:p>
            <a:pPr algn="l"/>
            <a:r>
              <a:rPr lang="en-US" sz="2800" b="0" i="0" dirty="0">
                <a:solidFill>
                  <a:srgbClr val="000000"/>
                </a:solidFill>
                <a:effectLst/>
                <a:latin typeface="ff1"/>
              </a:rPr>
              <a:t>1.</a:t>
            </a:r>
            <a:r>
              <a:rPr lang="en-US" sz="2800" b="0" i="0" dirty="0">
                <a:solidFill>
                  <a:srgbClr val="000000"/>
                </a:solidFill>
                <a:effectLst/>
                <a:latin typeface="ff7"/>
              </a:rPr>
              <a:t> </a:t>
            </a:r>
            <a:r>
              <a:rPr lang="en-US" sz="2800" b="0" i="0" dirty="0">
                <a:solidFill>
                  <a:srgbClr val="000000"/>
                </a:solidFill>
                <a:effectLst/>
                <a:latin typeface="ff1"/>
              </a:rPr>
              <a:t>To find out the variables determining customer satisfactions. </a:t>
            </a:r>
          </a:p>
          <a:p>
            <a:pPr algn="l"/>
            <a:r>
              <a:rPr lang="en-US" sz="2800" b="0" i="0" dirty="0">
                <a:solidFill>
                  <a:srgbClr val="000000"/>
                </a:solidFill>
                <a:effectLst/>
                <a:latin typeface="ff1"/>
              </a:rPr>
              <a:t>2.</a:t>
            </a:r>
            <a:r>
              <a:rPr lang="en-US" sz="2800" b="0" i="0" dirty="0">
                <a:solidFill>
                  <a:srgbClr val="000000"/>
                </a:solidFill>
                <a:effectLst/>
                <a:latin typeface="ff7"/>
              </a:rPr>
              <a:t> </a:t>
            </a:r>
            <a:r>
              <a:rPr lang="en-US" sz="2800" b="0" i="0" dirty="0">
                <a:solidFill>
                  <a:srgbClr val="000000"/>
                </a:solidFill>
                <a:effectLst/>
                <a:latin typeface="ff1"/>
              </a:rPr>
              <a:t>To focus on the variables determining the loyalty. </a:t>
            </a:r>
          </a:p>
          <a:p>
            <a:pPr algn="l"/>
            <a:r>
              <a:rPr lang="en-US" sz="2800" b="0" i="0" dirty="0">
                <a:solidFill>
                  <a:srgbClr val="000000"/>
                </a:solidFill>
                <a:effectLst/>
                <a:latin typeface="ff1"/>
              </a:rPr>
              <a:t>3.</a:t>
            </a:r>
            <a:r>
              <a:rPr lang="en-US" sz="2800" b="0" i="0" dirty="0">
                <a:solidFill>
                  <a:srgbClr val="000000"/>
                </a:solidFill>
                <a:effectLst/>
                <a:latin typeface="ff7"/>
              </a:rPr>
              <a:t> </a:t>
            </a:r>
            <a:r>
              <a:rPr lang="en-US" sz="2800" b="0" i="0" dirty="0">
                <a:solidFill>
                  <a:srgbClr val="000000"/>
                </a:solidFill>
                <a:effectLst/>
                <a:latin typeface="ff1"/>
              </a:rPr>
              <a:t>To identify the impacts of customer satisfaction and loyalty.</a:t>
            </a:r>
          </a:p>
          <a:p>
            <a:pPr algn="l"/>
            <a:endParaRPr lang="en-US" sz="2800" b="0" i="0" dirty="0">
              <a:solidFill>
                <a:srgbClr val="000000"/>
              </a:solidFill>
              <a:effectLst/>
              <a:latin typeface="ff1"/>
            </a:endParaRPr>
          </a:p>
          <a:p>
            <a:endParaRPr lang="en-IN" sz="3200" u="sng" dirty="0">
              <a:solidFill>
                <a:srgbClr val="002060"/>
              </a:solidFill>
            </a:endParaRPr>
          </a:p>
        </p:txBody>
      </p:sp>
    </p:spTree>
    <p:extLst>
      <p:ext uri="{BB962C8B-B14F-4D97-AF65-F5344CB8AC3E}">
        <p14:creationId xmlns:p14="http://schemas.microsoft.com/office/powerpoint/2010/main" val="202162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4749-6A24-48B3-9BC8-6D84F8996F68}"/>
              </a:ext>
            </a:extLst>
          </p:cNvPr>
          <p:cNvSpPr txBox="1"/>
          <p:nvPr/>
        </p:nvSpPr>
        <p:spPr>
          <a:xfrm flipH="1">
            <a:off x="436879" y="822960"/>
            <a:ext cx="9570719" cy="5262979"/>
          </a:xfrm>
          <a:prstGeom prst="rect">
            <a:avLst/>
          </a:prstGeom>
          <a:noFill/>
        </p:spPr>
        <p:txBody>
          <a:bodyPr wrap="square" rtlCol="0">
            <a:spAutoFit/>
          </a:bodyPr>
          <a:lstStyle/>
          <a:p>
            <a:r>
              <a:rPr lang="en-US" sz="3200" u="sng" dirty="0">
                <a:solidFill>
                  <a:srgbClr val="002060"/>
                </a:solidFill>
              </a:rPr>
              <a:t>BUILDING GOOD CUSTOMER RETENTION PROGRAMS</a:t>
            </a:r>
          </a:p>
          <a:p>
            <a:endParaRPr lang="en-US" sz="3200" u="sng" dirty="0">
              <a:solidFill>
                <a:srgbClr val="002060"/>
              </a:solidFill>
            </a:endParaRPr>
          </a:p>
          <a:p>
            <a:r>
              <a:rPr lang="en-US" sz="2000" b="0" i="0" dirty="0">
                <a:solidFill>
                  <a:srgbClr val="333333"/>
                </a:solidFill>
                <a:effectLst/>
                <a:latin typeface="Georgia" panose="02040502050405020303" pitchFamily="18" charset="0"/>
              </a:rPr>
              <a:t>Building a customer loyalty program such as a rewards program or a referral program may be a good option for some D2C retail-focused businesses. They can reward your most loyal customers for making a repeat purchase and increase your word-of-mouth referrals, which are often some of your best-qualified leads.</a:t>
            </a:r>
          </a:p>
          <a:p>
            <a:endParaRPr lang="en-US" sz="2000" b="0" i="0" u="sng" dirty="0">
              <a:solidFill>
                <a:srgbClr val="002060"/>
              </a:solidFill>
              <a:effectLst/>
              <a:latin typeface="Georgia" panose="02040502050405020303" pitchFamily="18" charset="0"/>
            </a:endParaRPr>
          </a:p>
          <a:p>
            <a:pPr algn="l"/>
            <a:r>
              <a:rPr lang="en-US" sz="2400" b="1" i="0" dirty="0">
                <a:solidFill>
                  <a:srgbClr val="333333"/>
                </a:solidFill>
                <a:effectLst/>
                <a:latin typeface="Georgia" panose="02040502050405020303" pitchFamily="18" charset="0"/>
              </a:rPr>
              <a:t>Loyalty programs</a:t>
            </a:r>
          </a:p>
          <a:p>
            <a:pPr algn="l"/>
            <a:endParaRPr lang="en-US" sz="2400" b="0" i="0" dirty="0">
              <a:solidFill>
                <a:srgbClr val="333333"/>
              </a:solidFill>
              <a:effectLst/>
              <a:latin typeface="Georgia" panose="02040502050405020303" pitchFamily="18" charset="0"/>
            </a:endParaRPr>
          </a:p>
          <a:p>
            <a:pPr algn="l"/>
            <a:r>
              <a:rPr lang="en-US" sz="2000" b="0" i="0" dirty="0">
                <a:solidFill>
                  <a:srgbClr val="333333"/>
                </a:solidFill>
                <a:effectLst/>
                <a:latin typeface="Georgia" panose="02040502050405020303" pitchFamily="18" charset="0"/>
              </a:rPr>
              <a:t>         Most loyalty programs award purchase points, which can be redeemed for discount coupons or other products. Brands like Sephora have demonstrated that loyalty programs can dramatically promote customer retention. Loyalty programs cultivate repeat business and customer referrals. There’s no sales tool more effective than the social proof of a personal recommendation.</a:t>
            </a:r>
          </a:p>
          <a:p>
            <a:endParaRPr lang="en-IN" sz="2400" u="sng" dirty="0">
              <a:solidFill>
                <a:srgbClr val="002060"/>
              </a:solidFill>
            </a:endParaRPr>
          </a:p>
        </p:txBody>
      </p:sp>
    </p:spTree>
    <p:extLst>
      <p:ext uri="{BB962C8B-B14F-4D97-AF65-F5344CB8AC3E}">
        <p14:creationId xmlns:p14="http://schemas.microsoft.com/office/powerpoint/2010/main" val="257352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B5E79-9051-458C-BEB1-A0BE38CD1022}"/>
              </a:ext>
            </a:extLst>
          </p:cNvPr>
          <p:cNvSpPr txBox="1"/>
          <p:nvPr/>
        </p:nvSpPr>
        <p:spPr>
          <a:xfrm>
            <a:off x="721360" y="290157"/>
            <a:ext cx="9662181" cy="2954655"/>
          </a:xfrm>
          <a:prstGeom prst="rect">
            <a:avLst/>
          </a:prstGeom>
          <a:noFill/>
        </p:spPr>
        <p:txBody>
          <a:bodyPr wrap="square" rtlCol="0">
            <a:spAutoFit/>
          </a:bodyPr>
          <a:lstStyle/>
          <a:p>
            <a:r>
              <a:rPr lang="en-US" sz="2800" b="0" i="0" u="sng" dirty="0">
                <a:solidFill>
                  <a:schemeClr val="accent5">
                    <a:lumMod val="75000"/>
                  </a:schemeClr>
                </a:solidFill>
                <a:effectLst/>
                <a:latin typeface="Bahnschrift" panose="020B0502040204020203" pitchFamily="34" charset="0"/>
              </a:rPr>
              <a:t>Analysis on the basis of Various following factors:</a:t>
            </a:r>
          </a:p>
          <a:p>
            <a:r>
              <a:rPr lang="en-US" sz="2800" b="0" i="0" dirty="0">
                <a:solidFill>
                  <a:srgbClr val="000000"/>
                </a:solidFill>
                <a:effectLst/>
                <a:latin typeface="Bahnschrift" panose="020B0502040204020203" pitchFamily="34" charset="0"/>
              </a:rPr>
              <a:t>How many times you have made an online purchase in the past year?</a:t>
            </a:r>
          </a:p>
          <a:p>
            <a:endParaRPr lang="en-US" sz="2800" dirty="0">
              <a:solidFill>
                <a:srgbClr val="000000"/>
              </a:solidFill>
              <a:latin typeface="Bahnschrift" panose="020B0502040204020203" pitchFamily="34" charset="0"/>
            </a:endParaRPr>
          </a:p>
          <a:p>
            <a:endParaRPr lang="en-US" sz="2800" b="0" i="0" dirty="0">
              <a:solidFill>
                <a:srgbClr val="000000"/>
              </a:solidFill>
              <a:effectLst/>
              <a:latin typeface="Bahnschrift" panose="020B0502040204020203" pitchFamily="34" charset="0"/>
            </a:endParaRPr>
          </a:p>
          <a:p>
            <a:endParaRPr lang="en-US" sz="2800" b="0" i="0" dirty="0">
              <a:solidFill>
                <a:srgbClr val="000000"/>
              </a:solidFill>
              <a:effectLst/>
              <a:latin typeface="Bahnschrift" panose="020B0502040204020203" pitchFamily="34" charset="0"/>
            </a:endParaRPr>
          </a:p>
          <a:p>
            <a:endParaRPr lang="en-IN" dirty="0"/>
          </a:p>
        </p:txBody>
      </p:sp>
      <p:sp>
        <p:nvSpPr>
          <p:cNvPr id="3" name="Rectangle 1">
            <a:extLst>
              <a:ext uri="{FF2B5EF4-FFF2-40B4-BE49-F238E27FC236}">
                <a16:creationId xmlns:a16="http://schemas.microsoft.com/office/drawing/2014/main" id="{BC9A4C01-B250-4056-8DE9-AF225D710DF3}"/>
              </a:ext>
            </a:extLst>
          </p:cNvPr>
          <p:cNvSpPr>
            <a:spLocks noChangeArrowheads="1"/>
          </p:cNvSpPr>
          <p:nvPr/>
        </p:nvSpPr>
        <p:spPr bwMode="auto">
          <a:xfrm>
            <a:off x="355600" y="65906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71FB363-1E29-445C-B7AD-F8458B7CB94E}"/>
              </a:ext>
            </a:extLst>
          </p:cNvPr>
          <p:cNvSpPr>
            <a:spLocks noChangeArrowheads="1"/>
          </p:cNvSpPr>
          <p:nvPr/>
        </p:nvSpPr>
        <p:spPr bwMode="auto">
          <a:xfrm>
            <a:off x="0" y="167044"/>
            <a:ext cx="30458" cy="12311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5">
            <a:extLst>
              <a:ext uri="{FF2B5EF4-FFF2-40B4-BE49-F238E27FC236}">
                <a16:creationId xmlns:a16="http://schemas.microsoft.com/office/drawing/2014/main" id="{FE88D660-8F68-466A-A137-24CE30F7D08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9">
            <a:extLst>
              <a:ext uri="{FF2B5EF4-FFF2-40B4-BE49-F238E27FC236}">
                <a16:creationId xmlns:a16="http://schemas.microsoft.com/office/drawing/2014/main" id="{2FA01C29-D561-4A97-915C-1B8BD3A5FCE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68C7AAE-D5CE-4574-8AB9-F06E6F4F94D4}"/>
              </a:ext>
            </a:extLst>
          </p:cNvPr>
          <p:cNvPicPr>
            <a:picLocks noChangeAspect="1"/>
          </p:cNvPicPr>
          <p:nvPr/>
        </p:nvPicPr>
        <p:blipFill>
          <a:blip r:embed="rId2"/>
          <a:stretch>
            <a:fillRect/>
          </a:stretch>
        </p:blipFill>
        <p:spPr>
          <a:xfrm>
            <a:off x="395287" y="1799590"/>
            <a:ext cx="11401425" cy="3583940"/>
          </a:xfrm>
          <a:prstGeom prst="rect">
            <a:avLst/>
          </a:prstGeom>
        </p:spPr>
      </p:pic>
      <p:sp>
        <p:nvSpPr>
          <p:cNvPr id="10" name="TextBox 9">
            <a:extLst>
              <a:ext uri="{FF2B5EF4-FFF2-40B4-BE49-F238E27FC236}">
                <a16:creationId xmlns:a16="http://schemas.microsoft.com/office/drawing/2014/main" id="{5BC4610D-F04D-44C2-9CD6-A5252EC4E0A2}"/>
              </a:ext>
            </a:extLst>
          </p:cNvPr>
          <p:cNvSpPr txBox="1"/>
          <p:nvPr/>
        </p:nvSpPr>
        <p:spPr>
          <a:xfrm>
            <a:off x="497840" y="5525770"/>
            <a:ext cx="10688320" cy="1200329"/>
          </a:xfrm>
          <a:prstGeom prst="rect">
            <a:avLst/>
          </a:prstGeom>
          <a:noFill/>
        </p:spPr>
        <p:txBody>
          <a:bodyPr wrap="square" rtlCol="0">
            <a:spAutoFit/>
          </a:bodyPr>
          <a:lstStyle/>
          <a:p>
            <a:r>
              <a:rPr lang="en-US" sz="2400" b="0" i="0" dirty="0">
                <a:solidFill>
                  <a:srgbClr val="0070C0"/>
                </a:solidFill>
                <a:effectLst/>
                <a:latin typeface="Inter"/>
              </a:rPr>
              <a:t>Heavy shoppers who shop more than 41 times a year shop from all the online brands, some of the people who shop for 32-40 and less than 10 times a year seem to exclude </a:t>
            </a:r>
            <a:r>
              <a:rPr lang="en-US" sz="2400" b="0" i="0" dirty="0" err="1">
                <a:solidFill>
                  <a:srgbClr val="0070C0"/>
                </a:solidFill>
                <a:effectLst/>
                <a:latin typeface="Inter"/>
              </a:rPr>
              <a:t>myntra</a:t>
            </a:r>
            <a:r>
              <a:rPr lang="en-US" sz="2400" b="0" i="0" dirty="0">
                <a:solidFill>
                  <a:srgbClr val="0070C0"/>
                </a:solidFill>
                <a:effectLst/>
                <a:latin typeface="Inter"/>
              </a:rPr>
              <a:t>. People shop from Amazon and </a:t>
            </a:r>
            <a:r>
              <a:rPr lang="en-US" sz="2400" b="0" i="0" dirty="0" err="1">
                <a:solidFill>
                  <a:srgbClr val="0070C0"/>
                </a:solidFill>
                <a:effectLst/>
                <a:latin typeface="Inter"/>
              </a:rPr>
              <a:t>flipkart</a:t>
            </a:r>
            <a:r>
              <a:rPr lang="en-US" sz="2400" b="0" i="0" dirty="0">
                <a:solidFill>
                  <a:srgbClr val="0070C0"/>
                </a:solidFill>
                <a:effectLst/>
                <a:latin typeface="Inter"/>
              </a:rPr>
              <a:t> whatever be the case.</a:t>
            </a:r>
            <a:endParaRPr lang="en-IN" sz="2400" dirty="0">
              <a:solidFill>
                <a:srgbClr val="0070C0"/>
              </a:solidFill>
              <a:latin typeface="Bahnschrift" panose="020B0502040204020203" pitchFamily="34" charset="0"/>
            </a:endParaRPr>
          </a:p>
        </p:txBody>
      </p:sp>
    </p:spTree>
    <p:extLst>
      <p:ext uri="{BB962C8B-B14F-4D97-AF65-F5344CB8AC3E}">
        <p14:creationId xmlns:p14="http://schemas.microsoft.com/office/powerpoint/2010/main" val="268251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58E62-12E9-409C-B08F-71AA193E79EE}"/>
              </a:ext>
            </a:extLst>
          </p:cNvPr>
          <p:cNvSpPr txBox="1"/>
          <p:nvPr/>
        </p:nvSpPr>
        <p:spPr>
          <a:xfrm>
            <a:off x="172720" y="284480"/>
            <a:ext cx="9215120" cy="830997"/>
          </a:xfrm>
          <a:prstGeom prst="rect">
            <a:avLst/>
          </a:prstGeom>
          <a:noFill/>
        </p:spPr>
        <p:txBody>
          <a:bodyPr wrap="square" rtlCol="0">
            <a:spAutoFit/>
          </a:bodyPr>
          <a:lstStyle/>
          <a:p>
            <a:r>
              <a:rPr lang="en-US" sz="2400" dirty="0">
                <a:latin typeface="Bahnschrift" panose="020B0502040204020203" pitchFamily="34" charset="0"/>
              </a:rPr>
              <a:t>From the </a:t>
            </a:r>
            <a:r>
              <a:rPr lang="en-US" sz="2400" dirty="0" err="1">
                <a:latin typeface="Bahnschrift" panose="020B0502040204020203" pitchFamily="34" charset="0"/>
              </a:rPr>
              <a:t>following,tick</a:t>
            </a:r>
            <a:r>
              <a:rPr lang="en-US" sz="2400" dirty="0">
                <a:latin typeface="Bahnschrift" panose="020B0502040204020203" pitchFamily="34" charset="0"/>
              </a:rPr>
              <a:t> any(or all) of the online retailers you have shopped from.</a:t>
            </a:r>
            <a:endParaRPr lang="en-IN" sz="2400" dirty="0">
              <a:latin typeface="Bahnschrift" panose="020B0502040204020203" pitchFamily="34" charset="0"/>
            </a:endParaRPr>
          </a:p>
        </p:txBody>
      </p:sp>
      <p:pic>
        <p:nvPicPr>
          <p:cNvPr id="5" name="Picture 4">
            <a:extLst>
              <a:ext uri="{FF2B5EF4-FFF2-40B4-BE49-F238E27FC236}">
                <a16:creationId xmlns:a16="http://schemas.microsoft.com/office/drawing/2014/main" id="{4F18EAFF-1388-4984-85A9-D5EA1E79D17E}"/>
              </a:ext>
            </a:extLst>
          </p:cNvPr>
          <p:cNvPicPr>
            <a:picLocks noChangeAspect="1"/>
          </p:cNvPicPr>
          <p:nvPr/>
        </p:nvPicPr>
        <p:blipFill>
          <a:blip r:embed="rId2"/>
          <a:stretch>
            <a:fillRect/>
          </a:stretch>
        </p:blipFill>
        <p:spPr>
          <a:xfrm>
            <a:off x="485774" y="1265451"/>
            <a:ext cx="10354945" cy="3865350"/>
          </a:xfrm>
          <a:prstGeom prst="rect">
            <a:avLst/>
          </a:prstGeom>
        </p:spPr>
      </p:pic>
      <p:sp>
        <p:nvSpPr>
          <p:cNvPr id="6" name="TextBox 5">
            <a:extLst>
              <a:ext uri="{FF2B5EF4-FFF2-40B4-BE49-F238E27FC236}">
                <a16:creationId xmlns:a16="http://schemas.microsoft.com/office/drawing/2014/main" id="{75E015E4-A005-4E01-8A2D-0D333C0B3BD0}"/>
              </a:ext>
            </a:extLst>
          </p:cNvPr>
          <p:cNvSpPr txBox="1"/>
          <p:nvPr/>
        </p:nvSpPr>
        <p:spPr>
          <a:xfrm>
            <a:off x="619760" y="5592549"/>
            <a:ext cx="11145520" cy="830997"/>
          </a:xfrm>
          <a:prstGeom prst="rect">
            <a:avLst/>
          </a:prstGeom>
          <a:noFill/>
        </p:spPr>
        <p:txBody>
          <a:bodyPr wrap="square" rtlCol="0">
            <a:spAutoFit/>
          </a:bodyPr>
          <a:lstStyle/>
          <a:p>
            <a:r>
              <a:rPr lang="en-US" sz="2400" b="0" i="0" dirty="0">
                <a:solidFill>
                  <a:schemeClr val="accent5">
                    <a:lumMod val="75000"/>
                  </a:schemeClr>
                </a:solidFill>
                <a:effectLst/>
                <a:latin typeface="Inter"/>
              </a:rPr>
              <a:t>Almost all the people who have shopped from amazon, </a:t>
            </a:r>
            <a:r>
              <a:rPr lang="en-US" sz="2400" b="0" i="0" dirty="0" err="1">
                <a:solidFill>
                  <a:schemeClr val="accent5">
                    <a:lumMod val="75000"/>
                  </a:schemeClr>
                </a:solidFill>
                <a:effectLst/>
                <a:latin typeface="Inter"/>
              </a:rPr>
              <a:t>flipkart</a:t>
            </a:r>
            <a:r>
              <a:rPr lang="en-US" sz="2400" b="0" i="0" dirty="0">
                <a:solidFill>
                  <a:schemeClr val="accent5">
                    <a:lumMod val="75000"/>
                  </a:schemeClr>
                </a:solidFill>
                <a:effectLst/>
                <a:latin typeface="Inter"/>
              </a:rPr>
              <a:t> and </a:t>
            </a:r>
            <a:r>
              <a:rPr lang="en-US" sz="2400" b="0" i="0" dirty="0" err="1">
                <a:solidFill>
                  <a:schemeClr val="accent5">
                    <a:lumMod val="75000"/>
                  </a:schemeClr>
                </a:solidFill>
                <a:effectLst/>
                <a:latin typeface="Inter"/>
              </a:rPr>
              <a:t>paytm</a:t>
            </a:r>
            <a:r>
              <a:rPr lang="en-US" sz="2400" b="0" i="0" dirty="0">
                <a:solidFill>
                  <a:schemeClr val="accent5">
                    <a:lumMod val="75000"/>
                  </a:schemeClr>
                </a:solidFill>
                <a:effectLst/>
                <a:latin typeface="Inter"/>
              </a:rPr>
              <a:t> are satisfied. People who shop from a more number of online brands </a:t>
            </a:r>
            <a:r>
              <a:rPr lang="en-US" sz="2400" b="0" i="0" dirty="0" err="1">
                <a:solidFill>
                  <a:schemeClr val="accent5">
                    <a:lumMod val="75000"/>
                  </a:schemeClr>
                </a:solidFill>
                <a:effectLst/>
                <a:latin typeface="Inter"/>
              </a:rPr>
              <a:t>dosen’t</a:t>
            </a:r>
            <a:r>
              <a:rPr lang="en-US" sz="2400" b="0" i="0" dirty="0">
                <a:solidFill>
                  <a:schemeClr val="accent5">
                    <a:lumMod val="75000"/>
                  </a:schemeClr>
                </a:solidFill>
                <a:effectLst/>
                <a:latin typeface="Inter"/>
              </a:rPr>
              <a:t> seem to be satisfied.</a:t>
            </a:r>
            <a:endParaRPr lang="en-IN" sz="2400" dirty="0">
              <a:solidFill>
                <a:schemeClr val="accent5">
                  <a:lumMod val="75000"/>
                </a:schemeClr>
              </a:solidFill>
              <a:latin typeface="Bahnschrift" panose="020B0502040204020203" pitchFamily="34" charset="0"/>
            </a:endParaRPr>
          </a:p>
        </p:txBody>
      </p:sp>
    </p:spTree>
    <p:extLst>
      <p:ext uri="{BB962C8B-B14F-4D97-AF65-F5344CB8AC3E}">
        <p14:creationId xmlns:p14="http://schemas.microsoft.com/office/powerpoint/2010/main" val="19343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68133-4986-45E2-889B-61EF3400CC46}"/>
              </a:ext>
            </a:extLst>
          </p:cNvPr>
          <p:cNvSpPr txBox="1"/>
          <p:nvPr/>
        </p:nvSpPr>
        <p:spPr>
          <a:xfrm>
            <a:off x="365760" y="335280"/>
            <a:ext cx="9845040" cy="830997"/>
          </a:xfrm>
          <a:prstGeom prst="rect">
            <a:avLst/>
          </a:prstGeom>
          <a:noFill/>
        </p:spPr>
        <p:txBody>
          <a:bodyPr wrap="square" rtlCol="0">
            <a:spAutoFit/>
          </a:bodyPr>
          <a:lstStyle/>
          <a:p>
            <a:r>
              <a:rPr lang="en-US" sz="2400" u="sng" dirty="0">
                <a:latin typeface="Bahnschrift" panose="020B0502040204020203" pitchFamily="34" charset="0"/>
              </a:rPr>
              <a:t>From the following, tick any(or all) of the online retailers you have shopped from.</a:t>
            </a:r>
            <a:endParaRPr lang="en-IN" sz="2400" u="sng" dirty="0">
              <a:latin typeface="Bahnschrift" panose="020B0502040204020203" pitchFamily="34" charset="0"/>
            </a:endParaRPr>
          </a:p>
        </p:txBody>
      </p:sp>
      <p:pic>
        <p:nvPicPr>
          <p:cNvPr id="4" name="Picture 3">
            <a:extLst>
              <a:ext uri="{FF2B5EF4-FFF2-40B4-BE49-F238E27FC236}">
                <a16:creationId xmlns:a16="http://schemas.microsoft.com/office/drawing/2014/main" id="{70277EAF-47CD-445E-B286-292B365095AC}"/>
              </a:ext>
            </a:extLst>
          </p:cNvPr>
          <p:cNvPicPr>
            <a:picLocks noChangeAspect="1"/>
          </p:cNvPicPr>
          <p:nvPr/>
        </p:nvPicPr>
        <p:blipFill>
          <a:blip r:embed="rId2"/>
          <a:stretch>
            <a:fillRect/>
          </a:stretch>
        </p:blipFill>
        <p:spPr>
          <a:xfrm>
            <a:off x="233681" y="1187183"/>
            <a:ext cx="10393680" cy="4248417"/>
          </a:xfrm>
          <a:prstGeom prst="rect">
            <a:avLst/>
          </a:prstGeom>
        </p:spPr>
      </p:pic>
      <p:sp>
        <p:nvSpPr>
          <p:cNvPr id="5" name="TextBox 4">
            <a:extLst>
              <a:ext uri="{FF2B5EF4-FFF2-40B4-BE49-F238E27FC236}">
                <a16:creationId xmlns:a16="http://schemas.microsoft.com/office/drawing/2014/main" id="{C4A6283D-C992-45B5-AA0F-8493C74BC6B2}"/>
              </a:ext>
            </a:extLst>
          </p:cNvPr>
          <p:cNvSpPr txBox="1"/>
          <p:nvPr/>
        </p:nvSpPr>
        <p:spPr>
          <a:xfrm>
            <a:off x="812800" y="5507057"/>
            <a:ext cx="10739120" cy="1015663"/>
          </a:xfrm>
          <a:prstGeom prst="rect">
            <a:avLst/>
          </a:prstGeom>
          <a:noFill/>
        </p:spPr>
        <p:txBody>
          <a:bodyPr wrap="square" rtlCol="0">
            <a:spAutoFit/>
          </a:bodyPr>
          <a:lstStyle/>
          <a:p>
            <a:r>
              <a:rPr lang="en-US" sz="2000" b="0" i="0" dirty="0">
                <a:solidFill>
                  <a:srgbClr val="0070C0"/>
                </a:solidFill>
                <a:effectLst/>
                <a:latin typeface="Inter"/>
              </a:rPr>
              <a:t>People shopping from amazon and </a:t>
            </a:r>
            <a:r>
              <a:rPr lang="en-US" sz="2000" b="0" i="0" dirty="0" err="1">
                <a:solidFill>
                  <a:srgbClr val="0070C0"/>
                </a:solidFill>
                <a:effectLst/>
                <a:latin typeface="Inter"/>
              </a:rPr>
              <a:t>paytm</a:t>
            </a:r>
            <a:r>
              <a:rPr lang="en-US" sz="2000" b="0" i="0" dirty="0">
                <a:solidFill>
                  <a:srgbClr val="0070C0"/>
                </a:solidFill>
                <a:effectLst/>
                <a:latin typeface="Inter"/>
              </a:rPr>
              <a:t> are getting benefits from the loyalty points, </a:t>
            </a:r>
            <a:r>
              <a:rPr lang="en-US" sz="2000" b="0" i="0" dirty="0" err="1">
                <a:solidFill>
                  <a:srgbClr val="0070C0"/>
                </a:solidFill>
                <a:effectLst/>
                <a:latin typeface="Inter"/>
              </a:rPr>
              <a:t>flipkart</a:t>
            </a:r>
            <a:r>
              <a:rPr lang="en-US" sz="2000" b="0" i="0" dirty="0">
                <a:solidFill>
                  <a:srgbClr val="0070C0"/>
                </a:solidFill>
                <a:effectLst/>
                <a:latin typeface="Inter"/>
              </a:rPr>
              <a:t> and </a:t>
            </a:r>
            <a:r>
              <a:rPr lang="en-US" sz="2000" b="0" i="0" dirty="0" err="1">
                <a:solidFill>
                  <a:srgbClr val="0070C0"/>
                </a:solidFill>
                <a:effectLst/>
                <a:latin typeface="Inter"/>
              </a:rPr>
              <a:t>sanpdeal</a:t>
            </a:r>
            <a:r>
              <a:rPr lang="en-US" sz="2000" b="0" i="0" dirty="0">
                <a:solidFill>
                  <a:srgbClr val="0070C0"/>
                </a:solidFill>
                <a:effectLst/>
                <a:latin typeface="Inter"/>
              </a:rPr>
              <a:t> also seem to give such benefits but people who shop from almost everywhere disagree with this statement too.</a:t>
            </a:r>
            <a:endParaRPr lang="en-IN" sz="2000" dirty="0">
              <a:solidFill>
                <a:srgbClr val="0070C0"/>
              </a:solidFill>
              <a:latin typeface="Bahnschrift" panose="020B0502040204020203" pitchFamily="34" charset="0"/>
            </a:endParaRPr>
          </a:p>
        </p:txBody>
      </p:sp>
    </p:spTree>
    <p:extLst>
      <p:ext uri="{BB962C8B-B14F-4D97-AF65-F5344CB8AC3E}">
        <p14:creationId xmlns:p14="http://schemas.microsoft.com/office/powerpoint/2010/main" val="17195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B4512-C311-4517-A475-7438882BB6AC}"/>
              </a:ext>
            </a:extLst>
          </p:cNvPr>
          <p:cNvSpPr txBox="1"/>
          <p:nvPr/>
        </p:nvSpPr>
        <p:spPr>
          <a:xfrm flipH="1">
            <a:off x="213360" y="355600"/>
            <a:ext cx="9672318" cy="461665"/>
          </a:xfrm>
          <a:prstGeom prst="rect">
            <a:avLst/>
          </a:prstGeom>
          <a:noFill/>
        </p:spPr>
        <p:txBody>
          <a:bodyPr wrap="square" rtlCol="0">
            <a:spAutoFit/>
          </a:bodyPr>
          <a:lstStyle/>
          <a:p>
            <a:r>
              <a:rPr lang="en-US" sz="2400" dirty="0">
                <a:latin typeface="Bahnschrift" panose="020B0502040204020203" pitchFamily="34" charset="0"/>
              </a:rPr>
              <a:t>Since how long you are shopping? How old are you?</a:t>
            </a:r>
            <a:endParaRPr lang="en-IN" sz="2400" dirty="0">
              <a:latin typeface="Bahnschrift" panose="020B0502040204020203" pitchFamily="34" charset="0"/>
            </a:endParaRPr>
          </a:p>
        </p:txBody>
      </p:sp>
      <p:pic>
        <p:nvPicPr>
          <p:cNvPr id="4" name="Picture 3">
            <a:extLst>
              <a:ext uri="{FF2B5EF4-FFF2-40B4-BE49-F238E27FC236}">
                <a16:creationId xmlns:a16="http://schemas.microsoft.com/office/drawing/2014/main" id="{103E387C-D5AD-4886-A79F-DB6A3A851763}"/>
              </a:ext>
            </a:extLst>
          </p:cNvPr>
          <p:cNvPicPr>
            <a:picLocks noChangeAspect="1"/>
          </p:cNvPicPr>
          <p:nvPr/>
        </p:nvPicPr>
        <p:blipFill>
          <a:blip r:embed="rId2"/>
          <a:stretch>
            <a:fillRect/>
          </a:stretch>
        </p:blipFill>
        <p:spPr>
          <a:xfrm>
            <a:off x="213360" y="924560"/>
            <a:ext cx="9479280" cy="4531360"/>
          </a:xfrm>
          <a:prstGeom prst="rect">
            <a:avLst/>
          </a:prstGeom>
        </p:spPr>
      </p:pic>
      <p:sp>
        <p:nvSpPr>
          <p:cNvPr id="5" name="TextBox 4">
            <a:extLst>
              <a:ext uri="{FF2B5EF4-FFF2-40B4-BE49-F238E27FC236}">
                <a16:creationId xmlns:a16="http://schemas.microsoft.com/office/drawing/2014/main" id="{8904281B-B081-477D-B235-F2E82905820B}"/>
              </a:ext>
            </a:extLst>
          </p:cNvPr>
          <p:cNvSpPr txBox="1"/>
          <p:nvPr/>
        </p:nvSpPr>
        <p:spPr>
          <a:xfrm flipH="1">
            <a:off x="624838" y="5527040"/>
            <a:ext cx="10287001" cy="1015663"/>
          </a:xfrm>
          <a:prstGeom prst="rect">
            <a:avLst/>
          </a:prstGeom>
          <a:noFill/>
        </p:spPr>
        <p:txBody>
          <a:bodyPr wrap="square" rtlCol="0">
            <a:spAutoFit/>
          </a:bodyPr>
          <a:lstStyle/>
          <a:p>
            <a:r>
              <a:rPr lang="en-US" sz="2000" b="0" i="0" dirty="0">
                <a:effectLst/>
                <a:latin typeface="Inter"/>
              </a:rPr>
              <a:t>Highest number of people have been shopping online for above 4 years except for the age group below 20 years and above 50 years. People who are shopping online for 1-2 years does not include teenagers and elder people.</a:t>
            </a:r>
            <a:endParaRPr lang="en-IN" sz="2000" dirty="0">
              <a:latin typeface="Bahnschrift" panose="020B0502040204020203" pitchFamily="34" charset="0"/>
            </a:endParaRPr>
          </a:p>
        </p:txBody>
      </p:sp>
    </p:spTree>
    <p:extLst>
      <p:ext uri="{BB962C8B-B14F-4D97-AF65-F5344CB8AC3E}">
        <p14:creationId xmlns:p14="http://schemas.microsoft.com/office/powerpoint/2010/main" val="37889879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2012</TotalTime>
  <Words>2401</Words>
  <Application>Microsoft Office PowerPoint</Application>
  <PresentationFormat>Widescreen</PresentationFormat>
  <Paragraphs>217</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Algerian</vt:lpstr>
      <vt:lpstr>Arial</vt:lpstr>
      <vt:lpstr>Arial</vt:lpstr>
      <vt:lpstr>Bahnschrift</vt:lpstr>
      <vt:lpstr>Calibri</vt:lpstr>
      <vt:lpstr>ff1</vt:lpstr>
      <vt:lpstr>ff7</vt:lpstr>
      <vt:lpstr>Georgia</vt:lpstr>
      <vt:lpstr>Inter</vt:lpstr>
      <vt:lpstr>Roboto Mono</vt:lpstr>
      <vt:lpstr>Trebuchet MS</vt:lpstr>
      <vt:lpstr>Wingdings</vt:lpstr>
      <vt:lpstr>Wingdings 3</vt:lpstr>
      <vt:lpstr>Facet</vt:lpstr>
      <vt:lpstr> 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E-retail factors for customer activation and retention: A case study from Indian e-commerce customers </dc:title>
  <dc:creator>Ifath Fatima</dc:creator>
  <cp:lastModifiedBy>Ifath Fatima</cp:lastModifiedBy>
  <cp:revision>3</cp:revision>
  <dcterms:created xsi:type="dcterms:W3CDTF">2021-11-11T04:05:40Z</dcterms:created>
  <dcterms:modified xsi:type="dcterms:W3CDTF">2021-11-12T13:37:44Z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