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914901"/>
          </a:xfrm>
        </p:spPr>
        <p:txBody>
          <a:bodyPr>
            <a:normAutofit/>
          </a:bodyPr>
          <a:lstStyle/>
          <a:p>
            <a:r>
              <a:rPr lang="en-US" dirty="0"/>
              <a:t>         </a:t>
            </a:r>
            <a:r>
              <a:rPr lang="en-US" dirty="0">
                <a:solidFill>
                  <a:srgbClr val="FF0000"/>
                </a:solidFill>
              </a:rPr>
              <a:t>MALIGNANT COMMENTS CLASSIFICATION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7631" y="3090334"/>
            <a:ext cx="11260667" cy="3310466"/>
          </a:xfrm>
          <a:prstGeom prst="rect">
            <a:avLst/>
          </a:prstGeom>
        </p:spPr>
      </p:pic>
      <p:sp>
        <p:nvSpPr>
          <p:cNvPr id="4" name="TextBox 3">
            <a:extLst>
              <a:ext uri="{FF2B5EF4-FFF2-40B4-BE49-F238E27FC236}">
                <a16:creationId xmlns:a16="http://schemas.microsoft.com/office/drawing/2014/main" id="{B46CA1AA-7EC9-455F-A54B-6870FE7FB6FE}"/>
              </a:ext>
            </a:extLst>
          </p:cNvPr>
          <p:cNvSpPr txBox="1"/>
          <p:nvPr/>
        </p:nvSpPr>
        <p:spPr>
          <a:xfrm flipH="1">
            <a:off x="6791418" y="4141836"/>
            <a:ext cx="4678532" cy="1661993"/>
          </a:xfrm>
          <a:prstGeom prst="rect">
            <a:avLst/>
          </a:prstGeom>
          <a:solidFill>
            <a:srgbClr val="C00000"/>
          </a:solidFill>
        </p:spPr>
        <p:txBody>
          <a:bodyPr wrap="square" rtlCol="0">
            <a:spAutoFit/>
          </a:bodyPr>
          <a:lstStyle/>
          <a:p>
            <a:r>
              <a:rPr lang="en-US" dirty="0">
                <a:solidFill>
                  <a:srgbClr val="FFC000"/>
                </a:solidFill>
              </a:rPr>
              <a:t>     </a:t>
            </a:r>
          </a:p>
          <a:p>
            <a:r>
              <a:rPr lang="en-US" dirty="0">
                <a:solidFill>
                  <a:srgbClr val="FFC000"/>
                </a:solidFill>
              </a:rPr>
              <a:t> </a:t>
            </a:r>
            <a:r>
              <a:rPr lang="en-US" sz="2400" dirty="0">
                <a:solidFill>
                  <a:srgbClr val="FFC000"/>
                </a:solidFill>
              </a:rPr>
              <a:t>PREPARED BY: </a:t>
            </a:r>
          </a:p>
          <a:p>
            <a:r>
              <a:rPr lang="en-US" dirty="0">
                <a:solidFill>
                  <a:srgbClr val="FFC000"/>
                </a:solidFill>
              </a:rPr>
              <a:t>                </a:t>
            </a:r>
          </a:p>
          <a:p>
            <a:r>
              <a:rPr lang="en-US" sz="2400" dirty="0">
                <a:solidFill>
                  <a:srgbClr val="FFC000"/>
                </a:solidFill>
              </a:rPr>
              <a:t>                    IFATH FATIMA</a:t>
            </a:r>
            <a:endParaRPr lang="en-US" dirty="0">
              <a:solidFill>
                <a:srgbClr val="FFC000"/>
              </a:solidFill>
            </a:endParaRPr>
          </a:p>
          <a:p>
            <a:endParaRPr lang="en-US" dirty="0">
              <a:solidFill>
                <a:srgbClr val="FFC000"/>
              </a:solidFill>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DFA08C-F990-4189-93F2-EF41658D641E}"/>
              </a:ext>
            </a:extLst>
          </p:cNvPr>
          <p:cNvSpPr txBox="1"/>
          <p:nvPr/>
        </p:nvSpPr>
        <p:spPr>
          <a:xfrm>
            <a:off x="1698172" y="793102"/>
            <a:ext cx="5756988" cy="707886"/>
          </a:xfrm>
          <a:prstGeom prst="rect">
            <a:avLst/>
          </a:prstGeom>
          <a:noFill/>
        </p:spPr>
        <p:txBody>
          <a:bodyPr wrap="square" rtlCol="0">
            <a:spAutoFit/>
          </a:bodyPr>
          <a:lstStyle/>
          <a:p>
            <a:r>
              <a:rPr lang="en-US" sz="4000" dirty="0">
                <a:latin typeface="Algerian" panose="04020705040A02060702" pitchFamily="82" charset="0"/>
              </a:rPr>
              <a:t>CONCLUSION</a:t>
            </a:r>
            <a:endParaRPr lang="en-IN" sz="4000" dirty="0">
              <a:latin typeface="Algerian" panose="04020705040A02060702" pitchFamily="82" charset="0"/>
            </a:endParaRPr>
          </a:p>
        </p:txBody>
      </p:sp>
      <p:sp>
        <p:nvSpPr>
          <p:cNvPr id="4" name="TextBox 3">
            <a:extLst>
              <a:ext uri="{FF2B5EF4-FFF2-40B4-BE49-F238E27FC236}">
                <a16:creationId xmlns:a16="http://schemas.microsoft.com/office/drawing/2014/main" id="{D4602A4E-8101-4BCD-B8FE-B5BBBB34B923}"/>
              </a:ext>
            </a:extLst>
          </p:cNvPr>
          <p:cNvSpPr txBox="1"/>
          <p:nvPr/>
        </p:nvSpPr>
        <p:spPr>
          <a:xfrm>
            <a:off x="821094" y="1688840"/>
            <a:ext cx="10543592" cy="5102935"/>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Tw Cen MT"/>
                <a:ea typeface="+mn-ea"/>
                <a:cs typeface="+mn-cs"/>
              </a:rPr>
              <a:t>In this project there are some variables like malignant and rude which are highly correlated it is possible because one comment text may have combination of multiple features.</a:t>
            </a:r>
          </a:p>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Tw Cen MT"/>
                <a:ea typeface="+mn-ea"/>
                <a:cs typeface="+mn-cs"/>
              </a:rPr>
              <a:t>There were no null values in the data set only the pre processing is required.</a:t>
            </a:r>
            <a:endParaRPr kumimoji="0" lang="en-US" sz="2400" b="0" i="0" u="none" strike="noStrike" kern="1200" cap="none" spc="0" normalizeH="0" baseline="0" noProof="0" dirty="0">
              <a:ln>
                <a:noFill/>
              </a:ln>
              <a:solidFill>
                <a:prstClr val="black"/>
              </a:solidFill>
              <a:effectLst/>
              <a:uLnTx/>
              <a:uFillTx/>
              <a:latin typeface="Tw Cen MT"/>
              <a:ea typeface="+mn-ea"/>
              <a:cs typeface="+mn-cs"/>
            </a:endParaRPr>
          </a:p>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Tw Cen MT"/>
                <a:ea typeface="+mn-ea"/>
                <a:cs typeface="+mn-cs"/>
              </a:rPr>
              <a:t>Removing the column id does not impact the model training.</a:t>
            </a:r>
            <a:endParaRPr kumimoji="0" lang="en-US" sz="2400" b="0" i="0" u="none" strike="noStrike" kern="1200" cap="none" spc="0" normalizeH="0" baseline="0" noProof="0" dirty="0">
              <a:ln>
                <a:noFill/>
              </a:ln>
              <a:solidFill>
                <a:prstClr val="black"/>
              </a:solidFill>
              <a:effectLst/>
              <a:uLnTx/>
              <a:uFillTx/>
              <a:latin typeface="Tw Cen MT"/>
              <a:ea typeface="+mn-ea"/>
              <a:cs typeface="+mn-cs"/>
            </a:endParaRPr>
          </a:p>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Tw Cen MT"/>
                <a:ea typeface="+mn-ea"/>
                <a:cs typeface="+mn-cs"/>
              </a:rPr>
              <a:t>Using decision tree, model can reduce the false negative values</a:t>
            </a:r>
            <a:endParaRPr kumimoji="0" lang="en-US" sz="2400" b="0" i="0" u="none" strike="noStrike" kern="1200" cap="none" spc="0" normalizeH="0" baseline="0" noProof="0" dirty="0">
              <a:ln>
                <a:noFill/>
              </a:ln>
              <a:solidFill>
                <a:prstClr val="black"/>
              </a:solidFill>
              <a:effectLst/>
              <a:uLnTx/>
              <a:uFillTx/>
              <a:latin typeface="Tw Cen MT"/>
              <a:ea typeface="+mn-ea"/>
              <a:cs typeface="+mn-cs"/>
            </a:endParaRPr>
          </a:p>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Tw Cen MT"/>
                <a:ea typeface="+mn-ea"/>
                <a:cs typeface="+mn-cs"/>
              </a:rPr>
              <a:t>It has future scope in various use cases likewise in election, social media etc, where every day there are multi offensive comments spread.</a:t>
            </a:r>
            <a:endParaRPr kumimoji="0" lang="en-US" sz="2400" b="0" i="0" u="none" strike="noStrike" kern="1200" cap="none" spc="0" normalizeH="0" baseline="0" noProof="0" dirty="0">
              <a:ln>
                <a:noFill/>
              </a:ln>
              <a:solidFill>
                <a:prstClr val="black"/>
              </a:solidFill>
              <a:effectLst/>
              <a:uLnTx/>
              <a:uFillTx/>
              <a:latin typeface="Tw Cen MT"/>
              <a:ea typeface="+mn-ea"/>
              <a:cs typeface="+mn-cs"/>
            </a:endParaRPr>
          </a:p>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Tw Cen MT"/>
                <a:ea typeface="+mn-ea"/>
                <a:cs typeface="+mn-cs"/>
              </a:rPr>
              <a:t>Random forest is well suitable for this project as it used tree internally and it used multiple weak learner and generate the strong model and generate low bias and low variance model.</a:t>
            </a:r>
            <a:endParaRPr kumimoji="0" lang="en-US" sz="2400" b="0" i="0" u="none" strike="noStrike" kern="1200" cap="none" spc="0" normalizeH="0" baseline="0" noProof="0" dirty="0">
              <a:ln>
                <a:noFill/>
              </a:ln>
              <a:solidFill>
                <a:prstClr val="black"/>
              </a:solidFill>
              <a:effectLst/>
              <a:uLnTx/>
              <a:uFillTx/>
              <a:latin typeface="Tw Cen MT"/>
              <a:ea typeface="+mn-ea"/>
              <a:cs typeface="+mn-cs"/>
            </a:endParaRPr>
          </a:p>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347828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046FA-0340-4C30-849B-7B625F61A312}"/>
              </a:ext>
            </a:extLst>
          </p:cNvPr>
          <p:cNvSpPr txBox="1"/>
          <p:nvPr/>
        </p:nvSpPr>
        <p:spPr>
          <a:xfrm>
            <a:off x="802433" y="802433"/>
            <a:ext cx="6652726" cy="523220"/>
          </a:xfrm>
          <a:prstGeom prst="rect">
            <a:avLst/>
          </a:prstGeom>
          <a:noFill/>
        </p:spPr>
        <p:txBody>
          <a:bodyPr wrap="square" rtlCol="0">
            <a:spAutoFit/>
          </a:bodyPr>
          <a:lstStyle/>
          <a:p>
            <a:r>
              <a:rPr lang="en-US" sz="2800" b="1" dirty="0"/>
              <a:t>USE CASE:</a:t>
            </a:r>
            <a:endParaRPr lang="en-IN" sz="2800" b="1" dirty="0"/>
          </a:p>
        </p:txBody>
      </p:sp>
      <p:sp>
        <p:nvSpPr>
          <p:cNvPr id="4" name="TextBox 3">
            <a:extLst>
              <a:ext uri="{FF2B5EF4-FFF2-40B4-BE49-F238E27FC236}">
                <a16:creationId xmlns:a16="http://schemas.microsoft.com/office/drawing/2014/main" id="{C84BE3FB-C75A-4337-84E0-151849AFB544}"/>
              </a:ext>
            </a:extLst>
          </p:cNvPr>
          <p:cNvSpPr txBox="1"/>
          <p:nvPr/>
        </p:nvSpPr>
        <p:spPr>
          <a:xfrm>
            <a:off x="578498" y="1623527"/>
            <a:ext cx="10888824" cy="3016210"/>
          </a:xfrm>
          <a:prstGeom prst="rect">
            <a:avLst/>
          </a:prstGeom>
          <a:noFill/>
        </p:spPr>
        <p:txBody>
          <a:bodyPr wrap="square" rtlCol="0">
            <a:spAutoFit/>
          </a:bodyPr>
          <a:lstStyle/>
          <a:p>
            <a:pPr marL="265176" marR="0" lvl="1" indent="-137160" algn="l" defTabSz="914400" rtl="0" eaLnBrk="1" fontAlgn="auto" latinLnBrk="0" hangingPunct="1">
              <a:lnSpc>
                <a:spcPct val="90000"/>
              </a:lnSpc>
              <a:spcBef>
                <a:spcPts val="200"/>
              </a:spcBef>
              <a:spcAft>
                <a:spcPts val="400"/>
              </a:spcAft>
              <a:buClr>
                <a:srgbClr val="E3CC5A"/>
              </a:buClr>
              <a:buSzTx/>
              <a:buFont typeface="Wingdings 3" pitchFamily="18" charset="2"/>
              <a:buChar char=""/>
              <a:tabLst/>
              <a:defRPr/>
            </a:pPr>
            <a:r>
              <a:rPr kumimoji="0" lang="en-IN" sz="2000" b="0" i="0" u="none" strike="noStrike" kern="1200" cap="none" spc="0" normalizeH="0" baseline="0" noProof="0" dirty="0">
                <a:ln>
                  <a:noFill/>
                </a:ln>
                <a:solidFill>
                  <a:prstClr val="black"/>
                </a:solidFill>
                <a:effectLst/>
                <a:uLnTx/>
                <a:uFillTx/>
                <a:latin typeface="Tw Cen MT"/>
                <a:ea typeface="+mn-ea"/>
                <a:cs typeface="+mn-cs"/>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kumimoji="0" lang="en-US" sz="2000" b="0" i="0" u="none" strike="noStrike" kern="1200" cap="none" spc="0" normalizeH="0" baseline="0" noProof="0" dirty="0">
              <a:ln>
                <a:noFill/>
              </a:ln>
              <a:solidFill>
                <a:prstClr val="black"/>
              </a:solidFill>
              <a:effectLst/>
              <a:uLnTx/>
              <a:uFillTx/>
              <a:latin typeface="Tw Cen MT"/>
              <a:ea typeface="+mn-ea"/>
              <a:cs typeface="+mn-cs"/>
            </a:endParaRPr>
          </a:p>
          <a:p>
            <a:pPr marL="265176" marR="0" lvl="1" indent="-137160" algn="l" defTabSz="914400" rtl="0" eaLnBrk="1" fontAlgn="auto" latinLnBrk="0" hangingPunct="1">
              <a:lnSpc>
                <a:spcPct val="90000"/>
              </a:lnSpc>
              <a:spcBef>
                <a:spcPts val="200"/>
              </a:spcBef>
              <a:spcAft>
                <a:spcPts val="400"/>
              </a:spcAft>
              <a:buClr>
                <a:srgbClr val="E3CC5A"/>
              </a:buClr>
              <a:buSzTx/>
              <a:buFont typeface="Wingdings 3" pitchFamily="18" charset="2"/>
              <a:buChar char=""/>
              <a:tabLst/>
              <a:defRPr/>
            </a:pPr>
            <a:r>
              <a:rPr kumimoji="0" lang="en-IN" sz="2000" b="0" i="0" u="none" strike="noStrike" kern="1200" cap="none" spc="0" normalizeH="0" baseline="0" noProof="0" dirty="0">
                <a:ln>
                  <a:noFill/>
                </a:ln>
                <a:solidFill>
                  <a:prstClr val="black"/>
                </a:solidFill>
                <a:effectLst/>
                <a:uLnTx/>
                <a:uFillTx/>
                <a:latin typeface="Tw Cen MT"/>
                <a:ea typeface="+mn-ea"/>
                <a:cs typeface="+mn-cs"/>
              </a:rPr>
              <a:t>Online hate, described as abusive language, aggression, cyberbullying, hatefulness and many others has been identified as a major threat on online social media platforms. Social media platforms are the most prominent grounds for such toxic behaviour.   </a:t>
            </a:r>
            <a:endParaRPr kumimoji="0" lang="en-US" sz="2000" b="0" i="0" u="none" strike="noStrike" kern="1200" cap="none" spc="0" normalizeH="0" baseline="0" noProof="0" dirty="0">
              <a:ln>
                <a:noFill/>
              </a:ln>
              <a:solidFill>
                <a:prstClr val="black"/>
              </a:solidFill>
              <a:effectLst/>
              <a:uLnTx/>
              <a:uFillTx/>
              <a:latin typeface="Tw Cen MT"/>
              <a:ea typeface="+mn-ea"/>
              <a:cs typeface="+mn-cs"/>
            </a:endParaRPr>
          </a:p>
          <a:p>
            <a:pPr marL="265176" marR="0" lvl="1" indent="-137160" algn="l" defTabSz="914400" rtl="0" eaLnBrk="1" fontAlgn="auto" latinLnBrk="0" hangingPunct="1">
              <a:lnSpc>
                <a:spcPct val="90000"/>
              </a:lnSpc>
              <a:spcBef>
                <a:spcPts val="200"/>
              </a:spcBef>
              <a:spcAft>
                <a:spcPts val="400"/>
              </a:spcAft>
              <a:buClr>
                <a:srgbClr val="E3CC5A"/>
              </a:buClr>
              <a:buSzTx/>
              <a:buFont typeface="Wingdings 3" pitchFamily="18" charset="2"/>
              <a:buChar char=""/>
              <a:tabLst/>
              <a:defRPr/>
            </a:pPr>
            <a:r>
              <a:rPr kumimoji="0" lang="en-IN" sz="2000" b="0" i="0" u="none" strike="noStrike" kern="1200" cap="none" spc="0" normalizeH="0" baseline="0" noProof="0" dirty="0">
                <a:ln>
                  <a:noFill/>
                </a:ln>
                <a:solidFill>
                  <a:prstClr val="black"/>
                </a:solidFill>
                <a:effectLst/>
                <a:uLnTx/>
                <a:uFillTx/>
                <a:latin typeface="Tw Cen MT"/>
                <a:ea typeface="+mn-ea"/>
                <a:cs typeface="+mn-cs"/>
              </a:rPr>
              <a:t>Our goal is to build a prototype of online hate and abuse comment classifier which can used to classify hate and offensive comments so that it can be controlled and restricted from spreading hatred and cyberbullying. </a:t>
            </a:r>
            <a:endParaRPr kumimoji="0" lang="en-US" sz="20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84566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F01CF-B1BE-4A44-804B-33871292B41D}"/>
              </a:ext>
            </a:extLst>
          </p:cNvPr>
          <p:cNvSpPr txBox="1"/>
          <p:nvPr/>
        </p:nvSpPr>
        <p:spPr>
          <a:xfrm>
            <a:off x="587829" y="1054359"/>
            <a:ext cx="9573208" cy="523220"/>
          </a:xfrm>
          <a:prstGeom prst="rect">
            <a:avLst/>
          </a:prstGeom>
          <a:noFill/>
        </p:spPr>
        <p:txBody>
          <a:bodyPr wrap="square" rtlCol="0">
            <a:spAutoFit/>
          </a:bodyPr>
          <a:lstStyle/>
          <a:p>
            <a:r>
              <a:rPr lang="en-US" sz="2800" b="1" dirty="0"/>
              <a:t>STEPS OF DATA SCIENCE AND LIFE CYCLE </a:t>
            </a:r>
            <a:endParaRPr lang="en-IN" sz="2800" b="1" dirty="0"/>
          </a:p>
        </p:txBody>
      </p:sp>
      <p:pic>
        <p:nvPicPr>
          <p:cNvPr id="3" name="Picture 2" descr="A Complete Tour Of Data Science Project Life Cycle">
            <a:extLst>
              <a:ext uri="{FF2B5EF4-FFF2-40B4-BE49-F238E27FC236}">
                <a16:creationId xmlns:a16="http://schemas.microsoft.com/office/drawing/2014/main" id="{6FCE80B2-014A-4BB5-A2A5-98AD80B374E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959" y="1475199"/>
            <a:ext cx="6433151" cy="528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0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109CAA-AAAA-477D-A877-E8B73001431D}"/>
              </a:ext>
            </a:extLst>
          </p:cNvPr>
          <p:cNvSpPr txBox="1"/>
          <p:nvPr/>
        </p:nvSpPr>
        <p:spPr>
          <a:xfrm>
            <a:off x="531845" y="821094"/>
            <a:ext cx="9489234" cy="523220"/>
          </a:xfrm>
          <a:prstGeom prst="rect">
            <a:avLst/>
          </a:prstGeom>
          <a:noFill/>
        </p:spPr>
        <p:txBody>
          <a:bodyPr wrap="square" rtlCol="0">
            <a:spAutoFit/>
          </a:bodyPr>
          <a:lstStyle/>
          <a:p>
            <a:r>
              <a:rPr lang="en-US" sz="2800" dirty="0"/>
              <a:t>DESCRIPTION DETAILS OF DATA:</a:t>
            </a:r>
            <a:endParaRPr lang="en-IN" sz="2800" dirty="0"/>
          </a:p>
        </p:txBody>
      </p:sp>
      <p:sp>
        <p:nvSpPr>
          <p:cNvPr id="5" name="TextBox 4">
            <a:extLst>
              <a:ext uri="{FF2B5EF4-FFF2-40B4-BE49-F238E27FC236}">
                <a16:creationId xmlns:a16="http://schemas.microsoft.com/office/drawing/2014/main" id="{8A1E7754-8423-4941-AFE1-EE95887449BD}"/>
              </a:ext>
            </a:extLst>
          </p:cNvPr>
          <p:cNvSpPr txBox="1"/>
          <p:nvPr/>
        </p:nvSpPr>
        <p:spPr>
          <a:xfrm>
            <a:off x="531845" y="2220685"/>
            <a:ext cx="10338318" cy="3565079"/>
          </a:xfrm>
          <a:prstGeom prst="rect">
            <a:avLst/>
          </a:prstGeom>
          <a:noFill/>
        </p:spPr>
        <p:txBody>
          <a:bodyPr wrap="square" rtlCol="0">
            <a:spAutoFit/>
          </a:bodyPr>
          <a:lstStyle/>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rPr>
              <a:t>Project contain train and test dataset.</a:t>
            </a:r>
            <a:endParaRPr kumimoji="0" lang="en-US"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endParaRPr>
          </a:p>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rPr>
              <a:t>In train data set there are 159,571 rows and 8 columns.</a:t>
            </a:r>
            <a:endParaRPr kumimoji="0" lang="en-US"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endParaRPr>
          </a:p>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rPr>
              <a:t>In test data set it is like 153,164 rows and 2 columns.</a:t>
            </a:r>
            <a:endParaRPr kumimoji="0" lang="en-US"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endParaRPr>
          </a:p>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rPr>
              <a:t>There are no null values in the dataset</a:t>
            </a:r>
            <a:endParaRPr kumimoji="0" lang="en-US"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endParaRPr>
          </a:p>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rPr>
              <a:t>Most of the data are numeric in nature which are binary.</a:t>
            </a:r>
            <a:endParaRPr kumimoji="0" lang="en-US"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endParaRPr>
          </a:p>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rPr>
              <a:t>Comments is object in nature and consist of text.</a:t>
            </a:r>
            <a:endParaRPr kumimoji="0" lang="en-US"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endParaRPr>
          </a:p>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rPr>
              <a:t>Overall memory usage for train and test is around 15MB.</a:t>
            </a:r>
            <a:endParaRPr kumimoji="0" lang="en-US" sz="2000" b="0" i="0" u="none" strike="noStrike" kern="1200" cap="none" spc="0" normalizeH="0" baseline="0" noProof="0" dirty="0">
              <a:ln>
                <a:noFill/>
              </a:ln>
              <a:solidFill>
                <a:prstClr val="black"/>
              </a:solidFill>
              <a:effectLst/>
              <a:uLnTx/>
              <a:uFillTx/>
              <a:latin typeface="Segoe UI Emoji" panose="020B0502040204020203" pitchFamily="34" charset="0"/>
              <a:ea typeface="Segoe UI Emoji" panose="020B0502040204020203" pitchFamily="34" charset="0"/>
            </a:endParaRPr>
          </a:p>
          <a:p>
            <a:pPr marL="91440" marR="0" lvl="0" indent="-91440" algn="l" defTabSz="914400" rtl="0" eaLnBrk="1" fontAlgn="auto" latinLnBrk="0" hangingPunct="1">
              <a:lnSpc>
                <a:spcPct val="90000"/>
              </a:lnSpc>
              <a:spcBef>
                <a:spcPts val="1200"/>
              </a:spcBef>
              <a:spcAft>
                <a:spcPts val="200"/>
              </a:spcAft>
              <a:buClr>
                <a:srgbClr val="E3CC5A"/>
              </a:buClr>
              <a:buSzPct val="100000"/>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66614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3F8276-FB73-447A-8849-282A775DE778}"/>
              </a:ext>
            </a:extLst>
          </p:cNvPr>
          <p:cNvSpPr txBox="1"/>
          <p:nvPr/>
        </p:nvSpPr>
        <p:spPr>
          <a:xfrm>
            <a:off x="531845" y="821094"/>
            <a:ext cx="4040155" cy="523220"/>
          </a:xfrm>
          <a:prstGeom prst="rect">
            <a:avLst/>
          </a:prstGeom>
          <a:noFill/>
        </p:spPr>
        <p:txBody>
          <a:bodyPr wrap="square" rtlCol="0">
            <a:spAutoFit/>
          </a:bodyPr>
          <a:lstStyle/>
          <a:p>
            <a:r>
              <a:rPr lang="en-US" sz="2800" dirty="0"/>
              <a:t>EDA:</a:t>
            </a:r>
            <a:endParaRPr lang="en-IN" sz="2800" dirty="0"/>
          </a:p>
        </p:txBody>
      </p:sp>
      <p:pic>
        <p:nvPicPr>
          <p:cNvPr id="3" name="Content Placeholder 3">
            <a:extLst>
              <a:ext uri="{FF2B5EF4-FFF2-40B4-BE49-F238E27FC236}">
                <a16:creationId xmlns:a16="http://schemas.microsoft.com/office/drawing/2014/main" id="{A6B674F0-9A92-410D-A643-ED04D1C4DD00}"/>
              </a:ext>
            </a:extLst>
          </p:cNvPr>
          <p:cNvPicPr>
            <a:picLocks noGrp="1" noChangeAspect="1"/>
          </p:cNvPicPr>
          <p:nvPr/>
        </p:nvPicPr>
        <p:blipFill>
          <a:blip r:embed="rId2"/>
          <a:stretch>
            <a:fillRect/>
          </a:stretch>
        </p:blipFill>
        <p:spPr>
          <a:xfrm>
            <a:off x="247604" y="2448523"/>
            <a:ext cx="5848396" cy="3212418"/>
          </a:xfrm>
          <a:prstGeom prst="rect">
            <a:avLst/>
          </a:prstGeom>
        </p:spPr>
      </p:pic>
      <p:pic>
        <p:nvPicPr>
          <p:cNvPr id="4" name="Picture 3">
            <a:extLst>
              <a:ext uri="{FF2B5EF4-FFF2-40B4-BE49-F238E27FC236}">
                <a16:creationId xmlns:a16="http://schemas.microsoft.com/office/drawing/2014/main" id="{907F5F7D-756B-4D91-95D0-8A6C1B6F035B}"/>
              </a:ext>
            </a:extLst>
          </p:cNvPr>
          <p:cNvPicPr>
            <a:picLocks noChangeAspect="1"/>
          </p:cNvPicPr>
          <p:nvPr/>
        </p:nvPicPr>
        <p:blipFill>
          <a:blip r:embed="rId3"/>
          <a:stretch>
            <a:fillRect/>
          </a:stretch>
        </p:blipFill>
        <p:spPr>
          <a:xfrm>
            <a:off x="6439004" y="1589703"/>
            <a:ext cx="4987005" cy="4391220"/>
          </a:xfrm>
          <a:prstGeom prst="rect">
            <a:avLst/>
          </a:prstGeom>
        </p:spPr>
      </p:pic>
    </p:spTree>
    <p:extLst>
      <p:ext uri="{BB962C8B-B14F-4D97-AF65-F5344CB8AC3E}">
        <p14:creationId xmlns:p14="http://schemas.microsoft.com/office/powerpoint/2010/main" val="402135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6AE161-B5C8-4B0A-B739-47AFD408AD34}"/>
              </a:ext>
            </a:extLst>
          </p:cNvPr>
          <p:cNvPicPr>
            <a:picLocks noChangeAspect="1"/>
          </p:cNvPicPr>
          <p:nvPr/>
        </p:nvPicPr>
        <p:blipFill>
          <a:blip r:embed="rId2"/>
          <a:stretch>
            <a:fillRect/>
          </a:stretch>
        </p:blipFill>
        <p:spPr>
          <a:xfrm>
            <a:off x="1754155" y="1884455"/>
            <a:ext cx="7641772" cy="4535006"/>
          </a:xfrm>
          <a:prstGeom prst="rect">
            <a:avLst/>
          </a:prstGeom>
        </p:spPr>
      </p:pic>
      <p:sp>
        <p:nvSpPr>
          <p:cNvPr id="3" name="TextBox 2">
            <a:extLst>
              <a:ext uri="{FF2B5EF4-FFF2-40B4-BE49-F238E27FC236}">
                <a16:creationId xmlns:a16="http://schemas.microsoft.com/office/drawing/2014/main" id="{17B809F8-E4D6-46E5-8BCD-DA03F12E4D61}"/>
              </a:ext>
            </a:extLst>
          </p:cNvPr>
          <p:cNvSpPr txBox="1"/>
          <p:nvPr/>
        </p:nvSpPr>
        <p:spPr>
          <a:xfrm>
            <a:off x="1483567" y="933061"/>
            <a:ext cx="5281127" cy="461665"/>
          </a:xfrm>
          <a:prstGeom prst="rect">
            <a:avLst/>
          </a:prstGeom>
          <a:noFill/>
        </p:spPr>
        <p:txBody>
          <a:bodyPr wrap="square" rtlCol="0">
            <a:spAutoFit/>
          </a:bodyPr>
          <a:lstStyle/>
          <a:p>
            <a:r>
              <a:rPr lang="en-US" sz="2400" b="1" dirty="0"/>
              <a:t>EDA</a:t>
            </a:r>
            <a:endParaRPr lang="en-IN" sz="2400" b="1" dirty="0"/>
          </a:p>
        </p:txBody>
      </p:sp>
    </p:spTree>
    <p:extLst>
      <p:ext uri="{BB962C8B-B14F-4D97-AF65-F5344CB8AC3E}">
        <p14:creationId xmlns:p14="http://schemas.microsoft.com/office/powerpoint/2010/main" val="275518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25C1A7-E4E4-401D-B126-C719FE10A088}"/>
              </a:ext>
            </a:extLst>
          </p:cNvPr>
          <p:cNvSpPr txBox="1"/>
          <p:nvPr/>
        </p:nvSpPr>
        <p:spPr>
          <a:xfrm>
            <a:off x="1483567" y="811763"/>
            <a:ext cx="6932645" cy="461665"/>
          </a:xfrm>
          <a:prstGeom prst="rect">
            <a:avLst/>
          </a:prstGeom>
          <a:noFill/>
        </p:spPr>
        <p:txBody>
          <a:bodyPr wrap="square" rtlCol="0">
            <a:spAutoFit/>
          </a:bodyPr>
          <a:lstStyle/>
          <a:p>
            <a:r>
              <a:rPr lang="en-US" sz="2400" dirty="0">
                <a:latin typeface="Algerian" panose="04020705040A02060702" pitchFamily="82" charset="0"/>
              </a:rPr>
              <a:t>MODEL BUILDING:</a:t>
            </a:r>
            <a:endParaRPr lang="en-IN" sz="2400" dirty="0">
              <a:latin typeface="Algerian" panose="04020705040A02060702" pitchFamily="82" charset="0"/>
            </a:endParaRPr>
          </a:p>
        </p:txBody>
      </p:sp>
      <p:sp>
        <p:nvSpPr>
          <p:cNvPr id="3" name="TextBox 2">
            <a:extLst>
              <a:ext uri="{FF2B5EF4-FFF2-40B4-BE49-F238E27FC236}">
                <a16:creationId xmlns:a16="http://schemas.microsoft.com/office/drawing/2014/main" id="{60C8F802-BA15-40A2-8D00-A94C3F00833C}"/>
              </a:ext>
            </a:extLst>
          </p:cNvPr>
          <p:cNvSpPr txBox="1"/>
          <p:nvPr/>
        </p:nvSpPr>
        <p:spPr>
          <a:xfrm>
            <a:off x="830424" y="1567544"/>
            <a:ext cx="9032033" cy="4206280"/>
          </a:xfrm>
          <a:prstGeom prst="rect">
            <a:avLst/>
          </a:prstGeom>
          <a:noFill/>
        </p:spPr>
        <p:txBody>
          <a:bodyPr wrap="square" rtlCol="0">
            <a:spAutoFit/>
          </a:bodyPr>
          <a:lstStyle/>
          <a:p>
            <a:pPr marL="0" marR="0" lvl="0" indent="0" algn="l" defTabSz="914400" rtl="0" eaLnBrk="1" fontAlgn="auto" latinLnBrk="0" hangingPunct="1">
              <a:lnSpc>
                <a:spcPct val="90000"/>
              </a:lnSpc>
              <a:spcBef>
                <a:spcPts val="1200"/>
              </a:spcBef>
              <a:spcAft>
                <a:spcPts val="200"/>
              </a:spcAft>
              <a:buClr>
                <a:srgbClr val="E3CC5A"/>
              </a:buClr>
              <a:buSzPct val="100000"/>
              <a:buFont typeface="Tw Cen MT" panose="020B0602020104020603" pitchFamily="34" charset="0"/>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Evaluation Matrices:</a:t>
            </a:r>
          </a:p>
          <a:p>
            <a:pPr marL="265176" marR="0" lvl="1" indent="-137160" algn="l" defTabSz="914400" rtl="0" eaLnBrk="1" fontAlgn="auto" latinLnBrk="0" hangingPunct="1">
              <a:lnSpc>
                <a:spcPct val="90000"/>
              </a:lnSpc>
              <a:spcBef>
                <a:spcPts val="200"/>
              </a:spcBef>
              <a:spcAft>
                <a:spcPts val="400"/>
              </a:spcAft>
              <a:buClr>
                <a:srgbClr val="E3CC5A"/>
              </a:buClr>
              <a:buSzTx/>
              <a:buFont typeface="Wingdings 3" pitchFamily="18" charset="2"/>
              <a:buChar char=""/>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Accuracy </a:t>
            </a:r>
            <a:r>
              <a:rPr kumimoji="0" lang="en-US" sz="2000" b="0" i="0" u="none" strike="noStrike" kern="1200" cap="none" spc="0" normalizeH="0" baseline="0" noProof="0" dirty="0">
                <a:ln>
                  <a:noFill/>
                </a:ln>
                <a:solidFill>
                  <a:prstClr val="black"/>
                </a:solidFill>
                <a:effectLst/>
                <a:uLnTx/>
                <a:uFillTx/>
                <a:latin typeface="Tw Cen MT"/>
                <a:ea typeface="+mn-ea"/>
                <a:cs typeface="+mn-cs"/>
              </a:rPr>
              <a:t>- it determines how often a model predicts default and non default correctly.</a:t>
            </a:r>
          </a:p>
          <a:p>
            <a:pPr marL="265176" marR="0" lvl="1" indent="-137160" algn="l" defTabSz="914400" rtl="0" eaLnBrk="1" fontAlgn="auto" latinLnBrk="0" hangingPunct="1">
              <a:lnSpc>
                <a:spcPct val="90000"/>
              </a:lnSpc>
              <a:spcBef>
                <a:spcPts val="200"/>
              </a:spcBef>
              <a:spcAft>
                <a:spcPts val="400"/>
              </a:spcAft>
              <a:buClr>
                <a:srgbClr val="E3CC5A"/>
              </a:buClr>
              <a:buSzTx/>
              <a:buFont typeface="Wingdings 3" pitchFamily="18" charset="2"/>
              <a:buChar char=""/>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Precision</a:t>
            </a:r>
            <a:r>
              <a:rPr kumimoji="0" lang="en-US" sz="2000" b="0" i="0" u="none" strike="noStrike" kern="1200" cap="none" spc="0" normalizeH="0" baseline="0" noProof="0" dirty="0">
                <a:ln>
                  <a:noFill/>
                </a:ln>
                <a:solidFill>
                  <a:prstClr val="black"/>
                </a:solidFill>
                <a:effectLst/>
                <a:uLnTx/>
                <a:uFillTx/>
                <a:latin typeface="Tw Cen MT"/>
                <a:ea typeface="+mn-ea"/>
                <a:cs typeface="+mn-cs"/>
              </a:rPr>
              <a:t>-it calculates whenever our models predicts it is default how often it is correct.</a:t>
            </a:r>
          </a:p>
          <a:p>
            <a:pPr marL="265176" marR="0" lvl="1" indent="-137160" algn="l" defTabSz="914400" rtl="0" eaLnBrk="1" fontAlgn="auto" latinLnBrk="0" hangingPunct="1">
              <a:lnSpc>
                <a:spcPct val="90000"/>
              </a:lnSpc>
              <a:spcBef>
                <a:spcPts val="200"/>
              </a:spcBef>
              <a:spcAft>
                <a:spcPts val="400"/>
              </a:spcAft>
              <a:buClr>
                <a:srgbClr val="E3CC5A"/>
              </a:buClr>
              <a:buSzTx/>
              <a:buFont typeface="Wingdings 3" pitchFamily="18" charset="2"/>
              <a:buChar char=""/>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Recall</a:t>
            </a:r>
            <a:r>
              <a:rPr kumimoji="0" lang="en-US" sz="2000" b="0" i="0" u="none" strike="noStrike" kern="1200" cap="none" spc="0" normalizeH="0" baseline="0" noProof="0" dirty="0">
                <a:ln>
                  <a:noFill/>
                </a:ln>
                <a:solidFill>
                  <a:prstClr val="black"/>
                </a:solidFill>
                <a:effectLst/>
                <a:uLnTx/>
                <a:uFillTx/>
                <a:latin typeface="Tw Cen MT"/>
                <a:ea typeface="+mn-ea"/>
                <a:cs typeface="+mn-cs"/>
              </a:rPr>
              <a:t>- Recall regulate the actual default that the model is actually predict.</a:t>
            </a:r>
          </a:p>
          <a:p>
            <a:pPr marL="265176" marR="0" lvl="1" indent="-137160" algn="l" defTabSz="914400" rtl="0" eaLnBrk="1" fontAlgn="auto" latinLnBrk="0" hangingPunct="1">
              <a:lnSpc>
                <a:spcPct val="90000"/>
              </a:lnSpc>
              <a:spcBef>
                <a:spcPts val="200"/>
              </a:spcBef>
              <a:spcAft>
                <a:spcPts val="400"/>
              </a:spcAft>
              <a:buClr>
                <a:srgbClr val="E3CC5A"/>
              </a:buClr>
              <a:buSzTx/>
              <a:buFont typeface="Wingdings 3" pitchFamily="18" charset="2"/>
              <a:buChar char=""/>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Precision Recall Curve </a:t>
            </a:r>
            <a:r>
              <a:rPr kumimoji="0" lang="en-US" sz="2000" b="0" i="0" u="none" strike="noStrike" kern="1200" cap="none" spc="0" normalizeH="0" baseline="0" noProof="0" dirty="0">
                <a:ln>
                  <a:noFill/>
                </a:ln>
                <a:solidFill>
                  <a:prstClr val="black"/>
                </a:solidFill>
                <a:effectLst/>
                <a:uLnTx/>
                <a:uFillTx/>
                <a:latin typeface="Tw Cen MT"/>
                <a:ea typeface="+mn-ea"/>
                <a:cs typeface="+mn-cs"/>
              </a:rPr>
              <a:t>- PRC will display the tradeoff between Precision and Recall threshold.</a:t>
            </a:r>
          </a:p>
          <a:p>
            <a:pPr marL="265176" marR="0" lvl="1" indent="-137160" algn="l" defTabSz="914400" rtl="0" eaLnBrk="1" fontAlgn="auto" latinLnBrk="0" hangingPunct="1">
              <a:lnSpc>
                <a:spcPct val="90000"/>
              </a:lnSpc>
              <a:spcBef>
                <a:spcPts val="200"/>
              </a:spcBef>
              <a:spcAft>
                <a:spcPts val="400"/>
              </a:spcAft>
              <a:buClr>
                <a:srgbClr val="E3CC5A"/>
              </a:buClr>
              <a:buSzTx/>
              <a:buFont typeface="Wingdings 3" pitchFamily="18" charset="2"/>
              <a:buChar char=""/>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F1 score </a:t>
            </a:r>
            <a:r>
              <a:rPr kumimoji="0" lang="en-US" sz="2000" b="0" i="0" u="none" strike="noStrike" kern="1200" cap="none" spc="0" normalizeH="0" baseline="0" noProof="0" dirty="0">
                <a:ln>
                  <a:noFill/>
                </a:ln>
                <a:solidFill>
                  <a:prstClr val="black"/>
                </a:solidFill>
                <a:effectLst/>
                <a:uLnTx/>
                <a:uFillTx/>
                <a:latin typeface="Tw Cen MT"/>
                <a:ea typeface="+mn-ea"/>
                <a:cs typeface="+mn-cs"/>
              </a:rPr>
              <a:t>- the F1-score, is a measure of a model's accuracy on a dataset. It is used to evaluate binary classification systems, which classify examples into 'positive' or 'negative'.</a:t>
            </a:r>
          </a:p>
          <a:p>
            <a:pPr marL="265176" marR="0" lvl="1" indent="0" algn="l" defTabSz="914400" rtl="0" eaLnBrk="1" fontAlgn="auto" latinLnBrk="0" hangingPunct="1">
              <a:lnSpc>
                <a:spcPct val="90000"/>
              </a:lnSpc>
              <a:spcBef>
                <a:spcPts val="200"/>
              </a:spcBef>
              <a:spcAft>
                <a:spcPts val="400"/>
              </a:spcAft>
              <a:buClr>
                <a:srgbClr val="E3CC5A"/>
              </a:buClr>
              <a:buSzTx/>
              <a:buFont typeface="Wingdings 3" pitchFamily="18" charset="2"/>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     Cross Validations:</a:t>
            </a:r>
          </a:p>
          <a:p>
            <a:pPr marL="265176" marR="0" lvl="1" indent="-137160" algn="l" defTabSz="914400" rtl="0" eaLnBrk="1" fontAlgn="auto" latinLnBrk="0" hangingPunct="1">
              <a:lnSpc>
                <a:spcPct val="90000"/>
              </a:lnSpc>
              <a:spcBef>
                <a:spcPts val="200"/>
              </a:spcBef>
              <a:spcAft>
                <a:spcPts val="400"/>
              </a:spcAft>
              <a:buClr>
                <a:srgbClr val="E3CC5A"/>
              </a:buClr>
              <a:buSzTx/>
              <a:buFont typeface="Wingdings 3" pitchFamily="18" charset="2"/>
              <a:buChar char=""/>
              <a:tabLst/>
              <a:defRPr/>
            </a:pPr>
            <a:r>
              <a:rPr kumimoji="0" lang="en-US" sz="2000" b="0" i="0" u="none" strike="noStrike" kern="1200" cap="none" spc="0" normalizeH="0" baseline="0" noProof="0" dirty="0">
                <a:ln>
                  <a:noFill/>
                </a:ln>
                <a:solidFill>
                  <a:prstClr val="black"/>
                </a:solidFill>
                <a:effectLst/>
                <a:uLnTx/>
                <a:uFillTx/>
                <a:latin typeface="Tw Cen MT"/>
                <a:ea typeface="+mn-ea"/>
                <a:cs typeface="+mn-cs"/>
              </a:rPr>
              <a:t>K Fold cross validations , K = 10</a:t>
            </a:r>
          </a:p>
        </p:txBody>
      </p:sp>
    </p:spTree>
    <p:extLst>
      <p:ext uri="{BB962C8B-B14F-4D97-AF65-F5344CB8AC3E}">
        <p14:creationId xmlns:p14="http://schemas.microsoft.com/office/powerpoint/2010/main" val="336250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E9A586-F20E-417A-A4DF-BDB2BF8FD437}"/>
              </a:ext>
            </a:extLst>
          </p:cNvPr>
          <p:cNvSpPr txBox="1"/>
          <p:nvPr/>
        </p:nvSpPr>
        <p:spPr>
          <a:xfrm>
            <a:off x="550506" y="858416"/>
            <a:ext cx="8595826" cy="954107"/>
          </a:xfrm>
          <a:prstGeom prst="rect">
            <a:avLst/>
          </a:prstGeom>
          <a:noFill/>
        </p:spPr>
        <p:txBody>
          <a:bodyPr wrap="square">
            <a:spAutoFit/>
          </a:bodyPr>
          <a:lstStyle/>
          <a:p>
            <a:r>
              <a:rPr kumimoji="0" lang="en-IN" sz="2800" b="1" i="0" u="sng" strike="noStrike" kern="1200" cap="all" spc="100" normalizeH="0" baseline="0" noProof="0" dirty="0">
                <a:ln>
                  <a:noFill/>
                </a:ln>
                <a:solidFill>
                  <a:prstClr val="black">
                    <a:lumMod val="95000"/>
                    <a:lumOff val="5000"/>
                  </a:prstClr>
                </a:solidFill>
                <a:effectLst/>
                <a:uLnTx/>
                <a:uFillTx/>
                <a:latin typeface="Tw Cen MT Condensed"/>
                <a:ea typeface="+mj-ea"/>
                <a:cs typeface="+mj-cs"/>
              </a:rPr>
              <a:t>random forest classifier IS GIVING best results amongst all algorithms :</a:t>
            </a:r>
            <a:endParaRPr lang="en-IN" sz="2800" dirty="0"/>
          </a:p>
        </p:txBody>
      </p:sp>
      <p:pic>
        <p:nvPicPr>
          <p:cNvPr id="6" name="Picture 5">
            <a:extLst>
              <a:ext uri="{FF2B5EF4-FFF2-40B4-BE49-F238E27FC236}">
                <a16:creationId xmlns:a16="http://schemas.microsoft.com/office/drawing/2014/main" id="{7FE579B0-BB08-47CF-A5AD-F62BD76981FA}"/>
              </a:ext>
            </a:extLst>
          </p:cNvPr>
          <p:cNvPicPr>
            <a:picLocks noChangeAspect="1"/>
          </p:cNvPicPr>
          <p:nvPr/>
        </p:nvPicPr>
        <p:blipFill>
          <a:blip r:embed="rId2"/>
          <a:stretch>
            <a:fillRect/>
          </a:stretch>
        </p:blipFill>
        <p:spPr>
          <a:xfrm>
            <a:off x="1229697" y="1919892"/>
            <a:ext cx="8119576" cy="4548439"/>
          </a:xfrm>
          <a:prstGeom prst="rect">
            <a:avLst/>
          </a:prstGeom>
        </p:spPr>
      </p:pic>
    </p:spTree>
    <p:extLst>
      <p:ext uri="{BB962C8B-B14F-4D97-AF65-F5344CB8AC3E}">
        <p14:creationId xmlns:p14="http://schemas.microsoft.com/office/powerpoint/2010/main" val="191834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6069CF-3EC6-4111-AC15-EAC5A20F74D7}"/>
              </a:ext>
            </a:extLst>
          </p:cNvPr>
          <p:cNvSpPr txBox="1"/>
          <p:nvPr/>
        </p:nvSpPr>
        <p:spPr>
          <a:xfrm>
            <a:off x="877078" y="923731"/>
            <a:ext cx="5337110" cy="707886"/>
          </a:xfrm>
          <a:prstGeom prst="rect">
            <a:avLst/>
          </a:prstGeom>
          <a:noFill/>
        </p:spPr>
        <p:txBody>
          <a:bodyPr wrap="square" rtlCol="0">
            <a:spAutoFit/>
          </a:bodyPr>
          <a:lstStyle/>
          <a:p>
            <a:r>
              <a:rPr lang="en-US" sz="4000" dirty="0">
                <a:latin typeface="Tw Cen MT Condensed" panose="020B0606020104020203" pitchFamily="34" charset="0"/>
              </a:rPr>
              <a:t>ROC-CURVE</a:t>
            </a:r>
            <a:endParaRPr lang="en-IN" sz="4000" dirty="0">
              <a:latin typeface="Tw Cen MT Condensed" panose="020B0606020104020203" pitchFamily="34" charset="0"/>
            </a:endParaRPr>
          </a:p>
        </p:txBody>
      </p:sp>
      <p:sp>
        <p:nvSpPr>
          <p:cNvPr id="6" name="TextBox 5">
            <a:extLst>
              <a:ext uri="{FF2B5EF4-FFF2-40B4-BE49-F238E27FC236}">
                <a16:creationId xmlns:a16="http://schemas.microsoft.com/office/drawing/2014/main" id="{E3A60DAE-B814-4CA3-92D7-9E10B1E0BA12}"/>
              </a:ext>
            </a:extLst>
          </p:cNvPr>
          <p:cNvSpPr txBox="1"/>
          <p:nvPr/>
        </p:nvSpPr>
        <p:spPr>
          <a:xfrm>
            <a:off x="434340" y="1752600"/>
            <a:ext cx="4320540" cy="1800047"/>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02124"/>
                </a:solidFill>
                <a:effectLst/>
                <a:uLnTx/>
                <a:uFillTx/>
                <a:latin typeface="Tw Cen MT"/>
                <a:ea typeface="+mn-ea"/>
                <a:cs typeface="+mn-cs"/>
              </a:rPr>
              <a:t>An </a:t>
            </a:r>
            <a:r>
              <a:rPr kumimoji="0" lang="en-US" sz="1800" b="1" i="0" u="none" strike="noStrike" kern="1200" cap="none" spc="0" normalizeH="0" baseline="0" noProof="0" dirty="0">
                <a:ln>
                  <a:noFill/>
                </a:ln>
                <a:solidFill>
                  <a:srgbClr val="202124"/>
                </a:solidFill>
                <a:effectLst/>
                <a:uLnTx/>
                <a:uFillTx/>
                <a:latin typeface="Tw Cen MT"/>
                <a:ea typeface="+mn-ea"/>
                <a:cs typeface="+mn-cs"/>
              </a:rPr>
              <a:t>ROC curve</a:t>
            </a:r>
            <a:r>
              <a:rPr kumimoji="0" lang="en-US" sz="1800" b="0" i="0" u="none" strike="noStrike" kern="1200" cap="none" spc="0" normalizeH="0" baseline="0" noProof="0" dirty="0">
                <a:ln>
                  <a:noFill/>
                </a:ln>
                <a:solidFill>
                  <a:srgbClr val="202124"/>
                </a:solidFill>
                <a:effectLst/>
                <a:uLnTx/>
                <a:uFillTx/>
                <a:latin typeface="Tw Cen MT"/>
                <a:ea typeface="+mn-ea"/>
                <a:cs typeface="+mn-cs"/>
              </a:rPr>
              <a:t> (</a:t>
            </a:r>
            <a:r>
              <a:rPr kumimoji="0" lang="en-US" sz="1800" b="1" i="0" u="none" strike="noStrike" kern="1200" cap="none" spc="0" normalizeH="0" baseline="0" noProof="0" dirty="0">
                <a:ln>
                  <a:noFill/>
                </a:ln>
                <a:solidFill>
                  <a:srgbClr val="202124"/>
                </a:solidFill>
                <a:effectLst/>
                <a:uLnTx/>
                <a:uFillTx/>
                <a:latin typeface="Tw Cen MT"/>
                <a:ea typeface="+mn-ea"/>
                <a:cs typeface="+mn-cs"/>
              </a:rPr>
              <a:t>receiver operating characteristic curve</a:t>
            </a:r>
            <a:r>
              <a:rPr kumimoji="0" lang="en-US" sz="1800" b="0" i="0" u="none" strike="noStrike" kern="1200" cap="none" spc="0" normalizeH="0" baseline="0" noProof="0" dirty="0">
                <a:ln>
                  <a:noFill/>
                </a:ln>
                <a:solidFill>
                  <a:srgbClr val="202124"/>
                </a:solidFill>
                <a:effectLst/>
                <a:uLnTx/>
                <a:uFillTx/>
                <a:latin typeface="Tw Cen MT"/>
                <a:ea typeface="+mn-ea"/>
                <a:cs typeface="+mn-cs"/>
              </a:rPr>
              <a:t>) is a </a:t>
            </a:r>
            <a:r>
              <a:rPr kumimoji="0" lang="en-US" sz="1800" b="1" i="0" u="none" strike="noStrike" kern="1200" cap="none" spc="0" normalizeH="0" baseline="0" noProof="0" dirty="0">
                <a:ln>
                  <a:noFill/>
                </a:ln>
                <a:solidFill>
                  <a:srgbClr val="202124"/>
                </a:solidFill>
                <a:effectLst/>
                <a:uLnTx/>
                <a:uFillTx/>
                <a:latin typeface="Tw Cen MT"/>
                <a:ea typeface="+mn-ea"/>
                <a:cs typeface="+mn-cs"/>
              </a:rPr>
              <a:t>graph</a:t>
            </a:r>
            <a:r>
              <a:rPr kumimoji="0" lang="en-US" sz="1800" b="0" i="0" u="none" strike="noStrike" kern="1200" cap="none" spc="0" normalizeH="0" baseline="0" noProof="0" dirty="0">
                <a:ln>
                  <a:noFill/>
                </a:ln>
                <a:solidFill>
                  <a:srgbClr val="202124"/>
                </a:solidFill>
                <a:effectLst/>
                <a:uLnTx/>
                <a:uFillTx/>
                <a:latin typeface="Tw Cen MT"/>
                <a:ea typeface="+mn-ea"/>
                <a:cs typeface="+mn-cs"/>
              </a:rPr>
              <a:t> showing the performance of a classification model at all classification thresholds. This </a:t>
            </a:r>
            <a:r>
              <a:rPr kumimoji="0" lang="en-US" sz="1800" b="1" i="0" u="none" strike="noStrike" kern="1200" cap="none" spc="0" normalizeH="0" baseline="0" noProof="0" dirty="0">
                <a:ln>
                  <a:noFill/>
                </a:ln>
                <a:solidFill>
                  <a:srgbClr val="202124"/>
                </a:solidFill>
                <a:effectLst/>
                <a:uLnTx/>
                <a:uFillTx/>
                <a:latin typeface="Tw Cen MT"/>
                <a:ea typeface="+mn-ea"/>
                <a:cs typeface="+mn-cs"/>
              </a:rPr>
              <a:t>curve</a:t>
            </a:r>
            <a:r>
              <a:rPr kumimoji="0" lang="en-US" sz="1800" b="0" i="0" u="none" strike="noStrike" kern="1200" cap="none" spc="0" normalizeH="0" baseline="0" noProof="0" dirty="0">
                <a:ln>
                  <a:noFill/>
                </a:ln>
                <a:solidFill>
                  <a:srgbClr val="202124"/>
                </a:solidFill>
                <a:effectLst/>
                <a:uLnTx/>
                <a:uFillTx/>
                <a:latin typeface="Tw Cen MT"/>
                <a:ea typeface="+mn-ea"/>
                <a:cs typeface="+mn-cs"/>
              </a:rPr>
              <a:t> plots two parameters: True Positive Rate. False Positive Rate</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7" name="Content Placeholder 3">
            <a:extLst>
              <a:ext uri="{FF2B5EF4-FFF2-40B4-BE49-F238E27FC236}">
                <a16:creationId xmlns:a16="http://schemas.microsoft.com/office/drawing/2014/main" id="{3E5FC543-522A-4489-9FCE-7788137F192C}"/>
              </a:ext>
            </a:extLst>
          </p:cNvPr>
          <p:cNvPicPr>
            <a:picLocks noGrp="1" noChangeAspect="1"/>
          </p:cNvPicPr>
          <p:nvPr/>
        </p:nvPicPr>
        <p:blipFill>
          <a:blip r:embed="rId2"/>
          <a:stretch>
            <a:fillRect/>
          </a:stretch>
        </p:blipFill>
        <p:spPr>
          <a:xfrm>
            <a:off x="5365102" y="958343"/>
            <a:ext cx="5949820" cy="5731705"/>
          </a:xfrm>
          <a:prstGeom prst="rect">
            <a:avLst/>
          </a:prstGeom>
        </p:spPr>
      </p:pic>
      <p:sp>
        <p:nvSpPr>
          <p:cNvPr id="9" name="TextBox 8">
            <a:extLst>
              <a:ext uri="{FF2B5EF4-FFF2-40B4-BE49-F238E27FC236}">
                <a16:creationId xmlns:a16="http://schemas.microsoft.com/office/drawing/2014/main" id="{3C3073DA-9B69-4887-8102-2888A0B1A2C6}"/>
              </a:ext>
            </a:extLst>
          </p:cNvPr>
          <p:cNvSpPr txBox="1"/>
          <p:nvPr/>
        </p:nvSpPr>
        <p:spPr>
          <a:xfrm>
            <a:off x="434340" y="3787140"/>
            <a:ext cx="4457700" cy="1200329"/>
          </a:xfrm>
          <a:prstGeom prst="rect">
            <a:avLst/>
          </a:prstGeom>
          <a:noFill/>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a:ea typeface="+mn-ea"/>
                <a:cs typeface="+mn-cs"/>
              </a:rPr>
              <a:t>Most of area is lying under the curve and providing the high true positive rate approx. 85% which is good sign of better prediction</a:t>
            </a:r>
          </a:p>
        </p:txBody>
      </p:sp>
    </p:spTree>
    <p:extLst>
      <p:ext uri="{BB962C8B-B14F-4D97-AF65-F5344CB8AC3E}">
        <p14:creationId xmlns:p14="http://schemas.microsoft.com/office/powerpoint/2010/main" val="1064471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{646A8E77-8FD0-4214-9598-CB7AAEC05CDC}tf33552983_win32</Template>
  <TotalTime>2085</TotalTime>
  <Words>559</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Arial</vt:lpstr>
      <vt:lpstr>Franklin Gothic Book</vt:lpstr>
      <vt:lpstr>Franklin Gothic Demi</vt:lpstr>
      <vt:lpstr>Segoe UI Emoji</vt:lpstr>
      <vt:lpstr>Tw Cen MT</vt:lpstr>
      <vt:lpstr>Tw Cen MT Condensed</vt:lpstr>
      <vt:lpstr>Wingdings 2</vt:lpstr>
      <vt:lpstr>Wingdings 3</vt:lpstr>
      <vt:lpstr>DividendVTI</vt:lpstr>
      <vt:lpstr>         MALIGNANT COMMENTS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Ifath Fatima</dc:creator>
  <cp:lastModifiedBy>Ifath Fatima</cp:lastModifiedBy>
  <cp:revision>2</cp:revision>
  <dcterms:created xsi:type="dcterms:W3CDTF">2021-12-22T20:50:58Z</dcterms:created>
  <dcterms:modified xsi:type="dcterms:W3CDTF">2021-12-24T13:37:02Z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