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7" r:id="rId3"/>
    <p:sldId id="258" r:id="rId4"/>
    <p:sldId id="259" r:id="rId5"/>
    <p:sldId id="263" r:id="rId6"/>
    <p:sldId id="264" r:id="rId7"/>
    <p:sldId id="266" r:id="rId8"/>
    <p:sldId id="267" r:id="rId9"/>
    <p:sldId id="271"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85EEDE-15E7-45C7-90E8-DF34D81B280B}" type="datetimeFigureOut">
              <a:rPr lang="en-IN" smtClean="0"/>
              <a:t>28-01-2022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2230802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85EEDE-15E7-45C7-90E8-DF34D81B280B}" type="datetimeFigureOut">
              <a:rPr lang="en-IN" smtClean="0"/>
              <a:t>28-01-2022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1877119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685EEDE-15E7-45C7-90E8-DF34D81B280B}" type="datetimeFigureOut">
              <a:rPr lang="en-IN" smtClean="0"/>
              <a:t>28-01-2022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791521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685EEDE-15E7-45C7-90E8-DF34D81B280B}" type="datetimeFigureOut">
              <a:rPr lang="en-IN" smtClean="0"/>
              <a:t>28-01-2022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8A5059-BD44-4449-A3D7-BDDD7790A0DE}" type="slidenum">
              <a:rPr lang="en-IN" smtClean="0"/>
              <a:t>‹#›</a:t>
            </a:fld>
            <a:endParaRPr lang="en-IN"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67121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85EEDE-15E7-45C7-90E8-DF34D81B280B}" type="datetimeFigureOut">
              <a:rPr lang="en-IN" smtClean="0"/>
              <a:t>28-01-2022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286714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685EEDE-15E7-45C7-90E8-DF34D81B280B}" type="datetimeFigureOut">
              <a:rPr lang="en-IN" smtClean="0"/>
              <a:t>28-01-2022</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2215100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685EEDE-15E7-45C7-90E8-DF34D81B280B}" type="datetimeFigureOut">
              <a:rPr lang="en-IN" smtClean="0"/>
              <a:t>28-01-2022</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3853735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85EEDE-15E7-45C7-90E8-DF34D81B280B}" type="datetimeFigureOut">
              <a:rPr lang="en-IN" smtClean="0"/>
              <a:t>28-01-2022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23055250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85EEDE-15E7-45C7-90E8-DF34D81B280B}" type="datetimeFigureOut">
              <a:rPr lang="en-IN" smtClean="0"/>
              <a:t>28-01-2022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3231957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685EEDE-15E7-45C7-90E8-DF34D81B280B}" type="datetimeFigureOut">
              <a:rPr lang="en-IN" smtClean="0"/>
              <a:t>28-01-2022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1900963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85EEDE-15E7-45C7-90E8-DF34D81B280B}" type="datetimeFigureOut">
              <a:rPr lang="en-IN" smtClean="0"/>
              <a:t>28-01-2022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4154523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85EEDE-15E7-45C7-90E8-DF34D81B280B}" type="datetimeFigureOut">
              <a:rPr lang="en-IN" smtClean="0"/>
              <a:t>28-01-2022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1427894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85EEDE-15E7-45C7-90E8-DF34D81B280B}" type="datetimeFigureOut">
              <a:rPr lang="en-IN" smtClean="0"/>
              <a:t>28-01-2022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1830264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685EEDE-15E7-45C7-90E8-DF34D81B280B}" type="datetimeFigureOut">
              <a:rPr lang="en-IN" smtClean="0"/>
              <a:t>28-01-2022</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14282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685EEDE-15E7-45C7-90E8-DF34D81B280B}" type="datetimeFigureOut">
              <a:rPr lang="en-IN" smtClean="0"/>
              <a:t>28-01-2022</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1717598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685EEDE-15E7-45C7-90E8-DF34D81B280B}" type="datetimeFigureOut">
              <a:rPr lang="en-IN" smtClean="0"/>
              <a:t>28-01-2022</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3824686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85EEDE-15E7-45C7-90E8-DF34D81B280B}" type="datetimeFigureOut">
              <a:rPr lang="en-IN" smtClean="0"/>
              <a:t>28-01-2022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3073329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685EEDE-15E7-45C7-90E8-DF34D81B280B}" type="datetimeFigureOut">
              <a:rPr lang="en-IN" smtClean="0"/>
              <a:t>28-01-2022</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8A5059-BD44-4449-A3D7-BDDD7790A0DE}" type="slidenum">
              <a:rPr lang="en-IN" smtClean="0"/>
              <a:t>‹#›</a:t>
            </a:fld>
            <a:endParaRPr lang="en-IN" dirty="0"/>
          </a:p>
        </p:txBody>
      </p:sp>
    </p:spTree>
    <p:extLst>
      <p:ext uri="{BB962C8B-B14F-4D97-AF65-F5344CB8AC3E}">
        <p14:creationId xmlns:p14="http://schemas.microsoft.com/office/powerpoint/2010/main" val="21060645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2ADD3-6BE0-4736-8226-6082EA296AB7}"/>
              </a:ext>
            </a:extLst>
          </p:cNvPr>
          <p:cNvSpPr>
            <a:spLocks noGrp="1"/>
          </p:cNvSpPr>
          <p:nvPr>
            <p:ph type="title"/>
          </p:nvPr>
        </p:nvSpPr>
        <p:spPr>
          <a:xfrm>
            <a:off x="838200" y="365125"/>
            <a:ext cx="10515600" cy="2147256"/>
          </a:xfrm>
        </p:spPr>
        <p:txBody>
          <a:bodyPr/>
          <a:lstStyle/>
          <a:p>
            <a:pPr algn="l"/>
            <a:r>
              <a:rPr lang="en-US" dirty="0">
                <a:latin typeface="Times New Roman" panose="02020603050405020304" pitchFamily="18" charset="0"/>
                <a:cs typeface="Times New Roman" panose="02020603050405020304" pitchFamily="18" charset="0"/>
              </a:rPr>
              <a:t>Flight-Price-Project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FD2B9C8-7E3D-4045-8D0A-F3B3861D903F}"/>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Table of Contents</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9FA568B-CD32-4475-9844-AC28F768E86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96699" y="365125"/>
            <a:ext cx="3722833" cy="2001683"/>
          </a:xfrm>
          <a:prstGeom prst="rect">
            <a:avLst/>
          </a:prstGeom>
          <a:noFill/>
          <a:ln>
            <a:noFill/>
          </a:ln>
        </p:spPr>
      </p:pic>
      <p:graphicFrame>
        <p:nvGraphicFramePr>
          <p:cNvPr id="6" name="Table 6">
            <a:extLst>
              <a:ext uri="{FF2B5EF4-FFF2-40B4-BE49-F238E27FC236}">
                <a16:creationId xmlns:a16="http://schemas.microsoft.com/office/drawing/2014/main" id="{14C974B3-204E-4915-84EE-1C3C723E953F}"/>
              </a:ext>
            </a:extLst>
          </p:cNvPr>
          <p:cNvGraphicFramePr>
            <a:graphicFrameLocks noGrp="1"/>
          </p:cNvGraphicFramePr>
          <p:nvPr>
            <p:extLst>
              <p:ext uri="{D42A27DB-BD31-4B8C-83A1-F6EECF244321}">
                <p14:modId xmlns:p14="http://schemas.microsoft.com/office/powerpoint/2010/main" val="2189823417"/>
              </p:ext>
            </p:extLst>
          </p:nvPr>
        </p:nvGraphicFramePr>
        <p:xfrm>
          <a:off x="838199" y="2489521"/>
          <a:ext cx="9149180" cy="3405252"/>
        </p:xfrm>
        <a:graphic>
          <a:graphicData uri="http://schemas.openxmlformats.org/drawingml/2006/table">
            <a:tbl>
              <a:tblPr firstRow="1" bandRow="1">
                <a:tableStyleId>{F5AB1C69-6EDB-4FF4-983F-18BD219EF322}</a:tableStyleId>
              </a:tblPr>
              <a:tblGrid>
                <a:gridCol w="4574590">
                  <a:extLst>
                    <a:ext uri="{9D8B030D-6E8A-4147-A177-3AD203B41FA5}">
                      <a16:colId xmlns:a16="http://schemas.microsoft.com/office/drawing/2014/main" val="4197718312"/>
                    </a:ext>
                  </a:extLst>
                </a:gridCol>
                <a:gridCol w="4574590">
                  <a:extLst>
                    <a:ext uri="{9D8B030D-6E8A-4147-A177-3AD203B41FA5}">
                      <a16:colId xmlns:a16="http://schemas.microsoft.com/office/drawing/2014/main" val="4097695371"/>
                    </a:ext>
                  </a:extLst>
                </a:gridCol>
              </a:tblGrid>
              <a:tr h="594697">
                <a:tc>
                  <a:txBody>
                    <a:bodyPr/>
                    <a:lstStyle/>
                    <a:p>
                      <a:r>
                        <a:rPr lang="en-US" dirty="0">
                          <a:solidFill>
                            <a:schemeClr val="tx1"/>
                          </a:solidFill>
                          <a:latin typeface="Times New Roman" panose="02020603050405020304" pitchFamily="18" charset="0"/>
                          <a:cs typeface="Times New Roman" panose="02020603050405020304" pitchFamily="18" charset="0"/>
                        </a:rPr>
                        <a:t>Serial Number</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Topic</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433114271"/>
                  </a:ext>
                </a:extLst>
              </a:tr>
              <a:tr h="5946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Times New Roman" panose="02020603050405020304" pitchFamily="18" charset="0"/>
                          <a:cs typeface="Times New Roman" panose="02020603050405020304" pitchFamily="18" charset="0"/>
                        </a:rPr>
                        <a:t>1</a:t>
                      </a:r>
                      <a:endParaRPr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Times New Roman" panose="02020603050405020304" pitchFamily="18" charset="0"/>
                          <a:cs typeface="Times New Roman" panose="02020603050405020304" pitchFamily="18" charset="0"/>
                        </a:rPr>
                        <a:t>INTRODUCTION</a:t>
                      </a:r>
                      <a:endParaRPr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37427090"/>
                  </a:ext>
                </a:extLst>
              </a:tr>
              <a:tr h="594697">
                <a:tc>
                  <a:txBody>
                    <a:bodyPr/>
                    <a:lstStyle/>
                    <a:p>
                      <a:r>
                        <a:rPr lang="en-US" b="1" dirty="0">
                          <a:latin typeface="Times New Roman" panose="02020603050405020304" pitchFamily="18" charset="0"/>
                          <a:cs typeface="Times New Roman" panose="02020603050405020304" pitchFamily="18" charset="0"/>
                        </a:rPr>
                        <a:t>2</a:t>
                      </a:r>
                      <a:endParaRPr lang="en-IN" b="1"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Times New Roman" panose="02020603050405020304" pitchFamily="18" charset="0"/>
                          <a:cs typeface="Times New Roman" panose="02020603050405020304" pitchFamily="18" charset="0"/>
                        </a:rPr>
                        <a:t>ANALYTICAL PROBLEM FRAMING</a:t>
                      </a:r>
                      <a:endParaRPr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72608308"/>
                  </a:ext>
                </a:extLst>
              </a:tr>
              <a:tr h="1026464">
                <a:tc>
                  <a:txBody>
                    <a:bodyPr/>
                    <a:lstStyle/>
                    <a:p>
                      <a:r>
                        <a:rPr lang="en-US" b="1" dirty="0">
                          <a:latin typeface="Times New Roman" panose="02020603050405020304" pitchFamily="18" charset="0"/>
                          <a:cs typeface="Times New Roman" panose="02020603050405020304" pitchFamily="18" charset="0"/>
                        </a:rPr>
                        <a:t>3</a:t>
                      </a:r>
                      <a:endParaRPr lang="en-IN" b="1"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1800" b="1" kern="1200" dirty="0">
                          <a:solidFill>
                            <a:schemeClr val="dk1"/>
                          </a:solidFill>
                          <a:effectLst/>
                          <a:latin typeface="Times New Roman" panose="02020603050405020304" pitchFamily="18" charset="0"/>
                          <a:cs typeface="Times New Roman" panose="02020603050405020304" pitchFamily="18" charset="0"/>
                        </a:rPr>
                        <a:t>MODEL/S DEVELOPMENT AND EVALUATION</a:t>
                      </a:r>
                      <a:endParaRPr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36384627"/>
                  </a:ext>
                </a:extLst>
              </a:tr>
              <a:tr h="594697">
                <a:tc>
                  <a:txBody>
                    <a:bodyPr/>
                    <a:lstStyle/>
                    <a:p>
                      <a:r>
                        <a:rPr lang="en-US" b="1" dirty="0">
                          <a:latin typeface="Times New Roman" panose="02020603050405020304" pitchFamily="18" charset="0"/>
                          <a:cs typeface="Times New Roman" panose="02020603050405020304" pitchFamily="18" charset="0"/>
                        </a:rPr>
                        <a:t>4</a:t>
                      </a:r>
                      <a:endParaRPr lang="en-IN" b="1"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Times New Roman" panose="02020603050405020304" pitchFamily="18" charset="0"/>
                          <a:cs typeface="Times New Roman" panose="02020603050405020304" pitchFamily="18" charset="0"/>
                        </a:rPr>
                        <a:t>CONCLUSION</a:t>
                      </a:r>
                      <a:endParaRPr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67850499"/>
                  </a:ext>
                </a:extLst>
              </a:tr>
            </a:tbl>
          </a:graphicData>
        </a:graphic>
      </p:graphicFrame>
    </p:spTree>
    <p:extLst>
      <p:ext uri="{BB962C8B-B14F-4D97-AF65-F5344CB8AC3E}">
        <p14:creationId xmlns:p14="http://schemas.microsoft.com/office/powerpoint/2010/main" val="3910092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30E77E-6EED-4CE2-84DC-A752DB29C0DF}"/>
              </a:ext>
            </a:extLst>
          </p:cNvPr>
          <p:cNvSpPr>
            <a:spLocks noGrp="1"/>
          </p:cNvSpPr>
          <p:nvPr>
            <p:ph idx="1"/>
          </p:nvPr>
        </p:nvSpPr>
        <p:spPr>
          <a:xfrm>
            <a:off x="847078" y="0"/>
            <a:ext cx="10515600" cy="6858000"/>
          </a:xfrm>
        </p:spPr>
        <p:txBody>
          <a:bodyPr>
            <a:normAutofit fontScale="92500"/>
          </a:bodyPr>
          <a:lstStyle/>
          <a:p>
            <a:pPr marL="0" indent="0">
              <a:buNone/>
            </a:pPr>
            <a:r>
              <a:rPr lang="en-IN" sz="2600" b="1" dirty="0">
                <a:effectLst/>
                <a:latin typeface="Times New Roman" panose="02020603050405020304" pitchFamily="18" charset="0"/>
                <a:ea typeface="Times New Roman" panose="02020603050405020304" pitchFamily="18" charset="0"/>
                <a:cs typeface="Times New Roman" panose="02020603050405020304" pitchFamily="18" charset="0"/>
              </a:rPr>
              <a:t>Visualizations</a:t>
            </a:r>
            <a:endParaRPr lang="en-IN" sz="26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50000"/>
              </a:lnSpc>
              <a:buNone/>
            </a:pPr>
            <a:r>
              <a:rPr lang="en-IN" sz="2200" dirty="0">
                <a:effectLst/>
                <a:latin typeface="Times New Roman" panose="02020603050405020304" pitchFamily="18" charset="0"/>
                <a:ea typeface="Calibri" panose="020F0502020204030204" pitchFamily="34" charset="0"/>
              </a:rPr>
              <a:t>Visualization plots that have been used in the project includes </a:t>
            </a:r>
            <a:r>
              <a:rPr lang="en-IN" sz="2200" dirty="0">
                <a:latin typeface="Times New Roman" panose="02020603050405020304" pitchFamily="18" charset="0"/>
                <a:ea typeface="Calibri" panose="020F0502020204030204" pitchFamily="34" charset="0"/>
              </a:rPr>
              <a:t>distplots</a:t>
            </a:r>
            <a:r>
              <a:rPr lang="en-IN" sz="2200" dirty="0">
                <a:effectLst/>
                <a:latin typeface="Times New Roman" panose="02020603050405020304" pitchFamily="18" charset="0"/>
                <a:ea typeface="Calibri" panose="020F0502020204030204" pitchFamily="34" charset="0"/>
              </a:rPr>
              <a:t> for visualizing the Continuous data. Distribution plot have been used for features ‘Price’,’Duration’,’Departure_Time’,’Arrival_Time’ and Countplot have been used for ‘Airline_Name’,’Total_Stops’,’Source’,’Destination’.</a:t>
            </a:r>
            <a:endParaRPr lang="en-IN" sz="2200" b="1" dirty="0">
              <a:effectLst/>
              <a:latin typeface="Times New Roman" panose="02020603050405020304" pitchFamily="18" charset="0"/>
              <a:ea typeface="Calibri" panose="020F0502020204030204" pitchFamily="34" charset="0"/>
            </a:endParaRPr>
          </a:p>
          <a:p>
            <a:pPr marL="0" indent="0">
              <a:buNone/>
            </a:pPr>
            <a:r>
              <a:rPr lang="en-IN" sz="2600" b="1" dirty="0">
                <a:effectLst/>
                <a:latin typeface="Times New Roman" panose="02020603050405020304" pitchFamily="18" charset="0"/>
                <a:ea typeface="Calibri" panose="020F0502020204030204" pitchFamily="34" charset="0"/>
              </a:rPr>
              <a:t>Interpretation of the Results</a:t>
            </a:r>
          </a:p>
          <a:p>
            <a:pPr marL="0" indent="0">
              <a:lnSpc>
                <a:spcPct val="170000"/>
              </a:lnSpc>
              <a:buNone/>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From the Data Visualization part, we can say that some of the features having skewed data that is negatively skewed and correlation between the features is negligible some distributions are also multimodal. The outliers can be found in some of the plots like ‘Duration’,’Total_Stops’,’Price’. From the scatterplot data we can say that the correlation can not be found among features.</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From the plot we can say that 'Vistara' is having highest number of flights for any 'Destination' followed by 'Air India' and followed by others. From the plot we can say that 'Vistara' is having the highest Price for any destination followed by 'Air India' and followed by others.</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b="1"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104924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30E77E-6EED-4CE2-84DC-A752DB29C0DF}"/>
              </a:ext>
            </a:extLst>
          </p:cNvPr>
          <p:cNvSpPr>
            <a:spLocks noGrp="1"/>
          </p:cNvSpPr>
          <p:nvPr>
            <p:ph idx="1"/>
          </p:nvPr>
        </p:nvSpPr>
        <p:spPr>
          <a:xfrm>
            <a:off x="838200" y="310718"/>
            <a:ext cx="10515600" cy="5866245"/>
          </a:xfrm>
        </p:spPr>
        <p:txBody>
          <a:bodyPr>
            <a:normAutofit/>
          </a:bodyPr>
          <a:lstStyle/>
          <a:p>
            <a:pPr marL="0" indent="0" algn="ctr">
              <a:buNone/>
            </a:pPr>
            <a:r>
              <a:rPr lang="en-IN" sz="4400" b="1" dirty="0">
                <a:effectLst/>
                <a:latin typeface="Times New Roman" panose="02020603050405020304" pitchFamily="18" charset="0"/>
                <a:ea typeface="Times New Roman" panose="02020603050405020304" pitchFamily="18" charset="0"/>
                <a:cs typeface="Times New Roman" panose="02020603050405020304" pitchFamily="18" charset="0"/>
              </a:rPr>
              <a:t>CONCLUSION</a:t>
            </a:r>
          </a:p>
          <a:p>
            <a:pPr marL="0" indent="0">
              <a:buNone/>
            </a:pPr>
            <a:r>
              <a:rPr lang="en-IN" sz="2400" b="1" dirty="0">
                <a:effectLst/>
                <a:latin typeface="Times New Roman" panose="02020603050405020304" pitchFamily="18" charset="0"/>
                <a:ea typeface="Calibri" panose="020F0502020204030204" pitchFamily="34" charset="0"/>
              </a:rPr>
              <a:t>Key Findings and Conclusions of the Study</a:t>
            </a:r>
            <a:endParaRPr lang="en-IN" sz="2400" b="1"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r>
              <a:rPr lang="en-IN" sz="2000" dirty="0">
                <a:effectLst/>
                <a:latin typeface="Times New Roman" panose="02020603050405020304" pitchFamily="18" charset="0"/>
                <a:ea typeface="Calibri" panose="020F0502020204030204" pitchFamily="34" charset="0"/>
              </a:rPr>
              <a:t>From the complete project we came to know that starting from importing the dataset and to the end of the model building and checking its r2_score there come a lot of challenges. Challenges include starting from data cleaning which includes checking for null and empty values and then passing appropriate values to the missing data using Imputation techniques. Then other pre-processing techniques like EDA analysis and Data Visualization. In data visualization we have to find out whether the data is normally distributed or skewed (positively or negatively).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From plot we can say that 'Vistara' is having highest number of flights for any 'Destination' followed by 'Air India' and followed by others.</a:t>
            </a: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From the plots we can say that 'Vistara' is having the highest Price for any destination followed by 'Air India' and followed by others.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b="1"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61186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669FB1-A0FF-4AB3-8439-E36F19168F13}"/>
              </a:ext>
            </a:extLst>
          </p:cNvPr>
          <p:cNvSpPr>
            <a:spLocks noGrp="1"/>
          </p:cNvSpPr>
          <p:nvPr>
            <p:ph idx="1"/>
          </p:nvPr>
        </p:nvSpPr>
        <p:spPr>
          <a:xfrm>
            <a:off x="838200" y="0"/>
            <a:ext cx="10515600" cy="6858000"/>
          </a:xfrm>
        </p:spPr>
        <p:txBody>
          <a:bodyPr>
            <a:normAutofit/>
          </a:bodyPr>
          <a:lstStyle/>
          <a:p>
            <a:pPr marL="0" indent="0">
              <a:buNone/>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Learning Outcomes of the Study in respect of Data Science</a:t>
            </a:r>
          </a:p>
          <a:p>
            <a:pPr marL="0" indent="0">
              <a:lnSpc>
                <a:spcPct val="160000"/>
              </a:lnSpc>
              <a:buNone/>
            </a:pPr>
            <a:r>
              <a:rPr lang="en-IN" sz="2000" dirty="0">
                <a:effectLst/>
                <a:latin typeface="Times New Roman" panose="02020603050405020304" pitchFamily="18" charset="0"/>
                <a:ea typeface="Calibri" panose="020F0502020204030204" pitchFamily="34" charset="0"/>
              </a:rPr>
              <a:t>Learnings includes deep analysis of various data visualization techniques to get insights of the data and the variation of data in features with respect to label. In univariate analysis we have found that countplots that are used which helps in visualizing the data clearly. From the statistical point of view, various descriptive parameters like mean, median, mode, standard deviation, minimum and maximum value are observed, which can be further used to predict the skewness and outliers in the dataset.	</a:t>
            </a:r>
            <a:endParaRPr lang="en-IN" sz="20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Limitations of this work and Scope for Future Work</a:t>
            </a:r>
            <a:endParaRPr lang="en-IN" sz="24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50000"/>
              </a:lnSpc>
              <a:buNone/>
            </a:pPr>
            <a:r>
              <a:rPr lang="en-IN" sz="2000" dirty="0">
                <a:effectLst/>
                <a:latin typeface="Times New Roman" panose="02020603050405020304" pitchFamily="18" charset="0"/>
                <a:ea typeface="Calibri" panose="020F0502020204030204" pitchFamily="34" charset="0"/>
              </a:rPr>
              <a:t>Limitations of this work is that more robust model can be build using some more advanced techniques in machine learning model building. Exhaustive EDA can also improve the accuracy of the model using some more techniques for the EDA analysis. Solution of the problem of less accuracy can be done using improved Feature Engineering techniques. Data scraping can also be improved using some more advanced tools. </a:t>
            </a:r>
            <a:endParaRPr lang="en-IN" sz="2000" dirty="0"/>
          </a:p>
        </p:txBody>
      </p:sp>
    </p:spTree>
    <p:extLst>
      <p:ext uri="{BB962C8B-B14F-4D97-AF65-F5344CB8AC3E}">
        <p14:creationId xmlns:p14="http://schemas.microsoft.com/office/powerpoint/2010/main" val="1238971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B3B72-AB75-44BD-B9B8-D5EB429D5A67}"/>
              </a:ext>
            </a:extLst>
          </p:cNvPr>
          <p:cNvSpPr>
            <a:spLocks noGrp="1"/>
          </p:cNvSpPr>
          <p:nvPr>
            <p:ph type="title"/>
          </p:nvPr>
        </p:nvSpPr>
        <p:spPr/>
        <p:txBody>
          <a:bodyPr/>
          <a:lstStyle/>
          <a:p>
            <a:pPr algn="ctr"/>
            <a:r>
              <a:rPr lang="en-US" sz="4400" b="1" dirty="0">
                <a:latin typeface="Times New Roman" panose="02020603050405020304" pitchFamily="18" charset="0"/>
                <a:cs typeface="Times New Roman" panose="02020603050405020304" pitchFamily="18" charset="0"/>
              </a:rPr>
              <a:t>INTRODUCTION</a:t>
            </a:r>
            <a:endParaRPr lang="en-IN" sz="4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78453A-CDA0-4E79-A19A-F344313603A4}"/>
              </a:ext>
            </a:extLst>
          </p:cNvPr>
          <p:cNvSpPr>
            <a:spLocks noGrp="1"/>
          </p:cNvSpPr>
          <p:nvPr>
            <p:ph idx="1"/>
          </p:nvPr>
        </p:nvSpPr>
        <p:spPr>
          <a:xfrm>
            <a:off x="616259" y="1269507"/>
            <a:ext cx="10515600" cy="5291091"/>
          </a:xfrm>
        </p:spPr>
        <p:txBody>
          <a:bodyPr>
            <a:normAutofit/>
          </a:bodyPr>
          <a:lstStyle/>
          <a:p>
            <a:pPr marL="0" indent="0">
              <a:buNone/>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Business Problem Framing</a:t>
            </a:r>
          </a:p>
          <a:p>
            <a:pPr marL="0" indent="0">
              <a:lnSpc>
                <a:spcPct val="150000"/>
              </a:lnSpc>
              <a:buNone/>
            </a:pPr>
            <a:r>
              <a:rPr lang="en-IN" sz="2000" dirty="0">
                <a:effectLst/>
                <a:latin typeface="Times New Roman" panose="02020603050405020304" pitchFamily="18" charset="0"/>
                <a:ea typeface="Calibri" panose="020F0502020204030204" pitchFamily="34" charset="0"/>
              </a:rPr>
              <a:t>In this Flight-Price-problem we have to predict the Flight-Price of a different flights from a source to different destination. There is variation between features and label since flight timing, stop, duration of flight, flight departure, and arrival time is different for different flights and prices of flight vary accordingly.</a:t>
            </a:r>
          </a:p>
          <a:p>
            <a:pPr marL="0" indent="0">
              <a:lnSpc>
                <a:spcPct val="150000"/>
              </a:lnSpc>
              <a:buNone/>
            </a:pPr>
            <a:endParaRPr lang="en-IN" sz="2000" dirty="0">
              <a:effectLst/>
              <a:latin typeface="Times New Roman" panose="02020603050405020304" pitchFamily="18" charset="0"/>
              <a:ea typeface="Calibri" panose="020F0502020204030204" pitchFamily="34" charset="0"/>
            </a:endParaRPr>
          </a:p>
          <a:p>
            <a:pPr marL="0" indent="0">
              <a:buNone/>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Conceptual Background of the Domain Problem</a:t>
            </a:r>
          </a:p>
          <a:p>
            <a:pPr marL="0" indent="0">
              <a:lnSpc>
                <a:spcPct val="150000"/>
              </a:lnSpc>
              <a:buNone/>
            </a:pPr>
            <a:r>
              <a:rPr lang="en-IN" sz="2000" dirty="0">
                <a:effectLst/>
                <a:latin typeface="Times New Roman" panose="02020603050405020304" pitchFamily="18" charset="0"/>
                <a:ea typeface="Calibri" panose="020F0502020204030204" pitchFamily="34" charset="0"/>
              </a:rPr>
              <a:t>The prices of flight increase overtime and flight becomes more expensive when departure date comes near. This usually happens to maximize the revenue based on Time of purchase patterns and keeping the flight as full as they want it.</a:t>
            </a:r>
            <a:endParaRPr lang="en-IN" sz="2000" dirty="0"/>
          </a:p>
        </p:txBody>
      </p:sp>
    </p:spTree>
    <p:extLst>
      <p:ext uri="{BB962C8B-B14F-4D97-AF65-F5344CB8AC3E}">
        <p14:creationId xmlns:p14="http://schemas.microsoft.com/office/powerpoint/2010/main" val="337207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5D534C-F915-431E-A7B1-CBCFB5C0E089}"/>
              </a:ext>
            </a:extLst>
          </p:cNvPr>
          <p:cNvSpPr>
            <a:spLocks noGrp="1"/>
          </p:cNvSpPr>
          <p:nvPr>
            <p:ph idx="1"/>
          </p:nvPr>
        </p:nvSpPr>
        <p:spPr>
          <a:xfrm>
            <a:off x="838200" y="204186"/>
            <a:ext cx="10515600" cy="5972777"/>
          </a:xfrm>
        </p:spPr>
        <p:txBody>
          <a:bodyPr/>
          <a:lstStyle/>
          <a:p>
            <a:pPr marL="0" indent="0">
              <a:buNone/>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Review of Literature</a:t>
            </a:r>
          </a:p>
          <a:p>
            <a:pPr marL="0" indent="0">
              <a:lnSpc>
                <a:spcPct val="150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Various articles and reports from website like  analyticsvidhya, medium and towardsdatascience have been used for reference and various techniques in text-pre-processing, data visualization and machine learning model building have been used from these websites.</a:t>
            </a:r>
            <a:r>
              <a:rPr lang="en-IN" sz="2000" dirty="0">
                <a:effectLst/>
                <a:latin typeface="Times New Roman" panose="02020603050405020304" pitchFamily="18" charset="0"/>
                <a:ea typeface="Calibri" panose="020F0502020204030204" pitchFamily="34" charset="0"/>
              </a:rPr>
              <a:t> geeksforgeeks website, seaborn, pandas and NumPy documentation and sklearn for for the technical reference have been used.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b="1" dirty="0">
              <a:solidFill>
                <a:srgbClr val="1F3763"/>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Motivation for the Problem Undertaken</a:t>
            </a:r>
          </a:p>
          <a:p>
            <a:pPr marL="0" indent="0">
              <a:lnSpc>
                <a:spcPct val="150000"/>
              </a:lnSpc>
              <a:buNone/>
            </a:pPr>
            <a:r>
              <a:rPr lang="en-IN" sz="2000" dirty="0">
                <a:effectLst/>
                <a:latin typeface="Times New Roman" panose="02020603050405020304" pitchFamily="18" charset="0"/>
                <a:ea typeface="Calibri" panose="020F0502020204030204" pitchFamily="34" charset="0"/>
              </a:rPr>
              <a:t>Objective to build this machine learning model is to have a hands on the model building techniques along with new facing new challenges while solving various anomalies in the dataset.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And solving issues encountered during the machine learning building model. </a:t>
            </a:r>
            <a:endParaRPr lang="en-IN" dirty="0"/>
          </a:p>
        </p:txBody>
      </p:sp>
    </p:spTree>
    <p:extLst>
      <p:ext uri="{BB962C8B-B14F-4D97-AF65-F5344CB8AC3E}">
        <p14:creationId xmlns:p14="http://schemas.microsoft.com/office/powerpoint/2010/main" val="1430377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B4B6F4-8343-4DC3-8C52-27E010A3CB40}"/>
              </a:ext>
            </a:extLst>
          </p:cNvPr>
          <p:cNvSpPr>
            <a:spLocks noGrp="1"/>
          </p:cNvSpPr>
          <p:nvPr>
            <p:ph idx="1"/>
          </p:nvPr>
        </p:nvSpPr>
        <p:spPr>
          <a:xfrm>
            <a:off x="838200" y="248575"/>
            <a:ext cx="10515600" cy="5928388"/>
          </a:xfrm>
        </p:spPr>
        <p:txBody>
          <a:bodyPr>
            <a:normAutofit/>
          </a:bodyPr>
          <a:lstStyle/>
          <a:p>
            <a:pPr marL="0" indent="0" algn="ctr">
              <a:buNone/>
            </a:pPr>
            <a:r>
              <a:rPr lang="en-IN" sz="4400" b="1" dirty="0">
                <a:effectLst/>
                <a:latin typeface="Times New Roman" panose="02020603050405020304" pitchFamily="18" charset="0"/>
                <a:ea typeface="Times New Roman" panose="02020603050405020304" pitchFamily="18" charset="0"/>
                <a:cs typeface="Times New Roman" panose="02020603050405020304" pitchFamily="18" charset="0"/>
              </a:rPr>
              <a:t>ANALYTICAL PROBLEM FRAMING</a:t>
            </a:r>
          </a:p>
          <a:p>
            <a:pPr marL="0" indent="0">
              <a:buNone/>
            </a:pPr>
            <a:endParaRPr lang="en-IN"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Mathematical/ Analytical Modeling of the Problem</a:t>
            </a:r>
            <a:endParaRPr lang="en-IN" sz="24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50000"/>
              </a:lnSpc>
              <a:buNone/>
            </a:pPr>
            <a:r>
              <a:rPr lang="en-IN" sz="2000" spc="-5" dirty="0">
                <a:effectLst/>
                <a:latin typeface="Times New Roman" panose="02020603050405020304" pitchFamily="18" charset="0"/>
                <a:ea typeface="Calibri" panose="020F0502020204030204" pitchFamily="34" charset="0"/>
                <a:cs typeface="Times New Roman" panose="02020603050405020304" pitchFamily="18" charset="0"/>
              </a:rPr>
              <a:t>Linear Algebra and Calculus concepts are used in the machine learning models. Since various </a:t>
            </a:r>
            <a:r>
              <a:rPr lang="en-IN" sz="2000" spc="-5" dirty="0">
                <a:latin typeface="Times New Roman" panose="02020603050405020304" pitchFamily="18" charset="0"/>
                <a:ea typeface="Calibri" panose="020F0502020204030204" pitchFamily="34" charset="0"/>
                <a:cs typeface="Times New Roman" panose="02020603050405020304" pitchFamily="18" charset="0"/>
              </a:rPr>
              <a:t>Regressor Algorithms</a:t>
            </a:r>
            <a:r>
              <a:rPr lang="en-IN" sz="2000" spc="-5" dirty="0">
                <a:effectLst/>
                <a:latin typeface="Times New Roman" panose="02020603050405020304" pitchFamily="18" charset="0"/>
                <a:ea typeface="Calibri" panose="020F0502020204030204" pitchFamily="34" charset="0"/>
                <a:cs typeface="Times New Roman" panose="02020603050405020304" pitchFamily="18" charset="0"/>
              </a:rPr>
              <a:t> have been used in the Machine Learning </a:t>
            </a:r>
            <a:r>
              <a:rPr lang="en-IN" sz="2000" spc="-5" dirty="0">
                <a:latin typeface="Times New Roman" panose="02020603050405020304" pitchFamily="18" charset="0"/>
                <a:ea typeface="Calibri" panose="020F0502020204030204" pitchFamily="34" charset="0"/>
                <a:cs typeface="Times New Roman" panose="02020603050405020304" pitchFamily="18" charset="0"/>
              </a:rPr>
              <a:t>Models</a:t>
            </a:r>
            <a:r>
              <a:rPr lang="en-IN" sz="2000" spc="-5" dirty="0">
                <a:effectLst/>
                <a:latin typeface="Times New Roman" panose="02020603050405020304" pitchFamily="18" charset="0"/>
                <a:ea typeface="Calibri" panose="020F0502020204030204" pitchFamily="34" charset="0"/>
                <a:cs typeface="Times New Roman" panose="02020603050405020304" pitchFamily="18" charset="0"/>
              </a:rPr>
              <a:t>, mathematics is working behind them. Calculation of evaluation metrics also involved mathematical concepts like algebraic summation.</a:t>
            </a:r>
          </a:p>
          <a:p>
            <a:pPr marL="0" indent="0">
              <a:buNone/>
            </a:pPr>
            <a:endParaRPr lang="en-IN"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Data Sources and their formats</a:t>
            </a:r>
            <a:endParaRPr lang="en-IN" sz="24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50000"/>
              </a:lnSpc>
              <a:buNone/>
            </a:pPr>
            <a:r>
              <a:rPr lang="en-IN" sz="2000" dirty="0">
                <a:effectLst/>
                <a:latin typeface="Times New Roman" panose="02020603050405020304" pitchFamily="18" charset="0"/>
                <a:ea typeface="Calibri" panose="020F0502020204030204" pitchFamily="34" charset="0"/>
              </a:rPr>
              <a:t>Dataset that is used is having csv format of file and that is webscrapped from various sources like </a:t>
            </a:r>
            <a:r>
              <a:rPr lang="en-IN" sz="2000" dirty="0">
                <a:latin typeface="Times New Roman" panose="02020603050405020304" pitchFamily="18" charset="0"/>
                <a:ea typeface="Calibri" panose="020F0502020204030204" pitchFamily="34" charset="0"/>
              </a:rPr>
              <a:t>yatra.com, Googleflight, easemytrip</a:t>
            </a:r>
            <a:r>
              <a:rPr lang="en-IN" sz="2000" dirty="0">
                <a:effectLst/>
                <a:latin typeface="Times New Roman" panose="02020603050405020304" pitchFamily="18" charset="0"/>
                <a:ea typeface="Calibri" panose="020F0502020204030204" pitchFamily="34" charset="0"/>
              </a:rPr>
              <a:t> etc.</a:t>
            </a:r>
            <a:endParaRPr lang="en-IN" sz="2000" dirty="0"/>
          </a:p>
        </p:txBody>
      </p:sp>
    </p:spTree>
    <p:extLst>
      <p:ext uri="{BB962C8B-B14F-4D97-AF65-F5344CB8AC3E}">
        <p14:creationId xmlns:p14="http://schemas.microsoft.com/office/powerpoint/2010/main" val="2612116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DBABF4-3976-4575-A361-9FF393DDAA0F}"/>
              </a:ext>
            </a:extLst>
          </p:cNvPr>
          <p:cNvSpPr>
            <a:spLocks noGrp="1"/>
          </p:cNvSpPr>
          <p:nvPr>
            <p:ph idx="1"/>
          </p:nvPr>
        </p:nvSpPr>
        <p:spPr>
          <a:xfrm>
            <a:off x="838200" y="355107"/>
            <a:ext cx="10515600" cy="5821856"/>
          </a:xfrm>
        </p:spPr>
        <p:txBody>
          <a:bodyPr>
            <a:normAutofit fontScale="70000" lnSpcReduction="20000"/>
          </a:bodyPr>
          <a:lstStyle/>
          <a:p>
            <a:pPr marL="0" indent="0">
              <a:buNone/>
            </a:pPr>
            <a:r>
              <a:rPr lang="en-IN" sz="3400" b="1" dirty="0">
                <a:effectLst/>
                <a:latin typeface="Times New Roman" panose="02020603050405020304" pitchFamily="18" charset="0"/>
                <a:ea typeface="Times New Roman" panose="02020603050405020304" pitchFamily="18" charset="0"/>
                <a:cs typeface="Times New Roman" panose="02020603050405020304" pitchFamily="18" charset="0"/>
              </a:rPr>
              <a:t>Data Pre-processing Done</a:t>
            </a:r>
          </a:p>
          <a:p>
            <a:pPr marL="0" indent="0">
              <a:lnSpc>
                <a:spcPct val="160000"/>
              </a:lnSpc>
              <a:buNone/>
            </a:pPr>
            <a:r>
              <a:rPr lang="en-IN" sz="2900" dirty="0">
                <a:effectLst/>
                <a:latin typeface="Times New Roman" panose="02020603050405020304" pitchFamily="18" charset="0"/>
                <a:ea typeface="Calibri" panose="020F0502020204030204" pitchFamily="34" charset="0"/>
              </a:rPr>
              <a:t>In the </a:t>
            </a:r>
            <a:r>
              <a:rPr lang="en-IN" sz="2900" dirty="0">
                <a:latin typeface="Times New Roman" panose="02020603050405020304" pitchFamily="18" charset="0"/>
                <a:ea typeface="Calibri" panose="020F0502020204030204" pitchFamily="34" charset="0"/>
              </a:rPr>
              <a:t>data</a:t>
            </a:r>
            <a:r>
              <a:rPr lang="en-IN" sz="2900" dirty="0">
                <a:effectLst/>
                <a:latin typeface="Times New Roman" panose="02020603050405020304" pitchFamily="18" charset="0"/>
                <a:ea typeface="Calibri" panose="020F0502020204030204" pitchFamily="34" charset="0"/>
              </a:rPr>
              <a:t> pre-processing and cleaning.</a:t>
            </a: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 In the data pre-processing and cleaning. Data have been checked for datatype matching values. After that the dataset has been checked for the empty values and null values. After that data is checked for the type of data like categorical or continuous. After that for data visualization countplot is used for the categorical data and distplot have been used for continuous data.</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200"/>
              </a:spcBef>
              <a:buNone/>
            </a:pPr>
            <a:endParaRPr lang="en-IN" sz="3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7000"/>
              </a:lnSpc>
              <a:spcBef>
                <a:spcPts val="200"/>
              </a:spcBef>
              <a:buNone/>
            </a:pPr>
            <a:r>
              <a:rPr lang="en-IN" sz="3400" b="1" dirty="0">
                <a:effectLst/>
                <a:latin typeface="Times New Roman" panose="02020603050405020304" pitchFamily="18" charset="0"/>
                <a:ea typeface="Times New Roman" panose="02020603050405020304" pitchFamily="18" charset="0"/>
                <a:cs typeface="Times New Roman" panose="02020603050405020304" pitchFamily="18" charset="0"/>
              </a:rPr>
              <a:t>Data Inputs- Logic- Output Relationships</a:t>
            </a:r>
          </a:p>
          <a:p>
            <a:pPr marL="0" indent="0">
              <a:lnSpc>
                <a:spcPct val="107000"/>
              </a:lnSpc>
              <a:spcBef>
                <a:spcPts val="200"/>
              </a:spcBef>
              <a:buNone/>
            </a:pPr>
            <a:endParaRPr lang="en-IN" sz="3000" b="1" dirty="0">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07000"/>
              </a:lnSpc>
              <a:spcBef>
                <a:spcPts val="200"/>
              </a:spcBef>
              <a:buNone/>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There are no data inputs-logic-output relationships found in the dataset.</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0000"/>
              </a:lnSpc>
              <a:buNone/>
            </a:pPr>
            <a:endParaRPr lang="en-IN" sz="2200" dirty="0">
              <a:effectLst/>
              <a:latin typeface="Times New Roman" panose="02020603050405020304" pitchFamily="18" charset="0"/>
              <a:ea typeface="Calibri" panose="020F0502020204030204" pitchFamily="34" charset="0"/>
            </a:endParaRPr>
          </a:p>
          <a:p>
            <a:pPr marL="0" indent="0">
              <a:buNone/>
            </a:pPr>
            <a:endParaRPr lang="en-IN" sz="2200" dirty="0">
              <a:latin typeface="Times New Roman" panose="02020603050405020304" pitchFamily="18" charset="0"/>
              <a:ea typeface="Calibri" panose="020F0502020204030204" pitchFamily="34" charset="0"/>
            </a:endParaRPr>
          </a:p>
          <a:p>
            <a:pPr marL="0" indent="0">
              <a:buNone/>
            </a:pPr>
            <a:endParaRPr lang="en-IN" sz="2200" dirty="0">
              <a:effectLst/>
              <a:latin typeface="Times New Roman" panose="02020603050405020304" pitchFamily="18" charset="0"/>
              <a:ea typeface="Calibri" panose="020F0502020204030204" pitchFamily="34" charset="0"/>
            </a:endParaRPr>
          </a:p>
          <a:p>
            <a:pPr marL="0" indent="0">
              <a:buNone/>
            </a:pPr>
            <a:endParaRPr lang="en-IN" dirty="0">
              <a:effectLst/>
              <a:latin typeface="Times New Roman" panose="02020603050405020304" pitchFamily="18" charset="0"/>
              <a:ea typeface="Calibri" panose="020F0502020204030204" pitchFamily="34" charset="0"/>
            </a:endParaRPr>
          </a:p>
          <a:p>
            <a:endPar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IN"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18905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3A672A-325F-436D-8243-D1B69F0B553A}"/>
              </a:ext>
            </a:extLst>
          </p:cNvPr>
          <p:cNvSpPr>
            <a:spLocks noGrp="1"/>
          </p:cNvSpPr>
          <p:nvPr>
            <p:ph idx="1"/>
          </p:nvPr>
        </p:nvSpPr>
        <p:spPr>
          <a:xfrm>
            <a:off x="838200" y="177553"/>
            <a:ext cx="10515600" cy="5972777"/>
          </a:xfrm>
        </p:spPr>
        <p:txBody>
          <a:bodyPr/>
          <a:lstStyle/>
          <a:p>
            <a:pPr marL="0" indent="0">
              <a:buNone/>
            </a:pPr>
            <a:r>
              <a:rPr lang="en-IN" sz="2400" b="1" dirty="0">
                <a:latin typeface="Times New Roman" panose="02020603050405020304" pitchFamily="18" charset="0"/>
                <a:ea typeface="Calibri" panose="020F0502020204030204" pitchFamily="34" charset="0"/>
              </a:rPr>
              <a:t>S</a:t>
            </a:r>
            <a:r>
              <a:rPr lang="en-IN" sz="2400" b="1" dirty="0">
                <a:effectLst/>
                <a:latin typeface="Times New Roman" panose="02020603050405020304" pitchFamily="18" charset="0"/>
                <a:ea typeface="Calibri" panose="020F0502020204030204" pitchFamily="34" charset="0"/>
              </a:rPr>
              <a:t>et of assumptions (if any) related to the problem</a:t>
            </a:r>
            <a:r>
              <a:rPr lang="en-IN" b="1" dirty="0">
                <a:effectLst/>
                <a:latin typeface="Times New Roman" panose="02020603050405020304" pitchFamily="18" charset="0"/>
                <a:ea typeface="Calibri" panose="020F0502020204030204" pitchFamily="34" charset="0"/>
              </a:rPr>
              <a:t> </a:t>
            </a:r>
          </a:p>
          <a:p>
            <a:pPr marL="0" indent="0">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No assumption taken during model building.</a:t>
            </a:r>
          </a:p>
          <a:p>
            <a:pPr marL="0" indent="0">
              <a:buNone/>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b="1"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Hardware and Software Requirements and Tools Used</a:t>
            </a:r>
            <a:endParaRPr lang="en-IN" sz="2400" b="1" dirty="0">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50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 the hardware a laptop has been used along with an optical mouse. </a:t>
            </a:r>
            <a:r>
              <a:rPr lang="en-IN" sz="2000" dirty="0">
                <a:effectLst/>
                <a:latin typeface="Times New Roman" panose="02020603050405020304" pitchFamily="18" charset="0"/>
                <a:ea typeface="Calibri" panose="020F0502020204030204" pitchFamily="34" charset="0"/>
              </a:rPr>
              <a:t>In software excel, Python Jupyter notebook, have been used. </a:t>
            </a:r>
            <a:r>
              <a:rPr lang="en-IN" sz="2000" dirty="0">
                <a:latin typeface="Times New Roman" panose="02020603050405020304" pitchFamily="18" charset="0"/>
                <a:ea typeface="Calibri" panose="020F0502020204030204" pitchFamily="34" charset="0"/>
              </a:rPr>
              <a:t>Various</a:t>
            </a:r>
            <a:r>
              <a:rPr lang="en-IN" sz="2000" dirty="0">
                <a:effectLst/>
                <a:latin typeface="Times New Roman" panose="02020603050405020304" pitchFamily="18" charset="0"/>
                <a:ea typeface="Calibri" panose="020F0502020204030204" pitchFamily="34" charset="0"/>
              </a:rPr>
              <a:t> libraries, methods and application of that method/function have been used. Libraries like sklearn, NumPy, Pandas, Seaborn,  scipy.stats are used.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48857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C3DE60-04E7-48B1-81A7-0884E1A54DFC}"/>
              </a:ext>
            </a:extLst>
          </p:cNvPr>
          <p:cNvSpPr>
            <a:spLocks noGrp="1"/>
          </p:cNvSpPr>
          <p:nvPr>
            <p:ph idx="1"/>
          </p:nvPr>
        </p:nvSpPr>
        <p:spPr>
          <a:xfrm>
            <a:off x="838200" y="301841"/>
            <a:ext cx="10515600" cy="5875122"/>
          </a:xfrm>
        </p:spPr>
        <p:txBody>
          <a:bodyPr>
            <a:normAutofit/>
          </a:bodyPr>
          <a:lstStyle/>
          <a:p>
            <a:pPr marL="0" indent="0" algn="ctr">
              <a:buNone/>
            </a:pPr>
            <a:r>
              <a:rPr lang="en-IN" sz="4400" b="1" dirty="0">
                <a:effectLst/>
                <a:latin typeface="Times New Roman" panose="02020603050405020304" pitchFamily="18" charset="0"/>
                <a:ea typeface="Times New Roman" panose="02020603050405020304" pitchFamily="18" charset="0"/>
                <a:cs typeface="Times New Roman" panose="02020603050405020304" pitchFamily="18" charset="0"/>
              </a:rPr>
              <a:t>MODEL/S DEVELOPMENT AND EVALUATION</a:t>
            </a:r>
          </a:p>
          <a:p>
            <a:pPr marL="0" indent="0">
              <a:buNone/>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Identification of possible problem-solving approaches (methods)</a:t>
            </a:r>
            <a:endParaRPr lang="en-IN" sz="24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50000"/>
              </a:lnSpc>
              <a:buNone/>
            </a:pPr>
            <a:r>
              <a:rPr lang="en-IN" sz="2000" dirty="0">
                <a:effectLst/>
                <a:latin typeface="Times New Roman" panose="02020603050405020304" pitchFamily="18" charset="0"/>
                <a:ea typeface="Calibri" panose="020F0502020204030204" pitchFamily="34" charset="0"/>
              </a:rPr>
              <a:t>In the statistical approach various statistical techniques have been used to analyse the data. For descriptive statistics describe() function in python have been used to find out the mean, median, count, and percentiles for various features. And also, corr() function have been used to find out the correlation between the features. And to visualize the correlation coefficient data heatmap have been used.  </a:t>
            </a:r>
          </a:p>
          <a:p>
            <a:pPr marL="0" indent="0">
              <a:buNone/>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Testing of Identified Approaches (Algorithms)</a:t>
            </a:r>
            <a:endParaRPr lang="en-IN" sz="24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50000"/>
              </a:lnSpc>
              <a:buNone/>
            </a:pPr>
            <a:r>
              <a:rPr lang="en-IN" sz="2000" dirty="0">
                <a:effectLst/>
                <a:latin typeface="Times New Roman" panose="02020603050405020304" pitchFamily="18" charset="0"/>
                <a:ea typeface="Calibri" panose="020F0502020204030204" pitchFamily="34" charset="0"/>
              </a:rPr>
              <a:t>Algorithms used in the training and testing are :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RandomForestRegressor, SupportVectorRegressor</a:t>
            </a:r>
            <a:r>
              <a:rPr lang="en-IN" sz="2000" dirty="0">
                <a:latin typeface="Calibri" panose="020F0502020204030204" pitchFamily="34" charset="0"/>
                <a:ea typeface="Calibri" panose="020F0502020204030204" pitchFamily="34" charset="0"/>
                <a:cs typeface="Times New Roman" panose="02020603050405020304" pitchFamily="18" charset="0"/>
              </a:rPr>
              <a:t>, </a:t>
            </a:r>
            <a:r>
              <a:rPr lang="en-IN" sz="2000" dirty="0">
                <a:latin typeface="Times New Roman" panose="02020603050405020304" pitchFamily="18" charset="0"/>
                <a:ea typeface="Calibri" panose="020F0502020204030204" pitchFamily="34" charset="0"/>
                <a:cs typeface="Times New Roman" panose="02020603050405020304" pitchFamily="18" charset="0"/>
              </a:rPr>
              <a:t>DecisionTreeRegressor</a:t>
            </a:r>
            <a:r>
              <a:rPr lang="en-IN" sz="2000" dirty="0">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KNeighborsRegressor, ElasticNet</a:t>
            </a:r>
            <a:r>
              <a:rPr lang="en-IN" sz="2000" dirty="0">
                <a:latin typeface="Calibri" panose="020F0502020204030204" pitchFamily="34" charset="0"/>
                <a:ea typeface="Calibri" panose="020F0502020204030204" pitchFamily="34" charset="0"/>
                <a:cs typeface="Times New Roman" panose="02020603050405020304" pitchFamily="18" charset="0"/>
              </a:rPr>
              <a:t> have been used.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39659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30E77E-6EED-4CE2-84DC-A752DB29C0DF}"/>
              </a:ext>
            </a:extLst>
          </p:cNvPr>
          <p:cNvSpPr>
            <a:spLocks noGrp="1"/>
          </p:cNvSpPr>
          <p:nvPr>
            <p:ph idx="1"/>
          </p:nvPr>
        </p:nvSpPr>
        <p:spPr>
          <a:xfrm>
            <a:off x="918099" y="115408"/>
            <a:ext cx="10515600" cy="6658253"/>
          </a:xfrm>
        </p:spPr>
        <p:txBody>
          <a:bodyPr>
            <a:normAutofit fontScale="25000" lnSpcReduction="20000"/>
          </a:bodyPr>
          <a:lstStyle/>
          <a:p>
            <a:pPr marL="0" indent="0">
              <a:buNone/>
            </a:pPr>
            <a:r>
              <a:rPr lang="en-IN" sz="9600" b="1" dirty="0">
                <a:effectLst/>
                <a:latin typeface="Times New Roman" panose="02020603050405020304" pitchFamily="18" charset="0"/>
                <a:ea typeface="Times New Roman" panose="02020603050405020304" pitchFamily="18" charset="0"/>
                <a:cs typeface="Times New Roman" panose="02020603050405020304" pitchFamily="18" charset="0"/>
              </a:rPr>
              <a:t>Run and Evaluate selected models</a:t>
            </a:r>
            <a:endParaRPr lang="en-IN" sz="96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endParaRPr lang="en-IN" sz="4300" b="1" dirty="0">
              <a:effectLst/>
              <a:latin typeface="Times New Roman" panose="02020603050405020304" pitchFamily="18" charset="0"/>
              <a:ea typeface="Calibri" panose="020F0502020204030204" pitchFamily="34" charset="0"/>
            </a:endParaRPr>
          </a:p>
          <a:p>
            <a:pPr marL="0" indent="0">
              <a:lnSpc>
                <a:spcPct val="170000"/>
              </a:lnSpc>
              <a:buNone/>
            </a:pPr>
            <a:r>
              <a:rPr lang="en-IN" sz="8000" b="1" dirty="0">
                <a:effectLst/>
                <a:latin typeface="Times New Roman" panose="02020603050405020304" pitchFamily="18" charset="0"/>
                <a:ea typeface="Calibri" panose="020F0502020204030204" pitchFamily="34" charset="0"/>
              </a:rPr>
              <a:t>RandomForestRegressor</a:t>
            </a:r>
            <a:r>
              <a:rPr lang="en-IN" sz="8000" dirty="0">
                <a:effectLst/>
                <a:latin typeface="Times New Roman" panose="02020603050405020304" pitchFamily="18" charset="0"/>
                <a:ea typeface="Calibri" panose="020F0502020204030204" pitchFamily="34" charset="0"/>
              </a:rPr>
              <a:t> is the first algorithm used for the classification which is a type of ensemble technique which is generated using a random selection of attributes at each node to determine the split. </a:t>
            </a:r>
          </a:p>
          <a:p>
            <a:pPr marL="0" indent="0">
              <a:lnSpc>
                <a:spcPct val="170000"/>
              </a:lnSpc>
              <a:buNone/>
            </a:pPr>
            <a:r>
              <a:rPr lang="en-IN" sz="8000" dirty="0">
                <a:effectLst/>
                <a:latin typeface="Times New Roman" panose="02020603050405020304" pitchFamily="18" charset="0"/>
                <a:ea typeface="Calibri" panose="020F0502020204030204" pitchFamily="34" charset="0"/>
              </a:rPr>
              <a:t>Second Algorithm is </a:t>
            </a:r>
            <a:r>
              <a:rPr lang="en-IN" sz="8000" b="1" dirty="0">
                <a:effectLst/>
                <a:latin typeface="Times New Roman" panose="02020603050405020304" pitchFamily="18" charset="0"/>
                <a:ea typeface="Calibri" panose="020F0502020204030204" pitchFamily="34" charset="0"/>
              </a:rPr>
              <a:t>SupportVectorRegressor </a:t>
            </a:r>
            <a:r>
              <a:rPr lang="en-IN" sz="8000" dirty="0">
                <a:effectLst/>
                <a:latin typeface="Times New Roman" panose="02020603050405020304" pitchFamily="18" charset="0"/>
                <a:ea typeface="Calibri" panose="020F0502020204030204" pitchFamily="34" charset="0"/>
              </a:rPr>
              <a:t>that have been used for the calculation. </a:t>
            </a:r>
            <a:r>
              <a:rPr lang="en-IN" sz="8000" dirty="0">
                <a:effectLst/>
                <a:latin typeface="Times New Roman" panose="02020603050405020304" pitchFamily="18" charset="0"/>
                <a:ea typeface="Times New Roman" panose="02020603050405020304" pitchFamily="18" charset="0"/>
              </a:rPr>
              <a:t>This algorithm is used for both categorical and continuous type of data. It constructs a hyperplane in multidimensional manner in an iterative manner, which is used to minimize the error. The core idea of the SVM is to create a hyperplane that best divides the dataset into classes. </a:t>
            </a:r>
            <a:endParaRPr lang="en-IN" sz="8000" dirty="0">
              <a:latin typeface="Times New Roman" panose="02020603050405020304" pitchFamily="18" charset="0"/>
              <a:ea typeface="Calibri" panose="020F0502020204030204" pitchFamily="34" charset="0"/>
            </a:endParaRPr>
          </a:p>
          <a:p>
            <a:pPr marL="0" indent="0">
              <a:lnSpc>
                <a:spcPct val="170000"/>
              </a:lnSpc>
              <a:buNone/>
            </a:pPr>
            <a:r>
              <a:rPr lang="en-IN" sz="8000" dirty="0">
                <a:effectLst/>
                <a:latin typeface="Times New Roman" panose="02020603050405020304" pitchFamily="18" charset="0"/>
                <a:ea typeface="Times New Roman" panose="02020603050405020304" pitchFamily="18" charset="0"/>
              </a:rPr>
              <a:t>The third algorithm that has been used is </a:t>
            </a:r>
            <a:r>
              <a:rPr lang="en-IN" sz="8000" b="1" dirty="0">
                <a:effectLst/>
                <a:latin typeface="Times New Roman" panose="02020603050405020304" pitchFamily="18" charset="0"/>
                <a:ea typeface="Times New Roman" panose="02020603050405020304" pitchFamily="18" charset="0"/>
              </a:rPr>
              <a:t>DecisionTreeRegressor</a:t>
            </a:r>
            <a:r>
              <a:rPr lang="en-IN" sz="8000" dirty="0">
                <a:effectLst/>
                <a:latin typeface="Times New Roman" panose="02020603050405020304" pitchFamily="18" charset="0"/>
                <a:ea typeface="Times New Roman" panose="02020603050405020304" pitchFamily="18" charset="0"/>
              </a:rPr>
              <a:t>.This algorithm is using the concept of reducing the impurity from the sample. ‘Entropy’ and ‘Gini index/Gini impurity’ are used for measuring impurity in a sample. Entropy is the amount of information needed to accurately describe some sample. If the sample is homogeneous then entropy is 0 if maximum then it is 1.</a:t>
            </a:r>
          </a:p>
          <a:p>
            <a:pPr marL="0" indent="0">
              <a:lnSpc>
                <a:spcPct val="170000"/>
              </a:lnSpc>
              <a:buNone/>
            </a:pPr>
            <a:r>
              <a:rPr lang="en-IN" sz="8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8000" dirty="0">
              <a:effectLst/>
              <a:latin typeface="Times New Roman" panose="02020603050405020304" pitchFamily="18" charset="0"/>
              <a:ea typeface="Times New Roman" panose="02020603050405020304" pitchFamily="18" charset="0"/>
            </a:endParaRPr>
          </a:p>
          <a:p>
            <a:pPr marL="0" indent="0">
              <a:buNone/>
            </a:pPr>
            <a:endParaRPr lang="en-IN" sz="43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2900" spc="-5" dirty="0">
                <a:solidFill>
                  <a:srgbClr val="292929"/>
                </a:solidFill>
                <a:effectLst/>
                <a:latin typeface="Times New Roman" panose="02020603050405020304" pitchFamily="18" charset="0"/>
                <a:ea typeface="Times New Roman" panose="02020603050405020304" pitchFamily="18" charset="0"/>
              </a:rPr>
              <a:t> </a:t>
            </a:r>
            <a:endParaRPr lang="en-IN" sz="2900" dirty="0">
              <a:latin typeface="Times New Roman" panose="02020603050405020304" pitchFamily="18" charset="0"/>
              <a:ea typeface="Times New Roman" panose="02020603050405020304" pitchFamily="18" charset="0"/>
            </a:endParaRPr>
          </a:p>
          <a:p>
            <a:pPr marL="0" indent="0">
              <a:buNone/>
            </a:pPr>
            <a:endParaRPr lang="en-IN"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94981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7100E4-F174-43CB-A3C6-223D9DD18B13}"/>
              </a:ext>
            </a:extLst>
          </p:cNvPr>
          <p:cNvSpPr txBox="1"/>
          <p:nvPr/>
        </p:nvSpPr>
        <p:spPr>
          <a:xfrm>
            <a:off x="381740" y="133166"/>
            <a:ext cx="11505460" cy="6407973"/>
          </a:xfrm>
          <a:prstGeom prst="rect">
            <a:avLst/>
          </a:prstGeom>
          <a:noFill/>
        </p:spPr>
        <p:txBody>
          <a:bodyPr wrap="square">
            <a:spAutoFit/>
          </a:bodyPr>
          <a:lstStyle/>
          <a:p>
            <a:pPr marL="0" indent="0">
              <a:lnSpc>
                <a:spcPct val="150000"/>
              </a:lnSpc>
              <a:buNone/>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The fourth algorithm used is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ElasticNet</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which is an ensemble technique. It is a combination of both Lasso and Ridge Algorithm. It is used to reduce the overfitting of the model.</a:t>
            </a:r>
            <a:r>
              <a:rPr lang="en-IN" sz="2000" dirty="0">
                <a:effectLst/>
                <a:latin typeface="Times New Roman" panose="02020603050405020304" pitchFamily="18" charset="0"/>
                <a:ea typeface="Calibri" panose="020F0502020204030204" pitchFamily="34" charset="0"/>
              </a:rPr>
              <a:t> It performs feature selection and also makes hypothesis simpler.</a:t>
            </a:r>
            <a:endParaRPr lang="en-IN" sz="2000" dirty="0">
              <a:effectLst/>
              <a:latin typeface="Times New Roman" panose="02020603050405020304" pitchFamily="18" charset="0"/>
              <a:ea typeface="Times New Roman" panose="02020603050405020304" pitchFamily="18" charset="0"/>
            </a:endParaRPr>
          </a:p>
          <a:p>
            <a:pPr marL="0" indent="0">
              <a:lnSpc>
                <a:spcPct val="150000"/>
              </a:lnSpc>
              <a:buNone/>
            </a:pPr>
            <a:endParaRPr lang="en-IN" sz="2000" dirty="0">
              <a:effectLst/>
              <a:latin typeface="Times New Roman" panose="02020603050405020304" pitchFamily="18" charset="0"/>
              <a:ea typeface="Times New Roman" panose="02020603050405020304" pitchFamily="18" charset="0"/>
            </a:endParaRPr>
          </a:p>
          <a:p>
            <a:pPr marL="0" indent="0">
              <a:lnSpc>
                <a:spcPct val="150000"/>
              </a:lnSpc>
              <a:buNone/>
            </a:pPr>
            <a:r>
              <a:rPr lang="en-IN" sz="2000" dirty="0">
                <a:effectLst/>
                <a:latin typeface="Times New Roman" panose="02020603050405020304" pitchFamily="18" charset="0"/>
                <a:ea typeface="Times New Roman" panose="02020603050405020304" pitchFamily="18" charset="0"/>
              </a:rPr>
              <a:t>The fifth algorithm used is the </a:t>
            </a:r>
            <a:r>
              <a:rPr lang="en-IN" sz="2000" b="1" dirty="0">
                <a:effectLst/>
                <a:latin typeface="Times New Roman" panose="02020603050405020304" pitchFamily="18" charset="0"/>
                <a:ea typeface="Times New Roman" panose="02020603050405020304" pitchFamily="18" charset="0"/>
              </a:rPr>
              <a:t>KNeighborsRegressor</a:t>
            </a:r>
            <a:r>
              <a:rPr lang="en-IN" sz="2000" dirty="0">
                <a:effectLst/>
                <a:latin typeface="Times New Roman" panose="02020603050405020304" pitchFamily="18" charset="0"/>
                <a:ea typeface="Times New Roman" panose="02020603050405020304" pitchFamily="18" charset="0"/>
              </a:rPr>
              <a:t>, it is very simple to understand versatile and one of the topmost machine learning algorithms. In KNeighborsRegressor the number of nearest neighbors are found. The number of neighbors is the core deciding factor. K is generally an odd number.  </a:t>
            </a:r>
          </a:p>
          <a:p>
            <a:pPr marL="0" indent="0">
              <a:lnSpc>
                <a:spcPct val="150000"/>
              </a:lnSpc>
              <a:buNone/>
            </a:pPr>
            <a:endParaRPr lang="en-IN" sz="2000" dirty="0">
              <a:latin typeface="Times New Roman" panose="02020603050405020304" pitchFamily="18" charset="0"/>
              <a:ea typeface="Times New Roman" panose="02020603050405020304" pitchFamily="18" charset="0"/>
            </a:endParaRPr>
          </a:p>
          <a:p>
            <a:pPr marL="0" indent="0">
              <a:lnSpc>
                <a:spcPct val="150000"/>
              </a:lnSpc>
              <a:buNone/>
            </a:pPr>
            <a:endParaRPr lang="en-IN" sz="2000" dirty="0">
              <a:effectLst/>
              <a:latin typeface="Times New Roman" panose="02020603050405020304" pitchFamily="18" charset="0"/>
              <a:ea typeface="Times New Roman" panose="02020603050405020304" pitchFamily="18" charset="0"/>
            </a:endParaRPr>
          </a:p>
          <a:p>
            <a:pPr marL="0" indent="0">
              <a:buNone/>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Key Metric for success in solving problem under consideration</a:t>
            </a:r>
          </a:p>
          <a:p>
            <a:pPr marL="0" indent="0">
              <a:buNone/>
            </a:pPr>
            <a:endParaRPr lang="en-IN" sz="32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r>
              <a:rPr lang="en-IN" sz="2000" dirty="0">
                <a:effectLst/>
                <a:latin typeface="Times New Roman" panose="02020603050405020304" pitchFamily="18" charset="0"/>
                <a:ea typeface="Calibri" panose="020F0502020204030204" pitchFamily="34" charset="0"/>
              </a:rPr>
              <a:t>Key Metrics for success in solving problem under consideration includes r2_score</a:t>
            </a:r>
            <a:r>
              <a:rPr lang="en-IN" sz="2000" dirty="0">
                <a:latin typeface="Times New Roman" panose="02020603050405020304" pitchFamily="18" charset="0"/>
                <a:ea typeface="Calibri" panose="020F0502020204030204" pitchFamily="34" charset="0"/>
              </a:rPr>
              <a:t>.</a:t>
            </a:r>
          </a:p>
          <a:p>
            <a:pPr marL="0" indent="0">
              <a:lnSpc>
                <a:spcPct val="150000"/>
              </a:lnSpc>
              <a:buNone/>
            </a:pPr>
            <a:endParaRPr lang="en-IN" sz="2000" dirty="0">
              <a:effectLst/>
              <a:latin typeface="Times New Roman" panose="02020603050405020304" pitchFamily="18" charset="0"/>
              <a:ea typeface="Times New Roman" panose="02020603050405020304" pitchFamily="18" charset="0"/>
            </a:endParaRPr>
          </a:p>
          <a:p>
            <a:pPr marL="0" indent="0">
              <a:lnSpc>
                <a:spcPct val="150000"/>
              </a:lnSpc>
              <a:buNone/>
            </a:pPr>
            <a:endParaRPr lang="en-IN" sz="2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172055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140</TotalTime>
  <Words>1431</Words>
  <Application>Microsoft Office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Century Gothic</vt:lpstr>
      <vt:lpstr>Times New Roman</vt:lpstr>
      <vt:lpstr>Wingdings 3</vt:lpstr>
      <vt:lpstr>Ion</vt:lpstr>
      <vt:lpstr>Flight-Price-Project</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Micro-Credit-Project</dc:title>
  <dc:creator>Harpal</dc:creator>
  <cp:lastModifiedBy>Harpal</cp:lastModifiedBy>
  <cp:revision>5</cp:revision>
  <dcterms:created xsi:type="dcterms:W3CDTF">2021-12-09T06:46:56Z</dcterms:created>
  <dcterms:modified xsi:type="dcterms:W3CDTF">2022-01-28T16:43:36Z</dcterms:modified>
</cp:coreProperties>
</file>