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 id="263" r:id="rId6"/>
    <p:sldId id="264" r:id="rId7"/>
    <p:sldId id="266" r:id="rId8"/>
    <p:sldId id="267" r:id="rId9"/>
    <p:sldId id="271"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23080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87711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791521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7121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86714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215100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853735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2305525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23195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9009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415452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42789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83026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428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171759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82468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85EEDE-15E7-45C7-90E8-DF34D81B280B}" type="datetimeFigureOut">
              <a:rPr lang="en-IN" smtClean="0"/>
              <a:t>19-02-2022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A5059-BD44-4449-A3D7-BDDD7790A0DE}" type="slidenum">
              <a:rPr lang="en-IN" smtClean="0"/>
              <a:t>‹#›</a:t>
            </a:fld>
            <a:endParaRPr lang="en-IN" dirty="0"/>
          </a:p>
        </p:txBody>
      </p:sp>
    </p:spTree>
    <p:extLst>
      <p:ext uri="{BB962C8B-B14F-4D97-AF65-F5344CB8AC3E}">
        <p14:creationId xmlns:p14="http://schemas.microsoft.com/office/powerpoint/2010/main" val="307332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85EEDE-15E7-45C7-90E8-DF34D81B280B}" type="datetimeFigureOut">
              <a:rPr lang="en-IN" smtClean="0"/>
              <a:t>19-02-2022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8A5059-BD44-4449-A3D7-BDDD7790A0DE}" type="slidenum">
              <a:rPr lang="en-IN" smtClean="0"/>
              <a:t>‹#›</a:t>
            </a:fld>
            <a:endParaRPr lang="en-IN" dirty="0"/>
          </a:p>
        </p:txBody>
      </p:sp>
    </p:spTree>
    <p:extLst>
      <p:ext uri="{BB962C8B-B14F-4D97-AF65-F5344CB8AC3E}">
        <p14:creationId xmlns:p14="http://schemas.microsoft.com/office/powerpoint/2010/main" val="21060645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ADD3-6BE0-4736-8226-6082EA296AB7}"/>
              </a:ext>
            </a:extLst>
          </p:cNvPr>
          <p:cNvSpPr>
            <a:spLocks noGrp="1"/>
          </p:cNvSpPr>
          <p:nvPr>
            <p:ph type="title"/>
          </p:nvPr>
        </p:nvSpPr>
        <p:spPr>
          <a:xfrm>
            <a:off x="838200" y="365125"/>
            <a:ext cx="10515600" cy="2147256"/>
          </a:xfrm>
        </p:spPr>
        <p:txBody>
          <a:bodyPr/>
          <a:lstStyle/>
          <a:p>
            <a:pPr algn="l"/>
            <a:r>
              <a:rPr lang="en-US" dirty="0">
                <a:latin typeface="Times New Roman" panose="02020603050405020304" pitchFamily="18" charset="0"/>
                <a:cs typeface="Times New Roman" panose="02020603050405020304" pitchFamily="18" charset="0"/>
              </a:rPr>
              <a:t>Housing-Price-Project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D2B9C8-7E3D-4045-8D0A-F3B3861D903F}"/>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Table of Contents</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FA568B-CD32-4475-9844-AC28F768E8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96699" y="365125"/>
            <a:ext cx="3722833" cy="2001683"/>
          </a:xfrm>
          <a:prstGeom prst="rect">
            <a:avLst/>
          </a:prstGeom>
          <a:noFill/>
          <a:ln>
            <a:noFill/>
          </a:ln>
        </p:spPr>
      </p:pic>
      <p:graphicFrame>
        <p:nvGraphicFramePr>
          <p:cNvPr id="6" name="Table 6">
            <a:extLst>
              <a:ext uri="{FF2B5EF4-FFF2-40B4-BE49-F238E27FC236}">
                <a16:creationId xmlns:a16="http://schemas.microsoft.com/office/drawing/2014/main" id="{14C974B3-204E-4915-84EE-1C3C723E953F}"/>
              </a:ext>
            </a:extLst>
          </p:cNvPr>
          <p:cNvGraphicFramePr>
            <a:graphicFrameLocks noGrp="1"/>
          </p:cNvGraphicFramePr>
          <p:nvPr>
            <p:extLst>
              <p:ext uri="{D42A27DB-BD31-4B8C-83A1-F6EECF244321}">
                <p14:modId xmlns:p14="http://schemas.microsoft.com/office/powerpoint/2010/main" val="2189823417"/>
              </p:ext>
            </p:extLst>
          </p:nvPr>
        </p:nvGraphicFramePr>
        <p:xfrm>
          <a:off x="838199" y="2489521"/>
          <a:ext cx="9149180" cy="3405252"/>
        </p:xfrm>
        <a:graphic>
          <a:graphicData uri="http://schemas.openxmlformats.org/drawingml/2006/table">
            <a:tbl>
              <a:tblPr firstRow="1" bandRow="1">
                <a:tableStyleId>{F5AB1C69-6EDB-4FF4-983F-18BD219EF322}</a:tableStyleId>
              </a:tblPr>
              <a:tblGrid>
                <a:gridCol w="4574590">
                  <a:extLst>
                    <a:ext uri="{9D8B030D-6E8A-4147-A177-3AD203B41FA5}">
                      <a16:colId xmlns:a16="http://schemas.microsoft.com/office/drawing/2014/main" val="4197718312"/>
                    </a:ext>
                  </a:extLst>
                </a:gridCol>
                <a:gridCol w="4574590">
                  <a:extLst>
                    <a:ext uri="{9D8B030D-6E8A-4147-A177-3AD203B41FA5}">
                      <a16:colId xmlns:a16="http://schemas.microsoft.com/office/drawing/2014/main" val="4097695371"/>
                    </a:ext>
                  </a:extLst>
                </a:gridCol>
              </a:tblGrid>
              <a:tr h="594697">
                <a:tc>
                  <a:txBody>
                    <a:bodyPr/>
                    <a:lstStyle/>
                    <a:p>
                      <a:r>
                        <a:rPr lang="en-US" dirty="0">
                          <a:solidFill>
                            <a:schemeClr val="tx1"/>
                          </a:solidFill>
                          <a:latin typeface="Times New Roman" panose="02020603050405020304" pitchFamily="18" charset="0"/>
                          <a:cs typeface="Times New Roman" panose="02020603050405020304" pitchFamily="18" charset="0"/>
                        </a:rPr>
                        <a:t>Serial Number</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Topic</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433114271"/>
                  </a:ext>
                </a:extLst>
              </a:tr>
              <a:tr h="594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Times New Roman" panose="02020603050405020304" pitchFamily="18" charset="0"/>
                          <a:cs typeface="Times New Roman" panose="02020603050405020304" pitchFamily="18" charset="0"/>
                        </a:rPr>
                        <a:t>1</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cs typeface="Times New Roman" panose="02020603050405020304" pitchFamily="18" charset="0"/>
                        </a:rPr>
                        <a:t>INTRODUCTION</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37427090"/>
                  </a:ext>
                </a:extLst>
              </a:tr>
              <a:tr h="594697">
                <a:tc>
                  <a:txBody>
                    <a:bodyPr/>
                    <a:lstStyle/>
                    <a:p>
                      <a:r>
                        <a:rPr lang="en-US" b="1" dirty="0">
                          <a:latin typeface="Times New Roman" panose="02020603050405020304" pitchFamily="18" charset="0"/>
                          <a:cs typeface="Times New Roman" panose="02020603050405020304" pitchFamily="18" charset="0"/>
                        </a:rPr>
                        <a:t>2</a:t>
                      </a:r>
                      <a:endParaRPr lang="en-IN"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cs typeface="Times New Roman" panose="02020603050405020304" pitchFamily="18" charset="0"/>
                        </a:rPr>
                        <a:t>ANALYTICAL PROBLEM FRAMING</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72608308"/>
                  </a:ext>
                </a:extLst>
              </a:tr>
              <a:tr h="1026464">
                <a:tc>
                  <a:txBody>
                    <a:bodyPr/>
                    <a:lstStyle/>
                    <a:p>
                      <a:r>
                        <a:rPr lang="en-US" b="1" dirty="0">
                          <a:latin typeface="Times New Roman" panose="02020603050405020304" pitchFamily="18" charset="0"/>
                          <a:cs typeface="Times New Roman" panose="02020603050405020304" pitchFamily="18" charset="0"/>
                        </a:rPr>
                        <a:t>3</a:t>
                      </a:r>
                      <a:endParaRPr lang="en-IN"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800" b="1" kern="1200" dirty="0">
                          <a:solidFill>
                            <a:schemeClr val="dk1"/>
                          </a:solidFill>
                          <a:effectLst/>
                          <a:latin typeface="Times New Roman" panose="02020603050405020304" pitchFamily="18" charset="0"/>
                          <a:cs typeface="Times New Roman" panose="02020603050405020304" pitchFamily="18" charset="0"/>
                        </a:rPr>
                        <a:t>MODEL/S DEVELOPMENT AND EVALUATION</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6384627"/>
                  </a:ext>
                </a:extLst>
              </a:tr>
              <a:tr h="594697">
                <a:tc>
                  <a:txBody>
                    <a:bodyPr/>
                    <a:lstStyle/>
                    <a:p>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Times New Roman" panose="02020603050405020304" pitchFamily="18" charset="0"/>
                          <a:cs typeface="Times New Roman" panose="02020603050405020304" pitchFamily="18" charset="0"/>
                        </a:rPr>
                        <a:t>CONCLUSION</a:t>
                      </a:r>
                      <a:endParaRPr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7850499"/>
                  </a:ext>
                </a:extLst>
              </a:tr>
            </a:tbl>
          </a:graphicData>
        </a:graphic>
      </p:graphicFrame>
    </p:spTree>
    <p:extLst>
      <p:ext uri="{BB962C8B-B14F-4D97-AF65-F5344CB8AC3E}">
        <p14:creationId xmlns:p14="http://schemas.microsoft.com/office/powerpoint/2010/main" val="391009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847078" y="0"/>
            <a:ext cx="10515600" cy="6858000"/>
          </a:xfrm>
        </p:spPr>
        <p:txBody>
          <a:bodyPr>
            <a:normAutofit fontScale="92500" lnSpcReduction="10000"/>
          </a:bodyPr>
          <a:lstStyle/>
          <a:p>
            <a:pPr marL="0" indent="0">
              <a:buNone/>
            </a:pPr>
            <a:r>
              <a:rPr lang="en-IN" sz="2600" b="1" dirty="0">
                <a:effectLst/>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IN" sz="26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200" dirty="0">
                <a:effectLst/>
                <a:latin typeface="Times New Roman" panose="02020603050405020304" pitchFamily="18" charset="0"/>
                <a:ea typeface="Calibri" panose="020F0502020204030204" pitchFamily="34" charset="0"/>
              </a:rPr>
              <a:t>Visualization plots that have been used in the project includes </a:t>
            </a:r>
            <a:r>
              <a:rPr lang="en-IN" sz="2200" dirty="0">
                <a:latin typeface="Times New Roman" panose="02020603050405020304" pitchFamily="18" charset="0"/>
                <a:ea typeface="Calibri" panose="020F0502020204030204" pitchFamily="34" charset="0"/>
              </a:rPr>
              <a:t>distplots</a:t>
            </a:r>
            <a:r>
              <a:rPr lang="en-IN" sz="2200" dirty="0">
                <a:effectLst/>
                <a:latin typeface="Times New Roman" panose="02020603050405020304" pitchFamily="18" charset="0"/>
                <a:ea typeface="Calibri" panose="020F0502020204030204" pitchFamily="34" charset="0"/>
              </a:rPr>
              <a:t> for visualizing the Continuous data. Distribution plot have been used for features  ‘'Id','LotFrontage','LotArea','YearBuilt' and Countplot have been used for MSSubClass','MSZoning','Street','LotShape’ etc.</a:t>
            </a:r>
          </a:p>
          <a:p>
            <a:pPr marL="0" indent="0">
              <a:lnSpc>
                <a:spcPct val="150000"/>
              </a:lnSpc>
              <a:buNone/>
            </a:pPr>
            <a:endParaRPr lang="en-IN" sz="2200" b="1" dirty="0">
              <a:effectLst/>
              <a:latin typeface="Times New Roman" panose="02020603050405020304" pitchFamily="18" charset="0"/>
              <a:ea typeface="Calibri" panose="020F0502020204030204" pitchFamily="34" charset="0"/>
            </a:endParaRPr>
          </a:p>
          <a:p>
            <a:pPr marL="0" indent="0">
              <a:buNone/>
            </a:pPr>
            <a:r>
              <a:rPr lang="en-IN" sz="2600" b="1" dirty="0">
                <a:effectLst/>
                <a:latin typeface="Times New Roman" panose="02020603050405020304" pitchFamily="18" charset="0"/>
                <a:ea typeface="Calibri" panose="020F0502020204030204" pitchFamily="34" charset="0"/>
              </a:rPr>
              <a:t>Interpretation of the Results</a:t>
            </a:r>
          </a:p>
          <a:p>
            <a:pPr marL="0" indent="0">
              <a:lnSpc>
                <a:spcPct val="170000"/>
              </a:lnSpc>
              <a:buNone/>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From the Data Visualization part, we can say that some of the features having skewed data that is negatively skewed and positively skewed some distributions are also multimodal and uniform. The outliers can be found in some of the plots like SalePrice','SaleCondition','SaleType','MiscVal'. From the scatterplot data we can say that the correlation can not be found among features.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rPr>
              <a:t>From the correlation heatmap we can say that feature ‘OverallQual’ is affecting ‘SalePrice’ highest since they are having correlation coefficient of 0.789185 which is highest among other feature positively. In Negative Correlation we have ‘BsmtQual’ with maximum negative impact on the ‘SalePrice’ with value -0.626850.</a:t>
            </a:r>
            <a:endParaRPr lang="en-IN" sz="2200" b="1"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10492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838200" y="310718"/>
            <a:ext cx="10515600" cy="6547282"/>
          </a:xfrm>
        </p:spPr>
        <p:txBody>
          <a:bodyPr>
            <a:normAutofit lnSpcReduction="10000"/>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0" indent="0">
              <a:buNone/>
            </a:pPr>
            <a:r>
              <a:rPr lang="en-IN" sz="2400" b="1" dirty="0">
                <a:effectLst/>
                <a:latin typeface="Times New Roman" panose="02020603050405020304" pitchFamily="18" charset="0"/>
                <a:ea typeface="Calibri" panose="020F0502020204030204" pitchFamily="34" charset="0"/>
              </a:rPr>
              <a:t>Key Findings and Conclusions of the Study</a:t>
            </a:r>
            <a:endParaRPr lang="en-IN" sz="2400" b="1"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IN" dirty="0">
                <a:effectLst/>
                <a:latin typeface="Times New Roman" panose="02020603050405020304" pitchFamily="18" charset="0"/>
                <a:ea typeface="Calibri" panose="020F0502020204030204" pitchFamily="34" charset="0"/>
              </a:rPr>
              <a:t>From the complete project we came to know that starting from importing the dataset and to the end of the model building and checking its r2_score there come a lot of challenges. Challenges include starting from data cleaning which includes checking for null and empty values and then passing appropriate values to the missing data using Imputation techniques. Then other pre-processing techniques like EDA analysis and Data Visualization. In data visualization we have to find out whether the data is normally distributed or skewed (positively or negatively). From the correlation heatmap we can say that feature ‘OverallQual’ is affecting ‘SalePrice’ highest since they are having correlation coefficient of 0.789185 which is highest among other feature followed by ‘GrLivArea’ followed by ‘GarageCars’ with value 0.707300 and 0.628329 and other features also exist which impact the ‘SalePrice’ positively. In Negative Correlation we have ‘BsmtQual’ with maximum negative impact on the ‘SalePrice’ with value -0.626850 followed by ‘ExterQual’ with value=-0.624820 followed by others.</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118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69FB1-A0FF-4AB3-8439-E36F19168F13}"/>
              </a:ext>
            </a:extLst>
          </p:cNvPr>
          <p:cNvSpPr>
            <a:spLocks noGrp="1"/>
          </p:cNvSpPr>
          <p:nvPr>
            <p:ph idx="1"/>
          </p:nvPr>
        </p:nvSpPr>
        <p:spPr>
          <a:xfrm>
            <a:off x="838200" y="0"/>
            <a:ext cx="10515600" cy="6858000"/>
          </a:xfrm>
        </p:spPr>
        <p:txBody>
          <a:bodyPr>
            <a:normAutofit/>
          </a:bodyPr>
          <a:lstStyle/>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Learning Outcomes of the Study in respect of Data Science</a:t>
            </a:r>
          </a:p>
          <a:p>
            <a:pPr marL="0" indent="0">
              <a:lnSpc>
                <a:spcPct val="160000"/>
              </a:lnSpc>
              <a:buNone/>
            </a:pPr>
            <a:r>
              <a:rPr lang="en-IN" sz="2000" dirty="0">
                <a:effectLst/>
                <a:latin typeface="Times New Roman" panose="02020603050405020304" pitchFamily="18" charset="0"/>
                <a:ea typeface="Calibri" panose="020F0502020204030204" pitchFamily="34" charset="0"/>
              </a:rPr>
              <a:t>Learnings includes deep analysis of various data visualization techniques to get insights of the data and the variation of data in features with respect to label. In univariate analysis we have found that countplots that are used which helps in visualizing the data clearly. From the statistical point of view, various descriptive parameters like mean, median, mode, standard deviation, minimum and maximum value are observed, which can be further used to predict the skewness and outliers in the dataset.	</a:t>
            </a:r>
            <a:endParaRPr lang="en-IN"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Limitations of this work and Scope for Future Work</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rPr>
              <a:t>Limitations of this work is that more robust model can be build using some more advanced techniques in machine learning model building. Exhaustive EDA can also improve the accuracy of the model using some more techniques for the EDA analysis. Solution of the problem of less accuracy can be done using improved Feature Engineering techniques. Data scraping can also be improved using some more advanced tools. </a:t>
            </a:r>
            <a:endParaRPr lang="en-IN" sz="2000" dirty="0"/>
          </a:p>
        </p:txBody>
      </p:sp>
    </p:spTree>
    <p:extLst>
      <p:ext uri="{BB962C8B-B14F-4D97-AF65-F5344CB8AC3E}">
        <p14:creationId xmlns:p14="http://schemas.microsoft.com/office/powerpoint/2010/main" val="123897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3B72-AB75-44BD-B9B8-D5EB429D5A67}"/>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INTRODUCTION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78453A-CDA0-4E79-A19A-F344313603A4}"/>
              </a:ext>
            </a:extLst>
          </p:cNvPr>
          <p:cNvSpPr>
            <a:spLocks noGrp="1"/>
          </p:cNvSpPr>
          <p:nvPr>
            <p:ph idx="1"/>
          </p:nvPr>
        </p:nvSpPr>
        <p:spPr>
          <a:xfrm>
            <a:off x="616259" y="1269507"/>
            <a:ext cx="10515600" cy="5291091"/>
          </a:xfrm>
        </p:spPr>
        <p:txBody>
          <a:bodyPr>
            <a:normAutofit/>
          </a:bodyPr>
          <a:lstStyle/>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Business Problem Framing</a:t>
            </a:r>
          </a:p>
          <a:p>
            <a:pPr marL="0" indent="0">
              <a:lnSpc>
                <a:spcPct val="150000"/>
              </a:lnSpc>
              <a:buNone/>
            </a:pPr>
            <a:r>
              <a:rPr lang="en-IN" dirty="0">
                <a:effectLst/>
                <a:latin typeface="Times New Roman" panose="02020603050405020304" pitchFamily="18" charset="0"/>
                <a:ea typeface="Calibri" panose="020F0502020204030204" pitchFamily="34" charset="0"/>
              </a:rPr>
              <a:t>In this Housing-Price-problem we have to predict the Housing-Price. Predictive modelling, Market-mix modelling and recommendation systems are some of the machine learning techniques used for achieving the business goals for housing companies.</a:t>
            </a:r>
          </a:p>
          <a:p>
            <a:pPr marL="0" indent="0">
              <a:lnSpc>
                <a:spcPct val="150000"/>
              </a:lnSpc>
              <a:buNone/>
            </a:pPr>
            <a:endParaRPr lang="en-IN" dirty="0">
              <a:effectLst/>
              <a:latin typeface="Times New Roman" panose="02020603050405020304" pitchFamily="18" charset="0"/>
              <a:ea typeface="Calibri" panose="020F0502020204030204" pitchFamily="34"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Conceptual Background of the Domain Problem</a:t>
            </a:r>
          </a:p>
          <a:p>
            <a:pPr marL="0" indent="0">
              <a:lnSpc>
                <a:spcPct val="150000"/>
              </a:lnSpc>
              <a:buNone/>
            </a:pPr>
            <a:r>
              <a:rPr lang="en-IN" dirty="0">
                <a:effectLst/>
                <a:latin typeface="Times New Roman" panose="02020603050405020304" pitchFamily="18" charset="0"/>
                <a:ea typeface="Calibri" panose="020F0502020204030204" pitchFamily="34" charset="0"/>
              </a:rPr>
              <a:t>Machine Learning model is able to predict the price of house based on various factors and it is also able to tell which variable is important to predict the price of variable and the description of these variables to predict the price of the house. Various factors like type of zone, type of road access to property, general shape of the property etc decides the housing price.</a:t>
            </a:r>
            <a:endParaRPr lang="en-IN" dirty="0"/>
          </a:p>
        </p:txBody>
      </p:sp>
    </p:spTree>
    <p:extLst>
      <p:ext uri="{BB962C8B-B14F-4D97-AF65-F5344CB8AC3E}">
        <p14:creationId xmlns:p14="http://schemas.microsoft.com/office/powerpoint/2010/main" val="337207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D534C-F915-431E-A7B1-CBCFB5C0E089}"/>
              </a:ext>
            </a:extLst>
          </p:cNvPr>
          <p:cNvSpPr>
            <a:spLocks noGrp="1"/>
          </p:cNvSpPr>
          <p:nvPr>
            <p:ph idx="1"/>
          </p:nvPr>
        </p:nvSpPr>
        <p:spPr>
          <a:xfrm>
            <a:off x="838200" y="204186"/>
            <a:ext cx="10515600" cy="5972777"/>
          </a:xfrm>
        </p:spPr>
        <p:txBody>
          <a:bodyPr/>
          <a:lstStyle/>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Review of Literature</a:t>
            </a:r>
          </a:p>
          <a:p>
            <a:pPr marL="0" indent="0">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Various articles and reports from website like  analyticsvidhya, medium and towardsdatascience have been used for reference and various techniques in text-pre-processing, data visualization and machine learning model building have been used from these websites.</a:t>
            </a:r>
            <a:r>
              <a:rPr lang="en-IN" sz="2000" dirty="0">
                <a:effectLst/>
                <a:latin typeface="Times New Roman" panose="02020603050405020304" pitchFamily="18" charset="0"/>
                <a:ea typeface="Calibri" panose="020F0502020204030204" pitchFamily="34" charset="0"/>
              </a:rPr>
              <a:t> geeksforgeeks website, seaborn, pandas and NumPy documentation and sklearn for for the technical reference have been used.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Motivation for the Problem Undertaken</a:t>
            </a:r>
          </a:p>
          <a:p>
            <a:pPr marL="0" indent="0">
              <a:lnSpc>
                <a:spcPct val="150000"/>
              </a:lnSpc>
              <a:buNone/>
            </a:pPr>
            <a:r>
              <a:rPr lang="en-IN" sz="2000" dirty="0">
                <a:effectLst/>
                <a:latin typeface="Times New Roman" panose="02020603050405020304" pitchFamily="18" charset="0"/>
                <a:ea typeface="Calibri" panose="020F0502020204030204" pitchFamily="34" charset="0"/>
              </a:rPr>
              <a:t>Objective to build this machine learning model is to have a hands on the model building techniques along with facing new challenges while solving various anomalies in the dataset.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And solving issues encountered during the machine learning building model. </a:t>
            </a:r>
            <a:endParaRPr lang="en-IN" dirty="0"/>
          </a:p>
        </p:txBody>
      </p:sp>
    </p:spTree>
    <p:extLst>
      <p:ext uri="{BB962C8B-B14F-4D97-AF65-F5344CB8AC3E}">
        <p14:creationId xmlns:p14="http://schemas.microsoft.com/office/powerpoint/2010/main" val="143037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4B6F4-8343-4DC3-8C52-27E010A3CB40}"/>
              </a:ext>
            </a:extLst>
          </p:cNvPr>
          <p:cNvSpPr>
            <a:spLocks noGrp="1"/>
          </p:cNvSpPr>
          <p:nvPr>
            <p:ph idx="1"/>
          </p:nvPr>
        </p:nvSpPr>
        <p:spPr>
          <a:xfrm>
            <a:off x="838200" y="248575"/>
            <a:ext cx="10515600" cy="5928388"/>
          </a:xfrm>
        </p:spPr>
        <p:txBody>
          <a:bodyPr>
            <a:normAutofit/>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ANALYTICAL PROBLEM FRAMING</a:t>
            </a: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Mathematical/ Analytical Modeling of the Problem</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Linear Algebra and Calculus concepts are used in the machine learning models. Since various </a:t>
            </a:r>
            <a:r>
              <a:rPr lang="en-IN" sz="2000" spc="-5" dirty="0">
                <a:latin typeface="Times New Roman" panose="02020603050405020304" pitchFamily="18" charset="0"/>
                <a:ea typeface="Calibri" panose="020F0502020204030204" pitchFamily="34" charset="0"/>
                <a:cs typeface="Times New Roman" panose="02020603050405020304" pitchFamily="18" charset="0"/>
              </a:rPr>
              <a:t>Regressor Algorithms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have been used in the Machine Learning </a:t>
            </a:r>
            <a:r>
              <a:rPr lang="en-IN" sz="2000" spc="-5" dirty="0">
                <a:latin typeface="Times New Roman" panose="02020603050405020304" pitchFamily="18" charset="0"/>
                <a:ea typeface="Calibri" panose="020F0502020204030204" pitchFamily="34" charset="0"/>
                <a:cs typeface="Times New Roman" panose="02020603050405020304" pitchFamily="18" charset="0"/>
              </a:rPr>
              <a:t>Models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mathematics is working behind them. Calculation of evaluation metrics also involved mathematical concepts like algebraic summation.</a:t>
            </a:r>
          </a:p>
          <a:p>
            <a:pPr marL="0" indent="0">
              <a:buNone/>
            </a:pPr>
            <a:endParaRPr lang="en-IN"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Data Sources and their formats</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rPr>
              <a:t>Dataset that is used is having csv format of file and that is divided into two files 1</a:t>
            </a:r>
            <a:r>
              <a:rPr lang="en-IN" sz="2000" baseline="30000" dirty="0">
                <a:effectLst/>
                <a:latin typeface="Times New Roman" panose="02020603050405020304" pitchFamily="18" charset="0"/>
                <a:ea typeface="Calibri" panose="020F0502020204030204" pitchFamily="34" charset="0"/>
              </a:rPr>
              <a:t>st</a:t>
            </a:r>
            <a:r>
              <a:rPr lang="en-IN" sz="2000" dirty="0">
                <a:effectLst/>
                <a:latin typeface="Times New Roman" panose="02020603050405020304" pitchFamily="18" charset="0"/>
                <a:ea typeface="Calibri" panose="020F0502020204030204" pitchFamily="34" charset="0"/>
              </a:rPr>
              <a:t> is train dataset and the other is test dataset. We have to use our model on test dataset.</a:t>
            </a:r>
            <a:endParaRPr lang="en-IN" sz="2000" dirty="0"/>
          </a:p>
        </p:txBody>
      </p:sp>
    </p:spTree>
    <p:extLst>
      <p:ext uri="{BB962C8B-B14F-4D97-AF65-F5344CB8AC3E}">
        <p14:creationId xmlns:p14="http://schemas.microsoft.com/office/powerpoint/2010/main" val="261211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BABF4-3976-4575-A361-9FF393DDAA0F}"/>
              </a:ext>
            </a:extLst>
          </p:cNvPr>
          <p:cNvSpPr>
            <a:spLocks noGrp="1"/>
          </p:cNvSpPr>
          <p:nvPr>
            <p:ph idx="1"/>
          </p:nvPr>
        </p:nvSpPr>
        <p:spPr>
          <a:xfrm>
            <a:off x="838200" y="355107"/>
            <a:ext cx="10515600" cy="5821856"/>
          </a:xfrm>
        </p:spPr>
        <p:txBody>
          <a:bodyPr>
            <a:normAutofit fontScale="70000" lnSpcReduction="20000"/>
          </a:bodyPr>
          <a:lstStyle/>
          <a:p>
            <a:pPr marL="0" indent="0">
              <a:buNone/>
            </a:pPr>
            <a:r>
              <a:rPr lang="en-IN" sz="3400" b="1"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 Done</a:t>
            </a:r>
          </a:p>
          <a:p>
            <a:pPr marL="0" indent="0">
              <a:lnSpc>
                <a:spcPct val="160000"/>
              </a:lnSpc>
              <a:buNone/>
            </a:pPr>
            <a:r>
              <a:rPr lang="en-IN" sz="2900" dirty="0">
                <a:effectLst/>
                <a:latin typeface="Times New Roman" panose="02020603050405020304" pitchFamily="18" charset="0"/>
                <a:ea typeface="Calibri" panose="020F0502020204030204" pitchFamily="34" charset="0"/>
              </a:rPr>
              <a:t>In the </a:t>
            </a:r>
            <a:r>
              <a:rPr lang="en-IN" sz="2900" dirty="0">
                <a:latin typeface="Times New Roman" panose="02020603050405020304" pitchFamily="18" charset="0"/>
                <a:ea typeface="Calibri" panose="020F0502020204030204" pitchFamily="34" charset="0"/>
              </a:rPr>
              <a:t>data</a:t>
            </a:r>
            <a:r>
              <a:rPr lang="en-IN" sz="2900" dirty="0">
                <a:effectLst/>
                <a:latin typeface="Times New Roman" panose="02020603050405020304" pitchFamily="18" charset="0"/>
                <a:ea typeface="Calibri" panose="020F0502020204030204" pitchFamily="34" charset="0"/>
              </a:rPr>
              <a:t> pre-processing and cleaning.</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In the data pre-processing and cleaning. Data have been checked for datatype matching values. After that the dataset has been checked for the empty values and null values. Data is checked for the type of data like categorical or continuous. After that for data visualization countplot is used for the categorical data and distplot have been used for continuous data.</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200"/>
              </a:spcBef>
              <a:buNone/>
            </a:pPr>
            <a:endParaRPr lang="en-IN" sz="3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r>
              <a:rPr lang="en-IN" sz="3400" b="1" dirty="0">
                <a:effectLst/>
                <a:latin typeface="Times New Roman" panose="02020603050405020304" pitchFamily="18" charset="0"/>
                <a:ea typeface="Times New Roman" panose="02020603050405020304" pitchFamily="18" charset="0"/>
                <a:cs typeface="Times New Roman" panose="02020603050405020304" pitchFamily="18" charset="0"/>
              </a:rPr>
              <a:t>Data Inputs- Logic- Output Relationships</a:t>
            </a:r>
          </a:p>
          <a:p>
            <a:pPr marL="0" indent="0">
              <a:lnSpc>
                <a:spcPct val="107000"/>
              </a:lnSpc>
              <a:spcBef>
                <a:spcPts val="200"/>
              </a:spcBef>
              <a:buNone/>
            </a:pPr>
            <a:endParaRPr lang="en-IN" sz="3000"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There are no data inputs-logic-output relationships found in the dataset.</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buNone/>
            </a:pPr>
            <a:endParaRPr lang="en-IN" sz="2200" dirty="0">
              <a:effectLst/>
              <a:latin typeface="Times New Roman" panose="02020603050405020304" pitchFamily="18" charset="0"/>
              <a:ea typeface="Calibri" panose="020F0502020204030204" pitchFamily="34" charset="0"/>
            </a:endParaRPr>
          </a:p>
          <a:p>
            <a:pPr marL="0" indent="0">
              <a:buNone/>
            </a:pPr>
            <a:endParaRPr lang="en-IN" sz="2200" dirty="0">
              <a:latin typeface="Times New Roman" panose="02020603050405020304" pitchFamily="18" charset="0"/>
              <a:ea typeface="Calibri" panose="020F0502020204030204" pitchFamily="34" charset="0"/>
            </a:endParaRPr>
          </a:p>
          <a:p>
            <a:pPr marL="0" indent="0">
              <a:buNone/>
            </a:pPr>
            <a:endParaRPr lang="en-IN" sz="2200" dirty="0">
              <a:effectLst/>
              <a:latin typeface="Times New Roman" panose="02020603050405020304" pitchFamily="18" charset="0"/>
              <a:ea typeface="Calibri" panose="020F0502020204030204" pitchFamily="34" charset="0"/>
            </a:endParaRPr>
          </a:p>
          <a:p>
            <a:pPr marL="0" indent="0">
              <a:buNone/>
            </a:pPr>
            <a:endParaRPr lang="en-IN" dirty="0">
              <a:effectLst/>
              <a:latin typeface="Times New Roman" panose="02020603050405020304" pitchFamily="18" charset="0"/>
              <a:ea typeface="Calibri" panose="020F0502020204030204" pitchFamily="34" charset="0"/>
            </a:endParaRPr>
          </a:p>
          <a:p>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890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A672A-325F-436D-8243-D1B69F0B553A}"/>
              </a:ext>
            </a:extLst>
          </p:cNvPr>
          <p:cNvSpPr>
            <a:spLocks noGrp="1"/>
          </p:cNvSpPr>
          <p:nvPr>
            <p:ph idx="1"/>
          </p:nvPr>
        </p:nvSpPr>
        <p:spPr>
          <a:xfrm>
            <a:off x="838200" y="177553"/>
            <a:ext cx="10515600" cy="5972777"/>
          </a:xfrm>
        </p:spPr>
        <p:txBody>
          <a:bodyPr/>
          <a:lstStyle/>
          <a:p>
            <a:pPr marL="0" indent="0">
              <a:buNone/>
            </a:pPr>
            <a:r>
              <a:rPr lang="en-IN" sz="2400" b="1" dirty="0">
                <a:latin typeface="Times New Roman" panose="02020603050405020304" pitchFamily="18" charset="0"/>
                <a:ea typeface="Calibri" panose="020F0502020204030204" pitchFamily="34" charset="0"/>
              </a:rPr>
              <a:t>S</a:t>
            </a:r>
            <a:r>
              <a:rPr lang="en-IN" sz="2400" b="1" dirty="0">
                <a:effectLst/>
                <a:latin typeface="Times New Roman" panose="02020603050405020304" pitchFamily="18" charset="0"/>
                <a:ea typeface="Calibri" panose="020F0502020204030204" pitchFamily="34" charset="0"/>
              </a:rPr>
              <a:t>et of assumptions (if any) related to the problem</a:t>
            </a:r>
            <a:r>
              <a:rPr lang="en-IN" b="1" dirty="0">
                <a:effectLst/>
                <a:latin typeface="Times New Roman" panose="02020603050405020304" pitchFamily="18" charset="0"/>
                <a:ea typeface="Calibri" panose="020F0502020204030204" pitchFamily="34" charset="0"/>
              </a:rPr>
              <a:t> </a:t>
            </a: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 assumption taken during model building.</a:t>
            </a:r>
          </a:p>
          <a:p>
            <a:pPr marL="0" indent="0">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Hardware and Software Requirements and Tools Used</a:t>
            </a: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the hardware a laptop has been used along with an optical mouse. </a:t>
            </a:r>
            <a:r>
              <a:rPr lang="en-IN" sz="2000" dirty="0">
                <a:effectLst/>
                <a:latin typeface="Times New Roman" panose="02020603050405020304" pitchFamily="18" charset="0"/>
                <a:ea typeface="Calibri" panose="020F0502020204030204" pitchFamily="34" charset="0"/>
              </a:rPr>
              <a:t>In software excel, Python Jupyter notebook, have been used. </a:t>
            </a:r>
            <a:r>
              <a:rPr lang="en-IN" sz="2000" dirty="0">
                <a:latin typeface="Times New Roman" panose="02020603050405020304" pitchFamily="18" charset="0"/>
                <a:ea typeface="Calibri" panose="020F0502020204030204" pitchFamily="34" charset="0"/>
              </a:rPr>
              <a:t>Various</a:t>
            </a:r>
            <a:r>
              <a:rPr lang="en-IN" sz="2000" dirty="0">
                <a:effectLst/>
                <a:latin typeface="Times New Roman" panose="02020603050405020304" pitchFamily="18" charset="0"/>
                <a:ea typeface="Calibri" panose="020F0502020204030204" pitchFamily="34" charset="0"/>
              </a:rPr>
              <a:t> libraries, methods and application of that method/function have been used. Libraries like sklearn, NumPy, Pandas, Seaborn,  scipy.stats are used.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4885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3DE60-04E7-48B1-81A7-0884E1A54DFC}"/>
              </a:ext>
            </a:extLst>
          </p:cNvPr>
          <p:cNvSpPr>
            <a:spLocks noGrp="1"/>
          </p:cNvSpPr>
          <p:nvPr>
            <p:ph idx="1"/>
          </p:nvPr>
        </p:nvSpPr>
        <p:spPr>
          <a:xfrm>
            <a:off x="838200" y="301841"/>
            <a:ext cx="10515600" cy="5875122"/>
          </a:xfrm>
        </p:spPr>
        <p:txBody>
          <a:bodyPr>
            <a:normAutofit lnSpcReduction="10000"/>
          </a:bodyPr>
          <a:lstStyle/>
          <a:p>
            <a:pPr marL="0" indent="0" algn="ctr">
              <a:buNone/>
            </a:pPr>
            <a:r>
              <a:rPr lang="en-IN" sz="4400" b="1"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a:t>
            </a: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Identification of possible problem-solving approaches (methods)</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rPr>
              <a:t>In the statistical approach various statistical techniques have been used to analyse the data. For descriptive statistics describe() function in python have been used to find out the mean, median, count, and percentiles for various features. And also, corr() function have been used to find out the correlation between the features. And to visualize the correlation coefficient data heatmap have been used.  </a:t>
            </a: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Testing of Identified Approaches (Algorithms)</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Algorithms used in the training and testing are : RandomForestRegressor, SupportVectorRegressor</a:t>
            </a:r>
            <a:r>
              <a:rPr lang="en-IN" sz="2000" dirty="0">
                <a:latin typeface="Times New Roman" panose="02020603050405020304" pitchFamily="18" charset="0"/>
                <a:ea typeface="Calibri" panose="020F0502020204030204" pitchFamily="34" charset="0"/>
                <a:cs typeface="Times New Roman" panose="02020603050405020304" pitchFamily="18" charset="0"/>
              </a:rPr>
              <a:t>, DecisionTreeRegressor,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KNeighborsRegressor, ElasticNet</a:t>
            </a:r>
            <a:r>
              <a:rPr lang="en-IN" sz="2000" dirty="0">
                <a:latin typeface="Times New Roman" panose="02020603050405020304" pitchFamily="18" charset="0"/>
                <a:ea typeface="Calibri" panose="020F0502020204030204" pitchFamily="34" charset="0"/>
                <a:cs typeface="Times New Roman" panose="02020603050405020304" pitchFamily="18" charset="0"/>
              </a:rPr>
              <a:t> and GradientBoostingRegressor have been used.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965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E77E-6EED-4CE2-84DC-A752DB29C0DF}"/>
              </a:ext>
            </a:extLst>
          </p:cNvPr>
          <p:cNvSpPr>
            <a:spLocks noGrp="1"/>
          </p:cNvSpPr>
          <p:nvPr>
            <p:ph idx="1"/>
          </p:nvPr>
        </p:nvSpPr>
        <p:spPr>
          <a:xfrm>
            <a:off x="980242" y="99873"/>
            <a:ext cx="10515600" cy="6758127"/>
          </a:xfrm>
        </p:spPr>
        <p:txBody>
          <a:bodyPr>
            <a:normAutofit fontScale="25000" lnSpcReduction="20000"/>
          </a:bodyPr>
          <a:lstStyle/>
          <a:p>
            <a:pPr marL="0" indent="0">
              <a:buNone/>
            </a:pPr>
            <a:r>
              <a:rPr lang="en-IN" sz="9600" b="1" dirty="0">
                <a:effectLst/>
                <a:latin typeface="Times New Roman" panose="02020603050405020304" pitchFamily="18" charset="0"/>
                <a:ea typeface="Times New Roman" panose="02020603050405020304" pitchFamily="18" charset="0"/>
                <a:cs typeface="Times New Roman" panose="02020603050405020304" pitchFamily="18" charset="0"/>
              </a:rPr>
              <a:t>Run and Evaluate selected models</a:t>
            </a:r>
            <a:endParaRPr lang="en-IN" sz="96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IN" sz="4300" b="1" dirty="0">
              <a:effectLst/>
              <a:latin typeface="Times New Roman" panose="02020603050405020304" pitchFamily="18" charset="0"/>
              <a:ea typeface="Calibri" panose="020F0502020204030204" pitchFamily="34" charset="0"/>
            </a:endParaRPr>
          </a:p>
          <a:p>
            <a:pPr marL="0" indent="0">
              <a:lnSpc>
                <a:spcPct val="170000"/>
              </a:lnSpc>
              <a:buNone/>
            </a:pPr>
            <a:r>
              <a:rPr lang="en-IN" sz="8000" b="1" dirty="0">
                <a:effectLst/>
                <a:latin typeface="Times New Roman" panose="02020603050405020304" pitchFamily="18" charset="0"/>
                <a:ea typeface="Calibri" panose="020F0502020204030204" pitchFamily="34" charset="0"/>
              </a:rPr>
              <a:t>RandomForestRegressor</a:t>
            </a:r>
            <a:r>
              <a:rPr lang="en-IN" sz="8000" dirty="0">
                <a:effectLst/>
                <a:latin typeface="Times New Roman" panose="02020603050405020304" pitchFamily="18" charset="0"/>
                <a:ea typeface="Calibri" panose="020F0502020204030204" pitchFamily="34" charset="0"/>
              </a:rPr>
              <a:t> is the first algorithm used for the classification which is a type of ensemble technique which is generated using a random selection of attributes at each node to determine the split. </a:t>
            </a:r>
          </a:p>
          <a:p>
            <a:pPr marL="0" indent="0">
              <a:lnSpc>
                <a:spcPct val="170000"/>
              </a:lnSpc>
              <a:buNone/>
            </a:pPr>
            <a:r>
              <a:rPr lang="en-IN" sz="8000" dirty="0">
                <a:effectLst/>
                <a:latin typeface="Times New Roman" panose="02020603050405020304" pitchFamily="18" charset="0"/>
                <a:ea typeface="Calibri" panose="020F0502020204030204" pitchFamily="34" charset="0"/>
              </a:rPr>
              <a:t>Second Algorithm is </a:t>
            </a:r>
            <a:r>
              <a:rPr lang="en-IN" sz="8000" b="1" dirty="0">
                <a:effectLst/>
                <a:latin typeface="Times New Roman" panose="02020603050405020304" pitchFamily="18" charset="0"/>
                <a:ea typeface="Calibri" panose="020F0502020204030204" pitchFamily="34" charset="0"/>
              </a:rPr>
              <a:t>SupportVectorRegressor </a:t>
            </a:r>
            <a:r>
              <a:rPr lang="en-IN" sz="8000" dirty="0">
                <a:effectLst/>
                <a:latin typeface="Times New Roman" panose="02020603050405020304" pitchFamily="18" charset="0"/>
                <a:ea typeface="Calibri" panose="020F0502020204030204" pitchFamily="34" charset="0"/>
              </a:rPr>
              <a:t>that have been used for the calculation. </a:t>
            </a:r>
            <a:r>
              <a:rPr lang="en-IN" sz="8000" dirty="0">
                <a:effectLst/>
                <a:latin typeface="Times New Roman" panose="02020603050405020304" pitchFamily="18" charset="0"/>
                <a:ea typeface="Times New Roman" panose="02020603050405020304" pitchFamily="18" charset="0"/>
              </a:rPr>
              <a:t>This algorithm is used for both categorical and continuous type of data. It constructs a hyperplane in multidimensional manner in an iterative manner, which is used to minimize the error. The core idea of the SVM is to create a hyperplane that best divides the dataset into classes. </a:t>
            </a:r>
            <a:endParaRPr lang="en-IN" sz="8000" dirty="0">
              <a:latin typeface="Times New Roman" panose="02020603050405020304" pitchFamily="18" charset="0"/>
              <a:ea typeface="Calibri" panose="020F0502020204030204" pitchFamily="34" charset="0"/>
            </a:endParaRPr>
          </a:p>
          <a:p>
            <a:pPr marL="0" indent="0">
              <a:lnSpc>
                <a:spcPct val="170000"/>
              </a:lnSpc>
              <a:buNone/>
            </a:pPr>
            <a:r>
              <a:rPr lang="en-IN" sz="8000" dirty="0">
                <a:effectLst/>
                <a:latin typeface="Times New Roman" panose="02020603050405020304" pitchFamily="18" charset="0"/>
                <a:ea typeface="Times New Roman" panose="02020603050405020304" pitchFamily="18" charset="0"/>
              </a:rPr>
              <a:t>The third algorithm that has been used is </a:t>
            </a:r>
            <a:r>
              <a:rPr lang="en-IN" sz="8000" b="1" dirty="0">
                <a:effectLst/>
                <a:latin typeface="Times New Roman" panose="02020603050405020304" pitchFamily="18" charset="0"/>
                <a:ea typeface="Times New Roman" panose="02020603050405020304" pitchFamily="18" charset="0"/>
              </a:rPr>
              <a:t>DecisionTreeRegressor</a:t>
            </a:r>
            <a:r>
              <a:rPr lang="en-IN" sz="8000" dirty="0">
                <a:effectLst/>
                <a:latin typeface="Times New Roman" panose="02020603050405020304" pitchFamily="18" charset="0"/>
                <a:ea typeface="Times New Roman" panose="02020603050405020304" pitchFamily="18" charset="0"/>
              </a:rPr>
              <a:t>.This algorithm is using the concept of reducing the impurity from the sample. ‘Entropy’ and ‘Gini index/Gini impurity’ are used for measuring impurity in a sample. Entropy is the amount of information needed to accurately describe some sample. If the sample is homogeneous then entropy is 0 if maximum then it is 1.</a:t>
            </a:r>
          </a:p>
          <a:p>
            <a:pPr marL="0" indent="0">
              <a:lnSpc>
                <a:spcPct val="170000"/>
              </a:lnSpc>
              <a:buNone/>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8000" dirty="0">
              <a:effectLst/>
              <a:latin typeface="Times New Roman" panose="02020603050405020304" pitchFamily="18" charset="0"/>
              <a:ea typeface="Times New Roman" panose="02020603050405020304" pitchFamily="18" charset="0"/>
            </a:endParaRPr>
          </a:p>
          <a:p>
            <a:pPr marL="0" indent="0">
              <a:buNone/>
            </a:pPr>
            <a:endParaRPr lang="en-IN" sz="4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900" spc="-5" dirty="0">
                <a:solidFill>
                  <a:srgbClr val="292929"/>
                </a:solidFill>
                <a:effectLst/>
                <a:latin typeface="Times New Roman" panose="02020603050405020304" pitchFamily="18" charset="0"/>
                <a:ea typeface="Times New Roman" panose="02020603050405020304" pitchFamily="18" charset="0"/>
              </a:rPr>
              <a:t> </a:t>
            </a:r>
            <a:endParaRPr lang="en-IN" sz="2900" dirty="0">
              <a:latin typeface="Times New Roman" panose="02020603050405020304" pitchFamily="18" charset="0"/>
              <a:ea typeface="Times New Roman" panose="02020603050405020304" pitchFamily="18" charset="0"/>
            </a:endParaRPr>
          </a:p>
          <a:p>
            <a:pPr marL="0" indent="0">
              <a:buNone/>
            </a:pP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498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7100E4-F174-43CB-A3C6-223D9DD18B13}"/>
              </a:ext>
            </a:extLst>
          </p:cNvPr>
          <p:cNvSpPr txBox="1"/>
          <p:nvPr/>
        </p:nvSpPr>
        <p:spPr>
          <a:xfrm>
            <a:off x="381740" y="133166"/>
            <a:ext cx="11505460" cy="7669857"/>
          </a:xfrm>
          <a:prstGeom prst="rect">
            <a:avLst/>
          </a:prstGeom>
          <a:noFill/>
        </p:spPr>
        <p:txBody>
          <a:bodyPr wrap="square">
            <a:spAutoFit/>
          </a:bodyPr>
          <a:lstStyle/>
          <a:p>
            <a:pPr marL="0" indent="0">
              <a:lnSpc>
                <a:spcPct val="150000"/>
              </a:lnSpc>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fourth algorithm used is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ElasticNet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which is an ensemble technique. It is a combination of both Lasso and Ridge Algorithm. It is used to reduce the overfitting of the model.</a:t>
            </a:r>
            <a:r>
              <a:rPr lang="en-IN" sz="2000" dirty="0">
                <a:effectLst/>
                <a:latin typeface="Times New Roman" panose="02020603050405020304" pitchFamily="18" charset="0"/>
                <a:ea typeface="Calibri" panose="020F0502020204030204" pitchFamily="34" charset="0"/>
              </a:rPr>
              <a:t> It performs feature selection and also makes hypothesis simpler.</a:t>
            </a:r>
            <a:endParaRPr lang="en-IN" sz="20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2000" dirty="0">
              <a:effectLst/>
              <a:latin typeface="Times New Roman" panose="02020603050405020304" pitchFamily="18" charset="0"/>
              <a:ea typeface="Times New Roman" panose="02020603050405020304" pitchFamily="18" charset="0"/>
            </a:endParaRPr>
          </a:p>
          <a:p>
            <a:pPr marL="0" indent="0">
              <a:lnSpc>
                <a:spcPct val="150000"/>
              </a:lnSpc>
              <a:buNone/>
            </a:pPr>
            <a:r>
              <a:rPr lang="en-IN" sz="2000" dirty="0">
                <a:effectLst/>
                <a:latin typeface="Times New Roman" panose="02020603050405020304" pitchFamily="18" charset="0"/>
                <a:ea typeface="Times New Roman" panose="02020603050405020304" pitchFamily="18" charset="0"/>
              </a:rPr>
              <a:t>The fifth algorithm used is the </a:t>
            </a:r>
            <a:r>
              <a:rPr lang="en-IN" sz="2000" b="1" dirty="0">
                <a:effectLst/>
                <a:latin typeface="Times New Roman" panose="02020603050405020304" pitchFamily="18" charset="0"/>
                <a:ea typeface="Times New Roman" panose="02020603050405020304" pitchFamily="18" charset="0"/>
              </a:rPr>
              <a:t>KNeighborsRegressor</a:t>
            </a:r>
            <a:r>
              <a:rPr lang="en-IN" sz="2000" dirty="0">
                <a:effectLst/>
                <a:latin typeface="Times New Roman" panose="02020603050405020304" pitchFamily="18" charset="0"/>
                <a:ea typeface="Times New Roman" panose="02020603050405020304" pitchFamily="18" charset="0"/>
              </a:rPr>
              <a:t>, it is very simple to understand versatile and one of the topmost machine learning algorithms. In KNeighborsRegressor the number of nearest neighbors are found. The number of neighbors is the core deciding factor. K is generally an odd number.  </a:t>
            </a:r>
          </a:p>
          <a:p>
            <a:pPr marL="0" indent="0">
              <a:lnSpc>
                <a:spcPct val="150000"/>
              </a:lnSpc>
              <a:buNone/>
            </a:pPr>
            <a:endParaRPr lang="en-IN" sz="2000" dirty="0">
              <a:effectLst/>
              <a:latin typeface="Times New Roman" panose="02020603050405020304" pitchFamily="18" charset="0"/>
              <a:ea typeface="Times New Roman" panose="02020603050405020304" pitchFamily="18" charset="0"/>
            </a:endParaRPr>
          </a:p>
          <a:p>
            <a:pPr marL="0" indent="0">
              <a:lnSpc>
                <a:spcPct val="150000"/>
              </a:lnSpc>
              <a:buNone/>
            </a:pPr>
            <a:r>
              <a:rPr lang="en-IN" sz="2000" dirty="0">
                <a:latin typeface="Times New Roman" panose="02020603050405020304" pitchFamily="18" charset="0"/>
                <a:ea typeface="Times New Roman" panose="02020603050405020304" pitchFamily="18" charset="0"/>
              </a:rPr>
              <a:t>The sixth algorithm is </a:t>
            </a:r>
            <a:r>
              <a:rPr lang="en-IN" sz="2000" b="1" dirty="0">
                <a:latin typeface="Times New Roman" panose="02020603050405020304" pitchFamily="18" charset="0"/>
                <a:ea typeface="Times New Roman" panose="02020603050405020304" pitchFamily="18" charset="0"/>
              </a:rPr>
              <a:t>GradientBoostingRegressor</a:t>
            </a:r>
            <a:r>
              <a:rPr lang="en-IN" sz="2000" dirty="0">
                <a:latin typeface="Times New Roman" panose="02020603050405020304" pitchFamily="18" charset="0"/>
                <a:ea typeface="Times New Roman" panose="02020603050405020304" pitchFamily="18" charset="0"/>
              </a:rPr>
              <a:t> which is used. </a:t>
            </a:r>
            <a:r>
              <a:rPr lang="en-IN" sz="2000" dirty="0">
                <a:effectLst/>
                <a:latin typeface="Times New Roman" panose="02020603050405020304" pitchFamily="18" charset="0"/>
                <a:ea typeface="Times New Roman" panose="02020603050405020304" pitchFamily="18" charset="0"/>
              </a:rPr>
              <a:t>In gradient boosting, each predictor corrects its predecessor’s error. . In contrast to adaboost, the weights of the training instances are not tweaked, instead, each predictor is trained using the residual errors of predecessor as labels.</a:t>
            </a:r>
          </a:p>
          <a:p>
            <a:pPr marL="0" indent="0">
              <a:lnSpc>
                <a:spcPct val="150000"/>
              </a:lnSpc>
              <a:buNone/>
            </a:pPr>
            <a:endParaRPr lang="en-IN" sz="2000" dirty="0">
              <a:latin typeface="Times New Roman" panose="02020603050405020304" pitchFamily="18" charset="0"/>
              <a:ea typeface="Times New Roman" panose="02020603050405020304" pitchFamily="18" charset="0"/>
            </a:endParaRPr>
          </a:p>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Key Metric for success in solving problem under consideration</a:t>
            </a:r>
          </a:p>
          <a:p>
            <a:pPr marL="0" indent="0">
              <a:buNone/>
            </a:pPr>
            <a:endParaRPr lang="en-IN" sz="32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000" dirty="0">
                <a:effectLst/>
                <a:latin typeface="Times New Roman" panose="02020603050405020304" pitchFamily="18" charset="0"/>
                <a:ea typeface="Calibri" panose="020F0502020204030204" pitchFamily="34" charset="0"/>
              </a:rPr>
              <a:t>Key Metrics for success in solving problem under consideration includes r2_score</a:t>
            </a:r>
            <a:r>
              <a:rPr lang="en-IN" sz="2000" dirty="0">
                <a:latin typeface="Times New Roman" panose="02020603050405020304" pitchFamily="18" charset="0"/>
                <a:ea typeface="Calibri" panose="020F0502020204030204" pitchFamily="34" charset="0"/>
              </a:rPr>
              <a:t>.</a:t>
            </a:r>
          </a:p>
          <a:p>
            <a:pPr marL="0" indent="0">
              <a:lnSpc>
                <a:spcPct val="150000"/>
              </a:lnSpc>
              <a:buNone/>
            </a:pPr>
            <a:endParaRPr lang="en-IN" sz="20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7205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165</TotalTime>
  <Words>1530</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Century Gothic</vt:lpstr>
      <vt:lpstr>Times New Roman</vt:lpstr>
      <vt:lpstr>Wingdings 3</vt:lpstr>
      <vt:lpstr>Ion</vt:lpstr>
      <vt:lpstr>Housing-Price-Project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Micro-Credit-Project</dc:title>
  <dc:creator>Harpal</dc:creator>
  <cp:lastModifiedBy>Harpal</cp:lastModifiedBy>
  <cp:revision>6</cp:revision>
  <dcterms:created xsi:type="dcterms:W3CDTF">2021-12-09T06:46:56Z</dcterms:created>
  <dcterms:modified xsi:type="dcterms:W3CDTF">2022-02-19T07:56:37Z</dcterms:modified>
</cp:coreProperties>
</file>