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3" r:id="rId6"/>
    <p:sldId id="264" r:id="rId7"/>
    <p:sldId id="266" r:id="rId8"/>
    <p:sldId id="267" r:id="rId9"/>
    <p:sldId id="271"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51720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53299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108010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9713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63395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907335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509309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32044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413237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01291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78771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36067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90003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64383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16307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96174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5EEDE-15E7-45C7-90E8-DF34D81B280B}" type="datetimeFigureOut">
              <a:rPr lang="en-IN" smtClean="0"/>
              <a:t>07-03-2022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14319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85EEDE-15E7-45C7-90E8-DF34D81B280B}" type="datetimeFigureOut">
              <a:rPr lang="en-IN" smtClean="0"/>
              <a:t>07-03-2022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8A5059-BD44-4449-A3D7-BDDD7790A0DE}" type="slidenum">
              <a:rPr lang="en-IN" smtClean="0"/>
              <a:t>‹#›</a:t>
            </a:fld>
            <a:endParaRPr lang="en-IN" dirty="0"/>
          </a:p>
        </p:txBody>
      </p:sp>
    </p:spTree>
    <p:extLst>
      <p:ext uri="{BB962C8B-B14F-4D97-AF65-F5344CB8AC3E}">
        <p14:creationId xmlns:p14="http://schemas.microsoft.com/office/powerpoint/2010/main" val="39591854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ADD3-6BE0-4736-8226-6082EA296AB7}"/>
              </a:ext>
            </a:extLst>
          </p:cNvPr>
          <p:cNvSpPr>
            <a:spLocks noGrp="1"/>
          </p:cNvSpPr>
          <p:nvPr>
            <p:ph type="title"/>
          </p:nvPr>
        </p:nvSpPr>
        <p:spPr>
          <a:xfrm>
            <a:off x="838200" y="365125"/>
            <a:ext cx="10515600" cy="2147256"/>
          </a:xfrm>
        </p:spPr>
        <p:txBody>
          <a:bodyPr/>
          <a:lstStyle/>
          <a:p>
            <a:pPr algn="l"/>
            <a:r>
              <a:rPr lang="en-US" dirty="0">
                <a:latin typeface="Times New Roman" panose="02020603050405020304" pitchFamily="18" charset="0"/>
                <a:cs typeface="Times New Roman" panose="02020603050405020304" pitchFamily="18" charset="0"/>
              </a:rPr>
              <a:t>Malignant-Comments-Project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D2B9C8-7E3D-4045-8D0A-F3B3861D903F}"/>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Table of Contents</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FA568B-CD32-4475-9844-AC28F768E8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6699" y="365125"/>
            <a:ext cx="3722833" cy="2001683"/>
          </a:xfrm>
          <a:prstGeom prst="rect">
            <a:avLst/>
          </a:prstGeom>
          <a:noFill/>
          <a:ln>
            <a:noFill/>
          </a:ln>
        </p:spPr>
      </p:pic>
      <p:graphicFrame>
        <p:nvGraphicFramePr>
          <p:cNvPr id="6" name="Table 6">
            <a:extLst>
              <a:ext uri="{FF2B5EF4-FFF2-40B4-BE49-F238E27FC236}">
                <a16:creationId xmlns:a16="http://schemas.microsoft.com/office/drawing/2014/main" id="{14C974B3-204E-4915-84EE-1C3C723E953F}"/>
              </a:ext>
            </a:extLst>
          </p:cNvPr>
          <p:cNvGraphicFramePr>
            <a:graphicFrameLocks noGrp="1"/>
          </p:cNvGraphicFramePr>
          <p:nvPr/>
        </p:nvGraphicFramePr>
        <p:xfrm>
          <a:off x="838199" y="2489521"/>
          <a:ext cx="9149180" cy="3405252"/>
        </p:xfrm>
        <a:graphic>
          <a:graphicData uri="http://schemas.openxmlformats.org/drawingml/2006/table">
            <a:tbl>
              <a:tblPr firstRow="1" bandRow="1">
                <a:tableStyleId>{5C22544A-7EE6-4342-B048-85BDC9FD1C3A}</a:tableStyleId>
              </a:tblPr>
              <a:tblGrid>
                <a:gridCol w="4574590">
                  <a:extLst>
                    <a:ext uri="{9D8B030D-6E8A-4147-A177-3AD203B41FA5}">
                      <a16:colId xmlns:a16="http://schemas.microsoft.com/office/drawing/2014/main" val="4197718312"/>
                    </a:ext>
                  </a:extLst>
                </a:gridCol>
                <a:gridCol w="4574590">
                  <a:extLst>
                    <a:ext uri="{9D8B030D-6E8A-4147-A177-3AD203B41FA5}">
                      <a16:colId xmlns:a16="http://schemas.microsoft.com/office/drawing/2014/main" val="4097695371"/>
                    </a:ext>
                  </a:extLst>
                </a:gridCol>
              </a:tblGrid>
              <a:tr h="594697">
                <a:tc>
                  <a:txBody>
                    <a:bodyPr/>
                    <a:lstStyle/>
                    <a:p>
                      <a:r>
                        <a:rPr lang="en-US" dirty="0">
                          <a:latin typeface="Times New Roman" panose="02020603050405020304" pitchFamily="18" charset="0"/>
                          <a:cs typeface="Times New Roman" panose="02020603050405020304" pitchFamily="18" charset="0"/>
                        </a:rPr>
                        <a:t>Serial Number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Topic</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3114271"/>
                  </a:ext>
                </a:extLst>
              </a:tr>
              <a:tr h="594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Times New Roman" panose="02020603050405020304" pitchFamily="18" charset="0"/>
                          <a:ea typeface="+mn-ea"/>
                          <a:cs typeface="Times New Roman" panose="02020603050405020304" pitchFamily="18" charset="0"/>
                        </a:rPr>
                        <a:t>1</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INTRODUCTION</a:t>
                      </a:r>
                    </a:p>
                  </a:txBody>
                  <a:tcPr/>
                </a:tc>
                <a:extLst>
                  <a:ext uri="{0D108BD9-81ED-4DB2-BD59-A6C34878D82A}">
                    <a16:rowId xmlns:a16="http://schemas.microsoft.com/office/drawing/2014/main" val="3837427090"/>
                  </a:ext>
                </a:extLst>
              </a:tr>
              <a:tr h="594697">
                <a:tc>
                  <a:txBody>
                    <a:bodyPr/>
                    <a:lstStyle/>
                    <a:p>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ANALYTICAL PROBLEM FRAMING</a:t>
                      </a:r>
                    </a:p>
                  </a:txBody>
                  <a:tcPr/>
                </a:tc>
                <a:extLst>
                  <a:ext uri="{0D108BD9-81ED-4DB2-BD59-A6C34878D82A}">
                    <a16:rowId xmlns:a16="http://schemas.microsoft.com/office/drawing/2014/main" val="1772608308"/>
                  </a:ext>
                </a:extLst>
              </a:tr>
              <a:tr h="1026464">
                <a:tc>
                  <a:txBody>
                    <a:bodyPr/>
                    <a:lstStyle/>
                    <a:p>
                      <a:r>
                        <a:rPr lang="en-US" b="1"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MODEL/S DEVELOPMENT AND EVALUATION</a:t>
                      </a:r>
                    </a:p>
                  </a:txBody>
                  <a:tcPr/>
                </a:tc>
                <a:extLst>
                  <a:ext uri="{0D108BD9-81ED-4DB2-BD59-A6C34878D82A}">
                    <a16:rowId xmlns:a16="http://schemas.microsoft.com/office/drawing/2014/main" val="4136384627"/>
                  </a:ext>
                </a:extLst>
              </a:tr>
              <a:tr h="594697">
                <a:tc>
                  <a:txBody>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CONCLUSION</a:t>
                      </a:r>
                    </a:p>
                  </a:txBody>
                  <a:tcPr/>
                </a:tc>
                <a:extLst>
                  <a:ext uri="{0D108BD9-81ED-4DB2-BD59-A6C34878D82A}">
                    <a16:rowId xmlns:a16="http://schemas.microsoft.com/office/drawing/2014/main" val="1967850499"/>
                  </a:ext>
                </a:extLst>
              </a:tr>
            </a:tbl>
          </a:graphicData>
        </a:graphic>
      </p:graphicFrame>
    </p:spTree>
    <p:extLst>
      <p:ext uri="{BB962C8B-B14F-4D97-AF65-F5344CB8AC3E}">
        <p14:creationId xmlns:p14="http://schemas.microsoft.com/office/powerpoint/2010/main" val="391009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38200" y="328474"/>
            <a:ext cx="10515600" cy="6329778"/>
          </a:xfrm>
        </p:spPr>
        <p:txBody>
          <a:bodyPr>
            <a:normAutofit fontScale="92500"/>
          </a:bodyPr>
          <a:lstStyle/>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Key Metric for success in solving problem under consideration</a:t>
            </a:r>
            <a:endParaRPr lang="en-IN" sz="2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rPr>
              <a:t>Key Metrics for success in solving problem under consideration includes accuracy_score, f1-score,classification_</a:t>
            </a:r>
            <a:r>
              <a:rPr lang="en-IN" sz="2400" dirty="0">
                <a:latin typeface="Times New Roman" panose="02020603050405020304" pitchFamily="18" charset="0"/>
                <a:ea typeface="Calibri" panose="020F0502020204030204" pitchFamily="34" charset="0"/>
              </a:rPr>
              <a:t>report</a:t>
            </a:r>
            <a:r>
              <a:rPr lang="en-IN" sz="2400" dirty="0">
                <a:effectLst/>
                <a:latin typeface="Times New Roman" panose="02020603050405020304" pitchFamily="18" charset="0"/>
                <a:ea typeface="Calibri" panose="020F0502020204030204" pitchFamily="34" charset="0"/>
              </a:rPr>
              <a:t> and confusion_matrix</a:t>
            </a:r>
            <a:r>
              <a:rPr lang="en-IN" sz="2400" dirty="0">
                <a:latin typeface="Times New Roman" panose="02020603050405020304" pitchFamily="18" charset="0"/>
                <a:ea typeface="Calibri" panose="020F0502020204030204" pitchFamily="34" charset="0"/>
              </a:rPr>
              <a:t>, precision and recall.</a:t>
            </a:r>
            <a:endParaRPr lang="en-IN" sz="2400" dirty="0"/>
          </a:p>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IN" sz="2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rPr>
              <a:t>Visualization plots that have been used in the project includes </a:t>
            </a:r>
            <a:r>
              <a:rPr lang="en-IN" sz="2400" dirty="0">
                <a:latin typeface="Times New Roman" panose="02020603050405020304" pitchFamily="18" charset="0"/>
                <a:ea typeface="Calibri" panose="020F0502020204030204" pitchFamily="34" charset="0"/>
              </a:rPr>
              <a:t>countplot</a:t>
            </a:r>
            <a:r>
              <a:rPr lang="en-IN" sz="2400" dirty="0">
                <a:effectLst/>
                <a:latin typeface="Times New Roman" panose="02020603050405020304" pitchFamily="18" charset="0"/>
                <a:ea typeface="Calibri" panose="020F0502020204030204" pitchFamily="34" charset="0"/>
              </a:rPr>
              <a:t> for visualizing the number of labels vs number of comments. And accuracy and loss curve was also used for Neural Network which increases and decreases with epoch.</a:t>
            </a:r>
            <a:endParaRPr lang="en-IN" sz="2400" b="1" dirty="0">
              <a:effectLst/>
              <a:latin typeface="Times New Roman" panose="02020603050405020304" pitchFamily="18" charset="0"/>
              <a:ea typeface="Calibri" panose="020F0502020204030204" pitchFamily="34" charset="0"/>
            </a:endParaRPr>
          </a:p>
          <a:p>
            <a:pPr marL="0" indent="0">
              <a:buNone/>
            </a:pPr>
            <a:r>
              <a:rPr lang="en-IN" sz="3000" b="1" dirty="0">
                <a:effectLst/>
                <a:latin typeface="Times New Roman" panose="02020603050405020304" pitchFamily="18" charset="0"/>
                <a:ea typeface="Calibri" panose="020F0502020204030204" pitchFamily="34" charset="0"/>
              </a:rPr>
              <a:t>Interpretation of the Results</a:t>
            </a:r>
            <a:endParaRPr lang="en-IN" sz="3000" b="1" dirty="0">
              <a:latin typeface="Times New Roman" panose="02020603050405020304" pitchFamily="18" charset="0"/>
              <a:ea typeface="Calibri" panose="020F0502020204030204" pitchFamily="34" charset="0"/>
            </a:endParaRPr>
          </a:p>
          <a:p>
            <a:pPr marL="0" indent="0">
              <a:buNone/>
            </a:pPr>
            <a:r>
              <a:rPr lang="en-IN" sz="2400" dirty="0">
                <a:effectLst/>
                <a:latin typeface="Times New Roman" panose="02020603050405020304" pitchFamily="18" charset="0"/>
                <a:ea typeface="Calibri" panose="020F0502020204030204" pitchFamily="34" charset="0"/>
              </a:rPr>
              <a:t>From the Data Visualization we can see those comments having number of labels 5 are most in number followed by 3 followed by 2 and so on. . Accuracies along with precision and recall is found for various algorithms and for neural network it is found maximum. The accuracies for various algorithms are found to be very less like for BinaryRelevance it is found to be 0.158 with hamming loss of 0.3876 precision and recall for some labels are also found to be 0. Precision,Recall and f1-score for MLPClassifier and RandomForestClassifier are found to be 0 for all the labels. </a:t>
            </a:r>
            <a:endParaRPr lang="en-IN" sz="2400" dirty="0"/>
          </a:p>
        </p:txBody>
      </p:sp>
    </p:spTree>
    <p:extLst>
      <p:ext uri="{BB962C8B-B14F-4D97-AF65-F5344CB8AC3E}">
        <p14:creationId xmlns:p14="http://schemas.microsoft.com/office/powerpoint/2010/main" val="210492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38200" y="310718"/>
            <a:ext cx="10515600" cy="5866245"/>
          </a:xfrm>
        </p:spPr>
        <p:txBody>
          <a:bodyPr>
            <a:normAutofit fontScale="92500" lnSpcReduction="10000"/>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indent="0">
              <a:buNone/>
            </a:pPr>
            <a:r>
              <a:rPr lang="en-IN" sz="3000" b="1" dirty="0">
                <a:effectLst/>
                <a:latin typeface="Times New Roman" panose="02020603050405020304" pitchFamily="18" charset="0"/>
                <a:ea typeface="Calibri" panose="020F0502020204030204" pitchFamily="34" charset="0"/>
              </a:rPr>
              <a:t>Key Findings and Conclusions of the Study</a:t>
            </a:r>
            <a:endParaRPr lang="en-IN" sz="3000" b="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rPr>
              <a:t>From the complete project we came to know that starting from importing the dataset and to the end of the model building and checking its f1_score there come a lot of challenges. Challenges include starting from text-cleaning and text-preprocessing which includes checking for null and empty values. Then other pre-processing techniques like Data Visualization are also used. The results obtained from the Neural Network are best accuracy wise since models with other accuracies are far below that of the Neural Network.</a:t>
            </a:r>
          </a:p>
          <a:p>
            <a:pPr marL="0" indent="0">
              <a:buNone/>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Learning Outcomes of the Study in respect of Data Science</a:t>
            </a:r>
          </a:p>
          <a:p>
            <a:pPr marL="0" indent="0">
              <a:buNone/>
            </a:pPr>
            <a:r>
              <a:rPr lang="en-IN" sz="2400" dirty="0">
                <a:effectLst/>
                <a:latin typeface="Times New Roman" panose="02020603050405020304" pitchFamily="18" charset="0"/>
                <a:ea typeface="Calibri" panose="020F0502020204030204" pitchFamily="34" charset="0"/>
              </a:rPr>
              <a:t>Learnings includes deep analysis of various data visualization techniques to get insights of the data and the variation of data in features with respect to label. Challenges in this project include feature selection, Exhaustive computation for text-preprocessing since number of rows are very large.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Selecting the best algorithm for the Final Model. Creating the Neural Network and training datapoints on it.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6118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69FB1-A0FF-4AB3-8439-E36F19168F13}"/>
              </a:ext>
            </a:extLst>
          </p:cNvPr>
          <p:cNvSpPr>
            <a:spLocks noGrp="1"/>
          </p:cNvSpPr>
          <p:nvPr>
            <p:ph idx="1"/>
          </p:nvPr>
        </p:nvSpPr>
        <p:spPr>
          <a:xfrm>
            <a:off x="838200" y="310718"/>
            <a:ext cx="10515600" cy="5866245"/>
          </a:xfrm>
        </p:spPr>
        <p:txBody>
          <a:bodyPr/>
          <a:lstStyle/>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Limitations of this work and Scope for Future Work</a:t>
            </a:r>
            <a:endParaRPr lang="en-IN" sz="2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rPr>
              <a:t>Limitations of this work is that more robust model can be build using some more advanced techniques in machine learning model building. Exhaustive EDA can also improve the accuracy of the model using some more techniques for the EDA analysis. Solution of the problem of less accuracy can be done using improved Feature Engineering techniques.</a:t>
            </a:r>
            <a:endParaRPr lang="en-IN" sz="2400" dirty="0"/>
          </a:p>
        </p:txBody>
      </p:sp>
    </p:spTree>
    <p:extLst>
      <p:ext uri="{BB962C8B-B14F-4D97-AF65-F5344CB8AC3E}">
        <p14:creationId xmlns:p14="http://schemas.microsoft.com/office/powerpoint/2010/main" val="123897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3B72-AB75-44BD-B9B8-D5EB429D5A6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78453A-CDA0-4E79-A19A-F344313603A4}"/>
              </a:ext>
            </a:extLst>
          </p:cNvPr>
          <p:cNvSpPr>
            <a:spLocks noGrp="1"/>
          </p:cNvSpPr>
          <p:nvPr>
            <p:ph idx="1"/>
          </p:nvPr>
        </p:nvSpPr>
        <p:spPr>
          <a:xfrm>
            <a:off x="616259" y="1779465"/>
            <a:ext cx="10515600" cy="4483224"/>
          </a:xfrm>
        </p:spPr>
        <p:txBody>
          <a:bodyPr>
            <a:normAutofit lnSpcReduction="10000"/>
          </a:bodyPr>
          <a:lstStyle/>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marL="0" indent="0">
              <a:buNone/>
            </a:pPr>
            <a:r>
              <a:rPr lang="en-IN" sz="2400" dirty="0">
                <a:effectLst/>
                <a:latin typeface="Times New Roman" panose="02020603050405020304" pitchFamily="18" charset="0"/>
                <a:ea typeface="Calibri" panose="020F0502020204030204" pitchFamily="34" charset="0"/>
              </a:rPr>
              <a:t>In this Malignant-Comment-problem we have tried to predict whether the comments from various sources are malignant, highly malignant, rude, threat, abuse and loathe. Online hate, described as abusive language, aggression, cyberbullying, hatefulness and many others has been identified as a major threat on online social media platforms.</a:t>
            </a:r>
          </a:p>
          <a:p>
            <a:pPr marL="0" indent="0">
              <a:buNone/>
            </a:pPr>
            <a:endParaRPr lang="en-IN" sz="1800" dirty="0">
              <a:latin typeface="Times New Roman" panose="02020603050405020304" pitchFamily="18" charset="0"/>
              <a:ea typeface="Calibri" panose="020F0502020204030204" pitchFamily="34" charset="0"/>
            </a:endParaRPr>
          </a:p>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p>
          <a:p>
            <a:pPr marL="0" indent="0">
              <a:buNone/>
            </a:pPr>
            <a:r>
              <a:rPr lang="en-IN" sz="2400" dirty="0">
                <a:effectLst/>
                <a:latin typeface="Times New Roman" panose="02020603050405020304" pitchFamily="18" charset="0"/>
                <a:ea typeface="Calibri" panose="020F0502020204030204" pitchFamily="34" charset="0"/>
              </a:rPr>
              <a:t>There has been a remarkable increase in the cases of cyberbullying and trolls on various social media platforms. Many celebrities and influences are facing backlashes from people and have to come across hateful and offensive comments. </a:t>
            </a:r>
            <a:endParaRPr lang="en-IN" sz="2400" dirty="0"/>
          </a:p>
        </p:txBody>
      </p:sp>
    </p:spTree>
    <p:extLst>
      <p:ext uri="{BB962C8B-B14F-4D97-AF65-F5344CB8AC3E}">
        <p14:creationId xmlns:p14="http://schemas.microsoft.com/office/powerpoint/2010/main" val="33720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D534C-F915-431E-A7B1-CBCFB5C0E089}"/>
              </a:ext>
            </a:extLst>
          </p:cNvPr>
          <p:cNvSpPr>
            <a:spLocks noGrp="1"/>
          </p:cNvSpPr>
          <p:nvPr>
            <p:ph idx="1"/>
          </p:nvPr>
        </p:nvSpPr>
        <p:spPr>
          <a:xfrm>
            <a:off x="838200" y="124287"/>
            <a:ext cx="10515600" cy="6560597"/>
          </a:xfrm>
        </p:spPr>
        <p:txBody>
          <a:bodyPr>
            <a:normAutofit/>
          </a:bodyPr>
          <a:lstStyle/>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p>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Various articles and reports from website like Kaggle, analyticsvidhya, medium and towardsdatascience have been used for reference. Various techniques in text-pre-processing, data visualization, machine learning and deep learning model building have been used from these websites. Scikit learn library have been used extensively for importing libraries.</a:t>
            </a:r>
          </a:p>
          <a:p>
            <a:pPr marL="0" indent="0">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Motivation for the Problem Undertaken</a:t>
            </a:r>
          </a:p>
          <a:p>
            <a:pPr marL="0" indent="0">
              <a:buNone/>
            </a:pPr>
            <a:r>
              <a:rPr lang="en-IN" sz="2400" dirty="0">
                <a:effectLst/>
                <a:latin typeface="Times New Roman" panose="02020603050405020304" pitchFamily="18" charset="0"/>
                <a:ea typeface="Calibri" panose="020F0502020204030204" pitchFamily="34" charset="0"/>
              </a:rPr>
              <a:t>Objective to build this machine learning and Deep learning model is to have a hands on the model building techniques along with facing new challenges while solving various anomalies in the dataset.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And solving issues encountered during the machine learning and deep learning model building. Since the number of records is quite high so computation takes a lot of time along with careful selection of features during feature engineering also posed some challenges.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3037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4B6F4-8343-4DC3-8C52-27E010A3CB40}"/>
              </a:ext>
            </a:extLst>
          </p:cNvPr>
          <p:cNvSpPr>
            <a:spLocks noGrp="1"/>
          </p:cNvSpPr>
          <p:nvPr>
            <p:ph idx="1"/>
          </p:nvPr>
        </p:nvSpPr>
        <p:spPr>
          <a:xfrm>
            <a:off x="838200" y="248575"/>
            <a:ext cx="10515600" cy="5928388"/>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Mathematical/ Analytical Modeling of the Problem</a:t>
            </a:r>
            <a:endParaRPr lang="en-IN" sz="2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Linear Algebra and Calculus concepts are used in the machine learning models. Since various Classification</a:t>
            </a:r>
            <a:r>
              <a:rPr lang="en-IN" sz="2400" spc="-5" dirty="0">
                <a:latin typeface="Times New Roman" panose="02020603050405020304" pitchFamily="18" charset="0"/>
                <a:ea typeface="Calibri" panose="020F0502020204030204" pitchFamily="34" charset="0"/>
                <a:cs typeface="Times New Roman" panose="02020603050405020304" pitchFamily="18" charset="0"/>
              </a:rPr>
              <a:t> Algorithms</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have been used in the Machine Learning </a:t>
            </a:r>
            <a:r>
              <a:rPr lang="en-IN" sz="2400" spc="-5" dirty="0">
                <a:latin typeface="Times New Roman" panose="02020603050405020304" pitchFamily="18" charset="0"/>
                <a:ea typeface="Calibri" panose="020F0502020204030204" pitchFamily="34" charset="0"/>
                <a:cs typeface="Times New Roman" panose="02020603050405020304" pitchFamily="18" charset="0"/>
              </a:rPr>
              <a:t>Models</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mathematics is working behind them. Calculation of evaluation metrics also involved mathematical concepts like algebraic summation.</a:t>
            </a:r>
          </a:p>
          <a:p>
            <a:pPr marL="0" indent="0">
              <a:buNone/>
            </a:pPr>
            <a:endPar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Data Sources and their formats</a:t>
            </a:r>
            <a:endParaRPr lang="en-IN" sz="2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rPr>
              <a:t>Dataset that is used is having csv format of file and that is </a:t>
            </a:r>
            <a:r>
              <a:rPr lang="en-IN" sz="2400" dirty="0">
                <a:latin typeface="Times New Roman" panose="02020603050405020304" pitchFamily="18" charset="0"/>
                <a:ea typeface="Calibri" panose="020F0502020204030204" pitchFamily="34" charset="0"/>
              </a:rPr>
              <a:t>provided.</a:t>
            </a:r>
            <a:endParaRPr lang="en-IN" sz="2400" dirty="0"/>
          </a:p>
        </p:txBody>
      </p:sp>
    </p:spTree>
    <p:extLst>
      <p:ext uri="{BB962C8B-B14F-4D97-AF65-F5344CB8AC3E}">
        <p14:creationId xmlns:p14="http://schemas.microsoft.com/office/powerpoint/2010/main" val="261211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BABF4-3976-4575-A361-9FF393DDAA0F}"/>
              </a:ext>
            </a:extLst>
          </p:cNvPr>
          <p:cNvSpPr>
            <a:spLocks noGrp="1"/>
          </p:cNvSpPr>
          <p:nvPr>
            <p:ph idx="1"/>
          </p:nvPr>
        </p:nvSpPr>
        <p:spPr>
          <a:xfrm>
            <a:off x="838200" y="355107"/>
            <a:ext cx="10515600" cy="5821856"/>
          </a:xfrm>
        </p:spPr>
        <p:txBody>
          <a:bodyPr>
            <a:normAutofit fontScale="92500" lnSpcReduction="10000"/>
          </a:bodyPr>
          <a:lstStyle/>
          <a:p>
            <a:pPr marL="0" indent="0">
              <a:buNone/>
            </a:pPr>
            <a:r>
              <a:rPr lang="en-IN" sz="3000" b="1" dirty="0">
                <a:latin typeface="Times New Roman" panose="02020603050405020304" pitchFamily="18" charset="0"/>
                <a:ea typeface="Times New Roman" panose="02020603050405020304" pitchFamily="18" charset="0"/>
                <a:cs typeface="Times New Roman" panose="02020603050405020304" pitchFamily="18" charset="0"/>
              </a:rPr>
              <a:t>Text</a:t>
            </a: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 Pre-processing Done</a:t>
            </a:r>
            <a:endParaRPr lang="en-IN" sz="30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10000"/>
              </a:lnSpc>
              <a:buNone/>
            </a:pPr>
            <a:r>
              <a:rPr lang="en-IN" sz="2600" dirty="0">
                <a:effectLst/>
                <a:latin typeface="Times New Roman" panose="02020603050405020304" pitchFamily="18" charset="0"/>
                <a:ea typeface="Calibri" panose="020F0502020204030204" pitchFamily="34" charset="0"/>
              </a:rPr>
              <a:t>In the text pre-processing and cleaning. Data have been checked for datatype and then various techniques have been used to clean the data like stopword removal, punctuation removal, lowercase, removal of frequent words, removal of rare words, Lemmatization</a:t>
            </a:r>
            <a:r>
              <a:rPr lang="en-IN" sz="2600" dirty="0">
                <a:latin typeface="Times New Roman" panose="02020603050405020304" pitchFamily="18" charset="0"/>
                <a:ea typeface="Calibri" panose="020F0502020204030204" pitchFamily="34" charset="0"/>
              </a:rPr>
              <a:t> etc. </a:t>
            </a:r>
            <a:endParaRPr lang="en-IN" sz="2600" dirty="0">
              <a:effectLst/>
              <a:latin typeface="Times New Roman" panose="02020603050405020304" pitchFamily="18" charset="0"/>
              <a:ea typeface="Calibri" panose="020F0502020204030204" pitchFamily="34" charset="0"/>
            </a:endParaRPr>
          </a:p>
          <a:p>
            <a:pPr marL="0" indent="0">
              <a:lnSpc>
                <a:spcPct val="110000"/>
              </a:lnSpc>
              <a:buNone/>
            </a:pPr>
            <a:endParaRPr lang="en-IN" sz="2200" dirty="0">
              <a:latin typeface="Times New Roman" panose="02020603050405020304" pitchFamily="18" charset="0"/>
              <a:ea typeface="Calibri" panose="020F0502020204030204" pitchFamily="34" charset="0"/>
            </a:endParaRPr>
          </a:p>
          <a:p>
            <a:pPr marL="0" indent="0">
              <a:lnSpc>
                <a:spcPct val="107000"/>
              </a:lnSpc>
              <a:spcBef>
                <a:spcPts val="200"/>
              </a:spcBef>
              <a:buNone/>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Data Inputs- Logic- Output Relationships</a:t>
            </a:r>
          </a:p>
          <a:p>
            <a:pPr marL="0" indent="0">
              <a:lnSpc>
                <a:spcPct val="107000"/>
              </a:lnSpc>
              <a:spcBef>
                <a:spcPts val="200"/>
              </a:spcBef>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There are no data inputs-logic-output relationships found in the dataset.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sz="2200" dirty="0">
              <a:latin typeface="Times New Roman" panose="02020603050405020304" pitchFamily="18" charset="0"/>
              <a:ea typeface="Calibri" panose="020F0502020204030204" pitchFamily="34" charset="0"/>
            </a:endParaRPr>
          </a:p>
          <a:p>
            <a:pPr marL="0" indent="0">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dirty="0">
              <a:effectLst/>
              <a:latin typeface="Times New Roman" panose="02020603050405020304" pitchFamily="18" charset="0"/>
              <a:ea typeface="Calibri" panose="020F0502020204030204" pitchFamily="34" charset="0"/>
            </a:endParaRPr>
          </a:p>
          <a:p>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890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A672A-325F-436D-8243-D1B69F0B553A}"/>
              </a:ext>
            </a:extLst>
          </p:cNvPr>
          <p:cNvSpPr>
            <a:spLocks noGrp="1"/>
          </p:cNvSpPr>
          <p:nvPr>
            <p:ph idx="1"/>
          </p:nvPr>
        </p:nvSpPr>
        <p:spPr>
          <a:xfrm>
            <a:off x="838200" y="204186"/>
            <a:ext cx="10515600" cy="5972777"/>
          </a:xfrm>
        </p:spPr>
        <p:txBody>
          <a:bodyPr/>
          <a:lstStyle/>
          <a:p>
            <a:pPr marL="0" indent="0">
              <a:buNone/>
            </a:pPr>
            <a:r>
              <a:rPr lang="en-IN" sz="2800" b="1" dirty="0">
                <a:latin typeface="Times New Roman" panose="02020603050405020304" pitchFamily="18" charset="0"/>
                <a:ea typeface="Calibri" panose="020F0502020204030204" pitchFamily="34" charset="0"/>
              </a:rPr>
              <a:t>S</a:t>
            </a:r>
            <a:r>
              <a:rPr lang="en-IN" sz="2800" b="1" dirty="0">
                <a:effectLst/>
                <a:latin typeface="Times New Roman" panose="02020603050405020304" pitchFamily="18" charset="0"/>
                <a:ea typeface="Calibri" panose="020F0502020204030204" pitchFamily="34" charset="0"/>
              </a:rPr>
              <a:t>et of assumptions (if any) related to the problem </a:t>
            </a:r>
          </a:p>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No assumption taken during model building.</a:t>
            </a: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Hardware and Software Requirements and Tools Used</a:t>
            </a:r>
            <a:endParaRPr lang="en-IN" sz="28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the hardware a laptop has been used along with an optical mouse. </a:t>
            </a:r>
            <a:r>
              <a:rPr lang="en-IN" sz="2400" dirty="0">
                <a:effectLst/>
                <a:latin typeface="Times New Roman" panose="02020603050405020304" pitchFamily="18" charset="0"/>
                <a:ea typeface="Calibri" panose="020F0502020204030204" pitchFamily="34" charset="0"/>
              </a:rPr>
              <a:t>In software excel, Python Jupyter notebook, have been used. </a:t>
            </a:r>
            <a:r>
              <a:rPr lang="en-IN" sz="2400" dirty="0">
                <a:latin typeface="Times New Roman" panose="02020603050405020304" pitchFamily="18" charset="0"/>
                <a:ea typeface="Calibri" panose="020F0502020204030204" pitchFamily="34" charset="0"/>
              </a:rPr>
              <a:t>Various</a:t>
            </a:r>
            <a:r>
              <a:rPr lang="en-IN" sz="2400" dirty="0">
                <a:effectLst/>
                <a:latin typeface="Times New Roman" panose="02020603050405020304" pitchFamily="18" charset="0"/>
                <a:ea typeface="Calibri" panose="020F0502020204030204" pitchFamily="34" charset="0"/>
              </a:rPr>
              <a:t> libraries, methods and application of </a:t>
            </a:r>
            <a:r>
              <a:rPr lang="en-IN" sz="2400" dirty="0">
                <a:latin typeface="Times New Roman" panose="02020603050405020304" pitchFamily="18" charset="0"/>
                <a:ea typeface="Calibri" panose="020F0502020204030204" pitchFamily="34" charset="0"/>
              </a:rPr>
              <a:t>Python h</a:t>
            </a:r>
            <a:r>
              <a:rPr lang="en-IN" sz="2400" dirty="0">
                <a:effectLst/>
                <a:latin typeface="Times New Roman" panose="02020603050405020304" pitchFamily="18" charset="0"/>
                <a:ea typeface="Calibri" panose="020F0502020204030204" pitchFamily="34" charset="0"/>
              </a:rPr>
              <a:t>ave been used. Libraries like sklearn, NumPy, Pandas, Seaborn are used.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885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3DE60-04E7-48B1-81A7-0884E1A54DFC}"/>
              </a:ext>
            </a:extLst>
          </p:cNvPr>
          <p:cNvSpPr>
            <a:spLocks noGrp="1"/>
          </p:cNvSpPr>
          <p:nvPr>
            <p:ph idx="1"/>
          </p:nvPr>
        </p:nvSpPr>
        <p:spPr>
          <a:xfrm>
            <a:off x="838200" y="301841"/>
            <a:ext cx="10515600" cy="5875122"/>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a:t>
            </a:r>
          </a:p>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Identification of possible problem-solving approaches (methods)</a:t>
            </a:r>
            <a:endParaRPr lang="en-IN" sz="2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rPr>
              <a:t>In the problem solving approaches text cleaning is the first important task done for any kind of NLP task whether it is multilabel, multiclass classification. In the text cleaning we have to clean the text by removing punctuations, stopwords, html tags, digits etc for a large amount of data it will take a long time for text cleaning.</a:t>
            </a:r>
            <a:r>
              <a:rPr lang="en-IN" sz="1800" dirty="0">
                <a:effectLst/>
                <a:latin typeface="Times New Roman" panose="02020603050405020304" pitchFamily="18" charset="0"/>
                <a:ea typeface="Calibri" panose="020F0502020204030204" pitchFamily="34" charset="0"/>
              </a:rPr>
              <a:t> </a:t>
            </a:r>
            <a:endParaRPr lang="en-IN" sz="1800" dirty="0">
              <a:latin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Testing of Identified Approaches (Algorithms)</a:t>
            </a:r>
            <a:endParaRPr lang="en-IN" sz="2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Algorithms used in the training and testing are : </a:t>
            </a:r>
            <a:r>
              <a:rPr lang="en-IN" sz="2400" dirty="0">
                <a:latin typeface="Times New Roman" panose="02020603050405020304" pitchFamily="18" charset="0"/>
                <a:ea typeface="Calibri" panose="020F0502020204030204" pitchFamily="34" charset="0"/>
                <a:cs typeface="Times New Roman" panose="02020603050405020304" pitchFamily="18" charset="0"/>
              </a:rPr>
              <a:t>BinaryRelevance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Classifier, ClassifierChains</a:t>
            </a:r>
            <a:r>
              <a:rPr lang="en-IN" sz="2400" dirty="0">
                <a:latin typeface="Times New Roman" panose="02020603050405020304" pitchFamily="18" charset="0"/>
                <a:ea typeface="Calibri" panose="020F0502020204030204" pitchFamily="34" charset="0"/>
                <a:cs typeface="Times New Roman" panose="02020603050405020304" pitchFamily="18" charset="0"/>
              </a:rPr>
              <a:t>, LabelPowerset, MLPClassifier, RandomForestClassifier, GaussianNB and Neural Network have been used.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965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918099" y="0"/>
            <a:ext cx="10515600" cy="6858000"/>
          </a:xfrm>
        </p:spPr>
        <p:txBody>
          <a:bodyPr>
            <a:normAutofit fontScale="25000" lnSpcReduction="20000"/>
          </a:bodyPr>
          <a:lstStyle/>
          <a:p>
            <a:pPr marL="0" indent="0">
              <a:buNone/>
            </a:pPr>
            <a:r>
              <a:rPr lang="en-IN" sz="11200" b="1" dirty="0">
                <a:effectLst/>
                <a:latin typeface="Times New Roman" panose="02020603050405020304" pitchFamily="18" charset="0"/>
                <a:ea typeface="Times New Roman" panose="02020603050405020304" pitchFamily="18" charset="0"/>
                <a:cs typeface="Times New Roman" panose="02020603050405020304" pitchFamily="18" charset="0"/>
              </a:rPr>
              <a:t>Run and Evaluate selected models</a:t>
            </a:r>
          </a:p>
          <a:p>
            <a:pPr marL="0" indent="0">
              <a:lnSpc>
                <a:spcPct val="120000"/>
              </a:lnSpc>
              <a:buNone/>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First Algorithm is </a:t>
            </a:r>
            <a:r>
              <a:rPr lang="en-IN" sz="9600" b="1" dirty="0">
                <a:latin typeface="Times New Roman" panose="02020603050405020304" pitchFamily="18" charset="0"/>
                <a:ea typeface="Calibri" panose="020F0502020204030204" pitchFamily="34" charset="0"/>
                <a:cs typeface="Times New Roman" panose="02020603050405020304" pitchFamily="18" charset="0"/>
              </a:rPr>
              <a:t>BinaryRelevance.</a:t>
            </a: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This is the simplest technique, which basically treats each label as separate single class classification problem. In multi-label classification problem, we can't simply use our normal metrics to calculate the accuracy of our predictions. For that purpose, we will use accuracy_score metric. This function calculates the subset of accuracy meaning the predicted set of labels should exactly match with the true set of labels.</a:t>
            </a:r>
          </a:p>
          <a:p>
            <a:pPr marL="0" indent="0">
              <a:buNone/>
            </a:pP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r>
              <a:rPr lang="en-IN" sz="9600" dirty="0">
                <a:effectLst/>
                <a:latin typeface="Times New Roman" panose="02020603050405020304" pitchFamily="18" charset="0"/>
                <a:ea typeface="Calibri" panose="020F0502020204030204" pitchFamily="34" charset="0"/>
              </a:rPr>
              <a:t>Second Algorithm is </a:t>
            </a:r>
            <a:r>
              <a:rPr lang="en-IN" sz="9600" b="1" dirty="0">
                <a:effectLst/>
                <a:latin typeface="Times New Roman" panose="02020603050405020304" pitchFamily="18" charset="0"/>
                <a:ea typeface="Calibri" panose="020F0502020204030204" pitchFamily="34" charset="0"/>
              </a:rPr>
              <a:t>ClassifierChains.</a:t>
            </a:r>
            <a:r>
              <a:rPr lang="en-IN" sz="9600" dirty="0">
                <a:effectLst/>
                <a:latin typeface="Times New Roman" panose="02020603050405020304" pitchFamily="18" charset="0"/>
                <a:ea typeface="Calibri" panose="020F0502020204030204" pitchFamily="34" charset="0"/>
              </a:rPr>
              <a:t> They are a way of combining a number of binary classifiers into a single multi-label model that is capable of exploiting correlations among targets. For a multilabel classification problem with N classes, N binary classifiers are assigned an integer between 0 and N-1. These integers define the order of models in the chain.</a:t>
            </a:r>
            <a:endParaRPr lang="en-IN" sz="9600" dirty="0">
              <a:latin typeface="Times New Roman" panose="02020603050405020304" pitchFamily="18" charset="0"/>
              <a:ea typeface="Calibri" panose="020F0502020204030204" pitchFamily="34" charset="0"/>
            </a:endParaRPr>
          </a:p>
          <a:p>
            <a:pPr marL="0" indent="0">
              <a:buNone/>
            </a:pPr>
            <a:endParaRPr lang="en-IN" sz="8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The third method is </a:t>
            </a:r>
            <a:r>
              <a:rPr lang="en-IN" sz="9600" b="1" dirty="0">
                <a:effectLst/>
                <a:latin typeface="Times New Roman" panose="02020603050405020304" pitchFamily="18" charset="0"/>
                <a:ea typeface="Times New Roman" panose="02020603050405020304" pitchFamily="18" charset="0"/>
                <a:cs typeface="Times New Roman" panose="02020603050405020304" pitchFamily="18" charset="0"/>
              </a:rPr>
              <a:t>LabelPowerset</a:t>
            </a: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 problem which is transformation approach to multilabel classification that transforms a multilabel problem to a multi-class problem with 1 multi-class classifier trained on all unique label combinations found in the training data. </a:t>
            </a:r>
            <a:endParaRPr lang="en-IN" sz="4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900" spc="-5" dirty="0">
                <a:solidFill>
                  <a:srgbClr val="292929"/>
                </a:solidFill>
                <a:effectLst/>
                <a:latin typeface="Times New Roman" panose="02020603050405020304" pitchFamily="18" charset="0"/>
                <a:ea typeface="Times New Roman" panose="02020603050405020304" pitchFamily="18" charset="0"/>
              </a:rPr>
              <a:t> </a:t>
            </a:r>
            <a:endParaRPr lang="en-IN" sz="2900" dirty="0">
              <a:latin typeface="Times New Roman" panose="02020603050405020304" pitchFamily="18" charset="0"/>
              <a:ea typeface="Times New Roman" panose="02020603050405020304" pitchFamily="18" charset="0"/>
            </a:endParaRPr>
          </a:p>
          <a:p>
            <a:pPr marL="0" indent="0">
              <a:buNone/>
            </a:pP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498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17100E4-F174-43CB-A3C6-223D9DD18B13}"/>
                  </a:ext>
                </a:extLst>
              </p:cNvPr>
              <p:cNvSpPr txBox="1"/>
              <p:nvPr/>
            </p:nvSpPr>
            <p:spPr>
              <a:xfrm>
                <a:off x="343270" y="167530"/>
                <a:ext cx="11505460" cy="6741589"/>
              </a:xfrm>
              <a:prstGeom prst="rect">
                <a:avLst/>
              </a:prstGeom>
              <a:noFill/>
            </p:spPr>
            <p:txBody>
              <a:bodyPr wrap="square">
                <a:spAutoFit/>
              </a:bodyPr>
              <a:lstStyle/>
              <a:p>
                <a:pPr marL="0" indent="0">
                  <a:buNone/>
                </a:pPr>
                <a:r>
                  <a:rPr lang="en-IN" sz="2400" dirty="0">
                    <a:effectLst/>
                    <a:latin typeface="Times New Roman" panose="02020603050405020304" pitchFamily="18" charset="0"/>
                    <a:ea typeface="Calibri" panose="020F0502020204030204" pitchFamily="34" charset="0"/>
                  </a:rPr>
                  <a:t>The Fourth Algorithm is </a:t>
                </a:r>
                <a:r>
                  <a:rPr lang="en-IN" sz="2400" b="1" dirty="0">
                    <a:effectLst/>
                    <a:latin typeface="Times New Roman" panose="02020603050405020304" pitchFamily="18" charset="0"/>
                    <a:ea typeface="Calibri" panose="020F0502020204030204" pitchFamily="34" charset="0"/>
                  </a:rPr>
                  <a:t>MLPClassifier </a:t>
                </a:r>
                <a:r>
                  <a:rPr lang="en-IN" sz="2400" dirty="0">
                    <a:effectLst/>
                    <a:latin typeface="Times New Roman" panose="02020603050405020304" pitchFamily="18" charset="0"/>
                    <a:ea typeface="Calibri" panose="020F0502020204030204" pitchFamily="34" charset="0"/>
                  </a:rPr>
                  <a:t>which trains iteratively since at each timestep the partial derivatives of the loss function with respect to the model parameters are computed to update the parameters. It can also have a regularization term added to the loss function that shrinks model parameters to prevent overfitting. This implementation works with data represented as dense NumPy arrays or sparse SciPy arrays of floating point</a:t>
                </a:r>
              </a:p>
              <a:p>
                <a:pPr marL="0" indent="0">
                  <a:buNone/>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fifth algorithm is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RandomForestClassifier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which is used for the classification is a type of ensemble technique which is generated using a random selection of attributes at each node to determine the split. During classification each tree votes and the most popular class is returned. It is comparable to adaboost in accuracy but more robust to errors and outliers. This technique is insensitive to the number of attributes selected for consideration at each split, and faster than bagging and boosting.</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sixth algorithm is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GaussianNB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which implements the Naïve Bayes algorithm for classification. The likelihood of the features is assumed to be Gaussian.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e>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1</m:t>
                          </m:r>
                        </m:num>
                        <m:den>
                          <m:rad>
                            <m:radPr>
                              <m:degHide m:val="on"/>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𝜋</m:t>
                              </m:r>
                              <m:sSubSup>
                                <m:sSubSup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𝑦</m:t>
                                  </m:r>
                                </m:sub>
                                <m:sup>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e>
                          </m:rad>
                        </m:den>
                      </m:f>
                      <m:r>
                        <m:rPr>
                          <m:sty m:val="p"/>
                        </m:rPr>
                        <a:rPr lang="en-IN" sz="1400">
                          <a:effectLst/>
                          <a:latin typeface="Cambria Math" panose="02040503050406030204" pitchFamily="18" charset="0"/>
                          <a:ea typeface="Times New Roman" panose="02020603050405020304" pitchFamily="18" charset="0"/>
                          <a:cs typeface="Times New Roman" panose="02020603050405020304" pitchFamily="18" charset="0"/>
                        </a:rPr>
                        <m:t>exp</m:t>
                      </m:r>
                      <m:r>
                        <a:rPr lang="en-IN" sz="14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𝑦</m:t>
                                          </m:r>
                                        </m:sub>
                                      </m:sSub>
                                    </m:e>
                                  </m:d>
                                </m:e>
                                <m:sup>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2</m:t>
                              </m:r>
                              <m:sSubSup>
                                <m:sSubSup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𝑦</m:t>
                                  </m:r>
                                </m:sub>
                                <m:sup>
                                  <m:r>
                                    <a:rPr lang="en-IN" sz="14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e>
                      </m:d>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This algorithm is used in each and every classifier.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617100E4-F174-43CB-A3C6-223D9DD18B13}"/>
                  </a:ext>
                </a:extLst>
              </p:cNvPr>
              <p:cNvSpPr txBox="1">
                <a:spLocks noRot="1" noChangeAspect="1" noMove="1" noResize="1" noEditPoints="1" noAdjustHandles="1" noChangeArrowheads="1" noChangeShapeType="1" noTextEdit="1"/>
              </p:cNvSpPr>
              <p:nvPr/>
            </p:nvSpPr>
            <p:spPr>
              <a:xfrm>
                <a:off x="343270" y="167530"/>
                <a:ext cx="11505460" cy="6741589"/>
              </a:xfrm>
              <a:prstGeom prst="rect">
                <a:avLst/>
              </a:prstGeom>
              <a:blipFill>
                <a:blip r:embed="rId2"/>
                <a:stretch>
                  <a:fillRect l="-794" t="-723" r="-847" b="-995"/>
                </a:stretch>
              </a:blipFill>
            </p:spPr>
            <p:txBody>
              <a:bodyPr/>
              <a:lstStyle/>
              <a:p>
                <a:r>
                  <a:rPr lang="en-IN">
                    <a:noFill/>
                  </a:rPr>
                  <a:t> </a:t>
                </a:r>
              </a:p>
            </p:txBody>
          </p:sp>
        </mc:Fallback>
      </mc:AlternateContent>
    </p:spTree>
    <p:extLst>
      <p:ext uri="{BB962C8B-B14F-4D97-AF65-F5344CB8AC3E}">
        <p14:creationId xmlns:p14="http://schemas.microsoft.com/office/powerpoint/2010/main" val="2617205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256</TotalTime>
  <Words>1397</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 Math</vt:lpstr>
      <vt:lpstr>Century Gothic</vt:lpstr>
      <vt:lpstr>Times New Roman</vt:lpstr>
      <vt:lpstr>Wingdings 3</vt:lpstr>
      <vt:lpstr>Ion</vt:lpstr>
      <vt:lpstr>Malignant-Comments-Project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Micro-Credit-Project</dc:title>
  <dc:creator>Harpal</dc:creator>
  <cp:lastModifiedBy>Harpal</cp:lastModifiedBy>
  <cp:revision>5</cp:revision>
  <dcterms:created xsi:type="dcterms:W3CDTF">2021-12-09T06:46:56Z</dcterms:created>
  <dcterms:modified xsi:type="dcterms:W3CDTF">2022-03-07T07:53:38Z</dcterms:modified>
</cp:coreProperties>
</file>