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85" r:id="rId4"/>
    <p:sldId id="258" r:id="rId5"/>
    <p:sldId id="284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83" r:id="rId25"/>
    <p:sldId id="279" r:id="rId26"/>
    <p:sldId id="280" r:id="rId27"/>
    <p:sldId id="281" r:id="rId28"/>
    <p:sldId id="282" r:id="rId29"/>
    <p:sldId id="286" r:id="rId30"/>
    <p:sldId id="288" r:id="rId31"/>
    <p:sldId id="287" r:id="rId32"/>
    <p:sldId id="290" r:id="rId33"/>
    <p:sldId id="289" r:id="rId34"/>
    <p:sldId id="292" r:id="rId35"/>
    <p:sldId id="291" r:id="rId3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C995C1"/>
    <a:srgbClr val="B8D8F1"/>
    <a:srgbClr val="AF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7" autoAdjust="0"/>
    <p:restoredTop sz="94714" autoAdjust="0"/>
  </p:normalViewPr>
  <p:slideViewPr>
    <p:cSldViewPr snapToGrid="0">
      <p:cViewPr varScale="1">
        <p:scale>
          <a:sx n="99" d="100"/>
          <a:sy n="99" d="100"/>
        </p:scale>
        <p:origin x="9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FF91F-AD4A-4E1C-B90B-6F4140F05609}" type="datetimeFigureOut">
              <a:rPr lang="th-TH" smtClean="0"/>
              <a:t>01/06/61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33324-45A4-4683-818F-D38A009E84A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61568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33324-45A4-4683-818F-D38A009E84AB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58301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4546-6248-4984-9A2B-B86D0BED7A9A}" type="datetimeFigureOut">
              <a:rPr lang="th-TH" smtClean="0"/>
              <a:t>01/06/61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5AC4-3746-4273-8CC7-C0EA753B15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2395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4546-6248-4984-9A2B-B86D0BED7A9A}" type="datetimeFigureOut">
              <a:rPr lang="th-TH" smtClean="0"/>
              <a:t>01/06/61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5AC4-3746-4273-8CC7-C0EA753B15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6857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4546-6248-4984-9A2B-B86D0BED7A9A}" type="datetimeFigureOut">
              <a:rPr lang="th-TH" smtClean="0"/>
              <a:t>01/06/61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5AC4-3746-4273-8CC7-C0EA753B15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0951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4546-6248-4984-9A2B-B86D0BED7A9A}" type="datetimeFigureOut">
              <a:rPr lang="th-TH" smtClean="0"/>
              <a:t>01/06/61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5AC4-3746-4273-8CC7-C0EA753B15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2325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4546-6248-4984-9A2B-B86D0BED7A9A}" type="datetimeFigureOut">
              <a:rPr lang="th-TH" smtClean="0"/>
              <a:t>01/06/61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5AC4-3746-4273-8CC7-C0EA753B15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8409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4546-6248-4984-9A2B-B86D0BED7A9A}" type="datetimeFigureOut">
              <a:rPr lang="th-TH" smtClean="0"/>
              <a:t>01/06/61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5AC4-3746-4273-8CC7-C0EA753B15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3667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4546-6248-4984-9A2B-B86D0BED7A9A}" type="datetimeFigureOut">
              <a:rPr lang="th-TH" smtClean="0"/>
              <a:t>01/06/61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5AC4-3746-4273-8CC7-C0EA753B15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8265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4546-6248-4984-9A2B-B86D0BED7A9A}" type="datetimeFigureOut">
              <a:rPr lang="th-TH" smtClean="0"/>
              <a:t>01/06/61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5AC4-3746-4273-8CC7-C0EA753B15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5834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4546-6248-4984-9A2B-B86D0BED7A9A}" type="datetimeFigureOut">
              <a:rPr lang="th-TH" smtClean="0"/>
              <a:t>01/06/61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5AC4-3746-4273-8CC7-C0EA753B15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7293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4546-6248-4984-9A2B-B86D0BED7A9A}" type="datetimeFigureOut">
              <a:rPr lang="th-TH" smtClean="0"/>
              <a:t>01/06/61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5AC4-3746-4273-8CC7-C0EA753B15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762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4546-6248-4984-9A2B-B86D0BED7A9A}" type="datetimeFigureOut">
              <a:rPr lang="th-TH" smtClean="0"/>
              <a:t>01/06/61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5AC4-3746-4273-8CC7-C0EA753B15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686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94546-6248-4984-9A2B-B86D0BED7A9A}" type="datetimeFigureOut">
              <a:rPr lang="th-TH" smtClean="0"/>
              <a:t>01/06/61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45AC4-3746-4273-8CC7-C0EA753B15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8251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22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323" y="67385"/>
            <a:ext cx="6716486" cy="67164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488455" y="2317632"/>
            <a:ext cx="336342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3800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101</a:t>
            </a:r>
            <a:endParaRPr lang="th-TH" sz="13800" dirty="0">
              <a:solidFill>
                <a:srgbClr val="2F5597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6455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1778" y="2541070"/>
            <a:ext cx="95510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5">
                    <a:lumMod val="75000"/>
                  </a:schemeClr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 	 </a:t>
            </a:r>
            <a:r>
              <a:rPr lang="th-TH" sz="5400" dirty="0" smtClean="0">
                <a:solidFill>
                  <a:schemeClr val="accent5">
                    <a:lumMod val="75000"/>
                  </a:schemeClr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เชื่อหรือยังหล่ะว่า เค้าเน้นขาย</a:t>
            </a:r>
            <a:r>
              <a:rPr lang="th-TH" sz="7200" dirty="0" smtClean="0">
                <a:solidFill>
                  <a:srgbClr val="FF0000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คน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1755" y="3757821"/>
            <a:ext cx="11783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ถ้ายัง เก็บความสงสัยไว้ในใจก่อน เพราะเราจะใช้เรื่องที่จะพูดต่อๆไปในการอธิบาย</a:t>
            </a:r>
            <a:endParaRPr lang="th-TH" sz="3200" dirty="0">
              <a:solidFill>
                <a:srgbClr val="2F5597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7573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0792" y="2233061"/>
            <a:ext cx="89306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5">
                    <a:lumMod val="75000"/>
                  </a:schemeClr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 	</a:t>
            </a:r>
            <a:r>
              <a:rPr lang="th-TH" sz="5400" dirty="0" smtClean="0">
                <a:solidFill>
                  <a:schemeClr val="accent5">
                    <a:lumMod val="75000"/>
                  </a:schemeClr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แล้วไอดอลแต่ละคนเนี่ย</a:t>
            </a:r>
            <a:r>
              <a:rPr lang="th-TH" sz="7200" dirty="0" smtClean="0">
                <a:solidFill>
                  <a:srgbClr val="FF0000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เติบโต</a:t>
            </a:r>
          </a:p>
          <a:p>
            <a:r>
              <a:rPr lang="th-TH" sz="7200" dirty="0">
                <a:solidFill>
                  <a:srgbClr val="FF0000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	</a:t>
            </a:r>
            <a:r>
              <a:rPr lang="th-TH" sz="7200" dirty="0" smtClean="0">
                <a:solidFill>
                  <a:srgbClr val="FF0000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		</a:t>
            </a:r>
            <a:r>
              <a:rPr lang="th-TH" sz="5400" dirty="0" smtClean="0">
                <a:solidFill>
                  <a:schemeClr val="accent5">
                    <a:lumMod val="75000"/>
                  </a:schemeClr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ได้ขนาดไหนกันนะ</a:t>
            </a:r>
            <a:r>
              <a:rPr lang="en-US" sz="5400" dirty="0" smtClean="0">
                <a:solidFill>
                  <a:schemeClr val="accent5">
                    <a:lumMod val="75000"/>
                  </a:schemeClr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?</a:t>
            </a:r>
            <a:endParaRPr lang="th-TH" sz="7200" dirty="0" smtClean="0">
              <a:solidFill>
                <a:srgbClr val="FF0000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7391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154" y="817565"/>
            <a:ext cx="10040400" cy="57532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2131" y="294345"/>
            <a:ext cx="4504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ยอด </a:t>
            </a:r>
            <a:r>
              <a:rPr lang="en-US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Like </a:t>
            </a:r>
            <a:r>
              <a:rPr lang="en-US" dirty="0" err="1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Fanpage</a:t>
            </a:r>
            <a:r>
              <a:rPr lang="en-US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 </a:t>
            </a:r>
            <a:r>
              <a:rPr lang="th-TH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ในแต่ละวัน</a:t>
            </a:r>
            <a:endParaRPr lang="th-TH" dirty="0">
              <a:solidFill>
                <a:srgbClr val="2F5597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356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538" y="817565"/>
            <a:ext cx="10040400" cy="57363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2131" y="294345"/>
            <a:ext cx="4326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ยอด </a:t>
            </a:r>
            <a:r>
              <a:rPr lang="en-US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Followed IG </a:t>
            </a:r>
            <a:r>
              <a:rPr lang="th-TH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ในแต่ละวัน</a:t>
            </a:r>
            <a:endParaRPr lang="th-TH" dirty="0">
              <a:solidFill>
                <a:srgbClr val="2F5597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2281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81701"/>
            <a:ext cx="11598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5">
                    <a:lumMod val="75000"/>
                  </a:schemeClr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 	</a:t>
            </a:r>
            <a:r>
              <a:rPr lang="th-TH" sz="5400" dirty="0" smtClean="0">
                <a:solidFill>
                  <a:schemeClr val="accent5">
                    <a:lumMod val="75000"/>
                  </a:schemeClr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น้อยจัง</a:t>
            </a:r>
            <a:r>
              <a:rPr lang="en-US" sz="5400" dirty="0" smtClean="0">
                <a:solidFill>
                  <a:schemeClr val="accent5">
                    <a:lumMod val="75000"/>
                  </a:schemeClr>
                </a:solidFill>
                <a:latin typeface="Cloud" panose="02000000000000000000" pitchFamily="50" charset="-34"/>
                <a:cs typeface="Cloud" panose="02000000000000000000" pitchFamily="50" charset="-34"/>
                <a:sym typeface="Wingdings" panose="05000000000000000000" pitchFamily="2" charset="2"/>
              </a:rPr>
              <a:t></a:t>
            </a:r>
            <a:r>
              <a:rPr lang="en-US" sz="5400" dirty="0" smtClean="0">
                <a:solidFill>
                  <a:schemeClr val="accent5">
                    <a:lumMod val="75000"/>
                  </a:schemeClr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…</a:t>
            </a:r>
            <a:r>
              <a:rPr lang="th-TH" sz="5400" dirty="0" smtClean="0">
                <a:solidFill>
                  <a:schemeClr val="accent5">
                    <a:lumMod val="75000"/>
                  </a:schemeClr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กราฟก็ไม่เห็นจะพุ่งอะไรมากเลย</a:t>
            </a:r>
            <a:endParaRPr lang="th-TH" sz="7200" dirty="0" smtClean="0">
              <a:solidFill>
                <a:srgbClr val="FF0000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0009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4206"/>
            <a:ext cx="116317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5">
                    <a:lumMod val="75000"/>
                  </a:schemeClr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 	</a:t>
            </a:r>
            <a:r>
              <a:rPr lang="th-TH" sz="5400" dirty="0" smtClean="0">
                <a:solidFill>
                  <a:schemeClr val="accent5">
                    <a:lumMod val="75000"/>
                  </a:schemeClr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งั้นมาดูเป็น</a:t>
            </a:r>
            <a:r>
              <a:rPr lang="en-US" sz="6600" dirty="0" smtClean="0">
                <a:solidFill>
                  <a:srgbClr val="FF0000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Percent</a:t>
            </a:r>
            <a:r>
              <a:rPr lang="th-TH" sz="5400" dirty="0" smtClean="0">
                <a:solidFill>
                  <a:schemeClr val="accent5">
                    <a:lumMod val="75000"/>
                  </a:schemeClr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ของการเติบโตกันนะ</a:t>
            </a:r>
            <a:endParaRPr lang="th-TH" sz="7200" dirty="0" smtClean="0">
              <a:solidFill>
                <a:srgbClr val="FF0000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9445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0" y="167401"/>
            <a:ext cx="9318506" cy="53202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06560" y="5534561"/>
            <a:ext cx="90476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 	</a:t>
            </a:r>
            <a:r>
              <a:rPr lang="th-TH" sz="4000" dirty="0" smtClean="0">
                <a:solidFill>
                  <a:schemeClr val="accent5">
                    <a:lumMod val="75000"/>
                  </a:schemeClr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ใน</a:t>
            </a:r>
            <a:r>
              <a:rPr lang="en-US" sz="4000" dirty="0" smtClean="0">
                <a:solidFill>
                  <a:srgbClr val="FF0000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FB</a:t>
            </a:r>
            <a:r>
              <a:rPr lang="th-TH" sz="4000" dirty="0" smtClean="0">
                <a:solidFill>
                  <a:schemeClr val="accent5">
                    <a:lumMod val="75000"/>
                  </a:schemeClr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 มีผลการเติบโตเฉลี่ยอยู่ที่ </a:t>
            </a:r>
            <a:r>
              <a:rPr lang="th-TH" sz="4000" dirty="0" smtClean="0">
                <a:solidFill>
                  <a:srgbClr val="FF0000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17</a:t>
            </a:r>
            <a:r>
              <a:rPr lang="en-US" sz="4000" dirty="0" smtClean="0">
                <a:solidFill>
                  <a:srgbClr val="FF0000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%</a:t>
            </a:r>
          </a:p>
          <a:p>
            <a:r>
              <a:rPr lang="th-TH" sz="4000" dirty="0" smtClean="0">
                <a:solidFill>
                  <a:schemeClr val="accent5">
                    <a:lumMod val="75000"/>
                  </a:schemeClr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ส่วนใน</a:t>
            </a:r>
            <a:r>
              <a:rPr lang="th-TH" sz="4000" dirty="0" smtClean="0">
                <a:solidFill>
                  <a:srgbClr val="FF0000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IG </a:t>
            </a:r>
            <a:r>
              <a:rPr lang="th-TH" sz="4000" dirty="0" smtClean="0">
                <a:solidFill>
                  <a:schemeClr val="accent5">
                    <a:lumMod val="75000"/>
                  </a:schemeClr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อยู่ </a:t>
            </a:r>
            <a:r>
              <a:rPr lang="th-TH" sz="4000" dirty="0" smtClean="0">
                <a:solidFill>
                  <a:srgbClr val="FF0000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22.3</a:t>
            </a:r>
            <a:r>
              <a:rPr lang="en-US" sz="4000" dirty="0" smtClean="0">
                <a:solidFill>
                  <a:srgbClr val="FF0000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%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 </a:t>
            </a:r>
            <a:r>
              <a:rPr lang="th-TH" sz="4000" dirty="0" smtClean="0">
                <a:solidFill>
                  <a:schemeClr val="accent5">
                    <a:lumMod val="75000"/>
                  </a:schemeClr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และนี่ขอย้ำว่าต่อเดือนนะ</a:t>
            </a:r>
            <a:endParaRPr lang="th-TH" sz="5400" dirty="0" smtClean="0">
              <a:solidFill>
                <a:srgbClr val="FF0000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3708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88168" y="2723950"/>
            <a:ext cx="96128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dirty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 </a:t>
            </a:r>
            <a:r>
              <a:rPr lang="th-TH" sz="4000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   แล้วยอด</a:t>
            </a:r>
            <a:r>
              <a:rPr lang="en-US" sz="4000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Like </a:t>
            </a:r>
            <a:r>
              <a:rPr lang="en-US" sz="4000" dirty="0" err="1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Facebook,followed</a:t>
            </a:r>
            <a:r>
              <a:rPr lang="en-US" sz="4000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 </a:t>
            </a:r>
            <a:r>
              <a:rPr lang="en-US" sz="4000" dirty="0" err="1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Ig</a:t>
            </a:r>
            <a:r>
              <a:rPr lang="en-US" sz="4000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 </a:t>
            </a:r>
            <a:endParaRPr lang="th-TH" sz="4000" dirty="0" smtClean="0">
              <a:solidFill>
                <a:srgbClr val="2F5597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  <a:p>
            <a:r>
              <a:rPr lang="th-TH" sz="4000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และ</a:t>
            </a:r>
            <a:r>
              <a:rPr lang="en-US" sz="4000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Growth Percent</a:t>
            </a:r>
            <a:r>
              <a:rPr lang="th-TH" sz="4000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 มันมีอะไรกับยอดขายหล่ะ</a:t>
            </a:r>
            <a:r>
              <a:rPr lang="en-US" sz="4000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? </a:t>
            </a:r>
            <a:endParaRPr lang="th-TH" sz="4000" dirty="0">
              <a:solidFill>
                <a:srgbClr val="2F5597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7354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0777" y="211757"/>
            <a:ext cx="116939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ก่อนอื่นเรามาทำความรู้จัก </a:t>
            </a:r>
            <a:r>
              <a:rPr lang="en-US" sz="4000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Concepts</a:t>
            </a:r>
            <a:r>
              <a:rPr lang="th-TH" sz="4000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 ของ </a:t>
            </a:r>
            <a:r>
              <a:rPr lang="en-US" sz="4000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BNK48</a:t>
            </a:r>
            <a:r>
              <a:rPr lang="th-TH" sz="4000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 กันก่อน</a:t>
            </a:r>
            <a:r>
              <a:rPr lang="en-US" sz="4000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 </a:t>
            </a:r>
            <a:endParaRPr lang="th-TH" sz="4000" dirty="0">
              <a:solidFill>
                <a:srgbClr val="2F5597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054" y="2895600"/>
            <a:ext cx="100493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FF0000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“ Idol you can meet.”</a:t>
            </a:r>
            <a:endParaRPr lang="th-TH" sz="8000" dirty="0">
              <a:solidFill>
                <a:srgbClr val="FF0000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0251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à¸£à¸¹à¸à¸ à¸²à¸à¸à¸µà¹à¹à¸à¸µà¹à¸¢à¸§à¸à¹à¸­à¸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3" t="4157" r="16909" b="4745"/>
          <a:stretch/>
        </p:blipFill>
        <p:spPr bwMode="auto">
          <a:xfrm>
            <a:off x="8036655" y="1431555"/>
            <a:ext cx="3445519" cy="346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15" y="1801262"/>
            <a:ext cx="4876800" cy="272415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936962" y="2499193"/>
            <a:ext cx="1655546" cy="1328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307509" y="5216893"/>
            <a:ext cx="5467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loud" panose="02000000000000000000" pitchFamily="50" charset="-34"/>
                <a:cs typeface="Cloud" panose="02000000000000000000" pitchFamily="50" charset="-34"/>
              </a:rPr>
              <a:t>1 single 350</a:t>
            </a:r>
            <a:r>
              <a:rPr lang="th-TH" dirty="0" smtClean="0">
                <a:latin typeface="Cloud" panose="02000000000000000000" pitchFamily="50" charset="-34"/>
                <a:cs typeface="Cloud" panose="02000000000000000000" pitchFamily="50" charset="-34"/>
              </a:rPr>
              <a:t> บาท</a:t>
            </a:r>
            <a:r>
              <a:rPr lang="en-US" dirty="0" smtClean="0">
                <a:latin typeface="Cloud" panose="02000000000000000000" pitchFamily="50" charset="-34"/>
                <a:cs typeface="Cloud" panose="02000000000000000000" pitchFamily="50" charset="-34"/>
              </a:rPr>
              <a:t> </a:t>
            </a:r>
            <a:r>
              <a:rPr lang="th-TH" dirty="0" smtClean="0">
                <a:latin typeface="Cloud" panose="02000000000000000000" pitchFamily="50" charset="-34"/>
                <a:cs typeface="Cloud" panose="02000000000000000000" pitchFamily="50" charset="-34"/>
              </a:rPr>
              <a:t>ได้ บัตรจับมือ 1 ใบ</a:t>
            </a:r>
            <a:endParaRPr lang="th-TH" dirty="0"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64555" y="5216893"/>
            <a:ext cx="4589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latin typeface="Cloud" panose="02000000000000000000" pitchFamily="50" charset="-34"/>
                <a:cs typeface="Cloud" panose="02000000000000000000" pitchFamily="50" charset="-34"/>
              </a:rPr>
              <a:t>บัตรจับมือ 1 ใบ จับมือได้ 8 วินาที</a:t>
            </a:r>
            <a:endParaRPr lang="th-TH" dirty="0"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3595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FF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756" y="-136072"/>
            <a:ext cx="3883479" cy="38834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45176" y="3437164"/>
            <a:ext cx="84651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6000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ให้ </a:t>
            </a:r>
            <a:r>
              <a:rPr lang="en-US" sz="6000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Visualization </a:t>
            </a:r>
            <a:r>
              <a:rPr lang="th-TH" sz="6000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ทำนายกัน</a:t>
            </a:r>
            <a:endParaRPr lang="th-TH" sz="6000" dirty="0">
              <a:solidFill>
                <a:srgbClr val="2F5597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8572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4421" y="2743199"/>
            <a:ext cx="98876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	    โห่ย แพงอ่ะ ตั้ง 350 บาท </a:t>
            </a:r>
          </a:p>
          <a:p>
            <a:r>
              <a:rPr lang="th-TH" sz="4800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แล้วเป็นซีดีด้วย สมัยนี้จะหาที่อ่านแผ่นยังไง</a:t>
            </a:r>
            <a:r>
              <a:rPr lang="en-US" sz="4800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?</a:t>
            </a:r>
            <a:endParaRPr lang="th-TH" sz="4800" dirty="0">
              <a:solidFill>
                <a:srgbClr val="2F5597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21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284" y="686849"/>
            <a:ext cx="10040400" cy="59378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630" y="163629"/>
            <a:ext cx="4949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ยอดขายแต่ละ </a:t>
            </a:r>
            <a:r>
              <a:rPr lang="en-US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single </a:t>
            </a:r>
            <a:r>
              <a:rPr lang="th-TH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ของ </a:t>
            </a:r>
            <a:r>
              <a:rPr lang="en-US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BNK48</a:t>
            </a:r>
            <a:endParaRPr lang="th-TH" dirty="0">
              <a:solidFill>
                <a:srgbClr val="2F5597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9896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183907" y="2839452"/>
            <a:ext cx="130944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	    รวมทั้ง 3 </a:t>
            </a:r>
            <a:r>
              <a:rPr lang="en-US" sz="4800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singles</a:t>
            </a:r>
            <a:r>
              <a:rPr lang="th-TH" sz="4800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 ขายได้ทั้งหมด 215</a:t>
            </a:r>
            <a:r>
              <a:rPr lang="en-US" sz="4800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,</a:t>
            </a:r>
            <a:r>
              <a:rPr lang="th-TH" sz="4800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000</a:t>
            </a:r>
            <a:r>
              <a:rPr lang="en-US" sz="4800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 </a:t>
            </a:r>
            <a:r>
              <a:rPr lang="th-TH" sz="4800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แผ่น</a:t>
            </a:r>
            <a:endParaRPr lang="th-TH" sz="4800" dirty="0">
              <a:solidFill>
                <a:srgbClr val="2F5597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0034" y="3896626"/>
            <a:ext cx="95734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	    รวมเป็นเงิน </a:t>
            </a:r>
            <a:r>
              <a:rPr lang="en-US" sz="6600" dirty="0" smtClean="0">
                <a:solidFill>
                  <a:srgbClr val="FF0000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75,250,00</a:t>
            </a:r>
            <a:r>
              <a:rPr lang="en-US" sz="4800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 </a:t>
            </a:r>
            <a:r>
              <a:rPr lang="th-TH" sz="4800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บาท</a:t>
            </a:r>
            <a:endParaRPr lang="th-TH" sz="4800" dirty="0">
              <a:solidFill>
                <a:srgbClr val="2F5597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7319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135" y="2733575"/>
            <a:ext cx="110883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800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คุณได้จับมือ </a:t>
            </a:r>
          </a:p>
          <a:p>
            <a:pPr algn="ctr"/>
            <a:r>
              <a:rPr lang="th-TH" sz="4800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แล้วทางต้นสังกัดได้อะไรจากงานจับมือหล่ะ</a:t>
            </a:r>
            <a:r>
              <a:rPr lang="en-US" sz="4800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?</a:t>
            </a:r>
            <a:endParaRPr lang="th-TH" sz="4800" dirty="0">
              <a:solidFill>
                <a:srgbClr val="2F5597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8411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05" y="721894"/>
            <a:ext cx="10212908" cy="539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5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0976" y="2557311"/>
            <a:ext cx="759754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8000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ช่วง...</a:t>
            </a:r>
            <a:r>
              <a:rPr lang="th-TH" sz="6000" dirty="0" smtClean="0">
                <a:solidFill>
                  <a:srgbClr val="FF0000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ปั้น</a:t>
            </a:r>
            <a:r>
              <a:rPr lang="en-US" sz="6000" dirty="0" smtClean="0">
                <a:solidFill>
                  <a:srgbClr val="FF0000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Page </a:t>
            </a:r>
            <a:r>
              <a:rPr lang="th-TH" sz="6000" dirty="0" smtClean="0">
                <a:solidFill>
                  <a:srgbClr val="FF0000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ให้ปังเหมือน</a:t>
            </a:r>
            <a:r>
              <a:rPr lang="en-US" sz="6000" dirty="0">
                <a:solidFill>
                  <a:srgbClr val="FF0000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BNK48</a:t>
            </a:r>
            <a:endParaRPr lang="th-TH" sz="6000" dirty="0">
              <a:solidFill>
                <a:srgbClr val="FF0000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8617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79" y="210598"/>
            <a:ext cx="2714625" cy="278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469" y="253461"/>
            <a:ext cx="2657475" cy="2695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79" y="3463191"/>
            <a:ext cx="2714625" cy="2819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0007" y="3520341"/>
            <a:ext cx="3200400" cy="27622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0569" y="3022016"/>
            <a:ext cx="3102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Pagelike</a:t>
            </a:r>
            <a:r>
              <a:rPr lang="en-US" sz="2400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 &amp; </a:t>
            </a:r>
            <a:r>
              <a:rPr lang="en-US" sz="2400" dirty="0" err="1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Totalpost</a:t>
            </a:r>
            <a:endParaRPr lang="th-TH" sz="2400" dirty="0">
              <a:solidFill>
                <a:srgbClr val="2F5597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20588" y="2955534"/>
            <a:ext cx="3709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Pagelike</a:t>
            </a:r>
            <a:r>
              <a:rPr lang="en-US" sz="2400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 &amp; </a:t>
            </a:r>
            <a:r>
              <a:rPr lang="en-US" sz="2400" dirty="0" err="1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TotalReaction</a:t>
            </a:r>
            <a:endParaRPr lang="th-TH" sz="2400" dirty="0">
              <a:solidFill>
                <a:srgbClr val="2F5597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3642" y="6270524"/>
            <a:ext cx="3799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Pagelike</a:t>
            </a:r>
            <a:r>
              <a:rPr lang="en-US" sz="2400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 &amp; </a:t>
            </a:r>
            <a:r>
              <a:rPr lang="en-US" sz="2400" dirty="0" err="1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Totalcomment</a:t>
            </a:r>
            <a:endParaRPr lang="th-TH" sz="2400" dirty="0">
              <a:solidFill>
                <a:srgbClr val="2F5597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20050" y="6270523"/>
            <a:ext cx="3240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Pagelike</a:t>
            </a:r>
            <a:r>
              <a:rPr lang="en-US" sz="2400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 &amp; </a:t>
            </a:r>
            <a:r>
              <a:rPr lang="en-US" sz="2400" dirty="0" err="1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Totalshare</a:t>
            </a:r>
            <a:endParaRPr lang="th-TH" sz="2400" dirty="0">
              <a:solidFill>
                <a:srgbClr val="2F5597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35206" y="2850320"/>
            <a:ext cx="3539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Y = </a:t>
            </a:r>
            <a:r>
              <a:rPr lang="en-US" sz="5400" dirty="0" err="1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mX</a:t>
            </a:r>
            <a:r>
              <a:rPr lang="en-US" sz="5400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 </a:t>
            </a:r>
            <a:r>
              <a:rPr lang="en-US" sz="5400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+ </a:t>
            </a:r>
            <a:r>
              <a:rPr lang="en-US" sz="5400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b</a:t>
            </a:r>
            <a:endParaRPr lang="th-TH" sz="5400" dirty="0">
              <a:solidFill>
                <a:srgbClr val="2F5597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8997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28" y="729059"/>
            <a:ext cx="9932400" cy="56756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3630" y="163629"/>
            <a:ext cx="651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พฤติกรรมการตอบสนองของคนที่ กด</a:t>
            </a:r>
            <a:r>
              <a:rPr lang="en-US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like </a:t>
            </a:r>
            <a:r>
              <a:rPr lang="en-US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page</a:t>
            </a:r>
            <a:endParaRPr lang="th-TH" dirty="0">
              <a:solidFill>
                <a:srgbClr val="2F5597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6684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76" y="808522"/>
            <a:ext cx="10317721" cy="579927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601003" y="266052"/>
            <a:ext cx="75975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ลักษณะรูปแบบการโพส</a:t>
            </a:r>
            <a:endParaRPr lang="th-TH" dirty="0">
              <a:solidFill>
                <a:srgbClr val="2F5597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8141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135" y="2733575"/>
            <a:ext cx="11088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7200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การลงทุนกับ</a:t>
            </a:r>
            <a:r>
              <a:rPr lang="en-US" sz="7200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BNK48</a:t>
            </a:r>
            <a:endParaRPr lang="th-TH" sz="7200" dirty="0" smtClean="0">
              <a:solidFill>
                <a:srgbClr val="2F5597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2719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FF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5632" y="2916455"/>
            <a:ext cx="108807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chemeClr val="accent5">
                    <a:lumMod val="75000"/>
                  </a:schemeClr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“Data You Can Meet”</a:t>
            </a:r>
            <a:endParaRPr lang="th-TH" sz="8800" dirty="0" smtClean="0">
              <a:solidFill>
                <a:schemeClr val="accent5">
                  <a:lumMod val="75000"/>
                </a:schemeClr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2136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3261" y="2993457"/>
            <a:ext cx="8305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latin typeface="Cloud" panose="02000000000000000000" pitchFamily="50" charset="-34"/>
                <a:cs typeface="Cloud" panose="02000000000000000000" pitchFamily="50" charset="-34"/>
              </a:rPr>
              <a:t>350 </a:t>
            </a:r>
            <a:r>
              <a:rPr lang="th-TH" sz="8000" dirty="0">
                <a:latin typeface="Cloud" panose="02000000000000000000" pitchFamily="50" charset="-34"/>
                <a:cs typeface="Cloud" panose="02000000000000000000" pitchFamily="50" charset="-34"/>
              </a:rPr>
              <a:t>บาทได้อะไรบ้าง</a:t>
            </a:r>
            <a:r>
              <a:rPr lang="en-US" sz="8000" dirty="0">
                <a:latin typeface="Cloud" panose="02000000000000000000" pitchFamily="50" charset="-34"/>
                <a:cs typeface="Cloud" panose="02000000000000000000" pitchFamily="50" charset="-34"/>
              </a:rPr>
              <a:t>?</a:t>
            </a:r>
            <a:endParaRPr lang="th-TH" sz="8000" dirty="0"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80350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à¸£à¸¹à¸à¸ à¸²à¸à¸à¸µà¹à¹à¸à¸µà¹à¸¢à¸§à¸à¹à¸­à¸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3" t="4157" r="16909" b="4745"/>
          <a:stretch/>
        </p:blipFill>
        <p:spPr bwMode="auto">
          <a:xfrm>
            <a:off x="6531680" y="255324"/>
            <a:ext cx="2303483" cy="231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06" y="2104948"/>
            <a:ext cx="4876800" cy="272415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744211" y="4177364"/>
            <a:ext cx="3748352" cy="2360930"/>
            <a:chOff x="7388077" y="3132251"/>
            <a:chExt cx="4402960" cy="307878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2" t="6789" r="3016" b="6262"/>
            <a:stretch/>
          </p:blipFill>
          <p:spPr>
            <a:xfrm>
              <a:off x="7388077" y="4738370"/>
              <a:ext cx="2128768" cy="147266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3" t="3719" r="2145" b="5966"/>
            <a:stretch/>
          </p:blipFill>
          <p:spPr>
            <a:xfrm>
              <a:off x="7388077" y="3132251"/>
              <a:ext cx="2083700" cy="147266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7" t="7789" r="1516" b="4421"/>
            <a:stretch/>
          </p:blipFill>
          <p:spPr>
            <a:xfrm>
              <a:off x="9649915" y="4738370"/>
              <a:ext cx="2141122" cy="145414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6" t="5368" r="908" b="6211"/>
            <a:stretch/>
          </p:blipFill>
          <p:spPr>
            <a:xfrm>
              <a:off x="9652168" y="3140576"/>
              <a:ext cx="2138869" cy="1472665"/>
            </a:xfrm>
            <a:prstGeom prst="rect">
              <a:avLst/>
            </a:prstGeom>
          </p:spPr>
        </p:pic>
      </p:grpSp>
      <p:sp>
        <p:nvSpPr>
          <p:cNvPr id="11" name="Right Arrow 10"/>
          <p:cNvSpPr/>
          <p:nvPr/>
        </p:nvSpPr>
        <p:spPr>
          <a:xfrm rot="20344647">
            <a:off x="5134315" y="1197160"/>
            <a:ext cx="1289785" cy="904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Right Arrow 11"/>
          <p:cNvSpPr/>
          <p:nvPr/>
        </p:nvSpPr>
        <p:spPr>
          <a:xfrm rot="1139646">
            <a:off x="5508374" y="4854273"/>
            <a:ext cx="1289785" cy="904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TextBox 13"/>
          <p:cNvSpPr txBox="1"/>
          <p:nvPr/>
        </p:nvSpPr>
        <p:spPr>
          <a:xfrm>
            <a:off x="241695" y="266560"/>
            <a:ext cx="51545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5400" dirty="0" smtClean="0">
                <a:latin typeface="Cloud" panose="02000000000000000000" pitchFamily="50" charset="-34"/>
                <a:cs typeface="Cloud" panose="02000000000000000000" pitchFamily="50" charset="-34"/>
              </a:rPr>
              <a:t>ได้</a:t>
            </a:r>
            <a:r>
              <a:rPr lang="en-US" sz="5400" dirty="0" smtClean="0">
                <a:latin typeface="Cloud" panose="02000000000000000000" pitchFamily="50" charset="-34"/>
                <a:cs typeface="Cloud" panose="02000000000000000000" pitchFamily="50" charset="-34"/>
              </a:rPr>
              <a:t> single 1 </a:t>
            </a:r>
            <a:r>
              <a:rPr lang="th-TH" sz="5400" dirty="0" smtClean="0">
                <a:latin typeface="Cloud" panose="02000000000000000000" pitchFamily="50" charset="-34"/>
                <a:cs typeface="Cloud" panose="02000000000000000000" pitchFamily="50" charset="-34"/>
              </a:rPr>
              <a:t>กล่อง</a:t>
            </a:r>
            <a:endParaRPr lang="th-TH" sz="5400" dirty="0"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5875" y="5147388"/>
            <a:ext cx="32299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loud" panose="02000000000000000000" pitchFamily="50" charset="-34"/>
                <a:cs typeface="Cloud" panose="02000000000000000000" pitchFamily="50" charset="-34"/>
              </a:rPr>
              <a:t>  </a:t>
            </a:r>
            <a:r>
              <a:rPr lang="en-US" dirty="0" smtClean="0">
                <a:latin typeface="Cloud" panose="02000000000000000000" pitchFamily="50" charset="-34"/>
                <a:cs typeface="Cloud" panose="02000000000000000000" pitchFamily="50" charset="-34"/>
              </a:rPr>
              <a:t>CD single 1 set </a:t>
            </a:r>
          </a:p>
          <a:p>
            <a:r>
              <a:rPr lang="en-US" dirty="0" smtClean="0">
                <a:latin typeface="Cloud" panose="02000000000000000000" pitchFamily="50" charset="-34"/>
                <a:cs typeface="Cloud" panose="02000000000000000000" pitchFamily="50" charset="-34"/>
              </a:rPr>
              <a:t> Price: 50-100 </a:t>
            </a:r>
            <a:r>
              <a:rPr lang="th-TH" dirty="0" smtClean="0">
                <a:latin typeface="Cloud" panose="02000000000000000000" pitchFamily="50" charset="-34"/>
                <a:cs typeface="Cloud" panose="02000000000000000000" pitchFamily="50" charset="-34"/>
              </a:rPr>
              <a:t>บาท</a:t>
            </a:r>
            <a:r>
              <a:rPr lang="en-US" dirty="0" smtClean="0">
                <a:latin typeface="Cloud" panose="02000000000000000000" pitchFamily="50" charset="-34"/>
                <a:cs typeface="Cloud" panose="02000000000000000000" pitchFamily="50" charset="-34"/>
              </a:rPr>
              <a:t> </a:t>
            </a:r>
            <a:endParaRPr lang="th-TH" dirty="0"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60337" y="695439"/>
            <a:ext cx="31578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latin typeface="Cloud" panose="02000000000000000000" pitchFamily="50" charset="-34"/>
                <a:cs typeface="Cloud" panose="02000000000000000000" pitchFamily="50" charset="-34"/>
              </a:rPr>
              <a:t>   บัตรจับมือ 1 ใบ</a:t>
            </a:r>
          </a:p>
          <a:p>
            <a:r>
              <a:rPr lang="th-TH" dirty="0" smtClean="0">
                <a:latin typeface="Cloud" panose="02000000000000000000" pitchFamily="50" charset="-34"/>
                <a:cs typeface="Cloud" panose="02000000000000000000" pitchFamily="50" charset="-34"/>
              </a:rPr>
              <a:t>   จับมือได้ 8 วินาที</a:t>
            </a:r>
          </a:p>
          <a:p>
            <a:r>
              <a:rPr lang="en-US" dirty="0" smtClean="0">
                <a:latin typeface="Cloud" panose="02000000000000000000" pitchFamily="50" charset="-34"/>
                <a:cs typeface="Cloud" panose="02000000000000000000" pitchFamily="50" charset="-34"/>
              </a:rPr>
              <a:t>Price </a:t>
            </a:r>
            <a:r>
              <a:rPr lang="th-TH" dirty="0" smtClean="0">
                <a:latin typeface="Cloud" panose="02000000000000000000" pitchFamily="50" charset="-34"/>
                <a:cs typeface="Cloud" panose="02000000000000000000" pitchFamily="50" charset="-34"/>
              </a:rPr>
              <a:t>200-500 บาท</a:t>
            </a:r>
            <a:endParaRPr lang="th-TH" dirty="0"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90991" y="3279919"/>
            <a:ext cx="3491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latin typeface="Cloud" panose="02000000000000000000" pitchFamily="50" charset="-34"/>
                <a:cs typeface="Cloud" panose="02000000000000000000" pitchFamily="50" charset="-34"/>
              </a:rPr>
              <a:t>  รูปสมาชิกแบบสุ่ม1ใบ</a:t>
            </a:r>
          </a:p>
          <a:p>
            <a:r>
              <a:rPr lang="en-US" dirty="0" smtClean="0">
                <a:latin typeface="Cloud" panose="02000000000000000000" pitchFamily="50" charset="-34"/>
                <a:cs typeface="Cloud" panose="02000000000000000000" pitchFamily="50" charset="-34"/>
              </a:rPr>
              <a:t>Price: 100 – 700 </a:t>
            </a:r>
            <a:r>
              <a:rPr lang="th-TH" dirty="0" smtClean="0">
                <a:latin typeface="Cloud" panose="02000000000000000000" pitchFamily="50" charset="-34"/>
                <a:cs typeface="Cloud" panose="02000000000000000000" pitchFamily="50" charset="-34"/>
              </a:rPr>
              <a:t>บาท</a:t>
            </a:r>
            <a:endParaRPr lang="th-TH" dirty="0"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471" y="6379022"/>
            <a:ext cx="85696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solidFill>
                  <a:srgbClr val="FF0000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การลงทุนมีความเสี่ยง ผู้ลงทุนโปรดศึกษาข้อมูลก่อนตัดสินใจลงทุน</a:t>
            </a:r>
            <a:endParaRPr lang="th-TH" sz="2400" dirty="0">
              <a:solidFill>
                <a:srgbClr val="FF0000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30411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0598" y="2993457"/>
            <a:ext cx="111508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8000" dirty="0" smtClean="0">
                <a:latin typeface="Cloud" panose="02000000000000000000" pitchFamily="50" charset="-34"/>
                <a:cs typeface="Cloud" panose="02000000000000000000" pitchFamily="50" charset="-34"/>
              </a:rPr>
              <a:t>แล้วถ้า</a:t>
            </a:r>
            <a:r>
              <a:rPr lang="en-US" sz="8000" dirty="0" smtClean="0">
                <a:latin typeface="Cloud" panose="02000000000000000000" pitchFamily="50" charset="-34"/>
                <a:cs typeface="Cloud" panose="02000000000000000000" pitchFamily="50" charset="-34"/>
              </a:rPr>
              <a:t> 250 </a:t>
            </a:r>
            <a:r>
              <a:rPr lang="th-TH" sz="8000" dirty="0">
                <a:latin typeface="Cloud" panose="02000000000000000000" pitchFamily="50" charset="-34"/>
                <a:cs typeface="Cloud" panose="02000000000000000000" pitchFamily="50" charset="-34"/>
              </a:rPr>
              <a:t>บาทได้อะไรบ้าง</a:t>
            </a:r>
            <a:r>
              <a:rPr lang="en-US" sz="8000" dirty="0">
                <a:latin typeface="Cloud" panose="02000000000000000000" pitchFamily="50" charset="-34"/>
                <a:cs typeface="Cloud" panose="02000000000000000000" pitchFamily="50" charset="-34"/>
              </a:rPr>
              <a:t>?</a:t>
            </a:r>
            <a:endParaRPr lang="th-TH" sz="8000" dirty="0"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65441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860" y="1358620"/>
            <a:ext cx="2878105" cy="28850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796" y="1438679"/>
            <a:ext cx="2718374" cy="27249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566" y="1350943"/>
            <a:ext cx="2805898" cy="28126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240" y="216463"/>
            <a:ext cx="8177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5400" dirty="0" smtClean="0">
                <a:latin typeface="Cloud" panose="02000000000000000000" pitchFamily="50" charset="-34"/>
                <a:cs typeface="Cloud" panose="02000000000000000000" pitchFamily="50" charset="-34"/>
              </a:rPr>
              <a:t>ได้รูปสมาชิกแบบสุ่มจำนวน 5 ใบ</a:t>
            </a:r>
            <a:endParaRPr lang="th-TH" sz="5400" dirty="0"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4613" y="4433101"/>
            <a:ext cx="10237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latin typeface="Cloud" panose="02000000000000000000" pitchFamily="50" charset="-34"/>
                <a:cs typeface="Cloud" panose="02000000000000000000" pitchFamily="50" charset="-34"/>
              </a:rPr>
              <a:t>ใน </a:t>
            </a:r>
            <a:r>
              <a:rPr lang="en-US" dirty="0" smtClean="0">
                <a:latin typeface="Cloud" panose="02000000000000000000" pitchFamily="50" charset="-34"/>
                <a:cs typeface="Cloud" panose="02000000000000000000" pitchFamily="50" charset="-34"/>
              </a:rPr>
              <a:t>photoset </a:t>
            </a:r>
            <a:r>
              <a:rPr lang="th-TH" dirty="0" smtClean="0">
                <a:latin typeface="Cloud" panose="02000000000000000000" pitchFamily="50" charset="-34"/>
                <a:cs typeface="Cloud" panose="02000000000000000000" pitchFamily="50" charset="-34"/>
              </a:rPr>
              <a:t>จะมีรูป สมาชิกทั้งหมด 26 คน คนละ 3 แบบ รวมเป็น 78 แบบ</a:t>
            </a:r>
            <a:endParaRPr lang="th-TH" dirty="0"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85067" y="5145728"/>
            <a:ext cx="52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latin typeface="Cloud" panose="02000000000000000000" pitchFamily="50" charset="-34"/>
                <a:cs typeface="Cloud" panose="02000000000000000000" pitchFamily="50" charset="-34"/>
              </a:rPr>
              <a:t>ราคาแยกรูปเดี่ยว</a:t>
            </a:r>
            <a:r>
              <a:rPr lang="en-US" dirty="0" smtClean="0">
                <a:latin typeface="Cloud" panose="02000000000000000000" pitchFamily="50" charset="-34"/>
                <a:cs typeface="Cloud" panose="02000000000000000000" pitchFamily="50" charset="-34"/>
              </a:rPr>
              <a:t> : 50 –</a:t>
            </a:r>
            <a:r>
              <a:rPr lang="th-TH" dirty="0" smtClean="0">
                <a:latin typeface="Cloud" panose="02000000000000000000" pitchFamily="50" charset="-34"/>
                <a:cs typeface="Cloud" panose="02000000000000000000" pitchFamily="50" charset="-34"/>
              </a:rPr>
              <a:t> 77000 บาท</a:t>
            </a:r>
            <a:endParaRPr lang="th-TH" dirty="0"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0034" y="6396335"/>
            <a:ext cx="7386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solidFill>
                  <a:srgbClr val="FF0000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การลงทุนมีความเสี่ยง ผู้ลงทุนโปรดศึกษาข้อมูลก่อนตัดสินใจลงทุน</a:t>
            </a:r>
          </a:p>
        </p:txBody>
      </p:sp>
    </p:spTree>
    <p:extLst>
      <p:ext uri="{BB962C8B-B14F-4D97-AF65-F5344CB8AC3E}">
        <p14:creationId xmlns:p14="http://schemas.microsoft.com/office/powerpoint/2010/main" val="16741867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98" y="1910251"/>
            <a:ext cx="5713738" cy="32554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628" y="1910251"/>
            <a:ext cx="5713738" cy="32621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7298" y="1183907"/>
            <a:ext cx="4773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loud" panose="02000000000000000000" pitchFamily="50" charset="-34"/>
                <a:cs typeface="Cloud" panose="02000000000000000000" pitchFamily="50" charset="-34"/>
              </a:rPr>
              <a:t>Like </a:t>
            </a:r>
            <a:r>
              <a:rPr lang="en-US" dirty="0" err="1">
                <a:latin typeface="Cloud" panose="02000000000000000000" pitchFamily="50" charset="-34"/>
                <a:cs typeface="Cloud" panose="02000000000000000000" pitchFamily="50" charset="-34"/>
              </a:rPr>
              <a:t>F</a:t>
            </a:r>
            <a:r>
              <a:rPr lang="en-US" dirty="0" err="1" smtClean="0">
                <a:latin typeface="Cloud" panose="02000000000000000000" pitchFamily="50" charset="-34"/>
                <a:cs typeface="Cloud" panose="02000000000000000000" pitchFamily="50" charset="-34"/>
              </a:rPr>
              <a:t>anpage</a:t>
            </a:r>
            <a:r>
              <a:rPr lang="en-US" dirty="0" smtClean="0">
                <a:latin typeface="Cloud" panose="02000000000000000000" pitchFamily="50" charset="-34"/>
                <a:cs typeface="Cloud" panose="02000000000000000000" pitchFamily="50" charset="-34"/>
              </a:rPr>
              <a:t> &amp; Followed IG</a:t>
            </a:r>
            <a:endParaRPr lang="th-TH" dirty="0"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60628" y="1183907"/>
            <a:ext cx="2719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loud" panose="02000000000000000000" pitchFamily="50" charset="-34"/>
                <a:cs typeface="Cloud" panose="02000000000000000000" pitchFamily="50" charset="-34"/>
              </a:rPr>
              <a:t>Growth Percent</a:t>
            </a:r>
            <a:endParaRPr lang="th-TH" dirty="0"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7298" y="272897"/>
            <a:ext cx="2629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SUMMARY</a:t>
            </a:r>
            <a:endParaRPr lang="th-TH" sz="4000" dirty="0">
              <a:solidFill>
                <a:srgbClr val="2F5597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1006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837" y="-15590"/>
            <a:ext cx="11482939" cy="68735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4602" y="2993457"/>
            <a:ext cx="45801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Bahnschrift Light SemiCondensed" panose="020B0502040204020203" pitchFamily="34" charset="0"/>
              </a:rPr>
              <a:t>THANK YOU</a:t>
            </a:r>
            <a:endParaRPr lang="th-TH" sz="80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730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FF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254" y="3205212"/>
            <a:ext cx="119010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dirty="0" smtClean="0">
                <a:solidFill>
                  <a:schemeClr val="accent5">
                    <a:lumMod val="75000"/>
                  </a:schemeClr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แต่ก่อนอื่น...เรามาทำความรู้จักกับ</a:t>
            </a:r>
            <a:r>
              <a:rPr lang="en-US" sz="4800" dirty="0" smtClean="0">
                <a:solidFill>
                  <a:schemeClr val="accent5">
                    <a:lumMod val="75000"/>
                  </a:schemeClr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BNK48</a:t>
            </a:r>
            <a:r>
              <a:rPr lang="th-TH" sz="4800" dirty="0" smtClean="0">
                <a:solidFill>
                  <a:schemeClr val="accent5">
                    <a:lumMod val="75000"/>
                  </a:schemeClr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กันเล็กน้อย</a:t>
            </a:r>
          </a:p>
        </p:txBody>
      </p:sp>
    </p:spTree>
    <p:extLst>
      <p:ext uri="{BB962C8B-B14F-4D97-AF65-F5344CB8AC3E}">
        <p14:creationId xmlns:p14="http://schemas.microsoft.com/office/powerpoint/2010/main" val="186482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FF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23" y="372513"/>
            <a:ext cx="10058400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8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3414" y="2415942"/>
            <a:ext cx="101184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5">
                    <a:lumMod val="75000"/>
                  </a:schemeClr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Intro </a:t>
            </a:r>
            <a:r>
              <a:rPr lang="th-TH" sz="7200" dirty="0" smtClean="0">
                <a:solidFill>
                  <a:schemeClr val="accent5">
                    <a:lumMod val="75000"/>
                  </a:schemeClr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กันไปเล็กน้อยแล้ว</a:t>
            </a:r>
          </a:p>
          <a:p>
            <a:r>
              <a:rPr lang="th-TH" sz="7200" dirty="0">
                <a:solidFill>
                  <a:schemeClr val="accent5">
                    <a:lumMod val="75000"/>
                  </a:schemeClr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	</a:t>
            </a:r>
            <a:r>
              <a:rPr lang="th-TH" sz="7200" dirty="0" smtClean="0">
                <a:solidFill>
                  <a:schemeClr val="accent5">
                    <a:lumMod val="75000"/>
                  </a:schemeClr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     มาเข้าเรื่องกันเลยดีกว่า</a:t>
            </a:r>
          </a:p>
        </p:txBody>
      </p:sp>
    </p:spTree>
    <p:extLst>
      <p:ext uri="{BB962C8B-B14F-4D97-AF65-F5344CB8AC3E}">
        <p14:creationId xmlns:p14="http://schemas.microsoft.com/office/powerpoint/2010/main" val="54834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5428" y="1780674"/>
            <a:ext cx="859081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5">
                    <a:lumMod val="75000"/>
                  </a:schemeClr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 	 BNK48 </a:t>
            </a:r>
            <a:r>
              <a:rPr lang="th-TH" sz="5400" dirty="0" smtClean="0">
                <a:solidFill>
                  <a:schemeClr val="accent5">
                    <a:lumMod val="75000"/>
                  </a:schemeClr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เป็นศิลปินไอดอล</a:t>
            </a:r>
          </a:p>
          <a:p>
            <a:r>
              <a:rPr lang="th-TH" sz="5400" dirty="0" smtClean="0">
                <a:solidFill>
                  <a:schemeClr val="accent5">
                    <a:lumMod val="75000"/>
                  </a:schemeClr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ที่เน้นขาย</a:t>
            </a:r>
            <a:r>
              <a:rPr lang="th-TH" sz="7200" dirty="0" smtClean="0">
                <a:solidFill>
                  <a:srgbClr val="FF0000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คน</a:t>
            </a:r>
            <a:r>
              <a:rPr lang="th-TH" sz="6000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เป็นหลัก</a:t>
            </a:r>
            <a:r>
              <a:rPr lang="th-TH" sz="5400" dirty="0" smtClean="0">
                <a:solidFill>
                  <a:schemeClr val="accent5">
                    <a:lumMod val="75000"/>
                  </a:schemeClr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ไม่ใช่</a:t>
            </a:r>
            <a:r>
              <a:rPr lang="th-TH" sz="7200" dirty="0" smtClean="0">
                <a:solidFill>
                  <a:srgbClr val="FF0000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เพลง</a:t>
            </a:r>
          </a:p>
          <a:p>
            <a:pPr algn="ctr"/>
            <a:r>
              <a:rPr lang="th-TH" sz="7200" dirty="0" smtClean="0">
                <a:solidFill>
                  <a:srgbClr val="FF0000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ไม่เชื่อ ดู</a:t>
            </a:r>
            <a:r>
              <a:rPr lang="en-US" sz="7200" dirty="0" smtClean="0">
                <a:solidFill>
                  <a:srgbClr val="FF0000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!!!</a:t>
            </a:r>
            <a:endParaRPr lang="th-TH" sz="7200" dirty="0" smtClean="0">
              <a:solidFill>
                <a:srgbClr val="FF0000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8921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48" y="894765"/>
            <a:ext cx="10041606" cy="5721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630" y="163629"/>
            <a:ext cx="4773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Like </a:t>
            </a:r>
            <a:r>
              <a:rPr lang="en-US" dirty="0" err="1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F</a:t>
            </a:r>
            <a:r>
              <a:rPr lang="en-US" dirty="0" err="1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anpage</a:t>
            </a:r>
            <a:r>
              <a:rPr lang="en-US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 &amp; Followed IG</a:t>
            </a:r>
            <a:endParaRPr lang="th-TH" dirty="0">
              <a:solidFill>
                <a:srgbClr val="2F5597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7835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781825"/>
            <a:ext cx="10040400" cy="57363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379" y="202131"/>
            <a:ext cx="69236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Correlation : Like </a:t>
            </a:r>
            <a:r>
              <a:rPr lang="en-US" dirty="0" err="1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Fanpage</a:t>
            </a:r>
            <a:r>
              <a:rPr lang="en-US" dirty="0" smtClean="0">
                <a:solidFill>
                  <a:srgbClr val="2F5597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 &amp; Followed IG</a:t>
            </a:r>
            <a:endParaRPr lang="th-TH" dirty="0" smtClean="0">
              <a:solidFill>
                <a:srgbClr val="2F5597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  <a:p>
            <a:endParaRPr lang="th-TH" dirty="0">
              <a:solidFill>
                <a:srgbClr val="2F5597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609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325</Words>
  <Application>Microsoft Office PowerPoint</Application>
  <PresentationFormat>Widescreen</PresentationFormat>
  <Paragraphs>63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Angsana New</vt:lpstr>
      <vt:lpstr>Arial</vt:lpstr>
      <vt:lpstr>Bahnschrift Light SemiCondensed</vt:lpstr>
      <vt:lpstr>Calibri</vt:lpstr>
      <vt:lpstr>Calibri Light</vt:lpstr>
      <vt:lpstr>Cloud</vt:lpstr>
      <vt:lpstr>Cordia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Green Slime</dc:creator>
  <cp:lastModifiedBy>Green Slime</cp:lastModifiedBy>
  <cp:revision>31</cp:revision>
  <dcterms:created xsi:type="dcterms:W3CDTF">2018-05-31T23:03:12Z</dcterms:created>
  <dcterms:modified xsi:type="dcterms:W3CDTF">2018-06-01T06:16:45Z</dcterms:modified>
</cp:coreProperties>
</file>