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2"/>
    <p:sldMasterId id="2147483675" r:id="rId3"/>
  </p:sldMasterIdLst>
  <p:notesMasterIdLst>
    <p:notesMasterId r:id="rId51"/>
  </p:notesMasterIdLst>
  <p:handoutMasterIdLst>
    <p:handoutMasterId r:id="rId52"/>
  </p:handoutMasterIdLst>
  <p:sldIdLst>
    <p:sldId id="456" r:id="rId4"/>
    <p:sldId id="276" r:id="rId5"/>
    <p:sldId id="412" r:id="rId6"/>
    <p:sldId id="457" r:id="rId7"/>
    <p:sldId id="427" r:id="rId8"/>
    <p:sldId id="417" r:id="rId9"/>
    <p:sldId id="431" r:id="rId10"/>
    <p:sldId id="432" r:id="rId11"/>
    <p:sldId id="433" r:id="rId12"/>
    <p:sldId id="416" r:id="rId13"/>
    <p:sldId id="444" r:id="rId14"/>
    <p:sldId id="445" r:id="rId15"/>
    <p:sldId id="446" r:id="rId16"/>
    <p:sldId id="447" r:id="rId17"/>
    <p:sldId id="448" r:id="rId18"/>
    <p:sldId id="430" r:id="rId19"/>
    <p:sldId id="434" r:id="rId20"/>
    <p:sldId id="450" r:id="rId21"/>
    <p:sldId id="438" r:id="rId22"/>
    <p:sldId id="452" r:id="rId23"/>
    <p:sldId id="419" r:id="rId24"/>
    <p:sldId id="453" r:id="rId25"/>
    <p:sldId id="425" r:id="rId26"/>
    <p:sldId id="426" r:id="rId27"/>
    <p:sldId id="421" r:id="rId28"/>
    <p:sldId id="422" r:id="rId29"/>
    <p:sldId id="415" r:id="rId30"/>
    <p:sldId id="451" r:id="rId31"/>
    <p:sldId id="420" r:id="rId32"/>
    <p:sldId id="462" r:id="rId33"/>
    <p:sldId id="458" r:id="rId34"/>
    <p:sldId id="436" r:id="rId35"/>
    <p:sldId id="440" r:id="rId36"/>
    <p:sldId id="437" r:id="rId37"/>
    <p:sldId id="443" r:id="rId38"/>
    <p:sldId id="449" r:id="rId39"/>
    <p:sldId id="439" r:id="rId40"/>
    <p:sldId id="441" r:id="rId41"/>
    <p:sldId id="442" r:id="rId42"/>
    <p:sldId id="349" r:id="rId43"/>
    <p:sldId id="424" r:id="rId44"/>
    <p:sldId id="414" r:id="rId45"/>
    <p:sldId id="423" r:id="rId46"/>
    <p:sldId id="459" r:id="rId47"/>
    <p:sldId id="460" r:id="rId48"/>
    <p:sldId id="461" r:id="rId49"/>
    <p:sldId id="405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56"/>
            <p14:sldId id="276"/>
            <p14:sldId id="412"/>
          </p14:sldIdLst>
        </p14:section>
        <p14:section name="Ethereum" id="{2A6AC843-4027-43DF-8DFF-9E12367501C2}">
          <p14:sldIdLst>
            <p14:sldId id="457"/>
            <p14:sldId id="427"/>
            <p14:sldId id="417"/>
            <p14:sldId id="431"/>
            <p14:sldId id="432"/>
            <p14:sldId id="433"/>
            <p14:sldId id="416"/>
            <p14:sldId id="444"/>
            <p14:sldId id="445"/>
            <p14:sldId id="446"/>
            <p14:sldId id="447"/>
            <p14:sldId id="448"/>
            <p14:sldId id="430"/>
            <p14:sldId id="434"/>
            <p14:sldId id="450"/>
            <p14:sldId id="438"/>
            <p14:sldId id="452"/>
            <p14:sldId id="419"/>
            <p14:sldId id="453"/>
            <p14:sldId id="425"/>
            <p14:sldId id="426"/>
            <p14:sldId id="421"/>
            <p14:sldId id="422"/>
            <p14:sldId id="415"/>
            <p14:sldId id="451"/>
            <p14:sldId id="420"/>
            <p14:sldId id="462"/>
          </p14:sldIdLst>
        </p14:section>
        <p14:section name="Smart Contracts" id="{30344DCF-56FB-46B6-9BFD-6F68CE6FF94F}">
          <p14:sldIdLst>
            <p14:sldId id="458"/>
            <p14:sldId id="436"/>
            <p14:sldId id="440"/>
            <p14:sldId id="437"/>
            <p14:sldId id="443"/>
            <p14:sldId id="449"/>
            <p14:sldId id="439"/>
            <p14:sldId id="441"/>
            <p14:sldId id="442"/>
          </p14:sldIdLst>
        </p14:section>
        <p14:section name="Homework" id="{A3CCDDB5-920C-4AB6-A4C1-5EE2742F7FC1}">
          <p14:sldIdLst>
            <p14:sldId id="349"/>
            <p14:sldId id="424"/>
            <p14:sldId id="414"/>
            <p14:sldId id="423"/>
          </p14:sldIdLst>
        </p14:section>
        <p14:section name="Conclusion" id="{10E03AB1-9AA8-4E86-9A64-D741901E50A2}">
          <p14:sldIdLst>
            <p14:sldId id="459"/>
            <p14:sldId id="460"/>
            <p14:sldId id="46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111" d="100"/>
          <a:sy n="111" d="100"/>
        </p:scale>
        <p:origin x="28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2018-10-19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2018-10-19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Smart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nothing</a:t>
            </a:r>
            <a:r>
              <a:rPr lang="de-DE" baseline="0" dirty="0"/>
              <a:t> </a:t>
            </a:r>
            <a:r>
              <a:rPr lang="de-DE" baseline="0" dirty="0" err="1"/>
              <a:t>lega</a:t>
            </a:r>
            <a:r>
              <a:rPr lang="de-DE" baseline="0" dirty="0"/>
              <a:t> </a:t>
            </a:r>
            <a:r>
              <a:rPr lang="de-DE" baseline="0" dirty="0" err="1"/>
              <a:t>at</a:t>
            </a:r>
            <a:r>
              <a:rPr lang="de-DE" baseline="0" dirty="0"/>
              <a:t> all </a:t>
            </a:r>
            <a:r>
              <a:rPr lang="de-DE" baseline="0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6B1A0-B5CF-4E9E-8319-27A781634020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87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5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9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53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52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55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://aka.ms/O365DevShow" TargetMode="Externa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8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2018-10-19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4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2018-10-19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2018-10-19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44772F-0D2E-43A8-A5D8-51E52071743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B46386-5110-442C-91F3-2E021388737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9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617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51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3334536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2018-10-19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2018-10-19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69169" y="2077800"/>
            <a:ext cx="6273340" cy="35925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32" y="2077814"/>
            <a:ext cx="5377085" cy="1793104"/>
          </a:xfrm>
          <a:noFill/>
        </p:spPr>
        <p:txBody>
          <a:bodyPr lIns="146304" tIns="91440" rIns="146304" bIns="91440" anchor="t" anchorCtr="0"/>
          <a:lstStyle>
            <a:lvl1pPr>
              <a:defRPr sz="5292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7613" y="3877276"/>
            <a:ext cx="4694487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226958" y="268950"/>
            <a:ext cx="6505204" cy="6118985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0" y="6028971"/>
            <a:ext cx="1138164" cy="3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3" y="2084187"/>
            <a:ext cx="5128142" cy="1793090"/>
          </a:xfrm>
          <a:noFill/>
        </p:spPr>
        <p:txBody>
          <a:bodyPr lIns="146304" tIns="91440" rIns="146304" bIns="91440" anchor="t" anchorCtr="0"/>
          <a:lstStyle>
            <a:lvl1pPr>
              <a:defRPr sz="5292" spc="-98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3" y="3878574"/>
            <a:ext cx="514681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542074" y="1228091"/>
            <a:ext cx="5123848" cy="517696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0" y="6028970"/>
            <a:ext cx="1138164" cy="3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2018-10-19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33FB04-88C8-4C2B-86A9-D298B88BBD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169" y="1189178"/>
            <a:ext cx="11650488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030" indent="0">
              <a:buNone/>
              <a:defRPr/>
            </a:lvl3pPr>
            <a:lvl4pPr marL="448059" indent="0">
              <a:buNone/>
              <a:defRPr/>
            </a:lvl4pPr>
            <a:lvl5pPr marL="6720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372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169" y="1189178"/>
            <a:ext cx="11650488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030" indent="0">
              <a:buNone/>
              <a:defRPr/>
            </a:lvl3pPr>
            <a:lvl4pPr marL="448059" indent="0">
              <a:buNone/>
              <a:defRPr/>
            </a:lvl4pPr>
            <a:lvl5pPr marL="6720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8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69" y="1189177"/>
            <a:ext cx="11650488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69" y="1189177"/>
            <a:ext cx="11650488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71" y="1189175"/>
            <a:ext cx="5377147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0"/>
            </a:lvl2pPr>
            <a:lvl3pPr marL="227141" indent="0">
              <a:buNone/>
              <a:tabLst/>
              <a:defRPr sz="1960"/>
            </a:lvl3pPr>
            <a:lvl4pPr marL="451171" indent="0">
              <a:buNone/>
              <a:defRPr/>
            </a:lvl4pPr>
            <a:lvl5pPr marL="67208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2510" y="1189175"/>
            <a:ext cx="5377147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0"/>
            </a:lvl2pPr>
            <a:lvl3pPr marL="227141" indent="0">
              <a:buNone/>
              <a:tabLst/>
              <a:defRPr sz="1960"/>
            </a:lvl3pPr>
            <a:lvl4pPr marL="451171" indent="0">
              <a:buNone/>
              <a:defRPr/>
            </a:lvl4pPr>
            <a:lvl5pPr marL="67208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71" y="1189175"/>
            <a:ext cx="5377147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0"/>
            </a:lvl2pPr>
            <a:lvl3pPr marL="227141" indent="0">
              <a:buNone/>
              <a:tabLst/>
              <a:defRPr sz="1960"/>
            </a:lvl3pPr>
            <a:lvl4pPr marL="451171" indent="0">
              <a:buNone/>
              <a:defRPr/>
            </a:lvl4pPr>
            <a:lvl5pPr marL="67208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2510" y="1189175"/>
            <a:ext cx="5377147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0"/>
            </a:lvl2pPr>
            <a:lvl3pPr marL="227141" indent="0">
              <a:buNone/>
              <a:tabLst/>
              <a:defRPr sz="1960"/>
            </a:lvl3pPr>
            <a:lvl4pPr marL="451171" indent="0">
              <a:buNone/>
              <a:defRPr/>
            </a:lvl4pPr>
            <a:lvl5pPr marL="67208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71" y="1189176"/>
            <a:ext cx="5377147" cy="2377940"/>
          </a:xfrm>
        </p:spPr>
        <p:txBody>
          <a:bodyPr wrap="square">
            <a:spAutoFit/>
          </a:bodyPr>
          <a:lstStyle>
            <a:lvl1pPr marL="281592" indent="-281592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46" indent="-228532">
              <a:defRPr sz="2352"/>
            </a:lvl2pPr>
            <a:lvl3pPr marL="685597" indent="-165051">
              <a:tabLst/>
              <a:defRPr sz="1960"/>
            </a:lvl3pPr>
            <a:lvl4pPr marL="863344" indent="-177748">
              <a:defRPr/>
            </a:lvl4pPr>
            <a:lvl5pPr marL="1028395" indent="-16505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2510" y="1189176"/>
            <a:ext cx="5377147" cy="2377940"/>
          </a:xfrm>
        </p:spPr>
        <p:txBody>
          <a:bodyPr wrap="square">
            <a:spAutoFit/>
          </a:bodyPr>
          <a:lstStyle>
            <a:lvl1pPr marL="281592" indent="-281592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46" indent="-228532">
              <a:defRPr sz="2352"/>
            </a:lvl2pPr>
            <a:lvl3pPr marL="685597" indent="-165051">
              <a:tabLst/>
              <a:defRPr sz="1960"/>
            </a:lvl3pPr>
            <a:lvl4pPr marL="863344" indent="-177748">
              <a:defRPr/>
            </a:lvl4pPr>
            <a:lvl5pPr marL="1028395" indent="-16505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71" y="1189176"/>
            <a:ext cx="5377147" cy="2377940"/>
          </a:xfrm>
        </p:spPr>
        <p:txBody>
          <a:bodyPr wrap="square">
            <a:spAutoFit/>
          </a:bodyPr>
          <a:lstStyle>
            <a:lvl1pPr marL="281592" indent="-281592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546" indent="-228532">
              <a:defRPr sz="2352"/>
            </a:lvl2pPr>
            <a:lvl3pPr marL="685597" indent="-165051">
              <a:tabLst/>
              <a:defRPr sz="1960"/>
            </a:lvl3pPr>
            <a:lvl4pPr marL="863344" indent="-177748">
              <a:defRPr/>
            </a:lvl4pPr>
            <a:lvl5pPr marL="1028395" indent="-16505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2510" y="1189176"/>
            <a:ext cx="5377147" cy="2377940"/>
          </a:xfrm>
        </p:spPr>
        <p:txBody>
          <a:bodyPr wrap="square">
            <a:spAutoFit/>
          </a:bodyPr>
          <a:lstStyle>
            <a:lvl1pPr marL="281592" indent="-281592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546" indent="-228532">
              <a:defRPr sz="2352"/>
            </a:lvl2pPr>
            <a:lvl3pPr marL="685597" indent="-165051">
              <a:tabLst/>
              <a:defRPr sz="1960"/>
            </a:lvl3pPr>
            <a:lvl4pPr marL="863344" indent="-177748">
              <a:defRPr/>
            </a:lvl4pPr>
            <a:lvl5pPr marL="1028395" indent="-16505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8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3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70" y="1186357"/>
            <a:ext cx="985654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70" y="3877277"/>
            <a:ext cx="9858106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3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5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70" y="1186357"/>
            <a:ext cx="985654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70" y="3877277"/>
            <a:ext cx="9858106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0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70" y="1186357"/>
            <a:ext cx="985654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70" y="3877277"/>
            <a:ext cx="9858106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46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70" y="1186357"/>
            <a:ext cx="985654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70" y="3877277"/>
            <a:ext cx="9858106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978242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70" y="1186357"/>
            <a:ext cx="985654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70" y="3877277"/>
            <a:ext cx="9858106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85030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70" y="1186357"/>
            <a:ext cx="985654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70" y="3877277"/>
            <a:ext cx="9858106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62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70" y="1186357"/>
            <a:ext cx="985654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6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91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12058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1163" y="2197782"/>
            <a:ext cx="5405154" cy="2266326"/>
          </a:xfrm>
        </p:spPr>
        <p:txBody>
          <a:bodyPr/>
          <a:lstStyle>
            <a:lvl1pPr>
              <a:defRPr sz="3920"/>
            </a:lvl1pPr>
            <a:lvl2pPr marL="336044" marR="0" indent="0" algn="l" defTabSz="9140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2"/>
            </a:lvl2pPr>
            <a:lvl3pPr marL="560073" indent="0">
              <a:buNone/>
              <a:defRPr sz="1960"/>
            </a:lvl3pPr>
            <a:lvl4pPr>
              <a:defRPr sz="1568"/>
            </a:lvl4pPr>
            <a:lvl5pPr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42510" y="2197782"/>
            <a:ext cx="5377148" cy="2266326"/>
          </a:xfrm>
        </p:spPr>
        <p:txBody>
          <a:bodyPr/>
          <a:lstStyle>
            <a:lvl1pPr>
              <a:defRPr sz="3920"/>
            </a:lvl1pPr>
            <a:lvl2pPr marL="336044" marR="0" indent="0" algn="l" defTabSz="9140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2"/>
            </a:lvl2pPr>
            <a:lvl3pPr marL="560073" indent="0">
              <a:buNone/>
              <a:defRPr sz="1960"/>
            </a:lvl3pPr>
            <a:lvl4pPr>
              <a:defRPr sz="1568"/>
            </a:lvl4pPr>
            <a:lvl5pPr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5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12098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1163" y="2197782"/>
            <a:ext cx="5405154" cy="2266326"/>
          </a:xfrm>
        </p:spPr>
        <p:txBody>
          <a:bodyPr/>
          <a:lstStyle>
            <a:lvl1pPr>
              <a:defRPr sz="392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36044" marR="0" indent="0" algn="l" defTabSz="9140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2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60073" indent="0">
              <a:buNone/>
              <a:defRPr sz="1960"/>
            </a:lvl3pPr>
            <a:lvl4pPr>
              <a:defRPr sz="1568"/>
            </a:lvl4pPr>
            <a:lvl5pPr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42510" y="2197782"/>
            <a:ext cx="5377148" cy="2266326"/>
          </a:xfrm>
        </p:spPr>
        <p:txBody>
          <a:bodyPr/>
          <a:lstStyle>
            <a:lvl1pPr>
              <a:defRPr sz="3920"/>
            </a:lvl1pPr>
            <a:lvl2pPr marL="336044" marR="0" indent="0" algn="l" defTabSz="9140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2"/>
            </a:lvl2pPr>
            <a:lvl3pPr marL="560073" indent="0">
              <a:buNone/>
              <a:defRPr sz="1960"/>
            </a:lvl3pPr>
            <a:lvl4pPr>
              <a:defRPr sz="1568"/>
            </a:lvl4pPr>
            <a:lvl5pPr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8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120987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1163" y="2197782"/>
            <a:ext cx="5405154" cy="2266326"/>
          </a:xfrm>
        </p:spPr>
        <p:txBody>
          <a:bodyPr/>
          <a:lstStyle>
            <a:lvl1pPr>
              <a:defRPr sz="392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36044" marR="0" indent="0" algn="l" defTabSz="9140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2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60073" indent="0">
              <a:buNone/>
              <a:defRPr sz="1960"/>
            </a:lvl3pPr>
            <a:lvl4pPr>
              <a:defRPr sz="1568"/>
            </a:lvl4pPr>
            <a:lvl5pPr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42510" y="2197782"/>
            <a:ext cx="5377148" cy="2266326"/>
          </a:xfrm>
        </p:spPr>
        <p:txBody>
          <a:bodyPr/>
          <a:lstStyle>
            <a:lvl1pPr>
              <a:defRPr sz="3920"/>
            </a:lvl1pPr>
            <a:lvl2pPr marL="336044" marR="0" indent="0" algn="l" defTabSz="9140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2"/>
            </a:lvl2pPr>
            <a:lvl3pPr marL="560073" indent="0">
              <a:buNone/>
              <a:defRPr sz="1960"/>
            </a:lvl3pPr>
            <a:lvl4pPr>
              <a:defRPr sz="1568"/>
            </a:lvl4pPr>
            <a:lvl5pPr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69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120987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1163" y="2197782"/>
            <a:ext cx="5405154" cy="2266326"/>
          </a:xfrm>
        </p:spPr>
        <p:txBody>
          <a:bodyPr/>
          <a:lstStyle>
            <a:lvl1pPr>
              <a:defRPr sz="392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36044" marR="0" indent="0" algn="l" defTabSz="9140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2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60073" indent="0">
              <a:buNone/>
              <a:defRPr sz="1960"/>
            </a:lvl3pPr>
            <a:lvl4pPr>
              <a:defRPr sz="1568"/>
            </a:lvl4pPr>
            <a:lvl5pPr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42510" y="2197782"/>
            <a:ext cx="5377148" cy="2266326"/>
          </a:xfrm>
        </p:spPr>
        <p:txBody>
          <a:bodyPr/>
          <a:lstStyle>
            <a:lvl1pPr>
              <a:defRPr sz="3920"/>
            </a:lvl1pPr>
            <a:lvl2pPr marL="336044" marR="0" indent="0" algn="l" defTabSz="9140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2"/>
            </a:lvl2pPr>
            <a:lvl3pPr marL="560073" indent="0">
              <a:buNone/>
              <a:defRPr sz="1960"/>
            </a:lvl3pPr>
            <a:lvl4pPr>
              <a:defRPr sz="1568"/>
            </a:lvl4pPr>
            <a:lvl5pPr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39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2018-10-19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2BE4DE-A587-4D30-A863-41A52D46C0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89" y="230627"/>
            <a:ext cx="2130000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120987" cy="6858000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1163" y="2197782"/>
            <a:ext cx="5405154" cy="2266326"/>
          </a:xfrm>
        </p:spPr>
        <p:txBody>
          <a:bodyPr/>
          <a:lstStyle>
            <a:lvl1pPr>
              <a:defRPr sz="392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36044" marR="0" indent="0" algn="l" defTabSz="9140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2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60073" indent="0">
              <a:buNone/>
              <a:defRPr sz="1960"/>
            </a:lvl3pPr>
            <a:lvl4pPr>
              <a:defRPr sz="1568"/>
            </a:lvl4pPr>
            <a:lvl5pPr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42510" y="2197782"/>
            <a:ext cx="5377148" cy="2266326"/>
          </a:xfrm>
        </p:spPr>
        <p:txBody>
          <a:bodyPr/>
          <a:lstStyle>
            <a:lvl1pPr>
              <a:defRPr sz="3920"/>
            </a:lvl1pPr>
            <a:lvl2pPr marL="336044" marR="0" indent="0" algn="l" defTabSz="9140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2"/>
            </a:lvl2pPr>
            <a:lvl3pPr marL="560073" indent="0">
              <a:buNone/>
              <a:defRPr sz="1960"/>
            </a:lvl3pPr>
            <a:lvl4pPr>
              <a:defRPr sz="1568"/>
            </a:lvl4pPr>
            <a:lvl5pPr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36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120987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1163" y="2197782"/>
            <a:ext cx="5405154" cy="2266326"/>
          </a:xfrm>
        </p:spPr>
        <p:txBody>
          <a:bodyPr/>
          <a:lstStyle>
            <a:lvl1pPr>
              <a:defRPr sz="392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36044" marR="0" indent="0" algn="l" defTabSz="9140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2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60073" indent="0">
              <a:buNone/>
              <a:defRPr sz="1960"/>
            </a:lvl3pPr>
            <a:lvl4pPr>
              <a:defRPr sz="1568"/>
            </a:lvl4pPr>
            <a:lvl5pPr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42510" y="2197782"/>
            <a:ext cx="5377148" cy="2266326"/>
          </a:xfrm>
        </p:spPr>
        <p:txBody>
          <a:bodyPr/>
          <a:lstStyle>
            <a:lvl1pPr>
              <a:defRPr sz="3920"/>
            </a:lvl1pPr>
            <a:lvl2pPr marL="336044" marR="0" indent="0" algn="l" defTabSz="9140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2"/>
            </a:lvl2pPr>
            <a:lvl3pPr marL="560073" indent="0">
              <a:buNone/>
              <a:defRPr sz="1960"/>
            </a:lvl3pPr>
            <a:lvl4pPr>
              <a:defRPr sz="1568"/>
            </a:lvl4pPr>
            <a:lvl5pPr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37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61552" y="2307938"/>
            <a:ext cx="5820577" cy="724246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38052" y="1187621"/>
            <a:ext cx="1823500" cy="2964882"/>
          </a:xfrm>
        </p:spPr>
        <p:txBody>
          <a:bodyPr/>
          <a:lstStyle>
            <a:lvl1pPr marL="0" indent="0">
              <a:buNone/>
              <a:defRPr sz="2009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505499" y="3029095"/>
            <a:ext cx="4421939" cy="3537839"/>
            <a:chOff x="6527800" y="2483620"/>
            <a:chExt cx="5473700" cy="4377555"/>
          </a:xfrm>
        </p:grpSpPr>
        <p:grpSp>
          <p:nvGrpSpPr>
            <p:cNvPr id="8" name="Group 7"/>
            <p:cNvGrpSpPr/>
            <p:nvPr/>
          </p:nvGrpSpPr>
          <p:grpSpPr>
            <a:xfrm flipH="1">
              <a:off x="8613773" y="2483620"/>
              <a:ext cx="1958976" cy="4377555"/>
              <a:chOff x="8956675" y="449263"/>
              <a:chExt cx="2063751" cy="4611687"/>
            </a:xfrm>
          </p:grpSpPr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9283700" y="3189288"/>
                <a:ext cx="895350" cy="1662112"/>
              </a:xfrm>
              <a:custGeom>
                <a:avLst/>
                <a:gdLst>
                  <a:gd name="T0" fmla="*/ 0 w 564"/>
                  <a:gd name="T1" fmla="*/ 0 h 1047"/>
                  <a:gd name="T2" fmla="*/ 0 w 564"/>
                  <a:gd name="T3" fmla="*/ 0 h 1047"/>
                  <a:gd name="T4" fmla="*/ 146 w 564"/>
                  <a:gd name="T5" fmla="*/ 0 h 1047"/>
                  <a:gd name="T6" fmla="*/ 418 w 564"/>
                  <a:gd name="T7" fmla="*/ 0 h 1047"/>
                  <a:gd name="T8" fmla="*/ 564 w 564"/>
                  <a:gd name="T9" fmla="*/ 0 h 1047"/>
                  <a:gd name="T10" fmla="*/ 564 w 564"/>
                  <a:gd name="T11" fmla="*/ 158 h 1047"/>
                  <a:gd name="T12" fmla="*/ 564 w 564"/>
                  <a:gd name="T13" fmla="*/ 1047 h 1047"/>
                  <a:gd name="T14" fmla="*/ 418 w 564"/>
                  <a:gd name="T15" fmla="*/ 1047 h 1047"/>
                  <a:gd name="T16" fmla="*/ 418 w 564"/>
                  <a:gd name="T17" fmla="*/ 158 h 1047"/>
                  <a:gd name="T18" fmla="*/ 146 w 564"/>
                  <a:gd name="T19" fmla="*/ 158 h 1047"/>
                  <a:gd name="T20" fmla="*/ 146 w 564"/>
                  <a:gd name="T21" fmla="*/ 1047 h 1047"/>
                  <a:gd name="T22" fmla="*/ 0 w 564"/>
                  <a:gd name="T23" fmla="*/ 1047 h 1047"/>
                  <a:gd name="T24" fmla="*/ 0 w 564"/>
                  <a:gd name="T25" fmla="*/ 158 h 1047"/>
                  <a:gd name="T26" fmla="*/ 0 w 564"/>
                  <a:gd name="T27" fmla="*/ 158 h 1047"/>
                  <a:gd name="T28" fmla="*/ 0 w 564"/>
                  <a:gd name="T29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4" h="1047">
                    <a:moveTo>
                      <a:pt x="0" y="0"/>
                    </a:moveTo>
                    <a:lnTo>
                      <a:pt x="0" y="0"/>
                    </a:lnTo>
                    <a:lnTo>
                      <a:pt x="146" y="0"/>
                    </a:lnTo>
                    <a:lnTo>
                      <a:pt x="418" y="0"/>
                    </a:lnTo>
                    <a:lnTo>
                      <a:pt x="564" y="0"/>
                    </a:lnTo>
                    <a:lnTo>
                      <a:pt x="564" y="158"/>
                    </a:lnTo>
                    <a:lnTo>
                      <a:pt x="564" y="1047"/>
                    </a:lnTo>
                    <a:lnTo>
                      <a:pt x="418" y="1047"/>
                    </a:lnTo>
                    <a:lnTo>
                      <a:pt x="418" y="158"/>
                    </a:lnTo>
                    <a:lnTo>
                      <a:pt x="146" y="158"/>
                    </a:lnTo>
                    <a:lnTo>
                      <a:pt x="146" y="1047"/>
                    </a:lnTo>
                    <a:lnTo>
                      <a:pt x="0" y="1047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2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9283700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8956675" y="1819275"/>
                <a:ext cx="1558925" cy="1370012"/>
              </a:xfrm>
              <a:custGeom>
                <a:avLst/>
                <a:gdLst>
                  <a:gd name="T0" fmla="*/ 31 w 148"/>
                  <a:gd name="T1" fmla="*/ 0 h 131"/>
                  <a:gd name="T2" fmla="*/ 116 w 148"/>
                  <a:gd name="T3" fmla="*/ 0 h 131"/>
                  <a:gd name="T4" fmla="*/ 148 w 148"/>
                  <a:gd name="T5" fmla="*/ 27 h 131"/>
                  <a:gd name="T6" fmla="*/ 148 w 148"/>
                  <a:gd name="T7" fmla="*/ 49 h 131"/>
                  <a:gd name="T8" fmla="*/ 116 w 148"/>
                  <a:gd name="T9" fmla="*/ 49 h 131"/>
                  <a:gd name="T10" fmla="*/ 116 w 148"/>
                  <a:gd name="T11" fmla="*/ 131 h 131"/>
                  <a:gd name="T12" fmla="*/ 31 w 148"/>
                  <a:gd name="T13" fmla="*/ 131 h 131"/>
                  <a:gd name="T14" fmla="*/ 31 w 148"/>
                  <a:gd name="T15" fmla="*/ 49 h 131"/>
                  <a:gd name="T16" fmla="*/ 0 w 148"/>
                  <a:gd name="T17" fmla="*/ 49 h 131"/>
                  <a:gd name="T18" fmla="*/ 0 w 148"/>
                  <a:gd name="T19" fmla="*/ 27 h 131"/>
                  <a:gd name="T20" fmla="*/ 31 w 148"/>
                  <a:gd name="T2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31">
                    <a:moveTo>
                      <a:pt x="31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0"/>
                      <a:pt x="148" y="12"/>
                      <a:pt x="148" y="27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16" y="49"/>
                      <a:pt x="116" y="49"/>
                      <a:pt x="116" y="49"/>
                    </a:cubicBezTo>
                    <a:cubicBezTo>
                      <a:pt x="116" y="131"/>
                      <a:pt x="116" y="131"/>
                      <a:pt x="116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4" y="0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Freeform 39"/>
              <p:cNvSpPr>
                <a:spLocks/>
              </p:cNvSpPr>
              <p:nvPr/>
            </p:nvSpPr>
            <p:spPr bwMode="auto">
              <a:xfrm>
                <a:off x="10231438" y="2332038"/>
                <a:ext cx="547688" cy="709612"/>
              </a:xfrm>
              <a:custGeom>
                <a:avLst/>
                <a:gdLst>
                  <a:gd name="T0" fmla="*/ 19 w 52"/>
                  <a:gd name="T1" fmla="*/ 68 h 68"/>
                  <a:gd name="T2" fmla="*/ 52 w 52"/>
                  <a:gd name="T3" fmla="*/ 68 h 68"/>
                  <a:gd name="T4" fmla="*/ 52 w 52"/>
                  <a:gd name="T5" fmla="*/ 48 h 68"/>
                  <a:gd name="T6" fmla="*/ 22 w 52"/>
                  <a:gd name="T7" fmla="*/ 48 h 68"/>
                  <a:gd name="T8" fmla="*/ 22 w 52"/>
                  <a:gd name="T9" fmla="*/ 0 h 68"/>
                  <a:gd name="T10" fmla="*/ 0 w 52"/>
                  <a:gd name="T11" fmla="*/ 0 h 68"/>
                  <a:gd name="T12" fmla="*/ 0 w 52"/>
                  <a:gd name="T13" fmla="*/ 51 h 68"/>
                  <a:gd name="T14" fmla="*/ 19 w 52"/>
                  <a:gd name="T1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8">
                    <a:moveTo>
                      <a:pt x="19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0"/>
                      <a:pt x="8" y="68"/>
                      <a:pt x="19" y="68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Rectangle 40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1222375"/>
              </a:xfrm>
              <a:prstGeom prst="rect">
                <a:avLst/>
              </a:pr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41"/>
              <p:cNvSpPr>
                <a:spLocks/>
              </p:cNvSpPr>
              <p:nvPr/>
            </p:nvSpPr>
            <p:spPr bwMode="auto">
              <a:xfrm>
                <a:off x="8999538" y="3355975"/>
                <a:ext cx="241300" cy="407987"/>
              </a:xfrm>
              <a:custGeom>
                <a:avLst/>
                <a:gdLst>
                  <a:gd name="T0" fmla="*/ 23 w 23"/>
                  <a:gd name="T1" fmla="*/ 0 h 39"/>
                  <a:gd name="T2" fmla="*/ 23 w 23"/>
                  <a:gd name="T3" fmla="*/ 39 h 39"/>
                  <a:gd name="T4" fmla="*/ 0 w 23"/>
                  <a:gd name="T5" fmla="*/ 19 h 39"/>
                  <a:gd name="T6" fmla="*/ 23 w 2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9">
                    <a:moveTo>
                      <a:pt x="23" y="0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10" y="39"/>
                      <a:pt x="0" y="30"/>
                      <a:pt x="0" y="19"/>
                    </a:cubicBezTo>
                    <a:cubicBezTo>
                      <a:pt x="0" y="8"/>
                      <a:pt x="10" y="0"/>
                      <a:pt x="23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Freeform 42"/>
              <p:cNvSpPr>
                <a:spLocks/>
              </p:cNvSpPr>
              <p:nvPr/>
            </p:nvSpPr>
            <p:spPr bwMode="auto">
              <a:xfrm>
                <a:off x="10536238" y="2833688"/>
                <a:ext cx="484188" cy="207962"/>
              </a:xfrm>
              <a:custGeom>
                <a:avLst/>
                <a:gdLst>
                  <a:gd name="T0" fmla="*/ 0 w 46"/>
                  <a:gd name="T1" fmla="*/ 0 h 20"/>
                  <a:gd name="T2" fmla="*/ 46 w 46"/>
                  <a:gd name="T3" fmla="*/ 0 h 20"/>
                  <a:gd name="T4" fmla="*/ 23 w 46"/>
                  <a:gd name="T5" fmla="*/ 20 h 20"/>
                  <a:gd name="T6" fmla="*/ 0 w 4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0">
                    <a:moveTo>
                      <a:pt x="0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11"/>
                      <a:pt x="36" y="20"/>
                      <a:pt x="23" y="20"/>
                    </a:cubicBezTo>
                    <a:cubicBezTo>
                      <a:pt x="10" y="20"/>
                      <a:pt x="0" y="11"/>
                      <a:pt x="0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Rectangle 45"/>
              <p:cNvSpPr>
                <a:spLocks noChangeArrowheads="1"/>
              </p:cNvSpPr>
              <p:nvPr/>
            </p:nvSpPr>
            <p:spPr bwMode="auto">
              <a:xfrm>
                <a:off x="10231438" y="2332038"/>
                <a:ext cx="231775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9947275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366712"/>
              </a:xfrm>
              <a:custGeom>
                <a:avLst/>
                <a:gdLst>
                  <a:gd name="T0" fmla="*/ 0 w 49"/>
                  <a:gd name="T1" fmla="*/ 27 h 35"/>
                  <a:gd name="T2" fmla="*/ 26 w 49"/>
                  <a:gd name="T3" fmla="*/ 35 h 35"/>
                  <a:gd name="T4" fmla="*/ 49 w 49"/>
                  <a:gd name="T5" fmla="*/ 27 h 35"/>
                  <a:gd name="T6" fmla="*/ 49 w 49"/>
                  <a:gd name="T7" fmla="*/ 0 h 35"/>
                  <a:gd name="T8" fmla="*/ 0 w 49"/>
                  <a:gd name="T9" fmla="*/ 0 h 35"/>
                  <a:gd name="T10" fmla="*/ 0 w 49"/>
                  <a:gd name="T11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35">
                    <a:moveTo>
                      <a:pt x="0" y="27"/>
                    </a:moveTo>
                    <a:cubicBezTo>
                      <a:pt x="0" y="33"/>
                      <a:pt x="26" y="35"/>
                      <a:pt x="26" y="35"/>
                    </a:cubicBezTo>
                    <a:cubicBezTo>
                      <a:pt x="26" y="35"/>
                      <a:pt x="49" y="32"/>
                      <a:pt x="49" y="27"/>
                    </a:cubicBezTo>
                    <a:cubicBezTo>
                      <a:pt x="49" y="22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2"/>
                      <a:pt x="0" y="27"/>
                    </a:cubicBezTo>
                    <a:close/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188912"/>
              </a:xfrm>
              <a:custGeom>
                <a:avLst/>
                <a:gdLst>
                  <a:gd name="T0" fmla="*/ 0 w 49"/>
                  <a:gd name="T1" fmla="*/ 14 h 18"/>
                  <a:gd name="T2" fmla="*/ 26 w 49"/>
                  <a:gd name="T3" fmla="*/ 18 h 18"/>
                  <a:gd name="T4" fmla="*/ 49 w 49"/>
                  <a:gd name="T5" fmla="*/ 14 h 18"/>
                  <a:gd name="T6" fmla="*/ 49 w 49"/>
                  <a:gd name="T7" fmla="*/ 0 h 18"/>
                  <a:gd name="T8" fmla="*/ 0 w 49"/>
                  <a:gd name="T9" fmla="*/ 0 h 18"/>
                  <a:gd name="T10" fmla="*/ 0 w 49"/>
                  <a:gd name="T1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8">
                    <a:moveTo>
                      <a:pt x="0" y="14"/>
                    </a:moveTo>
                    <a:cubicBezTo>
                      <a:pt x="0" y="16"/>
                      <a:pt x="26" y="18"/>
                      <a:pt x="26" y="18"/>
                    </a:cubicBezTo>
                    <a:cubicBezTo>
                      <a:pt x="26" y="18"/>
                      <a:pt x="49" y="16"/>
                      <a:pt x="49" y="14"/>
                    </a:cubicBezTo>
                    <a:cubicBezTo>
                      <a:pt x="49" y="11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4"/>
                    </a:cubicBezTo>
                    <a:close/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9315450" y="554038"/>
                <a:ext cx="831850" cy="1139825"/>
              </a:xfrm>
              <a:custGeom>
                <a:avLst/>
                <a:gdLst>
                  <a:gd name="T0" fmla="*/ 77 w 79"/>
                  <a:gd name="T1" fmla="*/ 27 h 109"/>
                  <a:gd name="T2" fmla="*/ 62 w 79"/>
                  <a:gd name="T3" fmla="*/ 0 h 109"/>
                  <a:gd name="T4" fmla="*/ 20 w 79"/>
                  <a:gd name="T5" fmla="*/ 0 h 109"/>
                  <a:gd name="T6" fmla="*/ 7 w 79"/>
                  <a:gd name="T7" fmla="*/ 25 h 109"/>
                  <a:gd name="T8" fmla="*/ 7 w 79"/>
                  <a:gd name="T9" fmla="*/ 39 h 109"/>
                  <a:gd name="T10" fmla="*/ 0 w 79"/>
                  <a:gd name="T11" fmla="*/ 41 h 109"/>
                  <a:gd name="T12" fmla="*/ 0 w 79"/>
                  <a:gd name="T13" fmla="*/ 43 h 109"/>
                  <a:gd name="T14" fmla="*/ 0 w 79"/>
                  <a:gd name="T15" fmla="*/ 55 h 109"/>
                  <a:gd name="T16" fmla="*/ 1 w 79"/>
                  <a:gd name="T17" fmla="*/ 62 h 109"/>
                  <a:gd name="T18" fmla="*/ 1 w 79"/>
                  <a:gd name="T19" fmla="*/ 90 h 109"/>
                  <a:gd name="T20" fmla="*/ 45 w 79"/>
                  <a:gd name="T21" fmla="*/ 109 h 109"/>
                  <a:gd name="T22" fmla="*/ 79 w 79"/>
                  <a:gd name="T23" fmla="*/ 90 h 109"/>
                  <a:gd name="T24" fmla="*/ 79 w 79"/>
                  <a:gd name="T25" fmla="*/ 74 h 109"/>
                  <a:gd name="T26" fmla="*/ 77 w 79"/>
                  <a:gd name="T27" fmla="*/ 2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09">
                    <a:moveTo>
                      <a:pt x="77" y="27"/>
                    </a:moveTo>
                    <a:cubicBezTo>
                      <a:pt x="77" y="24"/>
                      <a:pt x="71" y="0"/>
                      <a:pt x="6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2" y="0"/>
                      <a:pt x="7" y="17"/>
                      <a:pt x="7" y="25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7"/>
                      <a:pt x="0" y="51"/>
                      <a:pt x="0" y="55"/>
                    </a:cubicBezTo>
                    <a:cubicBezTo>
                      <a:pt x="0" y="57"/>
                      <a:pt x="0" y="60"/>
                      <a:pt x="1" y="62"/>
                    </a:cubicBezTo>
                    <a:cubicBezTo>
                      <a:pt x="1" y="61"/>
                      <a:pt x="1" y="90"/>
                      <a:pt x="1" y="90"/>
                    </a:cubicBezTo>
                    <a:cubicBezTo>
                      <a:pt x="6" y="109"/>
                      <a:pt x="32" y="109"/>
                      <a:pt x="45" y="109"/>
                    </a:cubicBezTo>
                    <a:cubicBezTo>
                      <a:pt x="58" y="109"/>
                      <a:pt x="76" y="103"/>
                      <a:pt x="79" y="9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79" y="74"/>
                      <a:pt x="79" y="34"/>
                      <a:pt x="77" y="27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9663113" y="1411288"/>
                <a:ext cx="157163" cy="41275"/>
              </a:xfrm>
              <a:custGeom>
                <a:avLst/>
                <a:gdLst>
                  <a:gd name="T0" fmla="*/ 15 w 15"/>
                  <a:gd name="T1" fmla="*/ 0 h 4"/>
                  <a:gd name="T2" fmla="*/ 8 w 15"/>
                  <a:gd name="T3" fmla="*/ 4 h 4"/>
                  <a:gd name="T4" fmla="*/ 0 w 15"/>
                  <a:gd name="T5" fmla="*/ 0 h 4"/>
                  <a:gd name="T6" fmla="*/ 15 w 1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5" y="2"/>
                      <a:pt x="12" y="4"/>
                      <a:pt x="8" y="4"/>
                    </a:cubicBezTo>
                    <a:cubicBezTo>
                      <a:pt x="3" y="4"/>
                      <a:pt x="0" y="2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9324975" y="1192213"/>
                <a:ext cx="74613" cy="125412"/>
              </a:xfrm>
              <a:custGeom>
                <a:avLst/>
                <a:gdLst>
                  <a:gd name="T0" fmla="*/ 7 w 7"/>
                  <a:gd name="T1" fmla="*/ 0 h 12"/>
                  <a:gd name="T2" fmla="*/ 4 w 7"/>
                  <a:gd name="T3" fmla="*/ 4 h 12"/>
                  <a:gd name="T4" fmla="*/ 0 w 7"/>
                  <a:gd name="T5" fmla="*/ 8 h 12"/>
                  <a:gd name="T6" fmla="*/ 0 w 7"/>
                  <a:gd name="T7" fmla="*/ 12 h 12"/>
                  <a:gd name="T8" fmla="*/ 0 w 7"/>
                  <a:gd name="T9" fmla="*/ 12 h 12"/>
                  <a:gd name="T10" fmla="*/ 3 w 7"/>
                  <a:gd name="T11" fmla="*/ 11 h 12"/>
                  <a:gd name="T12" fmla="*/ 3 w 7"/>
                  <a:gd name="T13" fmla="*/ 11 h 12"/>
                  <a:gd name="T14" fmla="*/ 4 w 7"/>
                  <a:gd name="T15" fmla="*/ 10 h 12"/>
                  <a:gd name="T16" fmla="*/ 7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3" y="6"/>
                      <a:pt x="2" y="7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7" y="5"/>
                      <a:pt x="7" y="0"/>
                      <a:pt x="7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9263063" y="449263"/>
                <a:ext cx="936625" cy="679450"/>
              </a:xfrm>
              <a:custGeom>
                <a:avLst/>
                <a:gdLst>
                  <a:gd name="T0" fmla="*/ 88 w 89"/>
                  <a:gd name="T1" fmla="*/ 29 h 65"/>
                  <a:gd name="T2" fmla="*/ 46 w 89"/>
                  <a:gd name="T3" fmla="*/ 0 h 65"/>
                  <a:gd name="T4" fmla="*/ 46 w 89"/>
                  <a:gd name="T5" fmla="*/ 0 h 65"/>
                  <a:gd name="T6" fmla="*/ 46 w 89"/>
                  <a:gd name="T7" fmla="*/ 0 h 65"/>
                  <a:gd name="T8" fmla="*/ 45 w 89"/>
                  <a:gd name="T9" fmla="*/ 0 h 65"/>
                  <a:gd name="T10" fmla="*/ 44 w 89"/>
                  <a:gd name="T11" fmla="*/ 0 h 65"/>
                  <a:gd name="T12" fmla="*/ 43 w 89"/>
                  <a:gd name="T13" fmla="*/ 0 h 65"/>
                  <a:gd name="T14" fmla="*/ 43 w 89"/>
                  <a:gd name="T15" fmla="*/ 0 h 65"/>
                  <a:gd name="T16" fmla="*/ 2 w 89"/>
                  <a:gd name="T17" fmla="*/ 29 h 65"/>
                  <a:gd name="T18" fmla="*/ 2 w 89"/>
                  <a:gd name="T19" fmla="*/ 52 h 65"/>
                  <a:gd name="T20" fmla="*/ 5 w 89"/>
                  <a:gd name="T21" fmla="*/ 54 h 65"/>
                  <a:gd name="T22" fmla="*/ 5 w 89"/>
                  <a:gd name="T23" fmla="*/ 54 h 65"/>
                  <a:gd name="T24" fmla="*/ 11 w 89"/>
                  <a:gd name="T25" fmla="*/ 65 h 65"/>
                  <a:gd name="T26" fmla="*/ 12 w 89"/>
                  <a:gd name="T27" fmla="*/ 34 h 65"/>
                  <a:gd name="T28" fmla="*/ 45 w 89"/>
                  <a:gd name="T29" fmla="*/ 16 h 65"/>
                  <a:gd name="T30" fmla="*/ 78 w 89"/>
                  <a:gd name="T31" fmla="*/ 34 h 65"/>
                  <a:gd name="T32" fmla="*/ 79 w 89"/>
                  <a:gd name="T33" fmla="*/ 65 h 65"/>
                  <a:gd name="T34" fmla="*/ 84 w 89"/>
                  <a:gd name="T35" fmla="*/ 54 h 65"/>
                  <a:gd name="T36" fmla="*/ 84 w 89"/>
                  <a:gd name="T37" fmla="*/ 54 h 65"/>
                  <a:gd name="T38" fmla="*/ 88 w 89"/>
                  <a:gd name="T39" fmla="*/ 52 h 65"/>
                  <a:gd name="T40" fmla="*/ 88 w 89"/>
                  <a:gd name="T41" fmla="*/ 2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65">
                    <a:moveTo>
                      <a:pt x="88" y="29"/>
                    </a:moveTo>
                    <a:cubicBezTo>
                      <a:pt x="86" y="11"/>
                      <a:pt x="71" y="1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1"/>
                      <a:pt x="4" y="11"/>
                      <a:pt x="2" y="29"/>
                    </a:cubicBezTo>
                    <a:cubicBezTo>
                      <a:pt x="1" y="33"/>
                      <a:pt x="0" y="52"/>
                      <a:pt x="2" y="52"/>
                    </a:cubicBezTo>
                    <a:cubicBezTo>
                      <a:pt x="3" y="53"/>
                      <a:pt x="5" y="54"/>
                      <a:pt x="5" y="54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9" y="56"/>
                      <a:pt x="11" y="60"/>
                      <a:pt x="11" y="65"/>
                    </a:cubicBezTo>
                    <a:cubicBezTo>
                      <a:pt x="11" y="65"/>
                      <a:pt x="12" y="51"/>
                      <a:pt x="12" y="34"/>
                    </a:cubicBezTo>
                    <a:cubicBezTo>
                      <a:pt x="12" y="24"/>
                      <a:pt x="25" y="16"/>
                      <a:pt x="45" y="16"/>
                    </a:cubicBezTo>
                    <a:cubicBezTo>
                      <a:pt x="65" y="16"/>
                      <a:pt x="78" y="24"/>
                      <a:pt x="78" y="34"/>
                    </a:cubicBezTo>
                    <a:cubicBezTo>
                      <a:pt x="78" y="51"/>
                      <a:pt x="79" y="65"/>
                      <a:pt x="79" y="65"/>
                    </a:cubicBezTo>
                    <a:cubicBezTo>
                      <a:pt x="79" y="60"/>
                      <a:pt x="81" y="56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7" y="53"/>
                      <a:pt x="88" y="52"/>
                    </a:cubicBezTo>
                    <a:cubicBezTo>
                      <a:pt x="89" y="52"/>
                      <a:pt x="89" y="33"/>
                      <a:pt x="88" y="2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0072688" y="1192213"/>
                <a:ext cx="74613" cy="125412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8 h 12"/>
                  <a:gd name="T6" fmla="*/ 7 w 7"/>
                  <a:gd name="T7" fmla="*/ 12 h 12"/>
                  <a:gd name="T8" fmla="*/ 6 w 7"/>
                  <a:gd name="T9" fmla="*/ 12 h 12"/>
                  <a:gd name="T10" fmla="*/ 4 w 7"/>
                  <a:gd name="T11" fmla="*/ 11 h 12"/>
                  <a:gd name="T12" fmla="*/ 4 w 7"/>
                  <a:gd name="T13" fmla="*/ 11 h 12"/>
                  <a:gd name="T14" fmla="*/ 2 w 7"/>
                  <a:gd name="T15" fmla="*/ 10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0"/>
                      <a:pt x="2" y="10"/>
                    </a:cubicBezTo>
                    <a:cubicBezTo>
                      <a:pt x="0" y="5"/>
                      <a:pt x="0" y="0"/>
                      <a:pt x="0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9220200" y="962025"/>
                <a:ext cx="188913" cy="323850"/>
              </a:xfrm>
              <a:custGeom>
                <a:avLst/>
                <a:gdLst>
                  <a:gd name="T0" fmla="*/ 16 w 18"/>
                  <a:gd name="T1" fmla="*/ 14 h 31"/>
                  <a:gd name="T2" fmla="*/ 12 w 18"/>
                  <a:gd name="T3" fmla="*/ 30 h 31"/>
                  <a:gd name="T4" fmla="*/ 2 w 18"/>
                  <a:gd name="T5" fmla="*/ 17 h 31"/>
                  <a:gd name="T6" fmla="*/ 5 w 18"/>
                  <a:gd name="T7" fmla="*/ 1 h 31"/>
                  <a:gd name="T8" fmla="*/ 16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16" y="14"/>
                    </a:moveTo>
                    <a:cubicBezTo>
                      <a:pt x="18" y="22"/>
                      <a:pt x="16" y="29"/>
                      <a:pt x="12" y="30"/>
                    </a:cubicBezTo>
                    <a:cubicBezTo>
                      <a:pt x="8" y="31"/>
                      <a:pt x="4" y="25"/>
                      <a:pt x="2" y="17"/>
                    </a:cubicBezTo>
                    <a:cubicBezTo>
                      <a:pt x="0" y="10"/>
                      <a:pt x="1" y="2"/>
                      <a:pt x="5" y="1"/>
                    </a:cubicBezTo>
                    <a:cubicBezTo>
                      <a:pt x="9" y="0"/>
                      <a:pt x="14" y="6"/>
                      <a:pt x="16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0063163" y="962025"/>
                <a:ext cx="188913" cy="323850"/>
              </a:xfrm>
              <a:custGeom>
                <a:avLst/>
                <a:gdLst>
                  <a:gd name="T0" fmla="*/ 2 w 18"/>
                  <a:gd name="T1" fmla="*/ 14 h 31"/>
                  <a:gd name="T2" fmla="*/ 5 w 18"/>
                  <a:gd name="T3" fmla="*/ 30 h 31"/>
                  <a:gd name="T4" fmla="*/ 16 w 18"/>
                  <a:gd name="T5" fmla="*/ 17 h 31"/>
                  <a:gd name="T6" fmla="*/ 12 w 18"/>
                  <a:gd name="T7" fmla="*/ 1 h 31"/>
                  <a:gd name="T8" fmla="*/ 2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2" y="14"/>
                    </a:moveTo>
                    <a:cubicBezTo>
                      <a:pt x="0" y="22"/>
                      <a:pt x="1" y="29"/>
                      <a:pt x="5" y="30"/>
                    </a:cubicBezTo>
                    <a:cubicBezTo>
                      <a:pt x="9" y="31"/>
                      <a:pt x="14" y="25"/>
                      <a:pt x="16" y="17"/>
                    </a:cubicBezTo>
                    <a:cubicBezTo>
                      <a:pt x="18" y="10"/>
                      <a:pt x="16" y="2"/>
                      <a:pt x="12" y="1"/>
                    </a:cubicBezTo>
                    <a:cubicBezTo>
                      <a:pt x="9" y="0"/>
                      <a:pt x="4" y="6"/>
                      <a:pt x="2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9388475" y="919163"/>
                <a:ext cx="1588" cy="42862"/>
              </a:xfrm>
              <a:prstGeom prst="rect">
                <a:avLst/>
              </a:pr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9378950" y="857250"/>
                <a:ext cx="704850" cy="428625"/>
              </a:xfrm>
              <a:custGeom>
                <a:avLst/>
                <a:gdLst>
                  <a:gd name="T0" fmla="*/ 34 w 67"/>
                  <a:gd name="T1" fmla="*/ 0 h 41"/>
                  <a:gd name="T2" fmla="*/ 34 w 67"/>
                  <a:gd name="T3" fmla="*/ 0 h 41"/>
                  <a:gd name="T4" fmla="*/ 1 w 67"/>
                  <a:gd name="T5" fmla="*/ 5 h 41"/>
                  <a:gd name="T6" fmla="*/ 1 w 67"/>
                  <a:gd name="T7" fmla="*/ 6 h 41"/>
                  <a:gd name="T8" fmla="*/ 1 w 67"/>
                  <a:gd name="T9" fmla="*/ 10 h 41"/>
                  <a:gd name="T10" fmla="*/ 1 w 67"/>
                  <a:gd name="T11" fmla="*/ 10 h 41"/>
                  <a:gd name="T12" fmla="*/ 0 w 67"/>
                  <a:gd name="T13" fmla="*/ 22 h 41"/>
                  <a:gd name="T14" fmla="*/ 1 w 67"/>
                  <a:gd name="T15" fmla="*/ 24 h 41"/>
                  <a:gd name="T16" fmla="*/ 2 w 67"/>
                  <a:gd name="T17" fmla="*/ 33 h 41"/>
                  <a:gd name="T18" fmla="*/ 2 w 67"/>
                  <a:gd name="T19" fmla="*/ 32 h 41"/>
                  <a:gd name="T20" fmla="*/ 1 w 67"/>
                  <a:gd name="T21" fmla="*/ 36 h 41"/>
                  <a:gd name="T22" fmla="*/ 5 w 67"/>
                  <a:gd name="T23" fmla="*/ 38 h 41"/>
                  <a:gd name="T24" fmla="*/ 24 w 67"/>
                  <a:gd name="T25" fmla="*/ 41 h 41"/>
                  <a:gd name="T26" fmla="*/ 26 w 67"/>
                  <a:gd name="T27" fmla="*/ 41 h 41"/>
                  <a:gd name="T28" fmla="*/ 30 w 67"/>
                  <a:gd name="T29" fmla="*/ 36 h 41"/>
                  <a:gd name="T30" fmla="*/ 32 w 67"/>
                  <a:gd name="T31" fmla="*/ 30 h 41"/>
                  <a:gd name="T32" fmla="*/ 32 w 67"/>
                  <a:gd name="T33" fmla="*/ 30 h 41"/>
                  <a:gd name="T34" fmla="*/ 32 w 67"/>
                  <a:gd name="T35" fmla="*/ 30 h 41"/>
                  <a:gd name="T36" fmla="*/ 34 w 67"/>
                  <a:gd name="T37" fmla="*/ 30 h 41"/>
                  <a:gd name="T38" fmla="*/ 35 w 67"/>
                  <a:gd name="T39" fmla="*/ 30 h 41"/>
                  <a:gd name="T40" fmla="*/ 35 w 67"/>
                  <a:gd name="T41" fmla="*/ 30 h 41"/>
                  <a:gd name="T42" fmla="*/ 35 w 67"/>
                  <a:gd name="T43" fmla="*/ 30 h 41"/>
                  <a:gd name="T44" fmla="*/ 37 w 67"/>
                  <a:gd name="T45" fmla="*/ 36 h 41"/>
                  <a:gd name="T46" fmla="*/ 41 w 67"/>
                  <a:gd name="T47" fmla="*/ 41 h 41"/>
                  <a:gd name="T48" fmla="*/ 43 w 67"/>
                  <a:gd name="T49" fmla="*/ 41 h 41"/>
                  <a:gd name="T50" fmla="*/ 62 w 67"/>
                  <a:gd name="T51" fmla="*/ 38 h 41"/>
                  <a:gd name="T52" fmla="*/ 66 w 67"/>
                  <a:gd name="T53" fmla="*/ 36 h 41"/>
                  <a:gd name="T54" fmla="*/ 66 w 67"/>
                  <a:gd name="T55" fmla="*/ 32 h 41"/>
                  <a:gd name="T56" fmla="*/ 66 w 67"/>
                  <a:gd name="T57" fmla="*/ 33 h 41"/>
                  <a:gd name="T58" fmla="*/ 67 w 67"/>
                  <a:gd name="T59" fmla="*/ 24 h 41"/>
                  <a:gd name="T60" fmla="*/ 67 w 67"/>
                  <a:gd name="T61" fmla="*/ 22 h 41"/>
                  <a:gd name="T62" fmla="*/ 67 w 67"/>
                  <a:gd name="T63" fmla="*/ 5 h 41"/>
                  <a:gd name="T64" fmla="*/ 34 w 67"/>
                  <a:gd name="T6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1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11" y="0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5"/>
                      <a:pt x="0" y="19"/>
                      <a:pt x="0" y="22"/>
                    </a:cubicBezTo>
                    <a:cubicBezTo>
                      <a:pt x="0" y="23"/>
                      <a:pt x="1" y="23"/>
                      <a:pt x="1" y="24"/>
                    </a:cubicBezTo>
                    <a:cubicBezTo>
                      <a:pt x="2" y="27"/>
                      <a:pt x="2" y="30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4"/>
                      <a:pt x="1" y="36"/>
                    </a:cubicBezTo>
                    <a:cubicBezTo>
                      <a:pt x="2" y="37"/>
                      <a:pt x="3" y="38"/>
                      <a:pt x="5" y="38"/>
                    </a:cubicBezTo>
                    <a:cubicBezTo>
                      <a:pt x="13" y="40"/>
                      <a:pt x="21" y="41"/>
                      <a:pt x="24" y="41"/>
                    </a:cubicBezTo>
                    <a:cubicBezTo>
                      <a:pt x="25" y="41"/>
                      <a:pt x="26" y="41"/>
                      <a:pt x="26" y="41"/>
                    </a:cubicBezTo>
                    <a:cubicBezTo>
                      <a:pt x="29" y="40"/>
                      <a:pt x="30" y="38"/>
                      <a:pt x="30" y="36"/>
                    </a:cubicBezTo>
                    <a:cubicBezTo>
                      <a:pt x="30" y="34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3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7" y="34"/>
                      <a:pt x="37" y="36"/>
                    </a:cubicBezTo>
                    <a:cubicBezTo>
                      <a:pt x="37" y="38"/>
                      <a:pt x="38" y="40"/>
                      <a:pt x="41" y="41"/>
                    </a:cubicBezTo>
                    <a:cubicBezTo>
                      <a:pt x="41" y="41"/>
                      <a:pt x="42" y="41"/>
                      <a:pt x="43" y="41"/>
                    </a:cubicBezTo>
                    <a:cubicBezTo>
                      <a:pt x="46" y="41"/>
                      <a:pt x="54" y="40"/>
                      <a:pt x="62" y="38"/>
                    </a:cubicBezTo>
                    <a:cubicBezTo>
                      <a:pt x="64" y="38"/>
                      <a:pt x="65" y="37"/>
                      <a:pt x="66" y="36"/>
                    </a:cubicBezTo>
                    <a:cubicBezTo>
                      <a:pt x="66" y="34"/>
                      <a:pt x="66" y="32"/>
                      <a:pt x="66" y="32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0"/>
                      <a:pt x="66" y="27"/>
                      <a:pt x="67" y="24"/>
                    </a:cubicBezTo>
                    <a:cubicBezTo>
                      <a:pt x="67" y="23"/>
                      <a:pt x="67" y="23"/>
                      <a:pt x="67" y="22"/>
                    </a:cubicBezTo>
                    <a:cubicBezTo>
                      <a:pt x="67" y="18"/>
                      <a:pt x="67" y="12"/>
                      <a:pt x="67" y="5"/>
                    </a:cubicBezTo>
                    <a:cubicBezTo>
                      <a:pt x="57" y="0"/>
                      <a:pt x="38" y="0"/>
                      <a:pt x="34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9388475" y="1192213"/>
                <a:ext cx="11113" cy="41275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1 h 4"/>
                  <a:gd name="T4" fmla="*/ 0 w 1"/>
                  <a:gd name="T5" fmla="*/ 4 h 4"/>
                  <a:gd name="T6" fmla="*/ 0 w 1"/>
                  <a:gd name="T7" fmla="*/ 4 h 4"/>
                  <a:gd name="T8" fmla="*/ 1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1" y="0"/>
                      <a:pt x="1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Freeform 59"/>
              <p:cNvSpPr>
                <a:spLocks noEditPoints="1"/>
              </p:cNvSpPr>
              <p:nvPr/>
            </p:nvSpPr>
            <p:spPr bwMode="auto">
              <a:xfrm>
                <a:off x="9324975" y="909638"/>
                <a:ext cx="811213" cy="177800"/>
              </a:xfrm>
              <a:custGeom>
                <a:avLst/>
                <a:gdLst>
                  <a:gd name="T0" fmla="*/ 72 w 77"/>
                  <a:gd name="T1" fmla="*/ 0 h 17"/>
                  <a:gd name="T2" fmla="*/ 72 w 77"/>
                  <a:gd name="T3" fmla="*/ 17 h 17"/>
                  <a:gd name="T4" fmla="*/ 77 w 77"/>
                  <a:gd name="T5" fmla="*/ 9 h 17"/>
                  <a:gd name="T6" fmla="*/ 77 w 77"/>
                  <a:gd name="T7" fmla="*/ 3 h 17"/>
                  <a:gd name="T8" fmla="*/ 72 w 77"/>
                  <a:gd name="T9" fmla="*/ 0 h 17"/>
                  <a:gd name="T10" fmla="*/ 6 w 77"/>
                  <a:gd name="T11" fmla="*/ 0 h 17"/>
                  <a:gd name="T12" fmla="*/ 0 w 77"/>
                  <a:gd name="T13" fmla="*/ 3 h 17"/>
                  <a:gd name="T14" fmla="*/ 0 w 77"/>
                  <a:gd name="T15" fmla="*/ 8 h 17"/>
                  <a:gd name="T16" fmla="*/ 5 w 77"/>
                  <a:gd name="T17" fmla="*/ 17 h 17"/>
                  <a:gd name="T18" fmla="*/ 6 w 77"/>
                  <a:gd name="T19" fmla="*/ 5 h 17"/>
                  <a:gd name="T20" fmla="*/ 6 w 77"/>
                  <a:gd name="T21" fmla="*/ 1 h 17"/>
                  <a:gd name="T22" fmla="*/ 6 w 77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7">
                    <a:moveTo>
                      <a:pt x="72" y="0"/>
                    </a:moveTo>
                    <a:cubicBezTo>
                      <a:pt x="72" y="7"/>
                      <a:pt x="72" y="13"/>
                      <a:pt x="72" y="17"/>
                    </a:cubicBezTo>
                    <a:cubicBezTo>
                      <a:pt x="73" y="14"/>
                      <a:pt x="75" y="11"/>
                      <a:pt x="77" y="9"/>
                    </a:cubicBezTo>
                    <a:cubicBezTo>
                      <a:pt x="77" y="5"/>
                      <a:pt x="77" y="3"/>
                      <a:pt x="77" y="3"/>
                    </a:cubicBezTo>
                    <a:cubicBezTo>
                      <a:pt x="76" y="2"/>
                      <a:pt x="74" y="1"/>
                      <a:pt x="72" y="0"/>
                    </a:cubicBezTo>
                    <a:moveTo>
                      <a:pt x="6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2" y="10"/>
                      <a:pt x="4" y="13"/>
                      <a:pt x="5" y="17"/>
                    </a:cubicBezTo>
                    <a:cubicBezTo>
                      <a:pt x="5" y="14"/>
                      <a:pt x="5" y="10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0072688" y="1192213"/>
                <a:ext cx="11113" cy="41275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4 h 4"/>
                  <a:gd name="T4" fmla="*/ 1 w 1"/>
                  <a:gd name="T5" fmla="*/ 4 h 4"/>
                  <a:gd name="T6" fmla="*/ 0 w 1"/>
                  <a:gd name="T7" fmla="*/ 1 h 4"/>
                  <a:gd name="T8" fmla="*/ 0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9324975" y="992188"/>
                <a:ext cx="74613" cy="241300"/>
              </a:xfrm>
              <a:custGeom>
                <a:avLst/>
                <a:gdLst>
                  <a:gd name="T0" fmla="*/ 0 w 7"/>
                  <a:gd name="T1" fmla="*/ 0 h 23"/>
                  <a:gd name="T2" fmla="*/ 6 w 7"/>
                  <a:gd name="T3" fmla="*/ 23 h 23"/>
                  <a:gd name="T4" fmla="*/ 7 w 7"/>
                  <a:gd name="T5" fmla="*/ 20 h 23"/>
                  <a:gd name="T6" fmla="*/ 6 w 7"/>
                  <a:gd name="T7" fmla="*/ 11 h 23"/>
                  <a:gd name="T8" fmla="*/ 5 w 7"/>
                  <a:gd name="T9" fmla="*/ 9 h 23"/>
                  <a:gd name="T10" fmla="*/ 0 w 7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3">
                    <a:moveTo>
                      <a:pt x="0" y="0"/>
                    </a:moveTo>
                    <a:cubicBezTo>
                      <a:pt x="0" y="7"/>
                      <a:pt x="1" y="18"/>
                      <a:pt x="6" y="23"/>
                    </a:cubicBezTo>
                    <a:cubicBezTo>
                      <a:pt x="6" y="22"/>
                      <a:pt x="6" y="21"/>
                      <a:pt x="7" y="20"/>
                    </a:cubicBezTo>
                    <a:cubicBezTo>
                      <a:pt x="7" y="17"/>
                      <a:pt x="7" y="14"/>
                      <a:pt x="6" y="11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5"/>
                      <a:pt x="2" y="2"/>
                      <a:pt x="0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0072688" y="1003300"/>
                <a:ext cx="63500" cy="230187"/>
              </a:xfrm>
              <a:custGeom>
                <a:avLst/>
                <a:gdLst>
                  <a:gd name="T0" fmla="*/ 6 w 6"/>
                  <a:gd name="T1" fmla="*/ 0 h 22"/>
                  <a:gd name="T2" fmla="*/ 1 w 6"/>
                  <a:gd name="T3" fmla="*/ 8 h 22"/>
                  <a:gd name="T4" fmla="*/ 1 w 6"/>
                  <a:gd name="T5" fmla="*/ 10 h 22"/>
                  <a:gd name="T6" fmla="*/ 0 w 6"/>
                  <a:gd name="T7" fmla="*/ 19 h 22"/>
                  <a:gd name="T8" fmla="*/ 1 w 6"/>
                  <a:gd name="T9" fmla="*/ 22 h 22"/>
                  <a:gd name="T10" fmla="*/ 6 w 6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2">
                    <a:moveTo>
                      <a:pt x="6" y="0"/>
                    </a:moveTo>
                    <a:cubicBezTo>
                      <a:pt x="4" y="2"/>
                      <a:pt x="2" y="5"/>
                      <a:pt x="1" y="8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0" y="13"/>
                      <a:pt x="0" y="16"/>
                      <a:pt x="0" y="19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5" y="17"/>
                      <a:pt x="6" y="6"/>
                      <a:pt x="6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9304338" y="857250"/>
                <a:ext cx="852488" cy="134937"/>
              </a:xfrm>
              <a:custGeom>
                <a:avLst/>
                <a:gdLst>
                  <a:gd name="T0" fmla="*/ 0 w 81"/>
                  <a:gd name="T1" fmla="*/ 13 h 13"/>
                  <a:gd name="T2" fmla="*/ 41 w 81"/>
                  <a:gd name="T3" fmla="*/ 5 h 13"/>
                  <a:gd name="T4" fmla="*/ 81 w 81"/>
                  <a:gd name="T5" fmla="*/ 13 h 13"/>
                  <a:gd name="T6" fmla="*/ 81 w 81"/>
                  <a:gd name="T7" fmla="*/ 8 h 13"/>
                  <a:gd name="T8" fmla="*/ 40 w 81"/>
                  <a:gd name="T9" fmla="*/ 0 h 13"/>
                  <a:gd name="T10" fmla="*/ 0 w 81"/>
                  <a:gd name="T11" fmla="*/ 8 h 13"/>
                  <a:gd name="T12" fmla="*/ 0 w 81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3">
                    <a:moveTo>
                      <a:pt x="0" y="13"/>
                    </a:moveTo>
                    <a:cubicBezTo>
                      <a:pt x="8" y="5"/>
                      <a:pt x="35" y="5"/>
                      <a:pt x="41" y="5"/>
                    </a:cubicBezTo>
                    <a:cubicBezTo>
                      <a:pt x="47" y="5"/>
                      <a:pt x="73" y="5"/>
                      <a:pt x="81" y="13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72" y="1"/>
                      <a:pt x="46" y="0"/>
                      <a:pt x="40" y="0"/>
                    </a:cubicBezTo>
                    <a:cubicBezTo>
                      <a:pt x="34" y="0"/>
                      <a:pt x="8" y="1"/>
                      <a:pt x="0" y="8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09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27800" y="3994753"/>
              <a:ext cx="3240121" cy="2863247"/>
              <a:chOff x="7045326" y="4452083"/>
              <a:chExt cx="2722595" cy="2405917"/>
            </a:xfrm>
          </p:grpSpPr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7045326" y="5357845"/>
                <a:ext cx="2124953" cy="148747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2"/>
              <p:cNvSpPr>
                <a:spLocks noChangeArrowheads="1"/>
              </p:cNvSpPr>
              <p:nvPr/>
            </p:nvSpPr>
            <p:spPr bwMode="auto">
              <a:xfrm>
                <a:off x="8431858" y="5498622"/>
                <a:ext cx="140777" cy="1359378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7045326" y="5498622"/>
                <a:ext cx="2124953" cy="1359378"/>
              </a:xfrm>
              <a:custGeom>
                <a:avLst/>
                <a:gdLst>
                  <a:gd name="T0" fmla="*/ 0 w 800"/>
                  <a:gd name="T1" fmla="*/ 477 h 477"/>
                  <a:gd name="T2" fmla="*/ 50 w 800"/>
                  <a:gd name="T3" fmla="*/ 477 h 477"/>
                  <a:gd name="T4" fmla="*/ 50 w 800"/>
                  <a:gd name="T5" fmla="*/ 50 h 477"/>
                  <a:gd name="T6" fmla="*/ 800 w 800"/>
                  <a:gd name="T7" fmla="*/ 50 h 477"/>
                  <a:gd name="T8" fmla="*/ 800 w 800"/>
                  <a:gd name="T9" fmla="*/ 0 h 477"/>
                  <a:gd name="T10" fmla="*/ 0 w 800"/>
                  <a:gd name="T11" fmla="*/ 0 h 477"/>
                  <a:gd name="T12" fmla="*/ 0 w 800"/>
                  <a:gd name="T13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800" y="50"/>
                    </a:lnTo>
                    <a:lnTo>
                      <a:pt x="800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8822317" y="5357845"/>
                <a:ext cx="945604" cy="148747"/>
              </a:xfrm>
              <a:prstGeom prst="rect">
                <a:avLst/>
              </a:pr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8822317" y="5498622"/>
                <a:ext cx="945604" cy="1359378"/>
              </a:xfrm>
              <a:custGeom>
                <a:avLst/>
                <a:gdLst>
                  <a:gd name="T0" fmla="*/ 0 w 356"/>
                  <a:gd name="T1" fmla="*/ 477 h 477"/>
                  <a:gd name="T2" fmla="*/ 50 w 356"/>
                  <a:gd name="T3" fmla="*/ 477 h 477"/>
                  <a:gd name="T4" fmla="*/ 50 w 356"/>
                  <a:gd name="T5" fmla="*/ 50 h 477"/>
                  <a:gd name="T6" fmla="*/ 303 w 356"/>
                  <a:gd name="T7" fmla="*/ 50 h 477"/>
                  <a:gd name="T8" fmla="*/ 303 w 356"/>
                  <a:gd name="T9" fmla="*/ 477 h 477"/>
                  <a:gd name="T10" fmla="*/ 356 w 356"/>
                  <a:gd name="T11" fmla="*/ 477 h 477"/>
                  <a:gd name="T12" fmla="*/ 356 w 356"/>
                  <a:gd name="T13" fmla="*/ 0 h 477"/>
                  <a:gd name="T14" fmla="*/ 0 w 356"/>
                  <a:gd name="T15" fmla="*/ 0 h 477"/>
                  <a:gd name="T16" fmla="*/ 0 w 356"/>
                  <a:gd name="T1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303" y="50"/>
                    </a:lnTo>
                    <a:lnTo>
                      <a:pt x="303" y="477"/>
                    </a:lnTo>
                    <a:lnTo>
                      <a:pt x="356" y="477"/>
                    </a:lnTo>
                    <a:lnTo>
                      <a:pt x="356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26"/>
              <p:cNvSpPr>
                <a:spLocks/>
              </p:cNvSpPr>
              <p:nvPr/>
            </p:nvSpPr>
            <p:spPr bwMode="auto">
              <a:xfrm>
                <a:off x="8697477" y="5233003"/>
                <a:ext cx="783576" cy="132810"/>
              </a:xfrm>
              <a:custGeom>
                <a:avLst/>
                <a:gdLst>
                  <a:gd name="T0" fmla="*/ 9 w 106"/>
                  <a:gd name="T1" fmla="*/ 0 h 18"/>
                  <a:gd name="T2" fmla="*/ 61 w 106"/>
                  <a:gd name="T3" fmla="*/ 0 h 18"/>
                  <a:gd name="T4" fmla="*/ 98 w 106"/>
                  <a:gd name="T5" fmla="*/ 7 h 18"/>
                  <a:gd name="T6" fmla="*/ 105 w 106"/>
                  <a:gd name="T7" fmla="*/ 17 h 18"/>
                  <a:gd name="T8" fmla="*/ 69 w 106"/>
                  <a:gd name="T9" fmla="*/ 11 h 18"/>
                  <a:gd name="T10" fmla="*/ 59 w 106"/>
                  <a:gd name="T11" fmla="*/ 17 h 18"/>
                  <a:gd name="T12" fmla="*/ 7 w 106"/>
                  <a:gd name="T13" fmla="*/ 17 h 18"/>
                  <a:gd name="T14" fmla="*/ 0 w 106"/>
                  <a:gd name="T15" fmla="*/ 8 h 18"/>
                  <a:gd name="T16" fmla="*/ 0 w 106"/>
                  <a:gd name="T17" fmla="*/ 8 h 18"/>
                  <a:gd name="T18" fmla="*/ 9 w 10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">
                    <a:moveTo>
                      <a:pt x="9" y="0"/>
                    </a:moveTo>
                    <a:cubicBezTo>
                      <a:pt x="18" y="0"/>
                      <a:pt x="61" y="0"/>
                      <a:pt x="61" y="0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3" y="8"/>
                      <a:pt x="106" y="12"/>
                      <a:pt x="105" y="17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8" y="15"/>
                      <a:pt x="63" y="18"/>
                      <a:pt x="59" y="17"/>
                    </a:cubicBezTo>
                    <a:cubicBezTo>
                      <a:pt x="59" y="17"/>
                      <a:pt x="13" y="17"/>
                      <a:pt x="7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9082624" y="5217066"/>
                <a:ext cx="390459" cy="148747"/>
              </a:xfrm>
              <a:custGeom>
                <a:avLst/>
                <a:gdLst>
                  <a:gd name="T0" fmla="*/ 0 w 53"/>
                  <a:gd name="T1" fmla="*/ 10 h 20"/>
                  <a:gd name="T2" fmla="*/ 10 w 53"/>
                  <a:gd name="T3" fmla="*/ 2 h 20"/>
                  <a:gd name="T4" fmla="*/ 46 w 53"/>
                  <a:gd name="T5" fmla="*/ 9 h 20"/>
                  <a:gd name="T6" fmla="*/ 51 w 53"/>
                  <a:gd name="T7" fmla="*/ 13 h 20"/>
                  <a:gd name="T8" fmla="*/ 53 w 53"/>
                  <a:gd name="T9" fmla="*/ 19 h 20"/>
                  <a:gd name="T10" fmla="*/ 17 w 53"/>
                  <a:gd name="T11" fmla="*/ 13 h 20"/>
                  <a:gd name="T12" fmla="*/ 7 w 53"/>
                  <a:gd name="T13" fmla="*/ 19 h 20"/>
                  <a:gd name="T14" fmla="*/ 0 w 5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0">
                    <a:moveTo>
                      <a:pt x="0" y="10"/>
                    </a:moveTo>
                    <a:cubicBezTo>
                      <a:pt x="0" y="10"/>
                      <a:pt x="0" y="0"/>
                      <a:pt x="10" y="2"/>
                    </a:cubicBezTo>
                    <a:cubicBezTo>
                      <a:pt x="16" y="3"/>
                      <a:pt x="35" y="7"/>
                      <a:pt x="46" y="9"/>
                    </a:cubicBezTo>
                    <a:cubicBezTo>
                      <a:pt x="48" y="9"/>
                      <a:pt x="50" y="11"/>
                      <a:pt x="51" y="13"/>
                    </a:cubicBezTo>
                    <a:cubicBezTo>
                      <a:pt x="53" y="15"/>
                      <a:pt x="53" y="17"/>
                      <a:pt x="53" y="1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7"/>
                      <a:pt x="11" y="20"/>
                      <a:pt x="7" y="19"/>
                    </a:cubicBezTo>
                    <a:cubicBezTo>
                      <a:pt x="3" y="19"/>
                      <a:pt x="0" y="15"/>
                      <a:pt x="0" y="1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28"/>
              <p:cNvSpPr>
                <a:spLocks noChangeArrowheads="1"/>
              </p:cNvSpPr>
              <p:nvPr/>
            </p:nvSpPr>
            <p:spPr bwMode="auto">
              <a:xfrm>
                <a:off x="9103873" y="5254252"/>
                <a:ext cx="82341" cy="87655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8801067" y="4452083"/>
                <a:ext cx="244370" cy="913730"/>
              </a:xfrm>
              <a:custGeom>
                <a:avLst/>
                <a:gdLst>
                  <a:gd name="T0" fmla="*/ 12 w 33"/>
                  <a:gd name="T1" fmla="*/ 1 h 124"/>
                  <a:gd name="T2" fmla="*/ 20 w 33"/>
                  <a:gd name="T3" fmla="*/ 11 h 124"/>
                  <a:gd name="T4" fmla="*/ 31 w 33"/>
                  <a:gd name="T5" fmla="*/ 111 h 124"/>
                  <a:gd name="T6" fmla="*/ 24 w 33"/>
                  <a:gd name="T7" fmla="*/ 123 h 124"/>
                  <a:gd name="T8" fmla="*/ 14 w 33"/>
                  <a:gd name="T9" fmla="*/ 123 h 124"/>
                  <a:gd name="T10" fmla="*/ 0 w 33"/>
                  <a:gd name="T11" fmla="*/ 0 h 124"/>
                  <a:gd name="T12" fmla="*/ 12 w 33"/>
                  <a:gd name="T13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24">
                    <a:moveTo>
                      <a:pt x="12" y="1"/>
                    </a:moveTo>
                    <a:cubicBezTo>
                      <a:pt x="16" y="1"/>
                      <a:pt x="20" y="4"/>
                      <a:pt x="20" y="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119"/>
                      <a:pt x="29" y="124"/>
                      <a:pt x="24" y="123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Freeform 30"/>
              <p:cNvSpPr>
                <a:spLocks/>
              </p:cNvSpPr>
              <p:nvPr/>
            </p:nvSpPr>
            <p:spPr bwMode="auto">
              <a:xfrm>
                <a:off x="7820934" y="4452083"/>
                <a:ext cx="1142162" cy="905762"/>
              </a:xfrm>
              <a:custGeom>
                <a:avLst/>
                <a:gdLst>
                  <a:gd name="T0" fmla="*/ 9 w 155"/>
                  <a:gd name="T1" fmla="*/ 0 h 123"/>
                  <a:gd name="T2" fmla="*/ 132 w 155"/>
                  <a:gd name="T3" fmla="*/ 0 h 123"/>
                  <a:gd name="T4" fmla="*/ 142 w 155"/>
                  <a:gd name="T5" fmla="*/ 9 h 123"/>
                  <a:gd name="T6" fmla="*/ 154 w 155"/>
                  <a:gd name="T7" fmla="*/ 112 h 123"/>
                  <a:gd name="T8" fmla="*/ 144 w 155"/>
                  <a:gd name="T9" fmla="*/ 123 h 123"/>
                  <a:gd name="T10" fmla="*/ 21 w 155"/>
                  <a:gd name="T11" fmla="*/ 123 h 123"/>
                  <a:gd name="T12" fmla="*/ 13 w 155"/>
                  <a:gd name="T13" fmla="*/ 116 h 123"/>
                  <a:gd name="T14" fmla="*/ 1 w 155"/>
                  <a:gd name="T15" fmla="*/ 10 h 123"/>
                  <a:gd name="T16" fmla="*/ 9 w 155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3">
                    <a:moveTo>
                      <a:pt x="9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2" y="9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5" y="118"/>
                      <a:pt x="150" y="123"/>
                      <a:pt x="144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7" y="123"/>
                      <a:pt x="13" y="120"/>
                      <a:pt x="13" y="11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8174206" y="4871761"/>
                <a:ext cx="435615" cy="74373"/>
              </a:xfrm>
              <a:custGeom>
                <a:avLst/>
                <a:gdLst>
                  <a:gd name="T0" fmla="*/ 59 w 59"/>
                  <a:gd name="T1" fmla="*/ 5 h 10"/>
                  <a:gd name="T2" fmla="*/ 54 w 59"/>
                  <a:gd name="T3" fmla="*/ 10 h 10"/>
                  <a:gd name="T4" fmla="*/ 5 w 59"/>
                  <a:gd name="T5" fmla="*/ 10 h 10"/>
                  <a:gd name="T6" fmla="*/ 0 w 59"/>
                  <a:gd name="T7" fmla="*/ 5 h 10"/>
                  <a:gd name="T8" fmla="*/ 0 w 59"/>
                  <a:gd name="T9" fmla="*/ 5 h 10"/>
                  <a:gd name="T10" fmla="*/ 5 w 59"/>
                  <a:gd name="T11" fmla="*/ 0 h 10"/>
                  <a:gd name="T12" fmla="*/ 54 w 59"/>
                  <a:gd name="T13" fmla="*/ 0 h 10"/>
                  <a:gd name="T14" fmla="*/ 59 w 5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0">
                    <a:moveTo>
                      <a:pt x="59" y="5"/>
                    </a:moveTo>
                    <a:cubicBezTo>
                      <a:pt x="59" y="8"/>
                      <a:pt x="56" y="10"/>
                      <a:pt x="5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9" y="2"/>
                      <a:pt x="59" y="5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091976" y="4361890"/>
              <a:ext cx="1909524" cy="2419674"/>
              <a:chOff x="10091976" y="4967384"/>
              <a:chExt cx="1431688" cy="1814179"/>
            </a:xfrm>
          </p:grpSpPr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1106679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1043196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34"/>
              <p:cNvSpPr>
                <a:spLocks/>
              </p:cNvSpPr>
              <p:nvPr/>
            </p:nvSpPr>
            <p:spPr bwMode="auto">
              <a:xfrm>
                <a:off x="10771961" y="6500007"/>
                <a:ext cx="377179" cy="140779"/>
              </a:xfrm>
              <a:custGeom>
                <a:avLst/>
                <a:gdLst>
                  <a:gd name="T0" fmla="*/ 0 w 142"/>
                  <a:gd name="T1" fmla="*/ 11 h 53"/>
                  <a:gd name="T2" fmla="*/ 3 w 142"/>
                  <a:gd name="T3" fmla="*/ 0 h 53"/>
                  <a:gd name="T4" fmla="*/ 142 w 142"/>
                  <a:gd name="T5" fmla="*/ 28 h 53"/>
                  <a:gd name="T6" fmla="*/ 142 w 142"/>
                  <a:gd name="T7" fmla="*/ 53 h 53"/>
                  <a:gd name="T8" fmla="*/ 0 w 142"/>
                  <a:gd name="T9" fmla="*/ 22 h 53"/>
                  <a:gd name="T10" fmla="*/ 3 w 142"/>
                  <a:gd name="T11" fmla="*/ 22 h 53"/>
                  <a:gd name="T12" fmla="*/ 0 w 142"/>
                  <a:gd name="T13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3">
                    <a:moveTo>
                      <a:pt x="0" y="11"/>
                    </a:moveTo>
                    <a:lnTo>
                      <a:pt x="3" y="0"/>
                    </a:lnTo>
                    <a:lnTo>
                      <a:pt x="142" y="28"/>
                    </a:lnTo>
                    <a:lnTo>
                      <a:pt x="142" y="53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Freeform 35"/>
              <p:cNvSpPr>
                <a:spLocks/>
              </p:cNvSpPr>
              <p:nvPr/>
            </p:nvSpPr>
            <p:spPr bwMode="auto">
              <a:xfrm>
                <a:off x="10386814" y="6500007"/>
                <a:ext cx="385147" cy="140779"/>
              </a:xfrm>
              <a:custGeom>
                <a:avLst/>
                <a:gdLst>
                  <a:gd name="T0" fmla="*/ 142 w 145"/>
                  <a:gd name="T1" fmla="*/ 0 h 53"/>
                  <a:gd name="T2" fmla="*/ 145 w 145"/>
                  <a:gd name="T3" fmla="*/ 11 h 53"/>
                  <a:gd name="T4" fmla="*/ 142 w 145"/>
                  <a:gd name="T5" fmla="*/ 22 h 53"/>
                  <a:gd name="T6" fmla="*/ 145 w 145"/>
                  <a:gd name="T7" fmla="*/ 22 h 53"/>
                  <a:gd name="T8" fmla="*/ 0 w 145"/>
                  <a:gd name="T9" fmla="*/ 53 h 53"/>
                  <a:gd name="T10" fmla="*/ 0 w 145"/>
                  <a:gd name="T11" fmla="*/ 28 h 53"/>
                  <a:gd name="T12" fmla="*/ 142 w 145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3">
                    <a:moveTo>
                      <a:pt x="142" y="0"/>
                    </a:moveTo>
                    <a:lnTo>
                      <a:pt x="145" y="11"/>
                    </a:lnTo>
                    <a:lnTo>
                      <a:pt x="142" y="22"/>
                    </a:lnTo>
                    <a:lnTo>
                      <a:pt x="145" y="22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36"/>
              <p:cNvSpPr>
                <a:spLocks/>
              </p:cNvSpPr>
              <p:nvPr/>
            </p:nvSpPr>
            <p:spPr bwMode="auto">
              <a:xfrm>
                <a:off x="10763993" y="6529224"/>
                <a:ext cx="15937" cy="29219"/>
              </a:xfrm>
              <a:custGeom>
                <a:avLst/>
                <a:gdLst>
                  <a:gd name="T0" fmla="*/ 3 w 6"/>
                  <a:gd name="T1" fmla="*/ 0 h 11"/>
                  <a:gd name="T2" fmla="*/ 6 w 6"/>
                  <a:gd name="T3" fmla="*/ 11 h 11"/>
                  <a:gd name="T4" fmla="*/ 3 w 6"/>
                  <a:gd name="T5" fmla="*/ 11 h 11"/>
                  <a:gd name="T6" fmla="*/ 0 w 6"/>
                  <a:gd name="T7" fmla="*/ 11 h 11"/>
                  <a:gd name="T8" fmla="*/ 3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lnTo>
                      <a:pt x="6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10734774" y="6242355"/>
                <a:ext cx="66404" cy="39842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10750712" y="6529224"/>
                <a:ext cx="34530" cy="191246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39"/>
              <p:cNvSpPr>
                <a:spLocks/>
              </p:cNvSpPr>
              <p:nvPr/>
            </p:nvSpPr>
            <p:spPr bwMode="auto">
              <a:xfrm>
                <a:off x="10277910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9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40"/>
              <p:cNvSpPr>
                <a:spLocks/>
              </p:cNvSpPr>
              <p:nvPr/>
            </p:nvSpPr>
            <p:spPr bwMode="auto">
              <a:xfrm>
                <a:off x="10564778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6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41"/>
              <p:cNvSpPr>
                <a:spLocks noChangeArrowheads="1"/>
              </p:cNvSpPr>
              <p:nvPr/>
            </p:nvSpPr>
            <p:spPr bwMode="auto">
              <a:xfrm>
                <a:off x="10713525" y="6662034"/>
                <a:ext cx="116872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42"/>
              <p:cNvSpPr>
                <a:spLocks noChangeArrowheads="1"/>
              </p:cNvSpPr>
              <p:nvPr/>
            </p:nvSpPr>
            <p:spPr bwMode="auto">
              <a:xfrm>
                <a:off x="1039478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1102961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Freeform 44"/>
              <p:cNvSpPr>
                <a:spLocks/>
              </p:cNvSpPr>
              <p:nvPr/>
            </p:nvSpPr>
            <p:spPr bwMode="auto">
              <a:xfrm>
                <a:off x="10285879" y="5660650"/>
                <a:ext cx="685297" cy="403741"/>
              </a:xfrm>
              <a:custGeom>
                <a:avLst/>
                <a:gdLst>
                  <a:gd name="T0" fmla="*/ 29 w 93"/>
                  <a:gd name="T1" fmla="*/ 0 h 55"/>
                  <a:gd name="T2" fmla="*/ 93 w 93"/>
                  <a:gd name="T3" fmla="*/ 0 h 55"/>
                  <a:gd name="T4" fmla="*/ 93 w 93"/>
                  <a:gd name="T5" fmla="*/ 6 h 55"/>
                  <a:gd name="T6" fmla="*/ 29 w 93"/>
                  <a:gd name="T7" fmla="*/ 6 h 55"/>
                  <a:gd name="T8" fmla="*/ 7 w 93"/>
                  <a:gd name="T9" fmla="*/ 29 h 55"/>
                  <a:gd name="T10" fmla="*/ 7 w 93"/>
                  <a:gd name="T11" fmla="*/ 55 h 55"/>
                  <a:gd name="T12" fmla="*/ 0 w 93"/>
                  <a:gd name="T13" fmla="*/ 55 h 55"/>
                  <a:gd name="T14" fmla="*/ 0 w 93"/>
                  <a:gd name="T15" fmla="*/ 29 h 55"/>
                  <a:gd name="T16" fmla="*/ 29 w 9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55">
                    <a:moveTo>
                      <a:pt x="29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6"/>
                      <a:pt x="7" y="17"/>
                      <a:pt x="7" y="29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46"/>
              <p:cNvSpPr>
                <a:spLocks noChangeArrowheads="1"/>
              </p:cNvSpPr>
              <p:nvPr/>
            </p:nvSpPr>
            <p:spPr bwMode="auto">
              <a:xfrm>
                <a:off x="10091976" y="6013923"/>
                <a:ext cx="193901" cy="191246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10187599" y="6013923"/>
                <a:ext cx="377179" cy="191246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48"/>
              <p:cNvSpPr>
                <a:spLocks noChangeArrowheads="1"/>
              </p:cNvSpPr>
              <p:nvPr/>
            </p:nvSpPr>
            <p:spPr bwMode="auto">
              <a:xfrm>
                <a:off x="10564778" y="6013923"/>
                <a:ext cx="767638" cy="191246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49"/>
              <p:cNvSpPr>
                <a:spLocks noChangeArrowheads="1"/>
              </p:cNvSpPr>
              <p:nvPr/>
            </p:nvSpPr>
            <p:spPr bwMode="auto">
              <a:xfrm>
                <a:off x="10477125" y="6013923"/>
                <a:ext cx="18327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50"/>
              <p:cNvSpPr>
                <a:spLocks noChangeArrowheads="1"/>
              </p:cNvSpPr>
              <p:nvPr/>
            </p:nvSpPr>
            <p:spPr bwMode="auto">
              <a:xfrm>
                <a:off x="11332418" y="4967384"/>
                <a:ext cx="19124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51"/>
              <p:cNvSpPr>
                <a:spLocks/>
              </p:cNvSpPr>
              <p:nvPr/>
            </p:nvSpPr>
            <p:spPr bwMode="auto">
              <a:xfrm>
                <a:off x="11236795" y="4967384"/>
                <a:ext cx="191246" cy="1237785"/>
              </a:xfrm>
              <a:custGeom>
                <a:avLst/>
                <a:gdLst>
                  <a:gd name="T0" fmla="*/ 72 w 72"/>
                  <a:gd name="T1" fmla="*/ 0 h 466"/>
                  <a:gd name="T2" fmla="*/ 36 w 72"/>
                  <a:gd name="T3" fmla="*/ 466 h 466"/>
                  <a:gd name="T4" fmla="*/ 0 w 72"/>
                  <a:gd name="T5" fmla="*/ 466 h 466"/>
                  <a:gd name="T6" fmla="*/ 36 w 72"/>
                  <a:gd name="T7" fmla="*/ 0 h 466"/>
                  <a:gd name="T8" fmla="*/ 72 w 72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6">
                    <a:moveTo>
                      <a:pt x="72" y="0"/>
                    </a:moveTo>
                    <a:lnTo>
                      <a:pt x="36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52"/>
              <p:cNvSpPr>
                <a:spLocks noChangeArrowheads="1"/>
              </p:cNvSpPr>
              <p:nvPr/>
            </p:nvSpPr>
            <p:spPr bwMode="auto">
              <a:xfrm>
                <a:off x="10742744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53"/>
              <p:cNvSpPr>
                <a:spLocks noChangeArrowheads="1"/>
              </p:cNvSpPr>
              <p:nvPr/>
            </p:nvSpPr>
            <p:spPr bwMode="auto">
              <a:xfrm>
                <a:off x="10424001" y="6691253"/>
                <a:ext cx="61092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54"/>
              <p:cNvSpPr>
                <a:spLocks noChangeArrowheads="1"/>
              </p:cNvSpPr>
              <p:nvPr/>
            </p:nvSpPr>
            <p:spPr bwMode="auto">
              <a:xfrm>
                <a:off x="11058830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83"/>
              <p:cNvSpPr>
                <a:spLocks/>
              </p:cNvSpPr>
              <p:nvPr/>
            </p:nvSpPr>
            <p:spPr bwMode="auto">
              <a:xfrm>
                <a:off x="10431969" y="5262222"/>
                <a:ext cx="509989" cy="0"/>
              </a:xfrm>
              <a:custGeom>
                <a:avLst/>
                <a:gdLst>
                  <a:gd name="T0" fmla="*/ 0 w 192"/>
                  <a:gd name="T1" fmla="*/ 192 w 192"/>
                  <a:gd name="T2" fmla="*/ 0 w 1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2">
                    <a:moveTo>
                      <a:pt x="0" y="0"/>
                    </a:move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112"/>
              <p:cNvSpPr>
                <a:spLocks/>
              </p:cNvSpPr>
              <p:nvPr/>
            </p:nvSpPr>
            <p:spPr bwMode="auto">
              <a:xfrm>
                <a:off x="10543529" y="5594245"/>
                <a:ext cx="672015" cy="448897"/>
              </a:xfrm>
              <a:custGeom>
                <a:avLst/>
                <a:gdLst>
                  <a:gd name="T0" fmla="*/ 29 w 91"/>
                  <a:gd name="T1" fmla="*/ 0 h 61"/>
                  <a:gd name="T2" fmla="*/ 91 w 91"/>
                  <a:gd name="T3" fmla="*/ 0 h 61"/>
                  <a:gd name="T4" fmla="*/ 91 w 91"/>
                  <a:gd name="T5" fmla="*/ 7 h 61"/>
                  <a:gd name="T6" fmla="*/ 29 w 91"/>
                  <a:gd name="T7" fmla="*/ 7 h 61"/>
                  <a:gd name="T8" fmla="*/ 7 w 91"/>
                  <a:gd name="T9" fmla="*/ 29 h 61"/>
                  <a:gd name="T10" fmla="*/ 7 w 91"/>
                  <a:gd name="T11" fmla="*/ 61 h 61"/>
                  <a:gd name="T12" fmla="*/ 0 w 91"/>
                  <a:gd name="T13" fmla="*/ 61 h 61"/>
                  <a:gd name="T14" fmla="*/ 0 w 91"/>
                  <a:gd name="T15" fmla="*/ 29 h 61"/>
                  <a:gd name="T16" fmla="*/ 29 w 9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61">
                    <a:moveTo>
                      <a:pt x="2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7" y="7"/>
                      <a:pt x="7" y="17"/>
                      <a:pt x="7" y="29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TextBox 78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0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61552" y="2307938"/>
            <a:ext cx="5820577" cy="724246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38052" y="1187621"/>
            <a:ext cx="1823500" cy="2964882"/>
          </a:xfrm>
        </p:spPr>
        <p:txBody>
          <a:bodyPr/>
          <a:lstStyle>
            <a:lvl1pPr marL="0" indent="0">
              <a:buNone/>
              <a:defRPr sz="2009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61552" y="2307938"/>
            <a:ext cx="5820577" cy="724246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38052" y="1187621"/>
            <a:ext cx="1823500" cy="2964882"/>
          </a:xfrm>
        </p:spPr>
        <p:txBody>
          <a:bodyPr/>
          <a:lstStyle>
            <a:lvl1pPr marL="0" indent="0">
              <a:buNone/>
              <a:defRPr sz="2009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87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61552" y="2307938"/>
            <a:ext cx="5820577" cy="724246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38052" y="1187621"/>
            <a:ext cx="1823500" cy="2964882"/>
          </a:xfrm>
        </p:spPr>
        <p:txBody>
          <a:bodyPr/>
          <a:lstStyle>
            <a:lvl1pPr marL="0" indent="0">
              <a:buNone/>
              <a:defRPr sz="2009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2723" y="3653518"/>
            <a:ext cx="5228006" cy="2734414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7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61552" y="2307938"/>
            <a:ext cx="5820577" cy="724246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38052" y="1187621"/>
            <a:ext cx="1823500" cy="2964882"/>
          </a:xfrm>
        </p:spPr>
        <p:txBody>
          <a:bodyPr/>
          <a:lstStyle>
            <a:lvl1pPr marL="0" indent="0">
              <a:buNone/>
              <a:defRPr sz="2009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19017" y="3002487"/>
            <a:ext cx="5921711" cy="3614686"/>
            <a:chOff x="8092941" y="4424546"/>
            <a:chExt cx="3319523" cy="2025463"/>
          </a:xfrm>
        </p:grpSpPr>
        <p:grpSp>
          <p:nvGrpSpPr>
            <p:cNvPr id="7" name="Group 6"/>
            <p:cNvGrpSpPr/>
            <p:nvPr/>
          </p:nvGrpSpPr>
          <p:grpSpPr>
            <a:xfrm>
              <a:off x="8515202" y="4424546"/>
              <a:ext cx="2897262" cy="2025463"/>
              <a:chOff x="4243570" y="1476299"/>
              <a:chExt cx="3749792" cy="262146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28351" y="3141663"/>
                <a:ext cx="896938" cy="695325"/>
                <a:chOff x="6638926" y="3141663"/>
                <a:chExt cx="896938" cy="695325"/>
              </a:xfrm>
            </p:grpSpPr>
            <p:sp>
              <p:nvSpPr>
                <p:cNvPr id="49" name="Freeform 17"/>
                <p:cNvSpPr>
                  <a:spLocks/>
                </p:cNvSpPr>
                <p:nvPr/>
              </p:nvSpPr>
              <p:spPr bwMode="auto">
                <a:xfrm>
                  <a:off x="7010401" y="3363913"/>
                  <a:ext cx="142875" cy="269875"/>
                </a:xfrm>
                <a:custGeom>
                  <a:avLst/>
                  <a:gdLst>
                    <a:gd name="T0" fmla="*/ 0 w 90"/>
                    <a:gd name="T1" fmla="*/ 170 h 170"/>
                    <a:gd name="T2" fmla="*/ 90 w 90"/>
                    <a:gd name="T3" fmla="*/ 170 h 170"/>
                    <a:gd name="T4" fmla="*/ 80 w 90"/>
                    <a:gd name="T5" fmla="*/ 0 h 170"/>
                    <a:gd name="T6" fmla="*/ 11 w 90"/>
                    <a:gd name="T7" fmla="*/ 0 h 170"/>
                    <a:gd name="T8" fmla="*/ 0 w 90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0">
                      <a:moveTo>
                        <a:pt x="0" y="170"/>
                      </a:moveTo>
                      <a:lnTo>
                        <a:pt x="90" y="170"/>
                      </a:lnTo>
                      <a:lnTo>
                        <a:pt x="80" y="0"/>
                      </a:lnTo>
                      <a:lnTo>
                        <a:pt x="11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0" name="Freeform 18"/>
                <p:cNvSpPr>
                  <a:spLocks/>
                </p:cNvSpPr>
                <p:nvPr/>
              </p:nvSpPr>
              <p:spPr bwMode="auto">
                <a:xfrm>
                  <a:off x="7042151" y="3141663"/>
                  <a:ext cx="77788" cy="269875"/>
                </a:xfrm>
                <a:custGeom>
                  <a:avLst/>
                  <a:gdLst>
                    <a:gd name="T0" fmla="*/ 0 w 49"/>
                    <a:gd name="T1" fmla="*/ 170 h 170"/>
                    <a:gd name="T2" fmla="*/ 49 w 49"/>
                    <a:gd name="T3" fmla="*/ 170 h 170"/>
                    <a:gd name="T4" fmla="*/ 45 w 49"/>
                    <a:gd name="T5" fmla="*/ 0 h 170"/>
                    <a:gd name="T6" fmla="*/ 6 w 49"/>
                    <a:gd name="T7" fmla="*/ 0 h 170"/>
                    <a:gd name="T8" fmla="*/ 0 w 49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170">
                      <a:moveTo>
                        <a:pt x="0" y="170"/>
                      </a:moveTo>
                      <a:lnTo>
                        <a:pt x="49" y="170"/>
                      </a:lnTo>
                      <a:lnTo>
                        <a:pt x="45" y="0"/>
                      </a:lnTo>
                      <a:lnTo>
                        <a:pt x="6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7375526" y="3676650"/>
                  <a:ext cx="160338" cy="16033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6638926" y="3671888"/>
                  <a:ext cx="160338" cy="15875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3" name="Freeform 21"/>
                <p:cNvSpPr>
                  <a:spLocks/>
                </p:cNvSpPr>
                <p:nvPr/>
              </p:nvSpPr>
              <p:spPr bwMode="auto">
                <a:xfrm>
                  <a:off x="6719888" y="3546475"/>
                  <a:ext cx="735013" cy="115888"/>
                </a:xfrm>
                <a:custGeom>
                  <a:avLst/>
                  <a:gdLst>
                    <a:gd name="T0" fmla="*/ 0 w 248"/>
                    <a:gd name="T1" fmla="*/ 39 h 39"/>
                    <a:gd name="T2" fmla="*/ 32 w 248"/>
                    <a:gd name="T3" fmla="*/ 18 h 39"/>
                    <a:gd name="T4" fmla="*/ 124 w 248"/>
                    <a:gd name="T5" fmla="*/ 0 h 39"/>
                    <a:gd name="T6" fmla="*/ 216 w 248"/>
                    <a:gd name="T7" fmla="*/ 18 h 39"/>
                    <a:gd name="T8" fmla="*/ 248 w 248"/>
                    <a:gd name="T9" fmla="*/ 39 h 39"/>
                    <a:gd name="T10" fmla="*/ 0 w 248"/>
                    <a:gd name="T11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39">
                      <a:moveTo>
                        <a:pt x="0" y="39"/>
                      </a:moveTo>
                      <a:cubicBezTo>
                        <a:pt x="5" y="27"/>
                        <a:pt x="16" y="22"/>
                        <a:pt x="32" y="18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30" y="21"/>
                        <a:pt x="243" y="27"/>
                        <a:pt x="248" y="39"/>
                      </a:cubicBez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4" name="Rectangle 22"/>
                <p:cNvSpPr>
                  <a:spLocks noChangeArrowheads="1"/>
                </p:cNvSpPr>
                <p:nvPr/>
              </p:nvSpPr>
              <p:spPr bwMode="auto">
                <a:xfrm>
                  <a:off x="7375526" y="3662363"/>
                  <a:ext cx="79375" cy="95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5" name="Rectangle 23"/>
                <p:cNvSpPr>
                  <a:spLocks noChangeArrowheads="1"/>
                </p:cNvSpPr>
                <p:nvPr/>
              </p:nvSpPr>
              <p:spPr bwMode="auto">
                <a:xfrm>
                  <a:off x="6719888" y="3662363"/>
                  <a:ext cx="79375" cy="889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6" name="Freeform 24"/>
                <p:cNvSpPr>
                  <a:spLocks/>
                </p:cNvSpPr>
                <p:nvPr/>
              </p:nvSpPr>
              <p:spPr bwMode="auto">
                <a:xfrm>
                  <a:off x="7102476" y="3676650"/>
                  <a:ext cx="38100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2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2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2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7" name="Freeform 25"/>
                <p:cNvSpPr>
                  <a:spLocks/>
                </p:cNvSpPr>
                <p:nvPr/>
              </p:nvSpPr>
              <p:spPr bwMode="auto">
                <a:xfrm>
                  <a:off x="7021513" y="3676650"/>
                  <a:ext cx="39688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1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1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1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7040563" y="3562350"/>
                  <a:ext cx="82550" cy="2238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 rot="1103645">
                <a:off x="6767684" y="1476299"/>
                <a:ext cx="1225678" cy="1846263"/>
                <a:chOff x="6413501" y="1441450"/>
                <a:chExt cx="1225678" cy="1846263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7286626" y="1944688"/>
                  <a:ext cx="185738" cy="153988"/>
                </a:xfrm>
                <a:prstGeom prst="rect">
                  <a:avLst/>
                </a:pr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7286626" y="1985963"/>
                  <a:ext cx="185738" cy="92075"/>
                </a:xfrm>
                <a:custGeom>
                  <a:avLst/>
                  <a:gdLst>
                    <a:gd name="T0" fmla="*/ 0 w 117"/>
                    <a:gd name="T1" fmla="*/ 22 h 58"/>
                    <a:gd name="T2" fmla="*/ 117 w 117"/>
                    <a:gd name="T3" fmla="*/ 0 h 58"/>
                    <a:gd name="T4" fmla="*/ 0 w 117"/>
                    <a:gd name="T5" fmla="*/ 58 h 58"/>
                    <a:gd name="T6" fmla="*/ 0 w 117"/>
                    <a:gd name="T7" fmla="*/ 2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" h="58">
                      <a:moveTo>
                        <a:pt x="0" y="22"/>
                      </a:moveTo>
                      <a:lnTo>
                        <a:pt x="117" y="0"/>
                      </a:lnTo>
                      <a:lnTo>
                        <a:pt x="0" y="58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7" name="Freeform 7"/>
                <p:cNvSpPr>
                  <a:spLocks/>
                </p:cNvSpPr>
                <p:nvPr/>
              </p:nvSpPr>
              <p:spPr bwMode="auto">
                <a:xfrm>
                  <a:off x="6962776" y="1506538"/>
                  <a:ext cx="601663" cy="552450"/>
                </a:xfrm>
                <a:custGeom>
                  <a:avLst/>
                  <a:gdLst>
                    <a:gd name="T0" fmla="*/ 196 w 203"/>
                    <a:gd name="T1" fmla="*/ 75 h 187"/>
                    <a:gd name="T2" fmla="*/ 100 w 203"/>
                    <a:gd name="T3" fmla="*/ 8 h 187"/>
                    <a:gd name="T4" fmla="*/ 24 w 203"/>
                    <a:gd name="T5" fmla="*/ 21 h 187"/>
                    <a:gd name="T6" fmla="*/ 14 w 203"/>
                    <a:gd name="T7" fmla="*/ 94 h 187"/>
                    <a:gd name="T8" fmla="*/ 0 w 203"/>
                    <a:gd name="T9" fmla="*/ 115 h 187"/>
                    <a:gd name="T10" fmla="*/ 2 w 203"/>
                    <a:gd name="T11" fmla="*/ 131 h 187"/>
                    <a:gd name="T12" fmla="*/ 22 w 203"/>
                    <a:gd name="T13" fmla="*/ 128 h 187"/>
                    <a:gd name="T14" fmla="*/ 32 w 203"/>
                    <a:gd name="T15" fmla="*/ 187 h 187"/>
                    <a:gd name="T16" fmla="*/ 128 w 203"/>
                    <a:gd name="T17" fmla="*/ 170 h 187"/>
                    <a:gd name="T18" fmla="*/ 128 w 203"/>
                    <a:gd name="T19" fmla="*/ 171 h 187"/>
                    <a:gd name="T20" fmla="*/ 129 w 203"/>
                    <a:gd name="T21" fmla="*/ 170 h 187"/>
                    <a:gd name="T22" fmla="*/ 129 w 203"/>
                    <a:gd name="T23" fmla="*/ 170 h 187"/>
                    <a:gd name="T24" fmla="*/ 129 w 203"/>
                    <a:gd name="T25" fmla="*/ 170 h 187"/>
                    <a:gd name="T26" fmla="*/ 196 w 203"/>
                    <a:gd name="T27" fmla="*/ 75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87">
                      <a:moveTo>
                        <a:pt x="196" y="75"/>
                      </a:moveTo>
                      <a:cubicBezTo>
                        <a:pt x="188" y="30"/>
                        <a:pt x="145" y="0"/>
                        <a:pt x="100" y="8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15" y="91"/>
                        <a:pt x="14" y="94"/>
                      </a:cubicBezTo>
                      <a:cubicBezTo>
                        <a:pt x="13" y="103"/>
                        <a:pt x="8" y="110"/>
                        <a:pt x="0" y="115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2" y="128"/>
                        <a:pt x="22" y="128"/>
                        <a:pt x="22" y="128"/>
                      </a:cubicBezTo>
                      <a:cubicBezTo>
                        <a:pt x="32" y="187"/>
                        <a:pt x="32" y="187"/>
                        <a:pt x="32" y="187"/>
                      </a:cubicBezTo>
                      <a:cubicBezTo>
                        <a:pt x="128" y="170"/>
                        <a:pt x="128" y="170"/>
                        <a:pt x="128" y="170"/>
                      </a:cubicBezTo>
                      <a:cubicBezTo>
                        <a:pt x="128" y="171"/>
                        <a:pt x="128" y="171"/>
                        <a:pt x="128" y="171"/>
                      </a:cubicBezTo>
                      <a:cubicBezTo>
                        <a:pt x="129" y="171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74" y="162"/>
                        <a:pt x="203" y="120"/>
                        <a:pt x="196" y="75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6997701" y="1441450"/>
                  <a:ext cx="603250" cy="592138"/>
                </a:xfrm>
                <a:custGeom>
                  <a:avLst/>
                  <a:gdLst>
                    <a:gd name="T0" fmla="*/ 121 w 203"/>
                    <a:gd name="T1" fmla="*/ 6 h 200"/>
                    <a:gd name="T2" fmla="*/ 52 w 203"/>
                    <a:gd name="T3" fmla="*/ 18 h 200"/>
                    <a:gd name="T4" fmla="*/ 27 w 203"/>
                    <a:gd name="T5" fmla="*/ 0 h 200"/>
                    <a:gd name="T6" fmla="*/ 31 w 203"/>
                    <a:gd name="T7" fmla="*/ 22 h 200"/>
                    <a:gd name="T8" fmla="*/ 0 w 203"/>
                    <a:gd name="T9" fmla="*/ 1 h 200"/>
                    <a:gd name="T10" fmla="*/ 8 w 203"/>
                    <a:gd name="T11" fmla="*/ 46 h 200"/>
                    <a:gd name="T12" fmla="*/ 57 w 203"/>
                    <a:gd name="T13" fmla="*/ 83 h 200"/>
                    <a:gd name="T14" fmla="*/ 68 w 203"/>
                    <a:gd name="T15" fmla="*/ 150 h 200"/>
                    <a:gd name="T16" fmla="*/ 91 w 203"/>
                    <a:gd name="T17" fmla="*/ 146 h 200"/>
                    <a:gd name="T18" fmla="*/ 86 w 203"/>
                    <a:gd name="T19" fmla="*/ 120 h 200"/>
                    <a:gd name="T20" fmla="*/ 152 w 203"/>
                    <a:gd name="T21" fmla="*/ 186 h 200"/>
                    <a:gd name="T22" fmla="*/ 203 w 203"/>
                    <a:gd name="T23" fmla="*/ 200 h 200"/>
                    <a:gd name="T24" fmla="*/ 174 w 203"/>
                    <a:gd name="T25" fmla="*/ 43 h 200"/>
                    <a:gd name="T26" fmla="*/ 121 w 203"/>
                    <a:gd name="T27" fmla="*/ 6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200">
                      <a:moveTo>
                        <a:pt x="121" y="6"/>
                      </a:move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2" y="69"/>
                        <a:pt x="34" y="85"/>
                        <a:pt x="57" y="83"/>
                      </a:cubicBezTo>
                      <a:cubicBezTo>
                        <a:pt x="68" y="150"/>
                        <a:pt x="68" y="150"/>
                        <a:pt x="68" y="150"/>
                      </a:cubicBezTo>
                      <a:cubicBezTo>
                        <a:pt x="91" y="146"/>
                        <a:pt x="91" y="146"/>
                        <a:pt x="91" y="146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152" y="186"/>
                        <a:pt x="152" y="186"/>
                        <a:pt x="152" y="186"/>
                      </a:cubicBezTo>
                      <a:cubicBezTo>
                        <a:pt x="203" y="200"/>
                        <a:pt x="203" y="200"/>
                        <a:pt x="203" y="200"/>
                      </a:cubicBezTo>
                      <a:cubicBezTo>
                        <a:pt x="174" y="43"/>
                        <a:pt x="174" y="43"/>
                        <a:pt x="174" y="43"/>
                      </a:cubicBezTo>
                      <a:cubicBezTo>
                        <a:pt x="170" y="18"/>
                        <a:pt x="146" y="2"/>
                        <a:pt x="121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9" name="Freeform 9"/>
                <p:cNvSpPr>
                  <a:spLocks/>
                </p:cNvSpPr>
                <p:nvPr/>
              </p:nvSpPr>
              <p:spPr bwMode="auto">
                <a:xfrm>
                  <a:off x="7239001" y="1701800"/>
                  <a:ext cx="88900" cy="147638"/>
                </a:xfrm>
                <a:custGeom>
                  <a:avLst/>
                  <a:gdLst>
                    <a:gd name="T0" fmla="*/ 0 w 30"/>
                    <a:gd name="T1" fmla="*/ 2 h 50"/>
                    <a:gd name="T2" fmla="*/ 8 w 30"/>
                    <a:gd name="T3" fmla="*/ 50 h 50"/>
                    <a:gd name="T4" fmla="*/ 28 w 30"/>
                    <a:gd name="T5" fmla="*/ 22 h 50"/>
                    <a:gd name="T6" fmla="*/ 0 w 30"/>
                    <a:gd name="T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50">
                      <a:moveTo>
                        <a:pt x="0" y="2"/>
                      </a:moveTo>
                      <a:cubicBezTo>
                        <a:pt x="8" y="50"/>
                        <a:pt x="8" y="50"/>
                        <a:pt x="8" y="50"/>
                      </a:cubicBezTo>
                      <a:cubicBezTo>
                        <a:pt x="21" y="48"/>
                        <a:pt x="30" y="35"/>
                        <a:pt x="28" y="22"/>
                      </a:cubicBezTo>
                      <a:cubicBezTo>
                        <a:pt x="26" y="9"/>
                        <a:pt x="13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0" name="Oval 10"/>
                <p:cNvSpPr>
                  <a:spLocks noChangeArrowheads="1"/>
                </p:cNvSpPr>
                <p:nvPr/>
              </p:nvSpPr>
              <p:spPr bwMode="auto">
                <a:xfrm>
                  <a:off x="7064376" y="1801813"/>
                  <a:ext cx="34925" cy="365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1" name="Freeform 11"/>
                <p:cNvSpPr>
                  <a:spLocks/>
                </p:cNvSpPr>
                <p:nvPr/>
              </p:nvSpPr>
              <p:spPr bwMode="auto">
                <a:xfrm>
                  <a:off x="7037388" y="1920875"/>
                  <a:ext cx="96838" cy="76200"/>
                </a:xfrm>
                <a:custGeom>
                  <a:avLst/>
                  <a:gdLst>
                    <a:gd name="T0" fmla="*/ 0 w 33"/>
                    <a:gd name="T1" fmla="*/ 6 h 26"/>
                    <a:gd name="T2" fmla="*/ 3 w 33"/>
                    <a:gd name="T3" fmla="*/ 26 h 26"/>
                    <a:gd name="T4" fmla="*/ 33 w 33"/>
                    <a:gd name="T5" fmla="*/ 0 h 26"/>
                    <a:gd name="T6" fmla="*/ 0 w 33"/>
                    <a:gd name="T7" fmla="*/ 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6">
                      <a:moveTo>
                        <a:pt x="0" y="6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18" y="23"/>
                        <a:pt x="29" y="13"/>
                        <a:pt x="33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2" name="Freeform 12"/>
                <p:cNvSpPr>
                  <a:spLocks/>
                </p:cNvSpPr>
                <p:nvPr/>
              </p:nvSpPr>
              <p:spPr bwMode="auto">
                <a:xfrm>
                  <a:off x="7116763" y="1897063"/>
                  <a:ext cx="41275" cy="44450"/>
                </a:xfrm>
                <a:custGeom>
                  <a:avLst/>
                  <a:gdLst>
                    <a:gd name="T0" fmla="*/ 12 w 14"/>
                    <a:gd name="T1" fmla="*/ 15 h 15"/>
                    <a:gd name="T2" fmla="*/ 11 w 14"/>
                    <a:gd name="T3" fmla="*/ 4 h 15"/>
                    <a:gd name="T4" fmla="*/ 0 w 14"/>
                    <a:gd name="T5" fmla="*/ 2 h 15"/>
                    <a:gd name="T6" fmla="*/ 12 w 14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2" y="15"/>
                      </a:moveTo>
                      <a:cubicBezTo>
                        <a:pt x="14" y="11"/>
                        <a:pt x="14" y="7"/>
                        <a:pt x="11" y="4"/>
                      </a:cubicBezTo>
                      <a:cubicBezTo>
                        <a:pt x="8" y="1"/>
                        <a:pt x="3" y="0"/>
                        <a:pt x="0" y="2"/>
                      </a:cubicBezTo>
                      <a:lnTo>
                        <a:pt x="12" y="15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3" name="Freeform 13"/>
                <p:cNvSpPr>
                  <a:spLocks/>
                </p:cNvSpPr>
                <p:nvPr/>
              </p:nvSpPr>
              <p:spPr bwMode="auto">
                <a:xfrm>
                  <a:off x="6419851" y="2811463"/>
                  <a:ext cx="1052513" cy="250825"/>
                </a:xfrm>
                <a:custGeom>
                  <a:avLst/>
                  <a:gdLst>
                    <a:gd name="T0" fmla="*/ 42 w 355"/>
                    <a:gd name="T1" fmla="*/ 0 h 85"/>
                    <a:gd name="T2" fmla="*/ 0 w 355"/>
                    <a:gd name="T3" fmla="*/ 43 h 85"/>
                    <a:gd name="T4" fmla="*/ 42 w 355"/>
                    <a:gd name="T5" fmla="*/ 85 h 85"/>
                    <a:gd name="T6" fmla="*/ 312 w 355"/>
                    <a:gd name="T7" fmla="*/ 85 h 85"/>
                    <a:gd name="T8" fmla="*/ 355 w 355"/>
                    <a:gd name="T9" fmla="*/ 43 h 85"/>
                    <a:gd name="T10" fmla="*/ 355 w 355"/>
                    <a:gd name="T11" fmla="*/ 0 h 85"/>
                    <a:gd name="T12" fmla="*/ 42 w 355"/>
                    <a:gd name="T1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85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2" y="85"/>
                      </a:cubicBezTo>
                      <a:cubicBezTo>
                        <a:pt x="312" y="85"/>
                        <a:pt x="312" y="85"/>
                        <a:pt x="312" y="85"/>
                      </a:cubicBezTo>
                      <a:cubicBezTo>
                        <a:pt x="336" y="85"/>
                        <a:pt x="355" y="66"/>
                        <a:pt x="355" y="43"/>
                      </a:cubicBezTo>
                      <a:cubicBezTo>
                        <a:pt x="355" y="0"/>
                        <a:pt x="355" y="0"/>
                        <a:pt x="355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4" name="Freeform 14"/>
                <p:cNvSpPr>
                  <a:spLocks/>
                </p:cNvSpPr>
                <p:nvPr/>
              </p:nvSpPr>
              <p:spPr bwMode="auto">
                <a:xfrm>
                  <a:off x="7154863" y="2078038"/>
                  <a:ext cx="317500" cy="735013"/>
                </a:xfrm>
                <a:custGeom>
                  <a:avLst/>
                  <a:gdLst>
                    <a:gd name="T0" fmla="*/ 75 w 107"/>
                    <a:gd name="T1" fmla="*/ 0 h 249"/>
                    <a:gd name="T2" fmla="*/ 0 w 107"/>
                    <a:gd name="T3" fmla="*/ 124 h 249"/>
                    <a:gd name="T4" fmla="*/ 0 w 107"/>
                    <a:gd name="T5" fmla="*/ 249 h 249"/>
                    <a:gd name="T6" fmla="*/ 107 w 107"/>
                    <a:gd name="T7" fmla="*/ 249 h 249"/>
                    <a:gd name="T8" fmla="*/ 107 w 107"/>
                    <a:gd name="T9" fmla="*/ 0 h 249"/>
                    <a:gd name="T10" fmla="*/ 75 w 107"/>
                    <a:gd name="T11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" h="249">
                      <a:moveTo>
                        <a:pt x="75" y="0"/>
                      </a:moveTo>
                      <a:cubicBezTo>
                        <a:pt x="9" y="0"/>
                        <a:pt x="0" y="76"/>
                        <a:pt x="0" y="124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07" y="249"/>
                        <a:pt x="107" y="249"/>
                        <a:pt x="107" y="249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6846888" y="3092450"/>
                  <a:ext cx="471488" cy="58738"/>
                </a:xfrm>
                <a:custGeom>
                  <a:avLst/>
                  <a:gdLst>
                    <a:gd name="T0" fmla="*/ 0 w 159"/>
                    <a:gd name="T1" fmla="*/ 10 h 20"/>
                    <a:gd name="T2" fmla="*/ 10 w 159"/>
                    <a:gd name="T3" fmla="*/ 20 h 20"/>
                    <a:gd name="T4" fmla="*/ 148 w 159"/>
                    <a:gd name="T5" fmla="*/ 20 h 20"/>
                    <a:gd name="T6" fmla="*/ 159 w 159"/>
                    <a:gd name="T7" fmla="*/ 10 h 20"/>
                    <a:gd name="T8" fmla="*/ 159 w 159"/>
                    <a:gd name="T9" fmla="*/ 10 h 20"/>
                    <a:gd name="T10" fmla="*/ 148 w 159"/>
                    <a:gd name="T11" fmla="*/ 0 h 20"/>
                    <a:gd name="T12" fmla="*/ 10 w 159"/>
                    <a:gd name="T13" fmla="*/ 0 h 20"/>
                    <a:gd name="T14" fmla="*/ 0 w 159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" h="20">
                      <a:moveTo>
                        <a:pt x="0" y="10"/>
                      </a:moveTo>
                      <a:cubicBezTo>
                        <a:pt x="0" y="16"/>
                        <a:pt x="4" y="20"/>
                        <a:pt x="10" y="20"/>
                      </a:cubicBezTo>
                      <a:cubicBezTo>
                        <a:pt x="148" y="20"/>
                        <a:pt x="148" y="20"/>
                        <a:pt x="148" y="20"/>
                      </a:cubicBezTo>
                      <a:cubicBezTo>
                        <a:pt x="154" y="20"/>
                        <a:pt x="159" y="16"/>
                        <a:pt x="159" y="10"/>
                      </a:cubicBezTo>
                      <a:cubicBezTo>
                        <a:pt x="159" y="10"/>
                        <a:pt x="159" y="10"/>
                        <a:pt x="159" y="10"/>
                      </a:cubicBezTo>
                      <a:cubicBezTo>
                        <a:pt x="159" y="4"/>
                        <a:pt x="154" y="0"/>
                        <a:pt x="148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6630988" y="3055938"/>
                  <a:ext cx="901700" cy="65088"/>
                </a:xfrm>
                <a:custGeom>
                  <a:avLst/>
                  <a:gdLst>
                    <a:gd name="T0" fmla="*/ 304 w 304"/>
                    <a:gd name="T1" fmla="*/ 0 h 22"/>
                    <a:gd name="T2" fmla="*/ 304 w 304"/>
                    <a:gd name="T3" fmla="*/ 0 h 22"/>
                    <a:gd name="T4" fmla="*/ 282 w 304"/>
                    <a:gd name="T5" fmla="*/ 22 h 22"/>
                    <a:gd name="T6" fmla="*/ 22 w 304"/>
                    <a:gd name="T7" fmla="*/ 22 h 22"/>
                    <a:gd name="T8" fmla="*/ 0 w 304"/>
                    <a:gd name="T9" fmla="*/ 0 h 22"/>
                    <a:gd name="T10" fmla="*/ 0 w 304"/>
                    <a:gd name="T11" fmla="*/ 0 h 22"/>
                    <a:gd name="T12" fmla="*/ 304 w 304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" h="22">
                      <a:moveTo>
                        <a:pt x="304" y="0"/>
                      </a:move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4" y="12"/>
                        <a:pt x="294" y="22"/>
                        <a:pt x="28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10" y="22"/>
                        <a:pt x="0" y="1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7" name="Freeform 29"/>
                <p:cNvSpPr>
                  <a:spLocks/>
                </p:cNvSpPr>
                <p:nvPr/>
              </p:nvSpPr>
              <p:spPr bwMode="auto">
                <a:xfrm>
                  <a:off x="7470908" y="2048827"/>
                  <a:ext cx="65088" cy="795337"/>
                </a:xfrm>
                <a:custGeom>
                  <a:avLst/>
                  <a:gdLst>
                    <a:gd name="T0" fmla="*/ 0 w 22"/>
                    <a:gd name="T1" fmla="*/ 0 h 269"/>
                    <a:gd name="T2" fmla="*/ 0 w 22"/>
                    <a:gd name="T3" fmla="*/ 0 h 269"/>
                    <a:gd name="T4" fmla="*/ 22 w 22"/>
                    <a:gd name="T5" fmla="*/ 22 h 269"/>
                    <a:gd name="T6" fmla="*/ 22 w 22"/>
                    <a:gd name="T7" fmla="*/ 247 h 269"/>
                    <a:gd name="T8" fmla="*/ 0 w 22"/>
                    <a:gd name="T9" fmla="*/ 269 h 269"/>
                    <a:gd name="T10" fmla="*/ 0 w 22"/>
                    <a:gd name="T11" fmla="*/ 269 h 269"/>
                    <a:gd name="T12" fmla="*/ 0 w 22"/>
                    <a:gd name="T13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69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0"/>
                        <a:pt x="22" y="9"/>
                        <a:pt x="22" y="22"/>
                      </a:cubicBezTo>
                      <a:cubicBezTo>
                        <a:pt x="22" y="247"/>
                        <a:pt x="22" y="247"/>
                        <a:pt x="22" y="247"/>
                      </a:cubicBezTo>
                      <a:cubicBezTo>
                        <a:pt x="22" y="259"/>
                        <a:pt x="12" y="269"/>
                        <a:pt x="0" y="269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7116895" y="2488562"/>
                  <a:ext cx="468313" cy="677864"/>
                </a:xfrm>
                <a:custGeom>
                  <a:avLst/>
                  <a:gdLst>
                    <a:gd name="T0" fmla="*/ 0 w 158"/>
                    <a:gd name="T1" fmla="*/ 229 h 229"/>
                    <a:gd name="T2" fmla="*/ 122 w 158"/>
                    <a:gd name="T3" fmla="*/ 229 h 229"/>
                    <a:gd name="T4" fmla="*/ 158 w 158"/>
                    <a:gd name="T5" fmla="*/ 193 h 229"/>
                    <a:gd name="T6" fmla="*/ 158 w 158"/>
                    <a:gd name="T7" fmla="*/ 0 h 229"/>
                    <a:gd name="T8" fmla="*/ 142 w 158"/>
                    <a:gd name="T9" fmla="*/ 0 h 229"/>
                    <a:gd name="T10" fmla="*/ 142 w 158"/>
                    <a:gd name="T11" fmla="*/ 193 h 229"/>
                    <a:gd name="T12" fmla="*/ 122 w 158"/>
                    <a:gd name="T13" fmla="*/ 213 h 229"/>
                    <a:gd name="T14" fmla="*/ 0 w 158"/>
                    <a:gd name="T15" fmla="*/ 213 h 229"/>
                    <a:gd name="T16" fmla="*/ 0 w 158"/>
                    <a:gd name="T17" fmla="*/ 229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229">
                      <a:moveTo>
                        <a:pt x="0" y="229"/>
                      </a:moveTo>
                      <a:cubicBezTo>
                        <a:pt x="122" y="229"/>
                        <a:pt x="122" y="229"/>
                        <a:pt x="122" y="229"/>
                      </a:cubicBezTo>
                      <a:cubicBezTo>
                        <a:pt x="141" y="229"/>
                        <a:pt x="158" y="213"/>
                        <a:pt x="158" y="193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42" y="193"/>
                        <a:pt x="142" y="193"/>
                        <a:pt x="142" y="193"/>
                      </a:cubicBezTo>
                      <a:cubicBezTo>
                        <a:pt x="142" y="204"/>
                        <a:pt x="133" y="213"/>
                        <a:pt x="122" y="213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lnTo>
                        <a:pt x="0" y="2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7181851" y="3182938"/>
                  <a:ext cx="115888" cy="104775"/>
                </a:xfrm>
                <a:custGeom>
                  <a:avLst/>
                  <a:gdLst>
                    <a:gd name="T0" fmla="*/ 39 w 39"/>
                    <a:gd name="T1" fmla="*/ 0 h 35"/>
                    <a:gd name="T2" fmla="*/ 39 w 39"/>
                    <a:gd name="T3" fmla="*/ 19 h 35"/>
                    <a:gd name="T4" fmla="*/ 24 w 39"/>
                    <a:gd name="T5" fmla="*/ 35 h 35"/>
                    <a:gd name="T6" fmla="*/ 16 w 39"/>
                    <a:gd name="T7" fmla="*/ 35 h 35"/>
                    <a:gd name="T8" fmla="*/ 0 w 39"/>
                    <a:gd name="T9" fmla="*/ 19 h 35"/>
                    <a:gd name="T10" fmla="*/ 0 w 39"/>
                    <a:gd name="T11" fmla="*/ 0 h 35"/>
                    <a:gd name="T12" fmla="*/ 39 w 39"/>
                    <a:gd name="T1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5">
                      <a:moveTo>
                        <a:pt x="39" y="0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28"/>
                        <a:pt x="32" y="35"/>
                        <a:pt x="24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7" y="35"/>
                        <a:pt x="0" y="28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0" name="Freeform 32"/>
                <p:cNvSpPr>
                  <a:spLocks/>
                </p:cNvSpPr>
                <p:nvPr/>
              </p:nvSpPr>
              <p:spPr bwMode="auto">
                <a:xfrm>
                  <a:off x="7539166" y="2429827"/>
                  <a:ext cx="100013" cy="119064"/>
                </a:xfrm>
                <a:custGeom>
                  <a:avLst/>
                  <a:gdLst>
                    <a:gd name="T0" fmla="*/ 0 w 34"/>
                    <a:gd name="T1" fmla="*/ 0 h 40"/>
                    <a:gd name="T2" fmla="*/ 18 w 34"/>
                    <a:gd name="T3" fmla="*/ 0 h 40"/>
                    <a:gd name="T4" fmla="*/ 34 w 34"/>
                    <a:gd name="T5" fmla="*/ 16 h 40"/>
                    <a:gd name="T6" fmla="*/ 34 w 34"/>
                    <a:gd name="T7" fmla="*/ 24 h 40"/>
                    <a:gd name="T8" fmla="*/ 18 w 34"/>
                    <a:gd name="T9" fmla="*/ 40 h 40"/>
                    <a:gd name="T10" fmla="*/ 0 w 34"/>
                    <a:gd name="T11" fmla="*/ 40 h 40"/>
                    <a:gd name="T12" fmla="*/ 0 w 34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40">
                      <a:moveTo>
                        <a:pt x="0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7" y="0"/>
                        <a:pt x="34" y="7"/>
                        <a:pt x="34" y="1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33"/>
                        <a:pt x="27" y="40"/>
                        <a:pt x="18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6562726" y="2771775"/>
                  <a:ext cx="461963" cy="39688"/>
                </a:xfrm>
                <a:custGeom>
                  <a:avLst/>
                  <a:gdLst>
                    <a:gd name="T0" fmla="*/ 0 w 291"/>
                    <a:gd name="T1" fmla="*/ 0 h 25"/>
                    <a:gd name="T2" fmla="*/ 291 w 291"/>
                    <a:gd name="T3" fmla="*/ 13 h 25"/>
                    <a:gd name="T4" fmla="*/ 291 w 291"/>
                    <a:gd name="T5" fmla="*/ 25 h 25"/>
                    <a:gd name="T6" fmla="*/ 0 w 291"/>
                    <a:gd name="T7" fmla="*/ 25 h 25"/>
                    <a:gd name="T8" fmla="*/ 0 w 291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5">
                      <a:moveTo>
                        <a:pt x="0" y="0"/>
                      </a:moveTo>
                      <a:lnTo>
                        <a:pt x="291" y="13"/>
                      </a:lnTo>
                      <a:lnTo>
                        <a:pt x="291" y="25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2" name="Freeform 34"/>
                <p:cNvSpPr>
                  <a:spLocks/>
                </p:cNvSpPr>
                <p:nvPr/>
              </p:nvSpPr>
              <p:spPr bwMode="auto">
                <a:xfrm>
                  <a:off x="6413501" y="2336800"/>
                  <a:ext cx="157163" cy="450850"/>
                </a:xfrm>
                <a:custGeom>
                  <a:avLst/>
                  <a:gdLst>
                    <a:gd name="T0" fmla="*/ 75 w 99"/>
                    <a:gd name="T1" fmla="*/ 284 h 284"/>
                    <a:gd name="T2" fmla="*/ 0 w 99"/>
                    <a:gd name="T3" fmla="*/ 2 h 284"/>
                    <a:gd name="T4" fmla="*/ 8 w 99"/>
                    <a:gd name="T5" fmla="*/ 0 h 284"/>
                    <a:gd name="T6" fmla="*/ 99 w 99"/>
                    <a:gd name="T7" fmla="*/ 274 h 284"/>
                    <a:gd name="T8" fmla="*/ 75 w 99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284">
                      <a:moveTo>
                        <a:pt x="75" y="284"/>
                      </a:move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99" y="274"/>
                      </a:lnTo>
                      <a:lnTo>
                        <a:pt x="75" y="28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6532563" y="2754313"/>
                  <a:ext cx="58738" cy="5715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4" name="Freeform 36"/>
                <p:cNvSpPr>
                  <a:spLocks/>
                </p:cNvSpPr>
                <p:nvPr/>
              </p:nvSpPr>
              <p:spPr bwMode="auto">
                <a:xfrm>
                  <a:off x="7283451" y="2181225"/>
                  <a:ext cx="153988" cy="631825"/>
                </a:xfrm>
                <a:custGeom>
                  <a:avLst/>
                  <a:gdLst>
                    <a:gd name="T0" fmla="*/ 52 w 52"/>
                    <a:gd name="T1" fmla="*/ 188 h 214"/>
                    <a:gd name="T2" fmla="*/ 26 w 52"/>
                    <a:gd name="T3" fmla="*/ 214 h 214"/>
                    <a:gd name="T4" fmla="*/ 26 w 52"/>
                    <a:gd name="T5" fmla="*/ 214 h 214"/>
                    <a:gd name="T6" fmla="*/ 0 w 52"/>
                    <a:gd name="T7" fmla="*/ 188 h 214"/>
                    <a:gd name="T8" fmla="*/ 0 w 52"/>
                    <a:gd name="T9" fmla="*/ 25 h 214"/>
                    <a:gd name="T10" fmla="*/ 26 w 52"/>
                    <a:gd name="T11" fmla="*/ 0 h 214"/>
                    <a:gd name="T12" fmla="*/ 26 w 52"/>
                    <a:gd name="T13" fmla="*/ 0 h 214"/>
                    <a:gd name="T14" fmla="*/ 52 w 52"/>
                    <a:gd name="T15" fmla="*/ 25 h 214"/>
                    <a:gd name="T16" fmla="*/ 52 w 52"/>
                    <a:gd name="T17" fmla="*/ 18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214">
                      <a:moveTo>
                        <a:pt x="52" y="188"/>
                      </a:moveTo>
                      <a:cubicBezTo>
                        <a:pt x="52" y="202"/>
                        <a:pt x="40" y="214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12" y="214"/>
                        <a:pt x="0" y="202"/>
                        <a:pt x="0" y="18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2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5"/>
                      </a:cubicBezTo>
                      <a:lnTo>
                        <a:pt x="52" y="188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6846888" y="2660650"/>
                  <a:ext cx="590550" cy="152400"/>
                </a:xfrm>
                <a:custGeom>
                  <a:avLst/>
                  <a:gdLst>
                    <a:gd name="T0" fmla="*/ 173 w 199"/>
                    <a:gd name="T1" fmla="*/ 0 h 52"/>
                    <a:gd name="T2" fmla="*/ 199 w 199"/>
                    <a:gd name="T3" fmla="*/ 26 h 52"/>
                    <a:gd name="T4" fmla="*/ 199 w 199"/>
                    <a:gd name="T5" fmla="*/ 26 h 52"/>
                    <a:gd name="T6" fmla="*/ 173 w 199"/>
                    <a:gd name="T7" fmla="*/ 52 h 52"/>
                    <a:gd name="T8" fmla="*/ 25 w 199"/>
                    <a:gd name="T9" fmla="*/ 52 h 52"/>
                    <a:gd name="T10" fmla="*/ 0 w 199"/>
                    <a:gd name="T11" fmla="*/ 26 h 52"/>
                    <a:gd name="T12" fmla="*/ 0 w 199"/>
                    <a:gd name="T13" fmla="*/ 26 h 52"/>
                    <a:gd name="T14" fmla="*/ 25 w 199"/>
                    <a:gd name="T15" fmla="*/ 0 h 52"/>
                    <a:gd name="T16" fmla="*/ 173 w 199"/>
                    <a:gd name="T1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9" h="52">
                      <a:moveTo>
                        <a:pt x="173" y="0"/>
                      </a:moveTo>
                      <a:cubicBezTo>
                        <a:pt x="187" y="0"/>
                        <a:pt x="199" y="11"/>
                        <a:pt x="199" y="26"/>
                      </a:cubicBezTo>
                      <a:cubicBezTo>
                        <a:pt x="199" y="26"/>
                        <a:pt x="199" y="26"/>
                        <a:pt x="199" y="26"/>
                      </a:cubicBezTo>
                      <a:cubicBezTo>
                        <a:pt x="199" y="40"/>
                        <a:pt x="187" y="52"/>
                        <a:pt x="173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6775451" y="2660650"/>
                  <a:ext cx="306388" cy="152400"/>
                </a:xfrm>
                <a:custGeom>
                  <a:avLst/>
                  <a:gdLst>
                    <a:gd name="T0" fmla="*/ 103 w 103"/>
                    <a:gd name="T1" fmla="*/ 52 h 52"/>
                    <a:gd name="T2" fmla="*/ 0 w 103"/>
                    <a:gd name="T3" fmla="*/ 52 h 52"/>
                    <a:gd name="T4" fmla="*/ 51 w 103"/>
                    <a:gd name="T5" fmla="*/ 0 h 52"/>
                    <a:gd name="T6" fmla="*/ 103 w 103"/>
                    <a:gd name="T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3" h="52">
                      <a:moveTo>
                        <a:pt x="103" y="52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80" y="0"/>
                        <a:pt x="103" y="23"/>
                        <a:pt x="103" y="52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7" name="Rectangle 39"/>
                <p:cNvSpPr>
                  <a:spLocks noChangeArrowheads="1"/>
                </p:cNvSpPr>
                <p:nvPr/>
              </p:nvSpPr>
              <p:spPr bwMode="auto">
                <a:xfrm>
                  <a:off x="7010401" y="2660650"/>
                  <a:ext cx="71438" cy="152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8" name="Rectangle 40"/>
                <p:cNvSpPr>
                  <a:spLocks noChangeArrowheads="1"/>
                </p:cNvSpPr>
                <p:nvPr/>
              </p:nvSpPr>
              <p:spPr bwMode="auto">
                <a:xfrm>
                  <a:off x="7280276" y="2171700"/>
                  <a:ext cx="192088" cy="298450"/>
                </a:xfrm>
                <a:prstGeom prst="rect">
                  <a:avLst/>
                </a:pr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243570" y="3315652"/>
                <a:ext cx="2525262" cy="593085"/>
                <a:chOff x="4243570" y="3315652"/>
                <a:chExt cx="2525262" cy="593085"/>
              </a:xfrm>
            </p:grpSpPr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4243570" y="3504565"/>
                  <a:ext cx="512979" cy="404172"/>
                </a:xfrm>
                <a:custGeom>
                  <a:avLst/>
                  <a:gdLst>
                    <a:gd name="connsiteX0" fmla="*/ 373039 w 512979"/>
                    <a:gd name="connsiteY0" fmla="*/ 0 h 404172"/>
                    <a:gd name="connsiteX1" fmla="*/ 482434 w 512979"/>
                    <a:gd name="connsiteY1" fmla="*/ 0 h 404172"/>
                    <a:gd name="connsiteX2" fmla="*/ 499938 w 512979"/>
                    <a:gd name="connsiteY2" fmla="*/ 61406 h 404172"/>
                    <a:gd name="connsiteX3" fmla="*/ 179251 w 512979"/>
                    <a:gd name="connsiteY3" fmla="*/ 404172 h 404172"/>
                    <a:gd name="connsiteX4" fmla="*/ 0 w 512979"/>
                    <a:gd name="connsiteY4" fmla="*/ 404172 h 404172"/>
                    <a:gd name="connsiteX5" fmla="*/ 69947 w 512979"/>
                    <a:gd name="connsiteY5" fmla="*/ 321209 h 404172"/>
                    <a:gd name="connsiteX6" fmla="*/ 311778 w 512979"/>
                    <a:gd name="connsiteY6" fmla="*/ 35089 h 404172"/>
                    <a:gd name="connsiteX7" fmla="*/ 373039 w 512979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79" h="404172">
                      <a:moveTo>
                        <a:pt x="373039" y="0"/>
                      </a:moveTo>
                      <a:cubicBezTo>
                        <a:pt x="482434" y="0"/>
                        <a:pt x="482434" y="0"/>
                        <a:pt x="482434" y="0"/>
                      </a:cubicBezTo>
                      <a:cubicBezTo>
                        <a:pt x="499938" y="0"/>
                        <a:pt x="530568" y="26317"/>
                        <a:pt x="499938" y="61406"/>
                      </a:cubicBezTo>
                      <a:lnTo>
                        <a:pt x="179251" y="404172"/>
                      </a:lnTo>
                      <a:lnTo>
                        <a:pt x="0" y="404172"/>
                      </a:lnTo>
                      <a:lnTo>
                        <a:pt x="69947" y="321209"/>
                      </a:lnTo>
                      <a:cubicBezTo>
                        <a:pt x="204708" y="161534"/>
                        <a:pt x="311778" y="35089"/>
                        <a:pt x="311778" y="35089"/>
                      </a:cubicBezTo>
                      <a:cubicBezTo>
                        <a:pt x="324905" y="13159"/>
                        <a:pt x="355536" y="0"/>
                        <a:pt x="373039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5692633" y="3504565"/>
                  <a:ext cx="512980" cy="404172"/>
                </a:xfrm>
                <a:custGeom>
                  <a:avLst/>
                  <a:gdLst>
                    <a:gd name="connsiteX0" fmla="*/ 30545 w 512980"/>
                    <a:gd name="connsiteY0" fmla="*/ 0 h 404172"/>
                    <a:gd name="connsiteX1" fmla="*/ 139940 w 512980"/>
                    <a:gd name="connsiteY1" fmla="*/ 0 h 404172"/>
                    <a:gd name="connsiteX2" fmla="*/ 201201 w 512980"/>
                    <a:gd name="connsiteY2" fmla="*/ 35089 h 404172"/>
                    <a:gd name="connsiteX3" fmla="*/ 443033 w 512980"/>
                    <a:gd name="connsiteY3" fmla="*/ 321209 h 404172"/>
                    <a:gd name="connsiteX4" fmla="*/ 512980 w 512980"/>
                    <a:gd name="connsiteY4" fmla="*/ 404172 h 404172"/>
                    <a:gd name="connsiteX5" fmla="*/ 333729 w 512980"/>
                    <a:gd name="connsiteY5" fmla="*/ 404172 h 404172"/>
                    <a:gd name="connsiteX6" fmla="*/ 13042 w 512980"/>
                    <a:gd name="connsiteY6" fmla="*/ 61406 h 404172"/>
                    <a:gd name="connsiteX7" fmla="*/ 30545 w 512980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80" h="404172">
                      <a:moveTo>
                        <a:pt x="30545" y="0"/>
                      </a:moveTo>
                      <a:cubicBezTo>
                        <a:pt x="30545" y="0"/>
                        <a:pt x="30545" y="0"/>
                        <a:pt x="139940" y="0"/>
                      </a:cubicBezTo>
                      <a:cubicBezTo>
                        <a:pt x="157443" y="0"/>
                        <a:pt x="188074" y="13159"/>
                        <a:pt x="201201" y="35089"/>
                      </a:cubicBezTo>
                      <a:cubicBezTo>
                        <a:pt x="201201" y="35089"/>
                        <a:pt x="308272" y="161534"/>
                        <a:pt x="443033" y="321209"/>
                      </a:cubicBezTo>
                      <a:lnTo>
                        <a:pt x="512980" y="404172"/>
                      </a:lnTo>
                      <a:lnTo>
                        <a:pt x="333729" y="404172"/>
                      </a:lnTo>
                      <a:lnTo>
                        <a:pt x="13042" y="61406"/>
                      </a:lnTo>
                      <a:cubicBezTo>
                        <a:pt x="-17589" y="26317"/>
                        <a:pt x="13042" y="0"/>
                        <a:pt x="30545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4247506" y="3315652"/>
                  <a:ext cx="2521326" cy="276225"/>
                </a:xfrm>
                <a:custGeom>
                  <a:avLst/>
                  <a:gdLst>
                    <a:gd name="connsiteX0" fmla="*/ 0 w 2521326"/>
                    <a:gd name="connsiteY0" fmla="*/ 0 h 276225"/>
                    <a:gd name="connsiteX1" fmla="*/ 177869 w 2521326"/>
                    <a:gd name="connsiteY1" fmla="*/ 0 h 276225"/>
                    <a:gd name="connsiteX2" fmla="*/ 2521326 w 2521326"/>
                    <a:gd name="connsiteY2" fmla="*/ 0 h 276225"/>
                    <a:gd name="connsiteX3" fmla="*/ 2521326 w 2521326"/>
                    <a:gd name="connsiteY3" fmla="*/ 35076 h 276225"/>
                    <a:gd name="connsiteX4" fmla="*/ 968946 w 2521326"/>
                    <a:gd name="connsiteY4" fmla="*/ 276225 h 276225"/>
                    <a:gd name="connsiteX5" fmla="*/ 29318 w 2521326"/>
                    <a:gd name="connsiteY5" fmla="*/ 210457 h 276225"/>
                    <a:gd name="connsiteX6" fmla="*/ 0 w 2521326"/>
                    <a:gd name="connsiteY6" fmla="*/ 204318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21326" h="276225">
                      <a:moveTo>
                        <a:pt x="0" y="0"/>
                      </a:moveTo>
                      <a:lnTo>
                        <a:pt x="177869" y="0"/>
                      </a:lnTo>
                      <a:cubicBezTo>
                        <a:pt x="632027" y="0"/>
                        <a:pt x="1358681" y="0"/>
                        <a:pt x="2521326" y="0"/>
                      </a:cubicBezTo>
                      <a:lnTo>
                        <a:pt x="2521326" y="35076"/>
                      </a:lnTo>
                      <a:cubicBezTo>
                        <a:pt x="2267698" y="179766"/>
                        <a:pt x="1668610" y="276225"/>
                        <a:pt x="968946" y="276225"/>
                      </a:cubicBezTo>
                      <a:cubicBezTo>
                        <a:pt x="621300" y="276225"/>
                        <a:pt x="297705" y="252110"/>
                        <a:pt x="29318" y="210457"/>
                      </a:cubicBezTo>
                      <a:lnTo>
                        <a:pt x="0" y="204318"/>
                      </a:lnTo>
                      <a:close/>
                    </a:path>
                  </a:pathLst>
                </a:custGeom>
                <a:solidFill>
                  <a:srgbClr val="513A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350315">
                <a:off x="5989331" y="2507581"/>
                <a:ext cx="598331" cy="829441"/>
                <a:chOff x="6006115" y="2691336"/>
                <a:chExt cx="598331" cy="829441"/>
              </a:xfrm>
            </p:grpSpPr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 rot="1103645">
                  <a:off x="6006115" y="3349327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1" name="Rectangle 20"/>
                <p:cNvSpPr>
                  <a:spLocks noChangeArrowheads="1"/>
                </p:cNvSpPr>
                <p:nvPr/>
              </p:nvSpPr>
              <p:spPr bwMode="auto">
                <a:xfrm rot="1103645">
                  <a:off x="6340921" y="2691336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11762">
                <a:off x="6350661" y="2802697"/>
                <a:ext cx="602318" cy="827644"/>
                <a:chOff x="6280309" y="2808848"/>
                <a:chExt cx="602318" cy="827644"/>
              </a:xfrm>
            </p:grpSpPr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 rot="1103645">
                  <a:off x="6280309" y="3465042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 rot="1103645">
                  <a:off x="6619102" y="2808848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17">
                    <a:defRPr/>
                  </a:pPr>
                  <a:endParaRPr lang="en-US" sz="1764" kern="0">
                    <a:solidFill>
                      <a:srgbClr val="505050"/>
                    </a:solidFill>
                  </a:endParaRPr>
                </a:p>
              </p:txBody>
            </p:sp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63048" y="3292708"/>
                <a:ext cx="351684" cy="805060"/>
              </a:xfrm>
              <a:prstGeom prst="rect">
                <a:avLst/>
              </a:prstGeom>
            </p:spPr>
          </p:pic>
        </p:grpSp>
        <p:sp>
          <p:nvSpPr>
            <p:cNvPr id="8" name="Freeform 7"/>
            <p:cNvSpPr>
              <a:spLocks/>
            </p:cNvSpPr>
            <p:nvPr/>
          </p:nvSpPr>
          <p:spPr bwMode="auto">
            <a:xfrm flipH="1">
              <a:off x="8092941" y="5845715"/>
              <a:ext cx="1948093" cy="213424"/>
            </a:xfrm>
            <a:custGeom>
              <a:avLst/>
              <a:gdLst>
                <a:gd name="connsiteX0" fmla="*/ 0 w 2521326"/>
                <a:gd name="connsiteY0" fmla="*/ 0 h 276225"/>
                <a:gd name="connsiteX1" fmla="*/ 177869 w 2521326"/>
                <a:gd name="connsiteY1" fmla="*/ 0 h 276225"/>
                <a:gd name="connsiteX2" fmla="*/ 2521326 w 2521326"/>
                <a:gd name="connsiteY2" fmla="*/ 0 h 276225"/>
                <a:gd name="connsiteX3" fmla="*/ 2521326 w 2521326"/>
                <a:gd name="connsiteY3" fmla="*/ 35076 h 276225"/>
                <a:gd name="connsiteX4" fmla="*/ 968946 w 2521326"/>
                <a:gd name="connsiteY4" fmla="*/ 276225 h 276225"/>
                <a:gd name="connsiteX5" fmla="*/ 29318 w 2521326"/>
                <a:gd name="connsiteY5" fmla="*/ 210457 h 276225"/>
                <a:gd name="connsiteX6" fmla="*/ 0 w 2521326"/>
                <a:gd name="connsiteY6" fmla="*/ 20431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26" h="276225">
                  <a:moveTo>
                    <a:pt x="0" y="0"/>
                  </a:moveTo>
                  <a:lnTo>
                    <a:pt x="177869" y="0"/>
                  </a:lnTo>
                  <a:cubicBezTo>
                    <a:pt x="632027" y="0"/>
                    <a:pt x="1358681" y="0"/>
                    <a:pt x="2521326" y="0"/>
                  </a:cubicBezTo>
                  <a:lnTo>
                    <a:pt x="2521326" y="35076"/>
                  </a:lnTo>
                  <a:cubicBezTo>
                    <a:pt x="2267698" y="179766"/>
                    <a:pt x="1668610" y="276225"/>
                    <a:pt x="968946" y="276225"/>
                  </a:cubicBezTo>
                  <a:cubicBezTo>
                    <a:pt x="621300" y="276225"/>
                    <a:pt x="297705" y="252110"/>
                    <a:pt x="29318" y="210457"/>
                  </a:cubicBezTo>
                  <a:lnTo>
                    <a:pt x="0" y="204318"/>
                  </a:lnTo>
                  <a:close/>
                </a:path>
              </a:pathLst>
            </a:custGeom>
            <a:solidFill>
              <a:srgbClr val="5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6117">
                <a:defRPr/>
              </a:pPr>
              <a:endParaRPr lang="en-US" sz="1764" kern="0">
                <a:solidFill>
                  <a:srgbClr val="505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248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61552" y="2307938"/>
            <a:ext cx="5820577" cy="724246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38052" y="1187621"/>
            <a:ext cx="1823500" cy="2964882"/>
          </a:xfrm>
        </p:spPr>
        <p:txBody>
          <a:bodyPr/>
          <a:lstStyle>
            <a:lvl1pPr marL="0" indent="0">
              <a:buNone/>
              <a:defRPr sz="2009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379138" y="3710730"/>
            <a:ext cx="5361591" cy="2681875"/>
            <a:chOff x="4664075" y="3040063"/>
            <a:chExt cx="7315200" cy="3657601"/>
          </a:xfrm>
        </p:grpSpPr>
        <p:grpSp>
          <p:nvGrpSpPr>
            <p:cNvPr id="7" name="Group 6"/>
            <p:cNvGrpSpPr/>
            <p:nvPr/>
          </p:nvGrpSpPr>
          <p:grpSpPr>
            <a:xfrm>
              <a:off x="7318375" y="3040063"/>
              <a:ext cx="4660900" cy="3657601"/>
              <a:chOff x="7318375" y="3040063"/>
              <a:chExt cx="4660900" cy="3657601"/>
            </a:xfrm>
          </p:grpSpPr>
          <p:sp>
            <p:nvSpPr>
              <p:cNvPr id="13" name="AutoShape 3"/>
              <p:cNvSpPr>
                <a:spLocks noChangeAspect="1" noChangeArrowheads="1" noTextEdit="1"/>
              </p:cNvSpPr>
              <p:nvPr/>
            </p:nvSpPr>
            <p:spPr bwMode="auto">
              <a:xfrm flipH="1">
                <a:off x="10056812" y="3040063"/>
                <a:ext cx="1922463" cy="3657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 flipH="1">
                <a:off x="11198224" y="3043238"/>
                <a:ext cx="468313" cy="314325"/>
              </a:xfrm>
              <a:custGeom>
                <a:avLst/>
                <a:gdLst>
                  <a:gd name="T0" fmla="*/ 141 w 141"/>
                  <a:gd name="T1" fmla="*/ 95 h 95"/>
                  <a:gd name="T2" fmla="*/ 141 w 141"/>
                  <a:gd name="T3" fmla="*/ 65 h 95"/>
                  <a:gd name="T4" fmla="*/ 76 w 141"/>
                  <a:gd name="T5" fmla="*/ 0 h 95"/>
                  <a:gd name="T6" fmla="*/ 64 w 141"/>
                  <a:gd name="T7" fmla="*/ 0 h 95"/>
                  <a:gd name="T8" fmla="*/ 0 w 141"/>
                  <a:gd name="T9" fmla="*/ 65 h 95"/>
                  <a:gd name="T10" fmla="*/ 0 w 141"/>
                  <a:gd name="T11" fmla="*/ 95 h 95"/>
                  <a:gd name="T12" fmla="*/ 141 w 141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95">
                    <a:moveTo>
                      <a:pt x="141" y="95"/>
                    </a:moveTo>
                    <a:cubicBezTo>
                      <a:pt x="141" y="65"/>
                      <a:pt x="141" y="65"/>
                      <a:pt x="141" y="65"/>
                    </a:cubicBezTo>
                    <a:cubicBezTo>
                      <a:pt x="141" y="29"/>
                      <a:pt x="112" y="0"/>
                      <a:pt x="7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95"/>
                      <a:pt x="0" y="95"/>
                      <a:pt x="0" y="95"/>
                    </a:cubicBezTo>
                    <a:lnTo>
                      <a:pt x="141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flipH="1">
                <a:off x="11149012" y="3427413"/>
                <a:ext cx="571500" cy="119063"/>
              </a:xfrm>
              <a:custGeom>
                <a:avLst/>
                <a:gdLst>
                  <a:gd name="T0" fmla="*/ 0 w 172"/>
                  <a:gd name="T1" fmla="*/ 27 h 36"/>
                  <a:gd name="T2" fmla="*/ 9 w 172"/>
                  <a:gd name="T3" fmla="*/ 36 h 36"/>
                  <a:gd name="T4" fmla="*/ 164 w 172"/>
                  <a:gd name="T5" fmla="*/ 36 h 36"/>
                  <a:gd name="T6" fmla="*/ 172 w 172"/>
                  <a:gd name="T7" fmla="*/ 27 h 36"/>
                  <a:gd name="T8" fmla="*/ 172 w 172"/>
                  <a:gd name="T9" fmla="*/ 8 h 36"/>
                  <a:gd name="T10" fmla="*/ 164 w 172"/>
                  <a:gd name="T11" fmla="*/ 0 h 36"/>
                  <a:gd name="T12" fmla="*/ 9 w 172"/>
                  <a:gd name="T13" fmla="*/ 0 h 36"/>
                  <a:gd name="T14" fmla="*/ 0 w 172"/>
                  <a:gd name="T15" fmla="*/ 8 h 36"/>
                  <a:gd name="T16" fmla="*/ 0 w 172"/>
                  <a:gd name="T17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36">
                    <a:moveTo>
                      <a:pt x="0" y="27"/>
                    </a:moveTo>
                    <a:cubicBezTo>
                      <a:pt x="0" y="32"/>
                      <a:pt x="4" y="36"/>
                      <a:pt x="9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9" y="36"/>
                      <a:pt x="172" y="32"/>
                      <a:pt x="172" y="27"/>
                    </a:cubicBezTo>
                    <a:cubicBezTo>
                      <a:pt x="172" y="8"/>
                      <a:pt x="172" y="8"/>
                      <a:pt x="172" y="8"/>
                    </a:cubicBezTo>
                    <a:cubicBezTo>
                      <a:pt x="172" y="3"/>
                      <a:pt x="169" y="0"/>
                      <a:pt x="16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3"/>
                      <a:pt x="0" y="8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 flipH="1">
                <a:off x="11118850" y="4994276"/>
                <a:ext cx="628650" cy="2063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 flipH="1">
                <a:off x="11118849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 flipH="1">
                <a:off x="10906124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3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 flipH="1">
                <a:off x="11583987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 flipH="1">
                <a:off x="11371262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2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 flipH="1">
                <a:off x="10890250" y="3868738"/>
                <a:ext cx="1085850" cy="1125538"/>
              </a:xfrm>
              <a:custGeom>
                <a:avLst/>
                <a:gdLst>
                  <a:gd name="T0" fmla="*/ 69 w 327"/>
                  <a:gd name="T1" fmla="*/ 0 h 340"/>
                  <a:gd name="T2" fmla="*/ 258 w 327"/>
                  <a:gd name="T3" fmla="*/ 0 h 340"/>
                  <a:gd name="T4" fmla="*/ 327 w 327"/>
                  <a:gd name="T5" fmla="*/ 70 h 340"/>
                  <a:gd name="T6" fmla="*/ 327 w 327"/>
                  <a:gd name="T7" fmla="*/ 128 h 340"/>
                  <a:gd name="T8" fmla="*/ 258 w 327"/>
                  <a:gd name="T9" fmla="*/ 128 h 340"/>
                  <a:gd name="T10" fmla="*/ 258 w 327"/>
                  <a:gd name="T11" fmla="*/ 340 h 340"/>
                  <a:gd name="T12" fmla="*/ 69 w 327"/>
                  <a:gd name="T13" fmla="*/ 340 h 340"/>
                  <a:gd name="T14" fmla="*/ 69 w 327"/>
                  <a:gd name="T15" fmla="*/ 128 h 340"/>
                  <a:gd name="T16" fmla="*/ 0 w 327"/>
                  <a:gd name="T17" fmla="*/ 128 h 340"/>
                  <a:gd name="T18" fmla="*/ 0 w 327"/>
                  <a:gd name="T19" fmla="*/ 70 h 340"/>
                  <a:gd name="T20" fmla="*/ 69 w 327"/>
                  <a:gd name="T21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7" h="340">
                    <a:moveTo>
                      <a:pt x="69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96" y="0"/>
                      <a:pt x="327" y="32"/>
                      <a:pt x="327" y="70"/>
                    </a:cubicBezTo>
                    <a:cubicBezTo>
                      <a:pt x="327" y="128"/>
                      <a:pt x="327" y="128"/>
                      <a:pt x="327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8" y="340"/>
                      <a:pt x="258" y="340"/>
                      <a:pt x="258" y="340"/>
                    </a:cubicBezTo>
                    <a:cubicBezTo>
                      <a:pt x="69" y="340"/>
                      <a:pt x="69" y="340"/>
                      <a:pt x="69" y="340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2"/>
                      <a:pt x="31" y="0"/>
                      <a:pt x="6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flipH="1">
                <a:off x="10701337" y="4292601"/>
                <a:ext cx="387350" cy="579438"/>
              </a:xfrm>
              <a:custGeom>
                <a:avLst/>
                <a:gdLst>
                  <a:gd name="T0" fmla="*/ 44 w 117"/>
                  <a:gd name="T1" fmla="*/ 175 h 175"/>
                  <a:gd name="T2" fmla="*/ 117 w 117"/>
                  <a:gd name="T3" fmla="*/ 175 h 175"/>
                  <a:gd name="T4" fmla="*/ 117 w 117"/>
                  <a:gd name="T5" fmla="*/ 119 h 175"/>
                  <a:gd name="T6" fmla="*/ 51 w 117"/>
                  <a:gd name="T7" fmla="*/ 119 h 175"/>
                  <a:gd name="T8" fmla="*/ 51 w 117"/>
                  <a:gd name="T9" fmla="*/ 0 h 175"/>
                  <a:gd name="T10" fmla="*/ 0 w 117"/>
                  <a:gd name="T11" fmla="*/ 0 h 175"/>
                  <a:gd name="T12" fmla="*/ 0 w 117"/>
                  <a:gd name="T13" fmla="*/ 131 h 175"/>
                  <a:gd name="T14" fmla="*/ 44 w 117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75">
                    <a:moveTo>
                      <a:pt x="44" y="175"/>
                    </a:moveTo>
                    <a:cubicBezTo>
                      <a:pt x="117" y="175"/>
                      <a:pt x="117" y="175"/>
                      <a:pt x="117" y="175"/>
                    </a:cubicBezTo>
                    <a:cubicBezTo>
                      <a:pt x="117" y="119"/>
                      <a:pt x="117" y="119"/>
                      <a:pt x="117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5"/>
                      <a:pt x="20" y="175"/>
                      <a:pt x="44" y="175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1003300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 flipH="1">
                <a:off x="11776074" y="5124451"/>
                <a:ext cx="169863" cy="338138"/>
              </a:xfrm>
              <a:custGeom>
                <a:avLst/>
                <a:gdLst>
                  <a:gd name="T0" fmla="*/ 51 w 51"/>
                  <a:gd name="T1" fmla="*/ 0 h 102"/>
                  <a:gd name="T2" fmla="*/ 51 w 51"/>
                  <a:gd name="T3" fmla="*/ 102 h 102"/>
                  <a:gd name="T4" fmla="*/ 0 w 51"/>
                  <a:gd name="T5" fmla="*/ 51 h 102"/>
                  <a:gd name="T6" fmla="*/ 51 w 51"/>
                  <a:gd name="T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02">
                    <a:moveTo>
                      <a:pt x="51" y="0"/>
                    </a:moveTo>
                    <a:cubicBezTo>
                      <a:pt x="51" y="102"/>
                      <a:pt x="51" y="102"/>
                      <a:pt x="51" y="102"/>
                    </a:cubicBezTo>
                    <a:cubicBezTo>
                      <a:pt x="22" y="102"/>
                      <a:pt x="0" y="79"/>
                      <a:pt x="0" y="51"/>
                    </a:cubicBezTo>
                    <a:cubicBezTo>
                      <a:pt x="0" y="23"/>
                      <a:pt x="22" y="0"/>
                      <a:pt x="51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 flipH="1">
                <a:off x="10531474" y="4700588"/>
                <a:ext cx="341313" cy="171450"/>
              </a:xfrm>
              <a:custGeom>
                <a:avLst/>
                <a:gdLst>
                  <a:gd name="T0" fmla="*/ 0 w 103"/>
                  <a:gd name="T1" fmla="*/ 0 h 52"/>
                  <a:gd name="T2" fmla="*/ 103 w 103"/>
                  <a:gd name="T3" fmla="*/ 0 h 52"/>
                  <a:gd name="T4" fmla="*/ 52 w 103"/>
                  <a:gd name="T5" fmla="*/ 52 h 52"/>
                  <a:gd name="T6" fmla="*/ 0 w 103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2">
                    <a:moveTo>
                      <a:pt x="0" y="0"/>
                    </a:move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29"/>
                      <a:pt x="80" y="52"/>
                      <a:pt x="52" y="52"/>
                    </a:cubicBezTo>
                    <a:cubicBezTo>
                      <a:pt x="23" y="52"/>
                      <a:pt x="0" y="29"/>
                      <a:pt x="0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 flipH="1">
                <a:off x="11776074" y="5084763"/>
                <a:ext cx="173038" cy="88900"/>
              </a:xfrm>
              <a:prstGeom prst="rect">
                <a:avLst/>
              </a:pr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 flipH="1">
                <a:off x="10266362" y="4624388"/>
                <a:ext cx="746125" cy="76200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flipH="1">
                <a:off x="10059987" y="4246563"/>
                <a:ext cx="779463" cy="377825"/>
              </a:xfrm>
              <a:custGeom>
                <a:avLst/>
                <a:gdLst>
                  <a:gd name="T0" fmla="*/ 127 w 491"/>
                  <a:gd name="T1" fmla="*/ 0 h 238"/>
                  <a:gd name="T2" fmla="*/ 491 w 491"/>
                  <a:gd name="T3" fmla="*/ 0 h 238"/>
                  <a:gd name="T4" fmla="*/ 361 w 491"/>
                  <a:gd name="T5" fmla="*/ 238 h 238"/>
                  <a:gd name="T6" fmla="*/ 0 w 491"/>
                  <a:gd name="T7" fmla="*/ 238 h 238"/>
                  <a:gd name="T8" fmla="*/ 127 w 491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238">
                    <a:moveTo>
                      <a:pt x="127" y="0"/>
                    </a:moveTo>
                    <a:lnTo>
                      <a:pt x="491" y="0"/>
                    </a:lnTo>
                    <a:lnTo>
                      <a:pt x="361" y="238"/>
                    </a:lnTo>
                    <a:lnTo>
                      <a:pt x="0" y="238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 flipH="1">
                <a:off x="10839449" y="4624388"/>
                <a:ext cx="173038" cy="762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327025"/>
              </a:xfrm>
              <a:custGeom>
                <a:avLst/>
                <a:gdLst>
                  <a:gd name="T0" fmla="*/ 63 w 126"/>
                  <a:gd name="T1" fmla="*/ 206 h 206"/>
                  <a:gd name="T2" fmla="*/ 126 w 126"/>
                  <a:gd name="T3" fmla="*/ 144 h 206"/>
                  <a:gd name="T4" fmla="*/ 126 w 126"/>
                  <a:gd name="T5" fmla="*/ 0 h 206"/>
                  <a:gd name="T6" fmla="*/ 0 w 126"/>
                  <a:gd name="T7" fmla="*/ 0 h 206"/>
                  <a:gd name="T8" fmla="*/ 0 w 126"/>
                  <a:gd name="T9" fmla="*/ 144 h 206"/>
                  <a:gd name="T10" fmla="*/ 63 w 126"/>
                  <a:gd name="T11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206">
                    <a:moveTo>
                      <a:pt x="63" y="206"/>
                    </a:moveTo>
                    <a:lnTo>
                      <a:pt x="126" y="144"/>
                    </a:lnTo>
                    <a:lnTo>
                      <a:pt x="126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63" y="206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171450"/>
              </a:xfrm>
              <a:custGeom>
                <a:avLst/>
                <a:gdLst>
                  <a:gd name="T0" fmla="*/ 60 w 60"/>
                  <a:gd name="T1" fmla="*/ 48 h 52"/>
                  <a:gd name="T2" fmla="*/ 31 w 60"/>
                  <a:gd name="T3" fmla="*/ 52 h 52"/>
                  <a:gd name="T4" fmla="*/ 0 w 60"/>
                  <a:gd name="T5" fmla="*/ 48 h 52"/>
                  <a:gd name="T6" fmla="*/ 0 w 60"/>
                  <a:gd name="T7" fmla="*/ 0 h 52"/>
                  <a:gd name="T8" fmla="*/ 60 w 60"/>
                  <a:gd name="T9" fmla="*/ 0 h 52"/>
                  <a:gd name="T10" fmla="*/ 60 w 60"/>
                  <a:gd name="T11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2">
                    <a:moveTo>
                      <a:pt x="60" y="48"/>
                    </a:moveTo>
                    <a:cubicBezTo>
                      <a:pt x="51" y="51"/>
                      <a:pt x="41" y="52"/>
                      <a:pt x="31" y="52"/>
                    </a:cubicBezTo>
                    <a:cubicBezTo>
                      <a:pt x="20" y="52"/>
                      <a:pt x="10" y="51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0" y="0"/>
                      <a:pt x="60" y="0"/>
                      <a:pt x="60" y="0"/>
                    </a:cubicBezTo>
                    <a:lnTo>
                      <a:pt x="60" y="48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 flipH="1">
                <a:off x="11198224" y="3332163"/>
                <a:ext cx="468313" cy="442913"/>
              </a:xfrm>
              <a:custGeom>
                <a:avLst/>
                <a:gdLst>
                  <a:gd name="T0" fmla="*/ 141 w 141"/>
                  <a:gd name="T1" fmla="*/ 0 h 134"/>
                  <a:gd name="T2" fmla="*/ 141 w 141"/>
                  <a:gd name="T3" fmla="*/ 110 h 134"/>
                  <a:gd name="T4" fmla="*/ 140 w 141"/>
                  <a:gd name="T5" fmla="*/ 110 h 134"/>
                  <a:gd name="T6" fmla="*/ 71 w 141"/>
                  <a:gd name="T7" fmla="*/ 134 h 134"/>
                  <a:gd name="T8" fmla="*/ 0 w 141"/>
                  <a:gd name="T9" fmla="*/ 110 h 134"/>
                  <a:gd name="T10" fmla="*/ 0 w 141"/>
                  <a:gd name="T11" fmla="*/ 0 h 134"/>
                  <a:gd name="T12" fmla="*/ 141 w 141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134">
                    <a:moveTo>
                      <a:pt x="141" y="0"/>
                    </a:moveTo>
                    <a:cubicBezTo>
                      <a:pt x="141" y="110"/>
                      <a:pt x="141" y="110"/>
                      <a:pt x="141" y="110"/>
                    </a:cubicBezTo>
                    <a:cubicBezTo>
                      <a:pt x="140" y="110"/>
                      <a:pt x="140" y="110"/>
                      <a:pt x="140" y="110"/>
                    </a:cubicBezTo>
                    <a:cubicBezTo>
                      <a:pt x="121" y="125"/>
                      <a:pt x="97" y="134"/>
                      <a:pt x="71" y="134"/>
                    </a:cubicBezTo>
                    <a:cubicBezTo>
                      <a:pt x="45" y="134"/>
                      <a:pt x="19" y="125"/>
                      <a:pt x="0" y="11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 flipH="1">
                <a:off x="10920412" y="4292601"/>
                <a:ext cx="168275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 flipH="1">
                <a:off x="111982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 flipH="1">
                <a:off x="116300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auto">
              <a:xfrm flipH="1">
                <a:off x="11541124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 flipH="1">
                <a:off x="11288712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 flipH="1">
                <a:off x="11401425" y="3573463"/>
                <a:ext cx="63500" cy="30163"/>
              </a:xfrm>
              <a:custGeom>
                <a:avLst/>
                <a:gdLst>
                  <a:gd name="T0" fmla="*/ 9 w 19"/>
                  <a:gd name="T1" fmla="*/ 9 h 9"/>
                  <a:gd name="T2" fmla="*/ 19 w 19"/>
                  <a:gd name="T3" fmla="*/ 0 h 9"/>
                  <a:gd name="T4" fmla="*/ 0 w 19"/>
                  <a:gd name="T5" fmla="*/ 0 h 9"/>
                  <a:gd name="T6" fmla="*/ 9 w 1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9">
                    <a:moveTo>
                      <a:pt x="9" y="9"/>
                    </a:moveTo>
                    <a:cubicBezTo>
                      <a:pt x="15" y="9"/>
                      <a:pt x="19" y="5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4" y="9"/>
                      <a:pt x="9" y="9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 flipH="1">
                <a:off x="11364912" y="3679826"/>
                <a:ext cx="136525" cy="39688"/>
              </a:xfrm>
              <a:custGeom>
                <a:avLst/>
                <a:gdLst>
                  <a:gd name="T0" fmla="*/ 41 w 41"/>
                  <a:gd name="T1" fmla="*/ 6 h 12"/>
                  <a:gd name="T2" fmla="*/ 36 w 41"/>
                  <a:gd name="T3" fmla="*/ 12 h 12"/>
                  <a:gd name="T4" fmla="*/ 5 w 41"/>
                  <a:gd name="T5" fmla="*/ 12 h 12"/>
                  <a:gd name="T6" fmla="*/ 0 w 41"/>
                  <a:gd name="T7" fmla="*/ 6 h 12"/>
                  <a:gd name="T8" fmla="*/ 0 w 41"/>
                  <a:gd name="T9" fmla="*/ 6 h 12"/>
                  <a:gd name="T10" fmla="*/ 5 w 41"/>
                  <a:gd name="T11" fmla="*/ 0 h 12"/>
                  <a:gd name="T12" fmla="*/ 36 w 41"/>
                  <a:gd name="T13" fmla="*/ 0 h 12"/>
                  <a:gd name="T14" fmla="*/ 41 w 41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2">
                    <a:moveTo>
                      <a:pt x="41" y="6"/>
                    </a:moveTo>
                    <a:cubicBezTo>
                      <a:pt x="41" y="9"/>
                      <a:pt x="39" y="12"/>
                      <a:pt x="3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1" y="3"/>
                      <a:pt x="41" y="6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32"/>
              <p:cNvSpPr>
                <a:spLocks noEditPoints="1"/>
              </p:cNvSpPr>
              <p:nvPr/>
            </p:nvSpPr>
            <p:spPr bwMode="auto">
              <a:xfrm flipH="1">
                <a:off x="11304587" y="3603626"/>
                <a:ext cx="255588" cy="228600"/>
              </a:xfrm>
              <a:custGeom>
                <a:avLst/>
                <a:gdLst>
                  <a:gd name="T0" fmla="*/ 38 w 77"/>
                  <a:gd name="T1" fmla="*/ 0 h 69"/>
                  <a:gd name="T2" fmla="*/ 0 w 77"/>
                  <a:gd name="T3" fmla="*/ 39 h 69"/>
                  <a:gd name="T4" fmla="*/ 0 w 77"/>
                  <a:gd name="T5" fmla="*/ 60 h 69"/>
                  <a:gd name="T6" fmla="*/ 0 w 77"/>
                  <a:gd name="T7" fmla="*/ 63 h 69"/>
                  <a:gd name="T8" fmla="*/ 39 w 77"/>
                  <a:gd name="T9" fmla="*/ 69 h 69"/>
                  <a:gd name="T10" fmla="*/ 77 w 77"/>
                  <a:gd name="T11" fmla="*/ 63 h 69"/>
                  <a:gd name="T12" fmla="*/ 77 w 77"/>
                  <a:gd name="T13" fmla="*/ 60 h 69"/>
                  <a:gd name="T14" fmla="*/ 77 w 77"/>
                  <a:gd name="T15" fmla="*/ 39 h 69"/>
                  <a:gd name="T16" fmla="*/ 38 w 77"/>
                  <a:gd name="T17" fmla="*/ 0 h 69"/>
                  <a:gd name="T18" fmla="*/ 61 w 77"/>
                  <a:gd name="T19" fmla="*/ 45 h 69"/>
                  <a:gd name="T20" fmla="*/ 45 w 77"/>
                  <a:gd name="T21" fmla="*/ 48 h 69"/>
                  <a:gd name="T22" fmla="*/ 45 w 77"/>
                  <a:gd name="T23" fmla="*/ 35 h 69"/>
                  <a:gd name="T24" fmla="*/ 32 w 77"/>
                  <a:gd name="T25" fmla="*/ 35 h 69"/>
                  <a:gd name="T26" fmla="*/ 32 w 77"/>
                  <a:gd name="T27" fmla="*/ 48 h 69"/>
                  <a:gd name="T28" fmla="*/ 15 w 77"/>
                  <a:gd name="T29" fmla="*/ 45 h 69"/>
                  <a:gd name="T30" fmla="*/ 15 w 77"/>
                  <a:gd name="T31" fmla="*/ 37 h 69"/>
                  <a:gd name="T32" fmla="*/ 38 w 77"/>
                  <a:gd name="T33" fmla="*/ 24 h 69"/>
                  <a:gd name="T34" fmla="*/ 62 w 77"/>
                  <a:gd name="T35" fmla="*/ 37 h 69"/>
                  <a:gd name="T36" fmla="*/ 61 w 77"/>
                  <a:gd name="T37" fmla="*/ 4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" h="69">
                    <a:moveTo>
                      <a:pt x="38" y="0"/>
                    </a:moveTo>
                    <a:cubicBezTo>
                      <a:pt x="17" y="0"/>
                      <a:pt x="0" y="18"/>
                      <a:pt x="0" y="3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0" y="62"/>
                      <a:pt x="0" y="63"/>
                    </a:cubicBezTo>
                    <a:cubicBezTo>
                      <a:pt x="13" y="67"/>
                      <a:pt x="25" y="69"/>
                      <a:pt x="39" y="69"/>
                    </a:cubicBezTo>
                    <a:cubicBezTo>
                      <a:pt x="52" y="69"/>
                      <a:pt x="65" y="67"/>
                      <a:pt x="77" y="63"/>
                    </a:cubicBezTo>
                    <a:cubicBezTo>
                      <a:pt x="77" y="62"/>
                      <a:pt x="77" y="61"/>
                      <a:pt x="77" y="60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18"/>
                      <a:pt x="60" y="0"/>
                      <a:pt x="38" y="0"/>
                    </a:cubicBezTo>
                    <a:close/>
                    <a:moveTo>
                      <a:pt x="61" y="45"/>
                    </a:moveTo>
                    <a:cubicBezTo>
                      <a:pt x="56" y="46"/>
                      <a:pt x="50" y="47"/>
                      <a:pt x="45" y="48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7" y="47"/>
                      <a:pt x="21" y="46"/>
                      <a:pt x="15" y="45"/>
                    </a:cubicBezTo>
                    <a:cubicBezTo>
                      <a:pt x="15" y="44"/>
                      <a:pt x="15" y="37"/>
                      <a:pt x="15" y="37"/>
                    </a:cubicBezTo>
                    <a:cubicBezTo>
                      <a:pt x="15" y="24"/>
                      <a:pt x="26" y="24"/>
                      <a:pt x="38" y="24"/>
                    </a:cubicBezTo>
                    <a:cubicBezTo>
                      <a:pt x="51" y="24"/>
                      <a:pt x="62" y="24"/>
                      <a:pt x="62" y="37"/>
                    </a:cubicBezTo>
                    <a:cubicBezTo>
                      <a:pt x="62" y="37"/>
                      <a:pt x="61" y="44"/>
                      <a:pt x="61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 flipH="1">
                <a:off x="7318375" y="4336256"/>
                <a:ext cx="502444" cy="1381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8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2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64075" y="4286961"/>
              <a:ext cx="5793411" cy="2392930"/>
              <a:chOff x="4664075" y="4286961"/>
              <a:chExt cx="5793411" cy="239293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664075" y="4286961"/>
                <a:ext cx="5793411" cy="239293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666858" y="4311651"/>
                <a:ext cx="1177925" cy="650875"/>
              </a:xfrm>
              <a:custGeom>
                <a:avLst/>
                <a:gdLst>
                  <a:gd name="connsiteX0" fmla="*/ 15608 w 1177925"/>
                  <a:gd name="connsiteY0" fmla="*/ 0 h 650875"/>
                  <a:gd name="connsiteX1" fmla="*/ 1162317 w 1177925"/>
                  <a:gd name="connsiteY1" fmla="*/ 0 h 650875"/>
                  <a:gd name="connsiteX2" fmla="*/ 1177925 w 1177925"/>
                  <a:gd name="connsiteY2" fmla="*/ 15608 h 650875"/>
                  <a:gd name="connsiteX3" fmla="*/ 1177925 w 1177925"/>
                  <a:gd name="connsiteY3" fmla="*/ 635267 h 650875"/>
                  <a:gd name="connsiteX4" fmla="*/ 1162317 w 1177925"/>
                  <a:gd name="connsiteY4" fmla="*/ 650875 h 650875"/>
                  <a:gd name="connsiteX5" fmla="*/ 15608 w 1177925"/>
                  <a:gd name="connsiteY5" fmla="*/ 650875 h 650875"/>
                  <a:gd name="connsiteX6" fmla="*/ 0 w 1177925"/>
                  <a:gd name="connsiteY6" fmla="*/ 635267 h 650875"/>
                  <a:gd name="connsiteX7" fmla="*/ 0 w 1177925"/>
                  <a:gd name="connsiteY7" fmla="*/ 15608 h 650875"/>
                  <a:gd name="connsiteX8" fmla="*/ 15608 w 1177925"/>
                  <a:gd name="connsiteY8" fmla="*/ 0 h 6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7925" h="650875">
                    <a:moveTo>
                      <a:pt x="15608" y="0"/>
                    </a:moveTo>
                    <a:lnTo>
                      <a:pt x="1162317" y="0"/>
                    </a:lnTo>
                    <a:cubicBezTo>
                      <a:pt x="1170937" y="0"/>
                      <a:pt x="1177925" y="6988"/>
                      <a:pt x="1177925" y="15608"/>
                    </a:cubicBezTo>
                    <a:lnTo>
                      <a:pt x="1177925" y="635267"/>
                    </a:lnTo>
                    <a:cubicBezTo>
                      <a:pt x="1177925" y="643887"/>
                      <a:pt x="1170937" y="650875"/>
                      <a:pt x="1162317" y="650875"/>
                    </a:cubicBezTo>
                    <a:lnTo>
                      <a:pt x="15608" y="650875"/>
                    </a:lnTo>
                    <a:cubicBezTo>
                      <a:pt x="6988" y="650875"/>
                      <a:pt x="0" y="643887"/>
                      <a:pt x="0" y="635267"/>
                    </a:cubicBezTo>
                    <a:lnTo>
                      <a:pt x="0" y="15608"/>
                    </a:lnTo>
                    <a:cubicBezTo>
                      <a:pt x="0" y="6988"/>
                      <a:pt x="6988" y="0"/>
                      <a:pt x="15608" y="0"/>
                    </a:cubicBezTo>
                    <a:close/>
                  </a:path>
                </a:pathLst>
              </a:custGeom>
            </p:spPr>
          </p:pic>
          <p:sp>
            <p:nvSpPr>
              <p:cNvPr id="12" name="Rectangle 11"/>
              <p:cNvSpPr/>
              <p:nvPr/>
            </p:nvSpPr>
            <p:spPr bwMode="auto">
              <a:xfrm>
                <a:off x="5717381" y="4994276"/>
                <a:ext cx="226539" cy="106362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82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1999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69" y="2084173"/>
            <a:ext cx="11650488" cy="115879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6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69" y="2084173"/>
            <a:ext cx="11650488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31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2018-10-19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878BC-3A7E-4019-8755-448DBEEA16A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89" y="230627"/>
            <a:ext cx="2130000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69" y="2084173"/>
            <a:ext cx="11650488" cy="1158793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056" spc="-98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1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69" y="2084173"/>
            <a:ext cx="11650488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64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69" y="2084173"/>
            <a:ext cx="11650488" cy="1158793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056" spc="-98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71" y="1217195"/>
            <a:ext cx="5377147" cy="1973570"/>
          </a:xfrm>
        </p:spPr>
        <p:txBody>
          <a:bodyPr>
            <a:spAutoFit/>
          </a:bodyPr>
          <a:lstStyle>
            <a:lvl1pPr>
              <a:defRPr sz="6468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5968" y="0"/>
            <a:ext cx="6092857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4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22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0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36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226057"/>
            <a:ext cx="12188825" cy="63194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69" y="1189177"/>
            <a:ext cx="11650488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69170" y="289512"/>
            <a:ext cx="11652805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05890" y="289509"/>
            <a:ext cx="4113767" cy="364224"/>
          </a:xfrm>
        </p:spPr>
        <p:txBody>
          <a:bodyPr/>
          <a:lstStyle/>
          <a:p>
            <a:pPr>
              <a:defRPr/>
            </a:pP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324410" y="6387934"/>
            <a:ext cx="1546092" cy="3611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101086" y="2054600"/>
            <a:ext cx="5820890" cy="451233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1163" y="2054600"/>
            <a:ext cx="5780434" cy="451233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69170" y="289512"/>
            <a:ext cx="11652805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101085" y="1187621"/>
            <a:ext cx="5820890" cy="89655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643" tIns="143391" rIns="175643" bIns="140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538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92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292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1163" y="1187621"/>
            <a:ext cx="5780434" cy="89655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643" tIns="143391" rIns="175643" bIns="140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538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92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49224" y="3612668"/>
            <a:ext cx="5157547" cy="2709918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13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13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13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13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13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13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56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2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38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5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38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5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38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5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56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2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38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5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9538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5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9538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5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38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5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38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5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9538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5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9538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5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95384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05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95384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05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95384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05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2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5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126322" y="5782506"/>
            <a:ext cx="485920" cy="226406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3" tIns="45682" rIns="91363" bIns="45682" rtlCol="0" anchor="ctr"/>
          <a:lstStyle/>
          <a:p>
            <a:pPr marL="0" marR="0" lvl="0" indent="0" algn="ctr" defTabSz="913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847511" y="4275169"/>
            <a:ext cx="418525" cy="235964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19" tIns="89619" rIns="33611" bIns="33611" rtlCol="0" anchor="b" anchorCtr="0"/>
          <a:lstStyle/>
          <a:p>
            <a:pPr marL="0" marR="0" lvl="0" indent="0" algn="ctr" defTabSz="9137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25409" y="4540509"/>
            <a:ext cx="418525" cy="235964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19" tIns="89619" rIns="33611" bIns="33611" rtlCol="0" anchor="b" anchorCtr="0"/>
          <a:lstStyle/>
          <a:p>
            <a:pPr marL="0" marR="0" lvl="0" indent="0" algn="ctr" defTabSz="9137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3983405" y="5080791"/>
            <a:ext cx="835442" cy="202831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3" tIns="45682" rIns="91363" bIns="45682" rtlCol="0" anchor="ctr"/>
          <a:lstStyle/>
          <a:p>
            <a:pPr marL="0" marR="0" lvl="0" indent="0" algn="ctr" defTabSz="913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58417" y="5353269"/>
            <a:ext cx="207971" cy="268375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19" tIns="89619" rIns="33611" bIns="33611" rtlCol="0" anchor="b" anchorCtr="0"/>
          <a:lstStyle/>
          <a:p>
            <a:pPr marL="0" marR="0" lvl="0" indent="0" algn="ctr" defTabSz="9137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28773" y="5628343"/>
            <a:ext cx="90492" cy="476847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19" tIns="89619" rIns="33611" bIns="33611" rtlCol="0" anchor="b" anchorCtr="0"/>
          <a:lstStyle/>
          <a:p>
            <a:pPr marL="0" marR="0" lvl="0" indent="0" algn="ctr" defTabSz="9137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52942" y="5721625"/>
            <a:ext cx="211207" cy="15492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19" tIns="89619" rIns="33611" bIns="33611" rtlCol="0" anchor="b" anchorCtr="0"/>
          <a:lstStyle/>
          <a:p>
            <a:pPr marL="0" marR="0" lvl="0" indent="0" algn="ctr" defTabSz="9137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6870501" y="2980724"/>
            <a:ext cx="836157" cy="836494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19" tIns="89619" rIns="33611" bIns="33611" rtlCol="0" anchor="b" anchorCtr="0"/>
          <a:lstStyle/>
          <a:p>
            <a:pPr marL="0" marR="0" lvl="0" indent="0" algn="ctr" defTabSz="9137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015277" y="3197136"/>
            <a:ext cx="546608" cy="403677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9" tIns="43889" rIns="0" bIns="438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89503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6"/>
              </a:spcAft>
              <a:buClrTx/>
              <a:buSzTx/>
              <a:buFontTx/>
              <a:buNone/>
              <a:tabLst/>
              <a:defRPr/>
            </a:pPr>
            <a:endParaRPr kumimoji="0" lang="en-US" sz="1342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073553" y="2980724"/>
            <a:ext cx="836157" cy="836494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19" tIns="89619" rIns="33611" bIns="33611" rtlCol="0" anchor="b" anchorCtr="0"/>
          <a:lstStyle/>
          <a:p>
            <a:pPr marL="0" marR="0" lvl="0" indent="0" algn="ctr" defTabSz="9137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261330" y="3106181"/>
            <a:ext cx="460602" cy="585584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19" tIns="44809" rIns="89619" bIns="448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276604" y="2980724"/>
            <a:ext cx="836157" cy="836494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19" tIns="89619" rIns="33611" bIns="33611" rtlCol="0" anchor="b" anchorCtr="0"/>
          <a:lstStyle/>
          <a:p>
            <a:pPr marL="0" marR="0" lvl="0" indent="0" algn="ctr" defTabSz="9137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405539" y="3150925"/>
            <a:ext cx="578291" cy="496092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19" tIns="44809" rIns="89619" bIns="448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479655" y="2980724"/>
            <a:ext cx="836157" cy="836494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19" tIns="89619" rIns="33611" bIns="33611" rtlCol="0" anchor="b" anchorCtr="0"/>
          <a:lstStyle/>
          <a:p>
            <a:pPr marL="0" marR="0" lvl="0" indent="0" algn="ctr" defTabSz="9137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625344" y="3161415"/>
            <a:ext cx="544782" cy="475119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179628" y="5275869"/>
            <a:ext cx="1317611" cy="104132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137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84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138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138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138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140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4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6916824" y="5028829"/>
            <a:ext cx="881656" cy="1288366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137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366109" y="3826361"/>
            <a:ext cx="1036221" cy="80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19" tIns="44809" rIns="89619" bIns="448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367161" y="3870770"/>
            <a:ext cx="857797" cy="69523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224954" y="3870770"/>
            <a:ext cx="594199" cy="701968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231692" y="4501503"/>
            <a:ext cx="1304935" cy="1815692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675242" y="3870771"/>
            <a:ext cx="444984" cy="1416405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101171" y="3870771"/>
            <a:ext cx="374969" cy="1778265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68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2018-10-19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E8347-F6CB-43FD-BDD5-7B2D5726E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056689" y="1470515"/>
            <a:ext cx="3570821" cy="325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22" tIns="43910" rIns="87822" bIns="43910" numCol="1" anchor="t" anchorCtr="0" compatLnSpc="1">
            <a:prstTxWarp prst="textNoShape">
              <a:avLst/>
            </a:prstTxWarp>
          </a:bodyPr>
          <a:lstStyle/>
          <a:p>
            <a:pPr defTabSz="895730">
              <a:defRPr/>
            </a:pPr>
            <a:endParaRPr lang="en-US" sz="1728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046017" y="4823130"/>
            <a:ext cx="3581494" cy="150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22" tIns="43910" rIns="87822" bIns="43910" numCol="1" anchor="t" anchorCtr="0" compatLnSpc="1">
            <a:prstTxWarp prst="textNoShape">
              <a:avLst/>
            </a:prstTxWarp>
          </a:bodyPr>
          <a:lstStyle/>
          <a:p>
            <a:pPr defTabSz="895730">
              <a:defRPr/>
            </a:pPr>
            <a:endParaRPr lang="en-US" sz="1728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190469" y="4823130"/>
            <a:ext cx="1664959" cy="150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22" tIns="43910" rIns="87822" bIns="43910" numCol="1" anchor="t" anchorCtr="0" compatLnSpc="1">
            <a:prstTxWarp prst="textNoShape">
              <a:avLst/>
            </a:prstTxWarp>
          </a:bodyPr>
          <a:lstStyle/>
          <a:p>
            <a:pPr defTabSz="895730">
              <a:defRPr/>
            </a:pPr>
            <a:endParaRPr lang="en-US" sz="1728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313576" y="4823130"/>
            <a:ext cx="1675633" cy="150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22" tIns="43910" rIns="87822" bIns="43910" numCol="1" anchor="t" anchorCtr="0" compatLnSpc="1">
            <a:prstTxWarp prst="textNoShape">
              <a:avLst/>
            </a:prstTxWarp>
          </a:bodyPr>
          <a:lstStyle/>
          <a:p>
            <a:pPr defTabSz="895730">
              <a:defRPr/>
            </a:pPr>
            <a:endParaRPr lang="en-US" sz="1728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36686" y="3177326"/>
            <a:ext cx="1675634" cy="150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22" tIns="43910" rIns="87822" bIns="43910" numCol="1" anchor="t" anchorCtr="0" compatLnSpc="1">
            <a:prstTxWarp prst="textNoShape">
              <a:avLst/>
            </a:prstTxWarp>
          </a:bodyPr>
          <a:lstStyle/>
          <a:p>
            <a:pPr defTabSz="895730">
              <a:defRPr/>
            </a:pPr>
            <a:endParaRPr lang="en-US" sz="1728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71992" y="3177326"/>
            <a:ext cx="1663435" cy="150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22" tIns="43910" rIns="87822" bIns="43910" numCol="1" anchor="t" anchorCtr="0" compatLnSpc="1">
            <a:prstTxWarp prst="textNoShape">
              <a:avLst/>
            </a:prstTxWarp>
          </a:bodyPr>
          <a:lstStyle/>
          <a:p>
            <a:pPr defTabSz="895730">
              <a:defRPr/>
            </a:pPr>
            <a:endParaRPr lang="en-US" sz="1728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71992" y="1470512"/>
            <a:ext cx="1663436" cy="151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22" tIns="43910" rIns="87822" bIns="43910" numCol="1" anchor="t" anchorCtr="0" compatLnSpc="1">
            <a:prstTxWarp prst="textNoShape">
              <a:avLst/>
            </a:prstTxWarp>
          </a:bodyPr>
          <a:lstStyle/>
          <a:p>
            <a:pPr defTabSz="895730">
              <a:defRPr/>
            </a:pPr>
            <a:endParaRPr lang="en-US" sz="1728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313578" y="1470516"/>
            <a:ext cx="1675632" cy="15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22" tIns="43910" rIns="87822" bIns="43910" numCol="1" anchor="t" anchorCtr="0" compatLnSpc="1">
            <a:prstTxWarp prst="textNoShape">
              <a:avLst/>
            </a:prstTxWarp>
          </a:bodyPr>
          <a:lstStyle/>
          <a:p>
            <a:pPr defTabSz="895730">
              <a:defRPr/>
            </a:pPr>
            <a:endParaRPr lang="en-US" sz="1728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0076" y="1188524"/>
            <a:ext cx="5412644" cy="1828239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895730">
                <a:lnSpc>
                  <a:spcPct val="80000"/>
                </a:lnSpc>
                <a:spcBef>
                  <a:spcPts val="575"/>
                </a:spcBef>
                <a:spcAft>
                  <a:spcPts val="575"/>
                </a:spcAft>
                <a:defRPr/>
              </a:pPr>
              <a:r>
                <a:rPr lang="en-US" sz="391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895730">
                <a:lnSpc>
                  <a:spcPct val="80000"/>
                </a:lnSpc>
                <a:spcBef>
                  <a:spcPts val="575"/>
                </a:spcBef>
                <a:spcAft>
                  <a:spcPts val="575"/>
                </a:spcAft>
                <a:defRPr/>
              </a:pPr>
              <a:r>
                <a:rPr lang="en-US" sz="1763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3678">
                <a:defRPr/>
              </a:pPr>
              <a:endParaRPr lang="en-US" sz="1728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042426" y="1194772"/>
            <a:ext cx="3707105" cy="3550132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53592" y="1225066"/>
              <a:ext cx="1836984" cy="3614837"/>
              <a:chOff x="10153592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53592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895730">
                  <a:lnSpc>
                    <a:spcPct val="80000"/>
                  </a:lnSpc>
                  <a:spcBef>
                    <a:spcPts val="575"/>
                  </a:spcBef>
                  <a:spcAft>
                    <a:spcPts val="575"/>
                  </a:spcAft>
                  <a:defRPr/>
                </a:pPr>
                <a:r>
                  <a:rPr lang="en-US" sz="1763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63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63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895730">
                  <a:spcBef>
                    <a:spcPts val="575"/>
                  </a:spcBef>
                  <a:spcAft>
                    <a:spcPts val="575"/>
                  </a:spcAft>
                  <a:defRPr/>
                </a:pPr>
                <a:r>
                  <a:rPr lang="en-US" sz="391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057669" y="3094333"/>
            <a:ext cx="1798924" cy="1650572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895730">
                <a:defRPr/>
              </a:pPr>
              <a:endParaRPr lang="en-US" sz="1728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334998" y="4820516"/>
            <a:ext cx="1741625" cy="1573663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895730">
                <a:defRPr/>
              </a:pPr>
              <a:endParaRPr lang="en-US" sz="1728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5934559" y="1188524"/>
            <a:ext cx="2031147" cy="1827226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895730">
                <a:defRPr/>
              </a:pPr>
              <a:endParaRPr lang="en-US" sz="1728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15329" cy="3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3678">
                  <a:defRPr/>
                </a:pPr>
                <a:r>
                  <a:rPr lang="en-US" altLang="en-US" sz="288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28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5" cy="3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3678">
                  <a:defRPr/>
                </a:pPr>
                <a:r>
                  <a:rPr lang="en-US" altLang="en-US" sz="288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28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5329" cy="3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3678">
                  <a:defRPr/>
                </a:pPr>
                <a:r>
                  <a:rPr lang="en-US" altLang="en-US" sz="288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28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8" cy="3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3678">
                  <a:defRPr/>
                </a:pPr>
                <a:r>
                  <a:rPr lang="en-US" altLang="en-US" sz="288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28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5" cy="3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3678">
                  <a:defRPr/>
                </a:pPr>
                <a:r>
                  <a:rPr lang="en-US" altLang="en-US" sz="288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28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15329" cy="3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3678">
                  <a:defRPr/>
                </a:pPr>
                <a:r>
                  <a:rPr lang="en-US" altLang="en-US" sz="288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28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5" cy="3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3678">
                  <a:defRPr/>
                </a:pPr>
                <a:r>
                  <a:rPr lang="en-US" altLang="en-US" sz="288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28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5329" cy="3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3678">
                  <a:defRPr/>
                </a:pPr>
                <a:r>
                  <a:rPr lang="en-US" altLang="en-US" sz="288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28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8" cy="3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3678">
                  <a:defRPr/>
                </a:pPr>
                <a:r>
                  <a:rPr lang="en-US" altLang="en-US" sz="288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28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5" cy="3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3678">
                  <a:defRPr/>
                </a:pPr>
                <a:r>
                  <a:rPr lang="en-US" altLang="en-US" sz="288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28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0077" y="3094334"/>
            <a:ext cx="3815657" cy="3290455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895730">
                  <a:defRPr/>
                </a:pPr>
                <a:endParaRPr lang="en-US" sz="1728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730">
                    <a:defRPr/>
                  </a:pPr>
                  <a:endParaRPr lang="en-US" sz="1728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895730">
                <a:defRPr/>
              </a:pPr>
              <a:r>
                <a:rPr lang="en-US" sz="391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r>
                <a:rPr lang="en-US" sz="1728" dirty="0">
                  <a:solidFill>
                    <a:srgbClr val="404040"/>
                  </a:solidFill>
                  <a:latin typeface="Segoe UI"/>
                </a:rPr>
                <a:t/>
              </a:r>
              <a:br>
                <a:rPr lang="en-US" sz="1728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63" u="sng" spc="-49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63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63" u="sng" spc="-49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895730">
                <a:defRPr/>
              </a:pPr>
              <a:endParaRPr lang="en-US" sz="1728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9930946" y="4820078"/>
            <a:ext cx="1807513" cy="1566666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895730">
                <a:defRPr/>
              </a:pPr>
              <a:r>
                <a:rPr lang="en-US" sz="1763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6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895730">
                <a:defRPr/>
              </a:pPr>
              <a:endParaRPr lang="en-US" sz="176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895730">
                <a:defRPr/>
              </a:pPr>
              <a:endParaRPr lang="en-US" sz="176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895730">
                <a:defRPr/>
              </a:pPr>
              <a:endParaRPr lang="en-US" sz="176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895730">
                <a:defRPr/>
              </a:pPr>
              <a:r>
                <a:rPr lang="en-US" sz="1175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895730">
                <a:defRPr/>
              </a:pPr>
              <a:endParaRPr lang="en-US" sz="176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13678">
                <a:defRPr/>
              </a:pPr>
              <a:endParaRPr lang="en-US" sz="1567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51629" y="3093747"/>
            <a:ext cx="1904104" cy="1648758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895730">
                <a:lnSpc>
                  <a:spcPct val="95000"/>
                </a:lnSpc>
                <a:defRPr/>
              </a:pPr>
              <a:r>
                <a:rPr lang="en-US" sz="1728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895730">
                <a:lnSpc>
                  <a:spcPct val="95000"/>
                </a:lnSpc>
                <a:defRPr/>
              </a:pPr>
              <a:endParaRPr lang="en-US" sz="1728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895730">
                <a:lnSpc>
                  <a:spcPct val="95000"/>
                </a:lnSpc>
                <a:defRPr/>
              </a:pPr>
              <a:endParaRPr lang="en-US" sz="1728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895730">
                <a:lnSpc>
                  <a:spcPct val="95000"/>
                </a:lnSpc>
                <a:defRPr/>
              </a:pPr>
              <a:endParaRPr lang="en-US" sz="1728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895730">
                <a:lnSpc>
                  <a:spcPct val="95000"/>
                </a:lnSpc>
                <a:defRPr/>
              </a:pPr>
              <a:endParaRPr lang="en-US" sz="1728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895730">
                <a:lnSpc>
                  <a:spcPct val="95000"/>
                </a:lnSpc>
                <a:defRPr/>
              </a:pPr>
              <a:r>
                <a:rPr lang="en-US" sz="1728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28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28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895726">
                <a:defRPr/>
              </a:pPr>
              <a:endParaRPr lang="en-US" sz="1567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338487" y="3098955"/>
            <a:ext cx="3628496" cy="1645950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895730">
                <a:lnSpc>
                  <a:spcPct val="90000"/>
                </a:lnSpc>
                <a:spcBef>
                  <a:spcPts val="575"/>
                </a:spcBef>
                <a:spcAft>
                  <a:spcPts val="575"/>
                </a:spcAft>
                <a:defRPr/>
              </a:pPr>
              <a:r>
                <a:rPr lang="en-US" sz="391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1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1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895730">
                <a:lnSpc>
                  <a:spcPct val="90000"/>
                </a:lnSpc>
                <a:spcBef>
                  <a:spcPts val="575"/>
                </a:spcBef>
                <a:spcAft>
                  <a:spcPts val="575"/>
                </a:spcAft>
                <a:defRPr/>
              </a:pPr>
              <a:r>
                <a:rPr lang="en-US" sz="1371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150977" y="4820079"/>
            <a:ext cx="3705616" cy="1566665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895730">
                <a:defRPr/>
              </a:pPr>
              <a:r>
                <a:rPr lang="en-US" sz="3134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895730">
                <a:defRPr/>
              </a:pPr>
              <a:endParaRPr lang="en-US" sz="3134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895730">
                <a:defRPr/>
              </a:pPr>
              <a:endParaRPr lang="en-US" sz="1567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895730">
                <a:defRPr/>
              </a:pPr>
              <a:r>
                <a:rPr lang="en-US" sz="1567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68391" y="289513"/>
            <a:ext cx="11652043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188974" y="6028460"/>
            <a:ext cx="3254975" cy="30014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36780" y="2255858"/>
            <a:ext cx="4032862" cy="30014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105182" y="2188935"/>
            <a:ext cx="1485235" cy="30014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398642" y="4382332"/>
            <a:ext cx="2393618" cy="30014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792708" y="5602433"/>
            <a:ext cx="3136670" cy="30014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9930947" y="5936878"/>
            <a:ext cx="1705097" cy="3917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967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88825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0" tIns="45710" rIns="4571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28" fontAlgn="base">
              <a:spcBef>
                <a:spcPct val="0"/>
              </a:spcBef>
              <a:spcAft>
                <a:spcPct val="0"/>
              </a:spcAft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169" y="1197323"/>
            <a:ext cx="11650487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2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1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27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299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026718" y="6371638"/>
            <a:ext cx="1491459" cy="316857"/>
          </a:xfrm>
          <a:prstGeom prst="rect">
            <a:avLst/>
          </a:prstGeom>
          <a:noFill/>
        </p:spPr>
        <p:txBody>
          <a:bodyPr wrap="none" lIns="143391" tIns="89619" rIns="143391" bIns="89619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871" y="6348421"/>
            <a:ext cx="690067" cy="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169" y="6171617"/>
            <a:ext cx="11650487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38" tIns="143391" rIns="179238" bIns="143391" numCol="1" anchor="t" anchorCtr="0" compatLnSpc="1">
            <a:prstTxWarp prst="textNoShape">
              <a:avLst/>
            </a:prstTxWarp>
            <a:spAutoFit/>
          </a:bodyPr>
          <a:lstStyle/>
          <a:p>
            <a:pPr defTabSz="913650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086" y="3083653"/>
            <a:ext cx="322628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169" y="6171617"/>
            <a:ext cx="11650487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38" tIns="143391" rIns="179238" bIns="143391" numCol="1" anchor="t" anchorCtr="0" compatLnSpc="1">
            <a:prstTxWarp prst="textNoShape">
              <a:avLst/>
            </a:prstTxWarp>
            <a:spAutoFit/>
          </a:bodyPr>
          <a:lstStyle/>
          <a:p>
            <a:pPr defTabSz="913650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0088" y="3083652"/>
            <a:ext cx="322628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5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169" y="1189178"/>
            <a:ext cx="11650488" cy="2396047"/>
          </a:xfrm>
          <a:prstGeom prst="rect">
            <a:avLst/>
          </a:prstGeom>
        </p:spPr>
        <p:txBody>
          <a:bodyPr/>
          <a:lstStyle>
            <a:lvl1pPr marL="284705" indent="-28470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73" indent="-275370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777" indent="-284705">
              <a:buClr>
                <a:schemeClr val="tx1"/>
              </a:buClr>
              <a:buSzPct val="90000"/>
              <a:buFont typeface="Arial" pitchFamily="34" charset="0"/>
              <a:buChar char="•"/>
              <a:defRPr sz="274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807" indent="-224030">
              <a:buClr>
                <a:schemeClr val="tx1"/>
              </a:buClr>
              <a:buSzPct val="90000"/>
              <a:buFont typeface="Arial" pitchFamily="34" charset="0"/>
              <a:buChar char="•"/>
              <a:defRPr sz="235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837" indent="-224030">
              <a:buClr>
                <a:schemeClr val="tx1"/>
              </a:buClr>
              <a:buSzPct val="90000"/>
              <a:buFont typeface="Arial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88826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31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5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2018-10-19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4F703B-047F-43BD-8C21-7ECDA94E0D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2018-10-19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E0DC5B-B234-42E5-B788-82F1A6AFA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9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64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62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49" Type="http://schemas.openxmlformats.org/officeDocument/2006/relationships/image" Target="../media/image41.png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4" Type="http://schemas.openxmlformats.org/officeDocument/2006/relationships/slideLayout" Target="../slideLayouts/slideLayout61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43" Type="http://schemas.openxmlformats.org/officeDocument/2006/relationships/slideLayout" Target="../slideLayouts/slideLayout60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58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2018-10-19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77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40" r:id="rId15"/>
    <p:sldLayoutId id="2147483662" r:id="rId16"/>
    <p:sldLayoutId id="2147483673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170" y="289512"/>
            <a:ext cx="11652805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171" y="1189178"/>
            <a:ext cx="1165048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205457" y="2991148"/>
            <a:ext cx="6858623" cy="87632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05890" y="289509"/>
            <a:ext cx="4113767" cy="364224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372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372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372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726620" y="6345596"/>
            <a:ext cx="274147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093" rtl="0" eaLnBrk="1" latinLnBrk="0" hangingPunct="1">
              <a:lnSpc>
                <a:spcPct val="90000"/>
              </a:lnSpc>
              <a:spcAft>
                <a:spcPts val="0"/>
              </a:spcAft>
              <a:defRPr lang="en-US" sz="98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0" r:id="rId45"/>
    <p:sldLayoutId id="2147483721" r:id="rId46"/>
    <p:sldLayoutId id="2147483722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093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44" marR="0" indent="-336044" algn="l" defTabSz="9140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19" marR="0" indent="-236475" algn="l" defTabSz="9140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2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03" marR="0" indent="-224030" algn="l" defTabSz="9140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132" marR="0" indent="-224030" algn="l" defTabSz="9140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4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161" marR="0" indent="-224030" algn="l" defTabSz="9140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4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755" indent="-228523" algn="l" defTabSz="914093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01" indent="-228523" algn="l" defTabSz="914093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48" indent="-228523" algn="l" defTabSz="914093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95" indent="-228523" algn="l" defTabSz="914093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46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093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9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185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232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278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324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372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>
          <p15:clr>
            <a:srgbClr val="5ACBF0"/>
          </p15:clr>
        </p15:guide>
        <p15:guide id="2" pos="155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126.9525&amp;rep=rep1&amp;type=pdf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eum.github.io/go-ethereum/downloads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EIPS" TargetMode="External"/><Relationship Id="rId2" Type="http://schemas.openxmlformats.org/officeDocument/2006/relationships/hyperlink" Target="https://github.com/ethereum/EIPs/issues/827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wiki/wiki/White-Paper" TargetMode="External"/><Relationship Id="rId2" Type="http://schemas.openxmlformats.org/officeDocument/2006/relationships/hyperlink" Target="https://github.com/ethereum/wiki/wiki/Glossary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tWuN2R2DC6c" TargetMode="External"/><Relationship Id="rId4" Type="http://schemas.openxmlformats.org/officeDocument/2006/relationships/hyperlink" Target="https://medium.com/loom-network/understanding-blockchain-fundamentals-part-1-byzantine-fault-tolerance-245f46fe8419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scan.io/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1121A9A-9B22-4AC0-BC04-C3D6DA537A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7B6B56E-7C49-43E1-97EE-B65A3295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and Smart Contracts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4A9B4D-A5AF-423B-B65A-B59610C0B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E5C54D-C820-44E0-AE48-83B82C7A42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71"/>
            <a:ext cx="2950749" cy="351369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9C5226A-8636-4D4C-A899-2D32205FD8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B8567F-B6C3-4B43-BA35-D11D329C87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32151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22E4-6A5D-4649-9489-0DB6A99B4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problem of the Two Generals (1975/1978)</a:t>
            </a:r>
          </a:p>
          <a:p>
            <a:r>
              <a:rPr lang="en-US" dirty="0"/>
              <a:t>General 1 and General 2 must attack a common enemy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together to defeat it</a:t>
            </a:r>
          </a:p>
          <a:p>
            <a:r>
              <a:rPr lang="en-US" dirty="0"/>
              <a:t>They must negotiate a time to attack together</a:t>
            </a:r>
          </a:p>
          <a:p>
            <a:r>
              <a:rPr lang="en-US" dirty="0"/>
              <a:t>The enemy </a:t>
            </a:r>
            <a:r>
              <a:rPr lang="en-US" dirty="0">
                <a:solidFill>
                  <a:schemeClr val="bg1"/>
                </a:solidFill>
              </a:rPr>
              <a:t>*can* </a:t>
            </a:r>
            <a:r>
              <a:rPr lang="en-US" dirty="0"/>
              <a:t>capture the messenger either way, so no one is sure if the other party has the message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684EE-586B-40D5-8636-7989FFA3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and Networks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969EC-7B6F-4306-B37E-717A71A550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4684EE-586B-40D5-8636-7989FFA3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and Networks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969EC-7B6F-4306-B37E-717A71A550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842780-8B13-4F40-A723-DD9C09BEA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447800"/>
            <a:ext cx="10650136" cy="49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9A6AC3-CADB-439C-A473-2D5A5B9E2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real life Ethereum, nodes must communicate in a broadcast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fashion</a:t>
            </a:r>
          </a:p>
          <a:p>
            <a:r>
              <a:rPr lang="en-US" dirty="0"/>
              <a:t>Communication across nodes is an asynchronous task and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suffers delays (unequal between nodes)</a:t>
            </a:r>
          </a:p>
          <a:p>
            <a:r>
              <a:rPr lang="en-US" dirty="0"/>
              <a:t>This is why consensus algorithms that are 100% reliable are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required to achieve the goal of the platform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684EE-586B-40D5-8636-7989FFA3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and Networks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969EC-7B6F-4306-B37E-717A71A550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9A6AC3-CADB-439C-A473-2D5A5B9E2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1982 by </a:t>
            </a:r>
            <a:r>
              <a:rPr lang="en-GB" noProof="1">
                <a:hlinkClick r:id="rId2"/>
              </a:rPr>
              <a:t>Lamport, Shostak and Pease</a:t>
            </a:r>
            <a:endParaRPr lang="en-GB" noProof="1"/>
          </a:p>
          <a:p>
            <a:r>
              <a:rPr lang="en-GB" dirty="0"/>
              <a:t>More than two generals</a:t>
            </a:r>
          </a:p>
          <a:p>
            <a:r>
              <a:rPr lang="en-GB" dirty="0"/>
              <a:t>One or more generals can be traitors</a:t>
            </a:r>
          </a:p>
          <a:p>
            <a:r>
              <a:rPr lang="en-GB" dirty="0"/>
              <a:t>The problem is transformed into a Commander – </a:t>
            </a:r>
            <a:r>
              <a:rPr lang="en-US" dirty="0"/>
              <a:t>Lieutenant</a:t>
            </a:r>
            <a:br>
              <a:rPr lang="en-US" dirty="0"/>
            </a:br>
            <a:r>
              <a:rPr lang="en-US" dirty="0"/>
              <a:t>model, which must agree on the same decision</a:t>
            </a:r>
          </a:p>
          <a:p>
            <a:r>
              <a:rPr lang="en-US" dirty="0"/>
              <a:t>The final algorithm: consensus is b</a:t>
            </a:r>
            <a:r>
              <a:rPr lang="en-GB" noProof="1"/>
              <a:t>ased</a:t>
            </a:r>
            <a:r>
              <a:rPr lang="en-GB" dirty="0"/>
              <a:t> on the value of majority of the decisions a lieutenant observes.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684EE-586B-40D5-8636-7989FFA3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Byzantine Generals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969EC-7B6F-4306-B37E-717A71A550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0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4684EE-586B-40D5-8636-7989FFA3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Byzantine Generals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969EC-7B6F-4306-B37E-717A71A550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CE0F52-3526-4DCE-9937-A9EF2A5C7CB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938"/>
            <a:ext cx="7620000" cy="30575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5CBE7E-BCF2-4094-9C2C-984BF279C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2720979"/>
            <a:ext cx="762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4684EE-586B-40D5-8636-7989FFA3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Consensus and Byzantine Fault Tolerance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969EC-7B6F-4306-B37E-717A71A550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5602CD-E476-459A-86AC-58DB7D35FC11}"/>
              </a:ext>
            </a:extLst>
          </p:cNvPr>
          <p:cNvSpPr txBox="1">
            <a:spLocks/>
          </p:cNvSpPr>
          <p:nvPr/>
        </p:nvSpPr>
        <p:spPr>
          <a:xfrm>
            <a:off x="342813" y="13035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A design pattern (characteristic) of a system that deals with failures as described in the Byzantine Generals Problem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Exists in airplanes, nuclear plants, IoT, cars, SpaceX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Implemented in Ethereum</a:t>
            </a:r>
          </a:p>
          <a:p>
            <a:pPr>
              <a:buClr>
                <a:schemeClr val="tx1"/>
              </a:buClr>
            </a:pPr>
            <a:r>
              <a:rPr lang="en-US" dirty="0"/>
              <a:t>Prevents “false” transactions </a:t>
            </a: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6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86287-8299-4A18-9A36-68681B1E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Ledger through Blocks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566EA-DB57-4F76-8759-1825A20C25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CE96BE-2541-43CA-9E58-7187B4519DA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113691"/>
            <a:ext cx="7931944" cy="5509807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F5782E-9671-4E9D-A3BA-9F405376F374}"/>
              </a:ext>
            </a:extLst>
          </p:cNvPr>
          <p:cNvSpPr/>
          <p:nvPr/>
        </p:nvSpPr>
        <p:spPr>
          <a:xfrm>
            <a:off x="0" y="6623240"/>
            <a:ext cx="6092825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https://ethereum.stackexchange.com/questions/268/ethereum-block-architecture</a:t>
            </a:r>
          </a:p>
        </p:txBody>
      </p:sp>
    </p:spTree>
    <p:extLst>
      <p:ext uri="{BB962C8B-B14F-4D97-AF65-F5344CB8AC3E}">
        <p14:creationId xmlns:p14="http://schemas.microsoft.com/office/powerpoint/2010/main" val="32841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1454-B196-42E0-A003-4B4FEFC77B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account has a 20-byte address</a:t>
            </a:r>
          </a:p>
          <a:p>
            <a:r>
              <a:rPr lang="en-US" dirty="0"/>
              <a:t>Externally owned accounts (with private keys)</a:t>
            </a:r>
          </a:p>
          <a:p>
            <a:pPr lvl="1"/>
            <a:r>
              <a:rPr lang="en-US" dirty="0"/>
              <a:t>aka “normal account” “user account”</a:t>
            </a:r>
          </a:p>
          <a:p>
            <a:r>
              <a:rPr lang="en-US" dirty="0"/>
              <a:t>Contract accounts</a:t>
            </a:r>
          </a:p>
          <a:p>
            <a:pPr lvl="1"/>
            <a:r>
              <a:rPr lang="en-US" dirty="0"/>
              <a:t>Has contract code</a:t>
            </a:r>
          </a:p>
          <a:p>
            <a:pPr lvl="1"/>
            <a:r>
              <a:rPr lang="en-US" dirty="0"/>
              <a:t>Storage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B9659B-A4ED-431E-A712-36C99BB5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Accounts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7F971D-F9FC-43BD-90B7-BF7C39691F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09448" indent="-507873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Every account object </a:t>
            </a:r>
            <a:r>
              <a:rPr lang="en" dirty="0" smtClean="0"/>
              <a:t>contains 4 </a:t>
            </a:r>
            <a:r>
              <a:rPr lang="en" dirty="0"/>
              <a:t>pieces of data:</a:t>
            </a:r>
          </a:p>
          <a:p>
            <a:pPr marL="1218895" lvl="1" indent="-507873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dirty="0"/>
              <a:t>Nonce</a:t>
            </a:r>
          </a:p>
          <a:p>
            <a:pPr marL="1218895" lvl="1" indent="-507873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dirty="0"/>
              <a:t>Balance</a:t>
            </a:r>
          </a:p>
          <a:p>
            <a:pPr marL="1218895" lvl="1" indent="-507873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dirty="0"/>
              <a:t>Code hash (code = empty string for </a:t>
            </a:r>
            <a:r>
              <a:rPr lang="en-US" dirty="0"/>
              <a:t>normal accounts</a:t>
            </a:r>
            <a:r>
              <a:rPr lang="en" dirty="0"/>
              <a:t>)</a:t>
            </a:r>
          </a:p>
          <a:p>
            <a:pPr marL="1218895" lvl="1" indent="-507873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dirty="0"/>
              <a:t>Storage trie root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44D6E56-4DDB-5448-B544-C1B1DCC2E38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6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0745D8-5498-44A9-B30A-501F7F0B8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Normal transactions move currency</a:t>
            </a:r>
          </a:p>
          <a:p>
            <a:pPr lvl="1"/>
            <a:r>
              <a:rPr lang="en-GB" dirty="0"/>
              <a:t>Send tokens between accounts</a:t>
            </a:r>
          </a:p>
          <a:p>
            <a:r>
              <a:rPr lang="en-GB" dirty="0"/>
              <a:t>Transactions to contracts</a:t>
            </a:r>
          </a:p>
          <a:p>
            <a:pPr lvl="1"/>
            <a:r>
              <a:rPr lang="en-GB" dirty="0"/>
              <a:t>Similar to function calls to objects</a:t>
            </a:r>
          </a:p>
          <a:p>
            <a:pPr lvl="1"/>
            <a:r>
              <a:rPr lang="en-GB" dirty="0"/>
              <a:t>You define which object to call, which function, and what data (if possible) to pass to it</a:t>
            </a:r>
          </a:p>
          <a:p>
            <a:r>
              <a:rPr lang="en-GB" dirty="0"/>
              <a:t>Transactions to create contracts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086287-8299-4A18-9A36-68681B1E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Transaction Types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566EA-DB57-4F76-8759-1825A20C25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Ethereum Concepts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 look at the blockchain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Smart Contracts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0745D8-5498-44A9-B30A-501F7F0B8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transaction hash</a:t>
            </a:r>
          </a:p>
          <a:p>
            <a:r>
              <a:rPr lang="en-GB" dirty="0"/>
              <a:t>Nonce</a:t>
            </a:r>
          </a:p>
          <a:p>
            <a:r>
              <a:rPr lang="en-GB" dirty="0"/>
              <a:t>Gas price</a:t>
            </a:r>
          </a:p>
          <a:p>
            <a:r>
              <a:rPr lang="en-GB" dirty="0"/>
              <a:t>Gas limit</a:t>
            </a:r>
          </a:p>
          <a:p>
            <a:r>
              <a:rPr lang="en-GB" dirty="0"/>
              <a:t>To</a:t>
            </a:r>
          </a:p>
          <a:p>
            <a:r>
              <a:rPr lang="en-GB" dirty="0"/>
              <a:t>Value</a:t>
            </a:r>
          </a:p>
          <a:p>
            <a:r>
              <a:rPr lang="en-GB" dirty="0"/>
              <a:t>A few other things…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086287-8299-4A18-9A36-68681B1E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Transactions Have: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566EA-DB57-4F76-8759-1825A20C25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9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01DA-A5B1-4090-B139-6980D1A2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i="1" noProof="1"/>
              <a:t>decentralised</a:t>
            </a:r>
            <a:r>
              <a:rPr lang="en-US" i="1" dirty="0"/>
              <a:t> application</a:t>
            </a:r>
            <a:r>
              <a:rPr lang="en-US" dirty="0"/>
              <a:t>s</a:t>
            </a:r>
          </a:p>
          <a:p>
            <a:r>
              <a:rPr lang="en-US" dirty="0"/>
              <a:t>For some: </a:t>
            </a:r>
          </a:p>
          <a:p>
            <a:pPr lvl="1"/>
            <a:r>
              <a:rPr lang="en-US" dirty="0"/>
              <a:t>An application that interacts with a blockchain</a:t>
            </a:r>
          </a:p>
          <a:p>
            <a:r>
              <a:rPr lang="en-US" dirty="0"/>
              <a:t>For others: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Consumes, stores and generates tokens</a:t>
            </a:r>
          </a:p>
          <a:p>
            <a:pPr lvl="1"/>
            <a:r>
              <a:rPr lang="en-US" dirty="0"/>
              <a:t>Stores all operations on a blockchain</a:t>
            </a:r>
          </a:p>
          <a:p>
            <a:r>
              <a:rPr lang="en-US" dirty="0"/>
              <a:t>Can be written in any language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619700-7FAF-4E93-8B8F-7051FDD5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DApps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7C9DD-E5F6-4119-AB3A-F2578576B2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619700-7FAF-4E93-8B8F-7051FDD5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Dapps</a:t>
            </a:r>
            <a:r>
              <a:rPr lang="en-US" dirty="0"/>
              <a:t> Simple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7C9DD-E5F6-4119-AB3A-F2578576B2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DB3054-B443-4A55-BF6E-3BAB1C65304C}"/>
              </a:ext>
            </a:extLst>
          </p:cNvPr>
          <p:cNvSpPr/>
          <p:nvPr/>
        </p:nvSpPr>
        <p:spPr>
          <a:xfrm>
            <a:off x="2132012" y="1981200"/>
            <a:ext cx="22098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Ethereum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CE0AF-458C-4557-AAF6-160D8F3C3878}"/>
              </a:ext>
            </a:extLst>
          </p:cNvPr>
          <p:cNvSpPr/>
          <p:nvPr/>
        </p:nvSpPr>
        <p:spPr>
          <a:xfrm>
            <a:off x="7556612" y="1981200"/>
            <a:ext cx="2209800" cy="838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C8AB5A-6479-49F0-A993-92B1A3508B09}"/>
              </a:ext>
            </a:extLst>
          </p:cNvPr>
          <p:cNvSpPr/>
          <p:nvPr/>
        </p:nvSpPr>
        <p:spPr>
          <a:xfrm>
            <a:off x="4799012" y="4191000"/>
            <a:ext cx="22098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29CA3-84C2-4839-B921-3184175EE0DC}"/>
              </a:ext>
            </a:extLst>
          </p:cNvPr>
          <p:cNvSpPr/>
          <p:nvPr/>
        </p:nvSpPr>
        <p:spPr>
          <a:xfrm>
            <a:off x="4799012" y="5257800"/>
            <a:ext cx="2209800" cy="838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2777C7-6FE7-465E-99B8-2330E53BF58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341812" y="2400300"/>
            <a:ext cx="3214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1164C3-3349-4521-9FF1-3EF41A903B9F}"/>
              </a:ext>
            </a:extLst>
          </p:cNvPr>
          <p:cNvSpPr txBox="1"/>
          <p:nvPr/>
        </p:nvSpPr>
        <p:spPr>
          <a:xfrm>
            <a:off x="4898988" y="2030968"/>
            <a:ext cx="21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 references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B973587-4CE0-48C4-8ED2-7F56A093C657}"/>
              </a:ext>
            </a:extLst>
          </p:cNvPr>
          <p:cNvCxnSpPr>
            <a:stCxn id="14" idx="1"/>
            <a:endCxn id="12" idx="2"/>
          </p:cNvCxnSpPr>
          <p:nvPr/>
        </p:nvCxnSpPr>
        <p:spPr>
          <a:xfrm rot="10800000">
            <a:off x="3236912" y="2819400"/>
            <a:ext cx="1562100" cy="179070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BDDB375-E08C-44E2-A953-1892241F574E}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7008812" y="2819400"/>
            <a:ext cx="1652700" cy="179070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C6BEBB-70A5-489C-9525-C24163ED8BA0}"/>
              </a:ext>
            </a:extLst>
          </p:cNvPr>
          <p:cNvSpPr txBox="1"/>
          <p:nvPr/>
        </p:nvSpPr>
        <p:spPr>
          <a:xfrm>
            <a:off x="3236911" y="4227250"/>
            <a:ext cx="757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B1EF9-09BE-4FBB-BD57-F1754A06B5E5}"/>
              </a:ext>
            </a:extLst>
          </p:cNvPr>
          <p:cNvSpPr txBox="1"/>
          <p:nvPr/>
        </p:nvSpPr>
        <p:spPr>
          <a:xfrm>
            <a:off x="7183992" y="4240768"/>
            <a:ext cx="1625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Static content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D9880F-B21B-4FC6-A62A-1D80E9C31A1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903912" y="5029200"/>
            <a:ext cx="0" cy="22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4E2B-0614-4922-8E02-CB2CA5026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 Ethereum Client</a:t>
            </a:r>
          </a:p>
          <a:p>
            <a:r>
              <a:rPr lang="en-US" dirty="0"/>
              <a:t>The current latest version is </a:t>
            </a:r>
            <a:r>
              <a:rPr lang="en-US" dirty="0" smtClean="0"/>
              <a:t>v1.8.17</a:t>
            </a:r>
            <a:endParaRPr lang="en-US" dirty="0"/>
          </a:p>
          <a:p>
            <a:r>
              <a:rPr lang="en-US" dirty="0">
                <a:hlinkClick r:id="rId2"/>
              </a:rPr>
              <a:t>https://ethereum.github.io/go-ethereum/downloads/</a:t>
            </a:r>
            <a:endParaRPr lang="en-US" dirty="0"/>
          </a:p>
          <a:p>
            <a:r>
              <a:rPr lang="en-US" dirty="0"/>
              <a:t>Use it to run private blockchains for dev/test,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CE3A4A-E4D8-4D7E-BC58-3C8ACE3C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Geth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0FA4E-6D9F-4658-9402-F1D99DF06E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4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3F2A-2FE9-4711-A438-D0F42D14BF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network – proof-of-work</a:t>
            </a:r>
          </a:p>
          <a:p>
            <a:r>
              <a:rPr lang="en-US" noProof="1"/>
              <a:t>Ropsten test network – best reproduction of production</a:t>
            </a:r>
          </a:p>
          <a:p>
            <a:r>
              <a:rPr lang="en-US" noProof="1"/>
              <a:t>Rinkeby test network - proof-of-authority based test network</a:t>
            </a:r>
          </a:p>
          <a:p>
            <a:r>
              <a:rPr lang="en-US" noProof="1"/>
              <a:t>Kovan – proof-of-authority</a:t>
            </a:r>
          </a:p>
          <a:p>
            <a:r>
              <a:rPr lang="en-US" noProof="1"/>
              <a:t>Local networks</a:t>
            </a:r>
          </a:p>
          <a:p>
            <a:r>
              <a:rPr lang="en-US" noProof="1"/>
              <a:t>Each node</a:t>
            </a:r>
            <a:r>
              <a:rPr lang="en-US" dirty="0"/>
              <a:t> stores a copy of the entire blockchain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C39E6E-56A5-4F9B-BE3A-A6B4D545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Networks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30D6ED-052A-4A5E-82E4-BD6180FE1C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8DF8C-D3C6-4401-B07A-1B311DB8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Hard Forks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C4EBE-2EE4-4041-A5A8-16979CF0CE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EB633-904D-4BFC-BB2D-153274C322E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26" y="1123314"/>
            <a:ext cx="7086600" cy="29733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11B22EF-0178-4725-997F-394F57BAB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1434" y="4235202"/>
            <a:ext cx="7543800" cy="2464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E59F3F-77F1-4A2F-A064-2D9BE9A445EA}"/>
              </a:ext>
            </a:extLst>
          </p:cNvPr>
          <p:cNvSpPr/>
          <p:nvPr/>
        </p:nvSpPr>
        <p:spPr>
          <a:xfrm>
            <a:off x="22826" y="6561011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https://www.investopedia.com/terms/h/hard-fork.asp</a:t>
            </a:r>
          </a:p>
        </p:txBody>
      </p:sp>
    </p:spTree>
    <p:extLst>
      <p:ext uri="{BB962C8B-B14F-4D97-AF65-F5344CB8AC3E}">
        <p14:creationId xmlns:p14="http://schemas.microsoft.com/office/powerpoint/2010/main" val="7524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01DA-A5B1-4090-B139-6980D1A2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r>
              <a:rPr lang="en-US" dirty="0"/>
              <a:t>A “browser” tool for Ethereum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619700-7FAF-4E93-8B8F-7051FDD5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7C9DD-E5F6-4119-AB3A-F2578576B2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77AC5-D241-4764-BBF4-DC0DA4E4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7" y="1855656"/>
            <a:ext cx="8837613" cy="47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E497-BD1E-4131-9631-44F84650C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ERC20 – the only Final token standard</a:t>
            </a:r>
          </a:p>
          <a:p>
            <a:pPr lvl="1"/>
            <a:r>
              <a:rPr lang="en-US" noProof="1"/>
              <a:t>Name, symbol, decimals, totalSupply, balanceOf, transfer,</a:t>
            </a:r>
            <a:br>
              <a:rPr lang="en-US" noProof="1"/>
            </a:br>
            <a:r>
              <a:rPr lang="en-US" noProof="1"/>
              <a:t>transferFrom, approve, allowance</a:t>
            </a:r>
          </a:p>
          <a:p>
            <a:pPr lvl="1"/>
            <a:r>
              <a:rPr lang="en-US" dirty="0">
                <a:hlinkClick r:id="rId2"/>
              </a:rPr>
              <a:t>https://github.com/ethereum/EIPs/issues/827</a:t>
            </a:r>
            <a:r>
              <a:rPr lang="en-US" dirty="0"/>
              <a:t> </a:t>
            </a:r>
          </a:p>
          <a:p>
            <a:r>
              <a:rPr lang="en-US" dirty="0"/>
              <a:t>ERC223 – Enhances ERC20 with support for token rejection </a:t>
            </a:r>
          </a:p>
          <a:p>
            <a:r>
              <a:rPr lang="en-US" dirty="0"/>
              <a:t>ERC721 – a non-fungible token</a:t>
            </a:r>
          </a:p>
          <a:p>
            <a:r>
              <a:rPr lang="en-US" dirty="0"/>
              <a:t>Many other ERC’s suggesting alteration: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https://github.com/ethereum/EIPS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E5B6F1-0279-4FB4-8672-53957DA8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Tokens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FFB3E-0176-4289-90F4-EF4D55CA61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E8B3-748C-4ACE-9434-9C66EC7AF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Privacy &amp; Traceability</a:t>
            </a:r>
          </a:p>
          <a:p>
            <a:r>
              <a:rPr lang="en-US" dirty="0"/>
              <a:t>Partner Confidentiality </a:t>
            </a:r>
          </a:p>
          <a:p>
            <a:r>
              <a:rPr lang="en-US" dirty="0"/>
              <a:t>Transaction Cost</a:t>
            </a:r>
          </a:p>
          <a:p>
            <a:r>
              <a:rPr lang="en-US" dirty="0"/>
              <a:t>Off-chain Storage</a:t>
            </a:r>
          </a:p>
          <a:p>
            <a:r>
              <a:rPr lang="en-US" dirty="0"/>
              <a:t>Latency and transaction speed</a:t>
            </a:r>
          </a:p>
          <a:p>
            <a:r>
              <a:rPr lang="en-US" dirty="0"/>
              <a:t>Accessibility of skills, knowledge and development power</a:t>
            </a:r>
          </a:p>
          <a:p>
            <a:r>
              <a:rPr lang="en-US" dirty="0"/>
              <a:t>Trust in platform success</a:t>
            </a:r>
          </a:p>
          <a:p>
            <a:r>
              <a:rPr lang="en-US" dirty="0"/>
              <a:t>Energy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8FCEB6-D510-4CB2-BF91-C9001DC1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Industry Problems of Ethereum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E4636-9FC7-47A6-81F8-93074FFEFD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2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E497-BD1E-4131-9631-44F84650C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Ethereum Improvement Proposals</a:t>
            </a:r>
          </a:p>
          <a:p>
            <a:r>
              <a:rPr lang="en-US" dirty="0"/>
              <a:t>Ethereum Request for Comments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E5B6F1-0279-4FB4-8672-53957DA8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EIPs and </a:t>
            </a:r>
            <a:r>
              <a:rPr lang="en-US" dirty="0" smtClean="0"/>
              <a:t>ERCs</a:t>
            </a:r>
            <a:r>
              <a:rPr lang="en-US" dirty="0"/>
              <a:t>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FFB3E-0176-4289-90F4-EF4D55CA61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#B-Chain-Intro</a:t>
            </a:r>
            <a:endParaRPr lang="en-US" sz="66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E497-BD1E-4131-9631-44F84650C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Medical</a:t>
            </a:r>
          </a:p>
          <a:p>
            <a:r>
              <a:rPr lang="en-US" dirty="0" smtClean="0"/>
              <a:t>Insurance</a:t>
            </a:r>
          </a:p>
          <a:p>
            <a:r>
              <a:rPr lang="en-US" dirty="0" smtClean="0"/>
              <a:t>Logistics</a:t>
            </a:r>
          </a:p>
          <a:p>
            <a:r>
              <a:rPr lang="en-US" dirty="0" smtClean="0"/>
              <a:t>Cross-Partner Transactions</a:t>
            </a:r>
          </a:p>
          <a:p>
            <a:r>
              <a:rPr lang="en-US" dirty="0" smtClean="0"/>
              <a:t>Automotive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E5B6F1-0279-4FB4-8672-53957DA8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FFB3E-0176-4289-90F4-EF4D55CA61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A092B-59E8-4F2C-B563-9147910EB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20CC5-640A-4B5A-9841-2B33391FF4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Better than paper contracts…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C4AB6-0D99-43C1-89D5-3ABCDBF2C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762000"/>
            <a:ext cx="5794487" cy="371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0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7DCB-4D79-4B59-A0BD-FD90BF7C2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that runs in an EVM </a:t>
            </a:r>
          </a:p>
          <a:p>
            <a:r>
              <a:rPr lang="en-US" dirty="0"/>
              <a:t>Manipulates data and state</a:t>
            </a:r>
          </a:p>
          <a:p>
            <a:r>
              <a:rPr lang="en-US" noProof="1"/>
              <a:t>Decentralised</a:t>
            </a:r>
            <a:r>
              <a:rPr lang="en-US" dirty="0"/>
              <a:t> due to the blockchain</a:t>
            </a:r>
            <a:endParaRPr lang="bg-BG" dirty="0"/>
          </a:p>
          <a:p>
            <a:r>
              <a:rPr lang="en-US" dirty="0"/>
              <a:t>Autonomous</a:t>
            </a:r>
            <a:endParaRPr lang="bg-BG" dirty="0"/>
          </a:p>
          <a:p>
            <a:r>
              <a:rPr lang="en-US" dirty="0"/>
              <a:t>Immutable</a:t>
            </a:r>
            <a:endParaRPr lang="de-DE" dirty="0"/>
          </a:p>
          <a:p>
            <a:r>
              <a:rPr lang="en-US" dirty="0"/>
              <a:t>Uncensored and uncontrolled</a:t>
            </a:r>
            <a:endParaRPr lang="bg-BG" dirty="0"/>
          </a:p>
          <a:p>
            <a:r>
              <a:rPr lang="en-US" dirty="0"/>
              <a:t>Custom rules of trade</a:t>
            </a:r>
          </a:p>
          <a:p>
            <a:r>
              <a:rPr lang="en-US" dirty="0"/>
              <a:t>“Open-source”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DD729-149C-4806-96E8-0486177B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in Ethereum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ED9DC-2285-4A65-9D36-1D9C97483C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460F-C322-446B-9353-927B6FA06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Read/write data in storage</a:t>
            </a:r>
          </a:p>
          <a:p>
            <a:r>
              <a:rPr lang="en-US" dirty="0"/>
              <a:t>Execute functions (code)</a:t>
            </a:r>
          </a:p>
          <a:p>
            <a:r>
              <a:rPr lang="en-US" dirty="0"/>
              <a:t>Send transactions</a:t>
            </a:r>
          </a:p>
          <a:p>
            <a:r>
              <a:rPr lang="en-US" dirty="0"/>
              <a:t>Interact with other contracts (call them)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785D90-7E1D-49CC-A908-E08011A4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Smart Contract Capabilities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AF90CD-B558-441D-812E-C09F8FDD86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AEC6-A491-438B-8A50-641C3A29D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complex and practical rules</a:t>
            </a:r>
          </a:p>
          <a:p>
            <a:r>
              <a:rPr lang="en-US" dirty="0"/>
              <a:t>Can be mapped to real-world assets and applications</a:t>
            </a:r>
          </a:p>
          <a:p>
            <a:r>
              <a:rPr lang="en-US" dirty="0"/>
              <a:t>Cannot back out – software does what it is written to do</a:t>
            </a:r>
          </a:p>
          <a:p>
            <a:pPr lvl="1"/>
            <a:r>
              <a:rPr lang="en-US" dirty="0"/>
              <a:t>I promise to send you 1 ETH if you give me 5 stars</a:t>
            </a:r>
          </a:p>
          <a:p>
            <a:r>
              <a:rPr lang="en-US" dirty="0"/>
              <a:t>Guaranteed to execute correctly (*)</a:t>
            </a:r>
          </a:p>
          <a:p>
            <a:r>
              <a:rPr lang="en-US" dirty="0"/>
              <a:t>Publicly visible, eliminating the need for trust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68B98-290F-4D35-890F-BFD4AEE4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in Business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20C32-E8A6-47FC-BF89-77EFDAC722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11AD6479-8AE6-43DF-8EDC-81B48E4D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Simple Smart Contract Code Example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309D7E8-2214-4CB6-B33B-90E6260F1256}"/>
              </a:ext>
            </a:extLst>
          </p:cNvPr>
          <p:cNvSpPr txBox="1">
            <a:spLocks/>
          </p:cNvSpPr>
          <p:nvPr/>
        </p:nvSpPr>
        <p:spPr>
          <a:xfrm>
            <a:off x="760412" y="2057400"/>
            <a:ext cx="10591800" cy="3733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contract </a:t>
            </a:r>
            <a:r>
              <a:rPr lang="en-US" sz="2000" dirty="0" err="1">
                <a:solidFill>
                  <a:srgbClr val="00B0F0"/>
                </a:solidFill>
              </a:rPr>
              <a:t>NameRegistry</a:t>
            </a:r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mapping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1"/>
                </a:solidFill>
              </a:rPr>
              <a:t>address</a:t>
            </a:r>
            <a:r>
              <a:rPr lang="en-US" sz="2000" dirty="0"/>
              <a:t> =&gt; </a:t>
            </a:r>
            <a:r>
              <a:rPr lang="en-US" sz="2000" dirty="0">
                <a:solidFill>
                  <a:schemeClr val="accent1"/>
                </a:solidFill>
              </a:rPr>
              <a:t>bytes32</a:t>
            </a:r>
            <a:r>
              <a:rPr lang="en-US" sz="2000" dirty="0"/>
              <a:t>) names;</a:t>
            </a:r>
          </a:p>
          <a:p>
            <a:endParaRPr lang="en-US" sz="2000" dirty="0"/>
          </a:p>
          <a:p>
            <a:r>
              <a:rPr lang="en-US" sz="2000" dirty="0"/>
              <a:t>  function </a:t>
            </a:r>
            <a:r>
              <a:rPr lang="en-US" sz="2000" dirty="0">
                <a:solidFill>
                  <a:schemeClr val="accent3"/>
                </a:solidFill>
              </a:rPr>
              <a:t>register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bytes32</a:t>
            </a:r>
            <a:r>
              <a:rPr lang="en-US" sz="2000" dirty="0"/>
              <a:t> name){</a:t>
            </a:r>
          </a:p>
          <a:p>
            <a:r>
              <a:rPr lang="en-US" sz="2000" dirty="0"/>
              <a:t>    names[</a:t>
            </a:r>
            <a:r>
              <a:rPr lang="en-US" sz="2000" dirty="0" err="1"/>
              <a:t>msg.sender</a:t>
            </a:r>
            <a:r>
              <a:rPr lang="en-US" sz="2000" dirty="0"/>
              <a:t>] = name;</a:t>
            </a:r>
          </a:p>
          <a:p>
            <a:r>
              <a:rPr lang="en-US" sz="2000" dirty="0"/>
              <a:t>  }</a:t>
            </a:r>
          </a:p>
          <a:p>
            <a:endParaRPr lang="en-US" sz="2000" dirty="0"/>
          </a:p>
          <a:p>
            <a:r>
              <a:rPr lang="en-US" sz="2000" dirty="0"/>
              <a:t>  function </a:t>
            </a:r>
            <a:r>
              <a:rPr lang="en-US" sz="2000" dirty="0" err="1">
                <a:solidFill>
                  <a:schemeClr val="accent3"/>
                </a:solidFill>
              </a:rPr>
              <a:t>getName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address</a:t>
            </a:r>
            <a:r>
              <a:rPr lang="en-US" sz="2000" dirty="0"/>
              <a:t> </a:t>
            </a:r>
            <a:r>
              <a:rPr lang="en-US" sz="2000" dirty="0" err="1"/>
              <a:t>addr</a:t>
            </a:r>
            <a:r>
              <a:rPr lang="en-US" sz="2000" dirty="0"/>
              <a:t>) returns (</a:t>
            </a:r>
            <a:r>
              <a:rPr lang="en-US" sz="2000" dirty="0">
                <a:solidFill>
                  <a:schemeClr val="accent1"/>
                </a:solidFill>
              </a:rPr>
              <a:t>bytes32</a:t>
            </a:r>
            <a:r>
              <a:rPr lang="en-US" sz="2000" dirty="0"/>
              <a:t> name){</a:t>
            </a:r>
          </a:p>
          <a:p>
            <a:r>
              <a:rPr lang="en-US" sz="2000" dirty="0"/>
              <a:t>    return names[</a:t>
            </a:r>
            <a:r>
              <a:rPr lang="en-US" sz="2000" dirty="0" err="1"/>
              <a:t>addr</a:t>
            </a:r>
            <a:r>
              <a:rPr lang="en-US" sz="2000" dirty="0"/>
              <a:t>];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4348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44D6E56-4DDB-5448-B544-C1B1DCC2E384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Screen Shot 2016-09-15 at 01.48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2" y="1627114"/>
            <a:ext cx="6440954" cy="294734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8064315" y="1684638"/>
            <a:ext cx="3813947" cy="15692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s-IS" sz="3199" dirty="0">
                <a:solidFill>
                  <a:schemeClr val="bg1"/>
                </a:solidFill>
              </a:rPr>
              <a:t>6060604052604051610250380380610250833981016040528...</a:t>
            </a:r>
            <a:endParaRPr lang="en-US" sz="3199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4315" y="3615016"/>
            <a:ext cx="3658431" cy="35385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199" dirty="0">
                <a:solidFill>
                  <a:schemeClr val="bg1"/>
                </a:solidFill>
              </a:rPr>
              <a:t>PUSH 60	</a:t>
            </a:r>
          </a:p>
          <a:p>
            <a:r>
              <a:rPr lang="de-DE" sz="3199" dirty="0">
                <a:solidFill>
                  <a:schemeClr val="bg1"/>
                </a:solidFill>
              </a:rPr>
              <a:t>      PUSH 40	</a:t>
            </a:r>
          </a:p>
          <a:p>
            <a:r>
              <a:rPr lang="de-DE" sz="3199" dirty="0">
                <a:solidFill>
                  <a:schemeClr val="bg1"/>
                </a:solidFill>
              </a:rPr>
              <a:t>      MSTORE 	</a:t>
            </a:r>
          </a:p>
          <a:p>
            <a:r>
              <a:rPr lang="de-DE" sz="3199" dirty="0">
                <a:solidFill>
                  <a:schemeClr val="bg1"/>
                </a:solidFill>
              </a:rPr>
              <a:t>      PUSH 0	</a:t>
            </a:r>
          </a:p>
          <a:p>
            <a:r>
              <a:rPr lang="de-DE" sz="3199" dirty="0">
                <a:solidFill>
                  <a:schemeClr val="bg1"/>
                </a:solidFill>
              </a:rPr>
              <a:t>      CALLDATALOAD 	</a:t>
            </a:r>
          </a:p>
          <a:p>
            <a:r>
              <a:rPr lang="de-DE" sz="3199" dirty="0">
                <a:solidFill>
                  <a:schemeClr val="bg1"/>
                </a:solidFill>
              </a:rPr>
              <a:t>.....</a:t>
            </a:r>
            <a:endParaRPr lang="en-US" sz="3199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751213" y="2099558"/>
            <a:ext cx="1092542" cy="50985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sp>
        <p:nvSpPr>
          <p:cNvPr id="9" name="Right Arrow 8"/>
          <p:cNvSpPr/>
          <p:nvPr/>
        </p:nvSpPr>
        <p:spPr>
          <a:xfrm rot="5400000">
            <a:off x="9718707" y="3291118"/>
            <a:ext cx="447207" cy="35179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sp>
        <p:nvSpPr>
          <p:cNvPr id="10" name="Shape 165"/>
          <p:cNvSpPr/>
          <p:nvPr/>
        </p:nvSpPr>
        <p:spPr>
          <a:xfrm>
            <a:off x="1441373" y="4795214"/>
            <a:ext cx="2517043" cy="64001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algn="ctr"/>
            <a:r>
              <a:rPr lang="en-US" sz="2000" b="1" dirty="0"/>
              <a:t>What you write</a:t>
            </a:r>
            <a:endParaRPr lang="en" sz="2000" b="1" dirty="0"/>
          </a:p>
        </p:txBody>
      </p:sp>
      <p:sp>
        <p:nvSpPr>
          <p:cNvPr id="11" name="Shape 165"/>
          <p:cNvSpPr/>
          <p:nvPr/>
        </p:nvSpPr>
        <p:spPr>
          <a:xfrm>
            <a:off x="8574398" y="1002317"/>
            <a:ext cx="2793780" cy="6587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algn="ctr"/>
            <a:r>
              <a:rPr lang="en-US" sz="1600" b="1" dirty="0"/>
              <a:t>What other see on the blockchain</a:t>
            </a:r>
            <a:endParaRPr lang="en" sz="1600" b="1" dirty="0"/>
          </a:p>
        </p:txBody>
      </p:sp>
      <p:sp>
        <p:nvSpPr>
          <p:cNvPr id="12" name="Shape 165"/>
          <p:cNvSpPr/>
          <p:nvPr/>
        </p:nvSpPr>
        <p:spPr>
          <a:xfrm>
            <a:off x="8312223" y="6172200"/>
            <a:ext cx="3162614" cy="5341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algn="ctr"/>
            <a:r>
              <a:rPr lang="en-US" sz="1400" b="1" dirty="0"/>
              <a:t>What people get from the disassembler</a:t>
            </a:r>
            <a:endParaRPr lang="en" sz="1400" b="1" dirty="0"/>
          </a:p>
        </p:txBody>
      </p:sp>
    </p:spTree>
    <p:extLst>
      <p:ext uri="{BB962C8B-B14F-4D97-AF65-F5344CB8AC3E}">
        <p14:creationId xmlns:p14="http://schemas.microsoft.com/office/powerpoint/2010/main" val="9484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85C7-8FE9-4542-A041-E3C6EABD6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altLang="de-DE" sz="2400" dirty="0" err="1"/>
              <a:t>Define</a:t>
            </a:r>
            <a:r>
              <a:rPr lang="de-DE" altLang="de-DE" sz="2400" dirty="0"/>
              <a:t> and </a:t>
            </a:r>
            <a:r>
              <a:rPr lang="de-DE" altLang="de-DE" sz="2400" dirty="0" err="1"/>
              <a:t>build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cryptocurrencies</a:t>
            </a:r>
            <a:endParaRPr lang="de-DE" altLang="de-DE" sz="2400" dirty="0"/>
          </a:p>
          <a:p>
            <a:r>
              <a:rPr lang="de-DE" sz="2400" dirty="0"/>
              <a:t>Public </a:t>
            </a:r>
            <a:r>
              <a:rPr lang="de-DE" sz="2400" dirty="0" err="1"/>
              <a:t>records</a:t>
            </a:r>
            <a:endParaRPr lang="en-US" sz="2400" dirty="0"/>
          </a:p>
          <a:p>
            <a:r>
              <a:rPr lang="de-DE" altLang="de-DE" sz="2400" dirty="0"/>
              <a:t>Implement </a:t>
            </a:r>
            <a:r>
              <a:rPr lang="de-DE" altLang="de-DE" sz="2400" dirty="0" err="1"/>
              <a:t>financial</a:t>
            </a:r>
            <a:r>
              <a:rPr lang="de-DE" altLang="de-DE" sz="2400" dirty="0"/>
              <a:t> derivatives</a:t>
            </a:r>
          </a:p>
          <a:p>
            <a:r>
              <a:rPr lang="de-DE" altLang="de-DE" sz="2400" dirty="0"/>
              <a:t>Voting </a:t>
            </a:r>
            <a:r>
              <a:rPr lang="de-DE" altLang="de-DE" sz="2400" dirty="0" err="1"/>
              <a:t>systems</a:t>
            </a:r>
            <a:endParaRPr lang="de-DE" altLang="de-DE" sz="2400" dirty="0"/>
          </a:p>
          <a:p>
            <a:r>
              <a:rPr lang="de-DE" altLang="de-DE" sz="2400" dirty="0" err="1"/>
              <a:t>Decentralized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organizations</a:t>
            </a:r>
            <a:endParaRPr lang="de-DE" altLang="de-DE" sz="2400" dirty="0"/>
          </a:p>
          <a:p>
            <a:r>
              <a:rPr lang="de-DE" altLang="de-DE" sz="2400" dirty="0"/>
              <a:t>Data </a:t>
            </a:r>
            <a:r>
              <a:rPr lang="de-DE" altLang="de-DE" sz="2400" dirty="0" err="1"/>
              <a:t>feeds</a:t>
            </a:r>
            <a:endParaRPr lang="de-DE" altLang="de-DE" sz="2400" dirty="0"/>
          </a:p>
          <a:p>
            <a:r>
              <a:rPr lang="de-DE" altLang="de-DE" sz="2400" dirty="0"/>
              <a:t>Title </a:t>
            </a:r>
            <a:r>
              <a:rPr lang="de-DE" altLang="de-DE" sz="2400" dirty="0" err="1"/>
              <a:t>registries</a:t>
            </a:r>
            <a:endParaRPr lang="de-DE" altLang="de-DE" sz="2400" dirty="0"/>
          </a:p>
          <a:p>
            <a:r>
              <a:rPr lang="de-DE" altLang="de-DE" sz="2400" dirty="0"/>
              <a:t>Public </a:t>
            </a:r>
            <a:r>
              <a:rPr lang="de-DE" altLang="de-DE" sz="2400" dirty="0" err="1"/>
              <a:t>messages</a:t>
            </a:r>
            <a:endParaRPr lang="de-DE" altLang="de-DE" sz="2400" dirty="0"/>
          </a:p>
          <a:p>
            <a:r>
              <a:rPr lang="de-DE" altLang="de-DE" sz="2400" dirty="0"/>
              <a:t>Crowdfunding</a:t>
            </a:r>
          </a:p>
          <a:p>
            <a:r>
              <a:rPr lang="de-DE" altLang="de-DE" sz="2400" dirty="0"/>
              <a:t>ICO </a:t>
            </a:r>
            <a:r>
              <a:rPr lang="de-DE" altLang="de-DE" sz="2400" dirty="0" err="1"/>
              <a:t>facilitation</a:t>
            </a:r>
            <a:endParaRPr lang="de-DE" altLang="de-DE" sz="2400" dirty="0"/>
          </a:p>
          <a:p>
            <a:r>
              <a:rPr lang="de-DE" altLang="de-DE" sz="2400" dirty="0" err="1"/>
              <a:t>Thousands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other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use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cases</a:t>
            </a:r>
            <a:endParaRPr lang="de-DE" altLang="de-DE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212762-C739-4DF4-881D-1420B5E0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 Applications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0E840-B46F-4A3E-AD03-857127D486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7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F8A3-0491-4B23-A104-8A11E687E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deployed, a contract’s code cannot change</a:t>
            </a:r>
          </a:p>
          <a:p>
            <a:r>
              <a:rPr lang="en-US" dirty="0"/>
              <a:t>When developing, test on alternative networks</a:t>
            </a:r>
          </a:p>
          <a:p>
            <a:r>
              <a:rPr lang="en-US" dirty="0"/>
              <a:t>Many have adopted “strategies” and patterns to work around</a:t>
            </a:r>
            <a:br>
              <a:rPr lang="en-US" dirty="0"/>
            </a:br>
            <a:r>
              <a:rPr lang="en-US" dirty="0"/>
              <a:t>this feature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577EA2-7A83-4618-8F3D-D0ECF038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FCC27-9F18-4D7C-AAAA-398FFA14A7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F8A3-0491-4B23-A104-8A11E687E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doing work on the Ethereum chain, you must pay a</a:t>
            </a:r>
            <a:r>
              <a:rPr lang="en" dirty="0"/>
              <a:t> “fee” per computational step</a:t>
            </a:r>
          </a:p>
          <a:p>
            <a:r>
              <a:rPr lang="en-US" dirty="0"/>
              <a:t>Calculated in Gas, paid in ETH</a:t>
            </a:r>
          </a:p>
          <a:p>
            <a:r>
              <a:rPr lang="en-US" dirty="0"/>
              <a:t>You pay even if your transaction fails</a:t>
            </a:r>
          </a:p>
          <a:p>
            <a:r>
              <a:rPr lang="en-US" dirty="0"/>
              <a:t>Gas limit</a:t>
            </a:r>
          </a:p>
          <a:p>
            <a:r>
              <a:rPr lang="en-US" dirty="0"/>
              <a:t>Gas price</a:t>
            </a:r>
          </a:p>
          <a:p>
            <a:r>
              <a:rPr lang="en-US" dirty="0"/>
              <a:t>TX Fee = gas limit * gas price</a:t>
            </a:r>
            <a:endParaRPr lang="en" dirty="0"/>
          </a:p>
          <a:p>
            <a:r>
              <a:rPr lang="en" dirty="0"/>
              <a:t>Prevents everyone from doing anything </a:t>
            </a:r>
            <a:r>
              <a:rPr lang="en-US" dirty="0"/>
              <a:t>useless</a:t>
            </a:r>
            <a:r>
              <a:rPr lang="en" dirty="0"/>
              <a:t> on the chain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577EA2-7A83-4618-8F3D-D0ECF038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and Fees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FCC27-9F18-4D7C-AAAA-398FFA14A7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 descr="Screen Shot 2017-01-16 at 10.06.39.png">
            <a:extLst>
              <a:ext uri="{FF2B5EF4-FFF2-40B4-BE49-F238E27FC236}">
                <a16:creationId xmlns:a16="http://schemas.microsoft.com/office/drawing/2014/main" id="{5BFA97D0-D6CB-4BCD-A697-1F11CB89A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057400"/>
            <a:ext cx="2819583" cy="33238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8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93049-4636-43D7-A58D-35559EC42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CA129-E4C1-4593-9B03-FE581CD8E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b="0" dirty="0">
                <a:solidFill>
                  <a:schemeClr val="bg1"/>
                </a:solidFill>
              </a:rPr>
              <a:t>The “World Computer”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4E7D5-2E29-4491-A1B6-5C7A42D03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76" y="914400"/>
            <a:ext cx="2356273" cy="3505200"/>
          </a:xfrm>
          <a:prstGeom prst="rect">
            <a:avLst/>
          </a:prstGeom>
          <a:effectLst>
            <a:glow rad="127000">
              <a:schemeClr val="accent1">
                <a:alpha val="4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401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2" y="1151121"/>
            <a:ext cx="90281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Check out Ethereum, the most popular blockchain for </a:t>
            </a:r>
            <a:r>
              <a:rPr lang="en-US" sz="3200" noProof="1"/>
              <a:t>decentralised</a:t>
            </a:r>
            <a:r>
              <a:rPr lang="en-US" sz="3200" dirty="0"/>
              <a:t> applications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Check out blockchain based startups and </a:t>
            </a:r>
            <a:r>
              <a:rPr lang="en-US" sz="3200" dirty="0" smtClean="0"/>
              <a:t>their</a:t>
            </a:r>
            <a:br>
              <a:rPr lang="en-US" sz="3200" dirty="0" smtClean="0"/>
            </a:br>
            <a:r>
              <a:rPr lang="en-US" sz="3200" dirty="0" smtClean="0"/>
              <a:t>Smart </a:t>
            </a:r>
            <a:r>
              <a:rPr lang="en-US" sz="3200" dirty="0"/>
              <a:t>Contracts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Explore </a:t>
            </a:r>
            <a:r>
              <a:rPr lang="en-US" sz="3000" noProof="1"/>
              <a:t>geth</a:t>
            </a:r>
            <a:r>
              <a:rPr lang="en-US" sz="3000" dirty="0"/>
              <a:t>, and the Ethereum chain on etherscan.io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10319" y="1497898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EBEB-8FAB-45C2-9F81-5AC4EA9AC4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https://github.com/ethereum/wiki/wiki/Glossary</a:t>
            </a:r>
            <a:r>
              <a:rPr lang="en-US" dirty="0"/>
              <a:t> - a </a:t>
            </a:r>
            <a:r>
              <a:rPr lang="en-US" dirty="0" smtClean="0"/>
              <a:t>good</a:t>
            </a:r>
            <a:br>
              <a:rPr lang="en-US" dirty="0" smtClean="0"/>
            </a:br>
            <a:r>
              <a:rPr lang="en-US" dirty="0" smtClean="0"/>
              <a:t>resource </a:t>
            </a:r>
            <a:r>
              <a:rPr lang="en-US" dirty="0"/>
              <a:t>for terminology</a:t>
            </a:r>
            <a:endParaRPr lang="bg-BG" dirty="0"/>
          </a:p>
          <a:p>
            <a:r>
              <a:rPr lang="en-US" dirty="0">
                <a:hlinkClick r:id="rId3"/>
              </a:rPr>
              <a:t>https://github.com/ethereum/wiki/wiki/White-Paper</a:t>
            </a:r>
            <a:r>
              <a:rPr lang="bg-BG" dirty="0"/>
              <a:t> -</a:t>
            </a:r>
            <a:r>
              <a:rPr lang="en-US" dirty="0"/>
              <a:t>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/>
              <a:t>white paper</a:t>
            </a:r>
          </a:p>
          <a:p>
            <a:r>
              <a:rPr lang="en-US" dirty="0">
                <a:hlinkClick r:id="rId4"/>
              </a:rPr>
              <a:t>https://medium.com/loom-network/understanding-blockchain-fundamentals-part-1-byzantine-fault-tolerance-245f46fe8419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https://www.youtube.com/watch?v=tWuN2R2DC6c</a:t>
            </a:r>
            <a:r>
              <a:rPr lang="en-US" dirty="0"/>
              <a:t> – </a:t>
            </a:r>
            <a:r>
              <a:rPr lang="en-US" dirty="0" smtClean="0"/>
              <a:t>Nick</a:t>
            </a:r>
            <a:br>
              <a:rPr lang="en-US" dirty="0" smtClean="0"/>
            </a:br>
            <a:r>
              <a:rPr lang="en-US" dirty="0" smtClean="0"/>
              <a:t>Szabo </a:t>
            </a:r>
            <a:r>
              <a:rPr lang="en-US" dirty="0"/>
              <a:t>on Smart Contracts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BE0F89-4DB9-4EBD-8177-7C088FD3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66459-CDB8-46D9-AEF7-34775F60A1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6" y="1257165"/>
            <a:ext cx="11804822" cy="557035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/>
              <a:t>What is the Contract Address of the CryptoKitties project?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/>
              <a:t>To what token specification does the CryptoKitties token conform to?</a:t>
            </a:r>
          </a:p>
          <a:p>
            <a:pPr marL="819096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noProof="1"/>
              <a:t>BONUS for devs: which line of code in the CryptoKitties contract defines that the contract conforms to the token standard?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/>
              <a:t>What is the last successful transaction hash on the CryptoKitties contract before </a:t>
            </a:r>
            <a:r>
              <a:rPr lang="en-US" noProof="1" smtClean="0"/>
              <a:t>2018-10-19 16:00 </a:t>
            </a:r>
            <a:r>
              <a:rPr lang="en-US" noProof="1"/>
              <a:t>UTC (start of lecture)?</a:t>
            </a:r>
          </a:p>
          <a:p>
            <a:pPr marL="819096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/>
              <a:t>Which contract function did it call?</a:t>
            </a:r>
          </a:p>
          <a:p>
            <a:pPr marL="819096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/>
              <a:t>What was the gas limit and gas consumption?</a:t>
            </a:r>
          </a:p>
          <a:p>
            <a:pPr marL="819096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/>
              <a:t>How much did the transaction cost in Ether?</a:t>
            </a:r>
          </a:p>
          <a:p>
            <a:pPr marL="819096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/>
              <a:t>What is the number of the block?</a:t>
            </a:r>
          </a:p>
          <a:p>
            <a:pPr marL="819096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/>
              <a:t>Who mined the block of the transaction?</a:t>
            </a:r>
          </a:p>
          <a:p>
            <a:pPr marL="819096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/>
              <a:t>How many transactions occurred on the block?</a:t>
            </a:r>
          </a:p>
          <a:p>
            <a:pPr marL="819096" lvl="1" indent="-514350">
              <a:lnSpc>
                <a:spcPct val="100000"/>
              </a:lnSpc>
              <a:buFont typeface="+mj-lt"/>
              <a:buAutoNum type="arabicPeriod"/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0990-E6A6-4E5C-B941-B04C99688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https://etherscan.io</a:t>
            </a:r>
            <a:endParaRPr lang="en-US" dirty="0"/>
          </a:p>
          <a:p>
            <a:r>
              <a:rPr lang="en-US" dirty="0"/>
              <a:t>Enjoy exploring the events on the blockchain</a:t>
            </a:r>
          </a:p>
          <a:p>
            <a:r>
              <a:rPr lang="en-US" dirty="0"/>
              <a:t>Learn what all elements on the screens of etherscan.io mean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B4661-D961-46BB-B4BA-0C29B996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Tips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D27AB-2A95-461F-A9EC-F8411D8FBE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71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D527A-C015-4C05-AE9D-4E55735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7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7B1EDF-00A8-491B-8177-98138F62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A3192E-358B-413A-9AC3-6A6CBBC38F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</a:t>
            </a:r>
            <a:br>
              <a:rPr lang="en-US" sz="3200" dirty="0"/>
            </a:br>
            <a:r>
              <a:rPr lang="en-US" sz="3200" dirty="0"/>
              <a:t>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457200" lvl="1" indent="-457200"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DB87-B8A1-45B4-AB02-4AA6C3BF6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One of the many blockchain platforms out there</a:t>
            </a:r>
          </a:p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bg1"/>
                </a:solidFill>
              </a:rPr>
              <a:t>Decentralised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programmable</a:t>
            </a:r>
          </a:p>
          <a:p>
            <a:pPr>
              <a:buClr>
                <a:schemeClr val="tx1"/>
              </a:buClr>
            </a:pPr>
            <a:r>
              <a:rPr lang="en-US" dirty="0"/>
              <a:t>A platform and executing environment for </a:t>
            </a:r>
            <a:r>
              <a:rPr lang="en-US" noProof="1"/>
              <a:t>decentralised</a:t>
            </a:r>
            <a:r>
              <a:rPr lang="en-US" dirty="0"/>
              <a:t> applications and smart contracts, where anyone can set </a:t>
            </a:r>
            <a:r>
              <a:rPr lang="en-GB" dirty="0"/>
              <a:t>their own arbitrary rules for ownership, transaction formats and state transition functions</a:t>
            </a:r>
          </a:p>
          <a:p>
            <a:pPr>
              <a:buClr>
                <a:schemeClr val="tx1"/>
              </a:buClr>
            </a:pPr>
            <a:r>
              <a:rPr lang="en-US" dirty="0"/>
              <a:t>Backbone of the Ether cryptocurrency</a:t>
            </a:r>
          </a:p>
          <a:p>
            <a:pPr>
              <a:buClr>
                <a:schemeClr val="tx1"/>
              </a:buClr>
            </a:pPr>
            <a:r>
              <a:rPr lang="en-US" dirty="0"/>
              <a:t>A transactional ledger</a:t>
            </a:r>
          </a:p>
          <a:p>
            <a:pPr>
              <a:buClr>
                <a:schemeClr val="tx1"/>
              </a:buClr>
            </a:pPr>
            <a:r>
              <a:rPr lang="en-US" dirty="0"/>
              <a:t>Public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AB0DF3-EEEA-4951-A917-647863DF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1DEF5-A440-446F-89BA-1C22DA7467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86287-8299-4A18-9A36-68681B1E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Centralisation</a:t>
            </a:r>
            <a:r>
              <a:rPr lang="en-US" dirty="0"/>
              <a:t> in Practice - #1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566EA-DB57-4F76-8759-1825A20C25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1DD54-DB5D-422C-99C1-83B8BF6956BF}"/>
              </a:ext>
            </a:extLst>
          </p:cNvPr>
          <p:cNvSpPr/>
          <p:nvPr/>
        </p:nvSpPr>
        <p:spPr>
          <a:xfrm>
            <a:off x="2215295" y="5586909"/>
            <a:ext cx="2819400" cy="4948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Decentralisation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BFC3A-CA12-415F-8B3C-DC688E1E39DB}"/>
              </a:ext>
            </a:extLst>
          </p:cNvPr>
          <p:cNvSpPr/>
          <p:nvPr/>
        </p:nvSpPr>
        <p:spPr>
          <a:xfrm>
            <a:off x="2215294" y="4901110"/>
            <a:ext cx="2819401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317500" dir="5400000" sx="97000" sy="97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Peer-to-Peer over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8F4B0-5110-4D23-A124-D6F96846052C}"/>
              </a:ext>
            </a:extLst>
          </p:cNvPr>
          <p:cNvSpPr/>
          <p:nvPr/>
        </p:nvSpPr>
        <p:spPr>
          <a:xfrm>
            <a:off x="2208527" y="4215309"/>
            <a:ext cx="2826168" cy="533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317500" dir="5400000" sx="97000" sy="97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96E71A-FC2E-4A77-B5D0-31A954FDF9FE}"/>
              </a:ext>
            </a:extLst>
          </p:cNvPr>
          <p:cNvSpPr/>
          <p:nvPr/>
        </p:nvSpPr>
        <p:spPr>
          <a:xfrm>
            <a:off x="2215293" y="3529510"/>
            <a:ext cx="2819401" cy="53339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317500" dir="5400000" sx="97000" sy="97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Peer-to-Peer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EF572-265D-454E-843A-CDC0DF93BB2A}"/>
              </a:ext>
            </a:extLst>
          </p:cNvPr>
          <p:cNvSpPr/>
          <p:nvPr/>
        </p:nvSpPr>
        <p:spPr>
          <a:xfrm>
            <a:off x="2215293" y="2840012"/>
            <a:ext cx="2819401" cy="5333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08D9C-7874-421F-84BA-6717020F8E2C}"/>
              </a:ext>
            </a:extLst>
          </p:cNvPr>
          <p:cNvSpPr/>
          <p:nvPr/>
        </p:nvSpPr>
        <p:spPr>
          <a:xfrm>
            <a:off x="2208527" y="2157913"/>
            <a:ext cx="2819401" cy="5333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Mainframe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13F73-27C4-4B9E-BE33-E6B4B015922E}"/>
              </a:ext>
            </a:extLst>
          </p:cNvPr>
          <p:cNvSpPr txBox="1"/>
          <p:nvPr/>
        </p:nvSpPr>
        <p:spPr>
          <a:xfrm>
            <a:off x="5484812" y="2243478"/>
            <a:ext cx="488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storage and processing power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DF360-492A-4482-B48D-D16C045D6844}"/>
              </a:ext>
            </a:extLst>
          </p:cNvPr>
          <p:cNvSpPr txBox="1"/>
          <p:nvPr/>
        </p:nvSpPr>
        <p:spPr>
          <a:xfrm>
            <a:off x="5484812" y="2925577"/>
            <a:ext cx="3365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Client-to-server networks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EB187-9151-439F-8CD2-FF632AEA04C7}"/>
              </a:ext>
            </a:extLst>
          </p:cNvPr>
          <p:cNvSpPr txBox="1"/>
          <p:nvPr/>
        </p:nvSpPr>
        <p:spPr>
          <a:xfrm>
            <a:off x="5484812" y="3615075"/>
            <a:ext cx="345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Client-to-client operations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E4A42-B62F-4EBC-BE59-61CAE67B59B8}"/>
              </a:ext>
            </a:extLst>
          </p:cNvPr>
          <p:cNvSpPr txBox="1"/>
          <p:nvPr/>
        </p:nvSpPr>
        <p:spPr>
          <a:xfrm>
            <a:off x="5484812" y="4253819"/>
            <a:ext cx="648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Distributed server infrastructure and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DC0B54-0DB3-4FBE-AF4D-A8DD6BDD2D5A}"/>
              </a:ext>
            </a:extLst>
          </p:cNvPr>
          <p:cNvSpPr txBox="1"/>
          <p:nvPr/>
        </p:nvSpPr>
        <p:spPr>
          <a:xfrm>
            <a:off x="5484812" y="4965780"/>
            <a:ext cx="2950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driven networks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7DEEB-65C8-44B0-8065-2D52F7E266B0}"/>
              </a:ext>
            </a:extLst>
          </p:cNvPr>
          <p:cNvSpPr txBox="1"/>
          <p:nvPr/>
        </p:nvSpPr>
        <p:spPr>
          <a:xfrm>
            <a:off x="5484812" y="5646827"/>
            <a:ext cx="6240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Geographically dispersed storage and processing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D2D1A9A-4D9E-4CC8-88FB-5476A3D91EB2}"/>
              </a:ext>
            </a:extLst>
          </p:cNvPr>
          <p:cNvSpPr/>
          <p:nvPr/>
        </p:nvSpPr>
        <p:spPr>
          <a:xfrm rot="5400000">
            <a:off x="-74247" y="3881868"/>
            <a:ext cx="3581400" cy="3880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F58A24-924F-4B55-A35A-45ABE7CC26D1}"/>
              </a:ext>
            </a:extLst>
          </p:cNvPr>
          <p:cNvSpPr/>
          <p:nvPr/>
        </p:nvSpPr>
        <p:spPr>
          <a:xfrm>
            <a:off x="2215293" y="2843710"/>
            <a:ext cx="2819401" cy="5333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317500" dir="5400000" sx="97000" sy="97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7998D-AE55-4BC9-A720-C5B7C5A096E9}"/>
              </a:ext>
            </a:extLst>
          </p:cNvPr>
          <p:cNvSpPr/>
          <p:nvPr/>
        </p:nvSpPr>
        <p:spPr>
          <a:xfrm>
            <a:off x="2208527" y="2161611"/>
            <a:ext cx="2819401" cy="533398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317500" dir="5400000" sx="97000" sy="97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Mainframe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7403FDB-CBA3-42C4-9E1C-ACFC4EFC87F7}"/>
              </a:ext>
            </a:extLst>
          </p:cNvPr>
          <p:cNvSpPr/>
          <p:nvPr/>
        </p:nvSpPr>
        <p:spPr>
          <a:xfrm rot="5400000">
            <a:off x="-74247" y="3885566"/>
            <a:ext cx="3581400" cy="3880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glow rad="127000">
              <a:schemeClr val="accent1">
                <a:alpha val="0"/>
              </a:schemeClr>
            </a:glow>
            <a:outerShdw blurRad="317500" dir="5400000" sx="97000" sy="97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1256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86287-8299-4A18-9A36-68681B1E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Centralisation</a:t>
            </a:r>
            <a:r>
              <a:rPr lang="en-US" dirty="0"/>
              <a:t> in Practice - #2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566EA-DB57-4F76-8759-1825A20C25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1DD54-DB5D-422C-99C1-83B8BF6956BF}"/>
              </a:ext>
            </a:extLst>
          </p:cNvPr>
          <p:cNvSpPr/>
          <p:nvPr/>
        </p:nvSpPr>
        <p:spPr>
          <a:xfrm>
            <a:off x="2291180" y="5486396"/>
            <a:ext cx="2819400" cy="4948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 &amp;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BFC3A-CA12-415F-8B3C-DC688E1E39DB}"/>
              </a:ext>
            </a:extLst>
          </p:cNvPr>
          <p:cNvSpPr/>
          <p:nvPr/>
        </p:nvSpPr>
        <p:spPr>
          <a:xfrm>
            <a:off x="2291179" y="4800597"/>
            <a:ext cx="2819401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8F4B0-5110-4D23-A124-D6F96846052C}"/>
              </a:ext>
            </a:extLst>
          </p:cNvPr>
          <p:cNvSpPr/>
          <p:nvPr/>
        </p:nvSpPr>
        <p:spPr>
          <a:xfrm>
            <a:off x="2284412" y="4114796"/>
            <a:ext cx="2826168" cy="5334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96E71A-FC2E-4A77-B5D0-31A954FDF9FE}"/>
              </a:ext>
            </a:extLst>
          </p:cNvPr>
          <p:cNvSpPr/>
          <p:nvPr/>
        </p:nvSpPr>
        <p:spPr>
          <a:xfrm>
            <a:off x="2291178" y="3428997"/>
            <a:ext cx="2819401" cy="53339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EF572-265D-454E-843A-CDC0DF93BB2A}"/>
              </a:ext>
            </a:extLst>
          </p:cNvPr>
          <p:cNvSpPr/>
          <p:nvPr/>
        </p:nvSpPr>
        <p:spPr>
          <a:xfrm>
            <a:off x="2291178" y="2739499"/>
            <a:ext cx="2819401" cy="5333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08D9C-7874-421F-84BA-6717020F8E2C}"/>
              </a:ext>
            </a:extLst>
          </p:cNvPr>
          <p:cNvSpPr/>
          <p:nvPr/>
        </p:nvSpPr>
        <p:spPr>
          <a:xfrm>
            <a:off x="2284412" y="2057400"/>
            <a:ext cx="2819401" cy="533398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13F73-27C4-4B9E-BE33-E6B4B015922E}"/>
              </a:ext>
            </a:extLst>
          </p:cNvPr>
          <p:cNvSpPr txBox="1"/>
          <p:nvPr/>
        </p:nvSpPr>
        <p:spPr>
          <a:xfrm>
            <a:off x="5415378" y="2154822"/>
            <a:ext cx="413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authority, changes rules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DF360-492A-4482-B48D-D16C045D6844}"/>
              </a:ext>
            </a:extLst>
          </p:cNvPr>
          <p:cNvSpPr txBox="1"/>
          <p:nvPr/>
        </p:nvSpPr>
        <p:spPr>
          <a:xfrm>
            <a:off x="5415378" y="2836921"/>
            <a:ext cx="314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Disfunctional</a:t>
            </a:r>
            <a:r>
              <a:rPr lang="en-US" dirty="0"/>
              <a:t>, malicious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EB187-9151-439F-8CD2-FF632AEA04C7}"/>
              </a:ext>
            </a:extLst>
          </p:cNvPr>
          <p:cNvSpPr txBox="1"/>
          <p:nvPr/>
        </p:nvSpPr>
        <p:spPr>
          <a:xfrm>
            <a:off x="5415378" y="3526419"/>
            <a:ext cx="2928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Insecure, monitorable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E4A42-B62F-4EBC-BE59-61CAE67B59B8}"/>
              </a:ext>
            </a:extLst>
          </p:cNvPr>
          <p:cNvSpPr txBox="1"/>
          <p:nvPr/>
        </p:nvSpPr>
        <p:spPr>
          <a:xfrm>
            <a:off x="5415378" y="4215917"/>
            <a:ext cx="4071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Hackable, poor Admin security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DC0B54-0DB3-4FBE-AF4D-A8DD6BDD2D5A}"/>
              </a:ext>
            </a:extLst>
          </p:cNvPr>
          <p:cNvSpPr txBox="1"/>
          <p:nvPr/>
        </p:nvSpPr>
        <p:spPr>
          <a:xfrm>
            <a:off x="5415378" y="4915772"/>
            <a:ext cx="51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Easily manipulatable, no audit capability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7DEEB-65C8-44B0-8065-2D52F7E266B0}"/>
              </a:ext>
            </a:extLst>
          </p:cNvPr>
          <p:cNvSpPr txBox="1"/>
          <p:nvPr/>
        </p:nvSpPr>
        <p:spPr>
          <a:xfrm>
            <a:off x="5415378" y="5596819"/>
            <a:ext cx="351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Prone to theft and analysis</a:t>
            </a:r>
          </a:p>
        </p:txBody>
      </p:sp>
    </p:spTree>
    <p:extLst>
      <p:ext uri="{BB962C8B-B14F-4D97-AF65-F5344CB8AC3E}">
        <p14:creationId xmlns:p14="http://schemas.microsoft.com/office/powerpoint/2010/main" val="15660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11A9-E09D-4BD6-B6EC-7158ED6330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 terms:</a:t>
            </a:r>
          </a:p>
          <a:p>
            <a:pPr lvl="1"/>
            <a:r>
              <a:rPr lang="en-US" dirty="0"/>
              <a:t>many physical systems on a network, sharing the same content</a:t>
            </a:r>
          </a:p>
          <a:p>
            <a:r>
              <a:rPr lang="en-US" dirty="0"/>
              <a:t>In political terms:</a:t>
            </a:r>
          </a:p>
          <a:p>
            <a:pPr lvl="1"/>
            <a:r>
              <a:rPr lang="en-US" noProof="1"/>
              <a:t>No one has authority</a:t>
            </a:r>
          </a:p>
          <a:p>
            <a:r>
              <a:rPr lang="en-US" sz="2800" noProof="1"/>
              <a:t>Bonus”: some define “logical centralisation”:</a:t>
            </a:r>
          </a:p>
          <a:p>
            <a:pPr lvl="1"/>
            <a:r>
              <a:rPr lang="en-US" sz="2400" noProof="1"/>
              <a:t>Logically organised over a decentralised structure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2D5499-B1F5-4F71-9026-3E2EB159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Decentralisation</a:t>
            </a:r>
            <a:r>
              <a:rPr lang="en-US" dirty="0"/>
              <a:t> Definition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40325C-5B35-4DE6-832D-13AAEA3EE7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F3934-860C-4300-B584-14BA11F1F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10" y="2667000"/>
            <a:ext cx="4296411" cy="41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11A9-E09D-4BD6-B6EC-7158ED6330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Attack resistance</a:t>
            </a:r>
            <a:endParaRPr lang="en-US" sz="1600" dirty="0"/>
          </a:p>
          <a:p>
            <a:r>
              <a:rPr lang="en-US" dirty="0"/>
              <a:t>Collusion resistance</a:t>
            </a:r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Drawbacks: </a:t>
            </a:r>
          </a:p>
          <a:p>
            <a:pPr lvl="1"/>
            <a:r>
              <a:rPr lang="en-US" dirty="0"/>
              <a:t>slow (as of 2018)</a:t>
            </a:r>
          </a:p>
          <a:p>
            <a:pPr lvl="1"/>
            <a:r>
              <a:rPr lang="en-US" dirty="0"/>
              <a:t>Distribution requires consensus mechanisms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2D5499-B1F5-4F71-9026-3E2EB159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Decentralisation</a:t>
            </a:r>
            <a:r>
              <a:rPr lang="en-US" dirty="0"/>
              <a:t> Benefits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40325C-5B35-4DE6-832D-13AAEA3EE7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65_CloudRoadShow_TEMPLATE.potx" id="{F641FFA9-60F5-425A-951B-2A09A356B4B6}" vid="{860243B6-CAC4-416C-B01D-AF95AE15F3DE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3378</TotalTime>
  <Words>1249</Words>
  <Application>Microsoft Office PowerPoint</Application>
  <PresentationFormat>Custom</PresentationFormat>
  <Paragraphs>332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Segoe Light</vt:lpstr>
      <vt:lpstr>Segoe UI</vt:lpstr>
      <vt:lpstr>Segoe UI Black</vt:lpstr>
      <vt:lpstr>Segoe UI Light</vt:lpstr>
      <vt:lpstr>Wingdings</vt:lpstr>
      <vt:lpstr>Wingdings 2</vt:lpstr>
      <vt:lpstr>2_SoftUni3_1</vt:lpstr>
      <vt:lpstr>1_6-30540_Office_365_CloudRoadShow</vt:lpstr>
      <vt:lpstr>Ethereum and Smart Contracts</vt:lpstr>
      <vt:lpstr>Table of Contents</vt:lpstr>
      <vt:lpstr>Questions</vt:lpstr>
      <vt:lpstr>PowerPoint Presentation</vt:lpstr>
      <vt:lpstr>Ethereum</vt:lpstr>
      <vt:lpstr>Centralisation in Practice - #1</vt:lpstr>
      <vt:lpstr>Centralisation in Practice - #2</vt:lpstr>
      <vt:lpstr>Decentralisation Definition</vt:lpstr>
      <vt:lpstr>Decentralisation Benefits</vt:lpstr>
      <vt:lpstr>Consensus and Networks</vt:lpstr>
      <vt:lpstr>Consensus and Networks</vt:lpstr>
      <vt:lpstr>Consensus and Networks</vt:lpstr>
      <vt:lpstr>The Byzantine Generals Problem</vt:lpstr>
      <vt:lpstr>The Byzantine Generals Problem</vt:lpstr>
      <vt:lpstr>Consensus and Byzantine Fault Tolerance</vt:lpstr>
      <vt:lpstr>A Ledger through Blocks</vt:lpstr>
      <vt:lpstr>Ethereum Accounts</vt:lpstr>
      <vt:lpstr>Account Object</vt:lpstr>
      <vt:lpstr>Ethereum Transaction Types</vt:lpstr>
      <vt:lpstr>Ethereum Transactions Have:</vt:lpstr>
      <vt:lpstr>DApps</vt:lpstr>
      <vt:lpstr>Dapps Simple Architecture</vt:lpstr>
      <vt:lpstr>Geth</vt:lpstr>
      <vt:lpstr>Ethereum Networks</vt:lpstr>
      <vt:lpstr>Ethereum Hard Forks</vt:lpstr>
      <vt:lpstr>Mist</vt:lpstr>
      <vt:lpstr>Ethereum Tokens</vt:lpstr>
      <vt:lpstr>The Industry Problems of Ethereum</vt:lpstr>
      <vt:lpstr>Ethereum EIPs and ERCs </vt:lpstr>
      <vt:lpstr>Applications</vt:lpstr>
      <vt:lpstr>PowerPoint Presentation</vt:lpstr>
      <vt:lpstr>Smart Contracts in Ethereum</vt:lpstr>
      <vt:lpstr>Ethereum Smart Contract Capabilities</vt:lpstr>
      <vt:lpstr>Smart Contracts in Business</vt:lpstr>
      <vt:lpstr>Simple Smart Contract Code Example</vt:lpstr>
      <vt:lpstr>Example</vt:lpstr>
      <vt:lpstr>Smart Contract Applications</vt:lpstr>
      <vt:lpstr>Immutability</vt:lpstr>
      <vt:lpstr>Gas and Fees</vt:lpstr>
      <vt:lpstr>Summary</vt:lpstr>
      <vt:lpstr>Reading List </vt:lpstr>
      <vt:lpstr>Homework</vt:lpstr>
      <vt:lpstr>Homework Tips</vt:lpstr>
      <vt:lpstr>PowerPoint Presentation</vt:lpstr>
      <vt:lpstr>PowerPoint Presentation</vt:lpstr>
      <vt:lpstr>PowerPoint Presentation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Mihael Mladenov</cp:lastModifiedBy>
  <cp:revision>68</cp:revision>
  <dcterms:created xsi:type="dcterms:W3CDTF">2014-01-02T17:00:34Z</dcterms:created>
  <dcterms:modified xsi:type="dcterms:W3CDTF">2018-10-19T09:58:32Z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