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2"/>
  </p:sldMasterIdLst>
  <p:notesMasterIdLst>
    <p:notesMasterId r:id="rId61"/>
  </p:notesMasterIdLst>
  <p:handoutMasterIdLst>
    <p:handoutMasterId r:id="rId62"/>
  </p:handoutMasterIdLst>
  <p:sldIdLst>
    <p:sldId id="458" r:id="rId3"/>
    <p:sldId id="276" r:id="rId4"/>
    <p:sldId id="412" r:id="rId5"/>
    <p:sldId id="464" r:id="rId6"/>
    <p:sldId id="465" r:id="rId7"/>
    <p:sldId id="469" r:id="rId8"/>
    <p:sldId id="470" r:id="rId9"/>
    <p:sldId id="472" r:id="rId10"/>
    <p:sldId id="473" r:id="rId11"/>
    <p:sldId id="474" r:id="rId12"/>
    <p:sldId id="415" r:id="rId13"/>
    <p:sldId id="419" r:id="rId14"/>
    <p:sldId id="449" r:id="rId15"/>
    <p:sldId id="459" r:id="rId16"/>
    <p:sldId id="406" r:id="rId17"/>
    <p:sldId id="414" r:id="rId18"/>
    <p:sldId id="448" r:id="rId19"/>
    <p:sldId id="460" r:id="rId20"/>
    <p:sldId id="416" r:id="rId21"/>
    <p:sldId id="418" r:id="rId22"/>
    <p:sldId id="420" r:id="rId23"/>
    <p:sldId id="421" r:id="rId24"/>
    <p:sldId id="461" r:id="rId25"/>
    <p:sldId id="422" r:id="rId26"/>
    <p:sldId id="426" r:id="rId27"/>
    <p:sldId id="423" r:id="rId28"/>
    <p:sldId id="424" r:id="rId29"/>
    <p:sldId id="425" r:id="rId30"/>
    <p:sldId id="475" r:id="rId31"/>
    <p:sldId id="432" r:id="rId32"/>
    <p:sldId id="440" r:id="rId33"/>
    <p:sldId id="447" r:id="rId34"/>
    <p:sldId id="450" r:id="rId35"/>
    <p:sldId id="427" r:id="rId36"/>
    <p:sldId id="451" r:id="rId37"/>
    <p:sldId id="428" r:id="rId38"/>
    <p:sldId id="462" r:id="rId39"/>
    <p:sldId id="429" r:id="rId40"/>
    <p:sldId id="430" r:id="rId41"/>
    <p:sldId id="439" r:id="rId42"/>
    <p:sldId id="463" r:id="rId43"/>
    <p:sldId id="435" r:id="rId44"/>
    <p:sldId id="431" r:id="rId45"/>
    <p:sldId id="436" r:id="rId46"/>
    <p:sldId id="437" r:id="rId47"/>
    <p:sldId id="433" r:id="rId48"/>
    <p:sldId id="441" r:id="rId49"/>
    <p:sldId id="434" r:id="rId50"/>
    <p:sldId id="349" r:id="rId51"/>
    <p:sldId id="443" r:id="rId52"/>
    <p:sldId id="442" r:id="rId53"/>
    <p:sldId id="452" r:id="rId54"/>
    <p:sldId id="453" r:id="rId55"/>
    <p:sldId id="454" r:id="rId56"/>
    <p:sldId id="457" r:id="rId57"/>
    <p:sldId id="456" r:id="rId58"/>
    <p:sldId id="455" r:id="rId59"/>
    <p:sldId id="405" r:id="rId6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58"/>
            <p14:sldId id="276"/>
            <p14:sldId id="412"/>
            <p14:sldId id="464"/>
            <p14:sldId id="465"/>
            <p14:sldId id="469"/>
            <p14:sldId id="470"/>
            <p14:sldId id="472"/>
            <p14:sldId id="473"/>
            <p14:sldId id="474"/>
            <p14:sldId id="415"/>
            <p14:sldId id="419"/>
            <p14:sldId id="449"/>
          </p14:sldIdLst>
        </p14:section>
        <p14:section name="Main Content" id="{BC4A3995-4CED-4320-A673-95328C9C809D}">
          <p14:sldIdLst>
            <p14:sldId id="459"/>
            <p14:sldId id="406"/>
            <p14:sldId id="414"/>
            <p14:sldId id="448"/>
            <p14:sldId id="460"/>
            <p14:sldId id="416"/>
            <p14:sldId id="418"/>
            <p14:sldId id="420"/>
            <p14:sldId id="421"/>
            <p14:sldId id="461"/>
            <p14:sldId id="422"/>
            <p14:sldId id="426"/>
            <p14:sldId id="423"/>
            <p14:sldId id="424"/>
            <p14:sldId id="425"/>
            <p14:sldId id="475"/>
            <p14:sldId id="432"/>
            <p14:sldId id="440"/>
            <p14:sldId id="447"/>
            <p14:sldId id="450"/>
            <p14:sldId id="427"/>
            <p14:sldId id="451"/>
            <p14:sldId id="428"/>
            <p14:sldId id="462"/>
            <p14:sldId id="429"/>
            <p14:sldId id="430"/>
            <p14:sldId id="439"/>
            <p14:sldId id="463"/>
            <p14:sldId id="435"/>
            <p14:sldId id="431"/>
            <p14:sldId id="436"/>
            <p14:sldId id="437"/>
            <p14:sldId id="433"/>
            <p14:sldId id="441"/>
            <p14:sldId id="434"/>
          </p14:sldIdLst>
        </p14:section>
        <p14:section name="Conclusion" id="{10E03AB1-9AA8-4E86-9A64-D741901E50A2}">
          <p14:sldIdLst>
            <p14:sldId id="349"/>
            <p14:sldId id="443"/>
            <p14:sldId id="442"/>
            <p14:sldId id="452"/>
            <p14:sldId id="453"/>
            <p14:sldId id="454"/>
            <p14:sldId id="457"/>
            <p14:sldId id="456"/>
            <p14:sldId id="455"/>
            <p14:sldId id="40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15"/>
    <a:srgbClr val="FFFF66"/>
    <a:srgbClr val="FF00FF"/>
    <a:srgbClr val="00FFFF"/>
    <a:srgbClr val="FF66CC"/>
    <a:srgbClr val="FD9407"/>
    <a:srgbClr val="B86E0C"/>
    <a:srgbClr val="CD9F6D"/>
    <a:srgbClr val="D06A6A"/>
    <a:srgbClr val="9952E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7814" autoAdjust="0"/>
  </p:normalViewPr>
  <p:slideViewPr>
    <p:cSldViewPr>
      <p:cViewPr varScale="1">
        <p:scale>
          <a:sx n="101" d="100"/>
          <a:sy n="101" d="100"/>
        </p:scale>
        <p:origin x="138" y="34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201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10/5/2018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321511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6216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 source,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252583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https://blockchain.info/en/block/000000000000000000725957bfd2a881e56951df690c8d082da707d1a1e0199a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a:t>Поръчков адрес</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https://www.myetherwallet.com/</a:t>
            </a:r>
          </a:p>
          <a:p>
            <a:r>
              <a:rPr lang="en-GB" dirty="0"/>
              <a:t>https://iancoleman.io/bip39/</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Word</a:t>
            </a:r>
            <a:r>
              <a:rPr lang="en-US" baseline="0" dirty="0"/>
              <a:t> emphasis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621815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Tree>
    <p:extLst>
      <p:ext uri="{BB962C8B-B14F-4D97-AF65-F5344CB8AC3E}">
        <p14:creationId xmlns:p14="http://schemas.microsoft.com/office/powerpoint/2010/main" val="189857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http://www.masternodes.pro</a:t>
            </a:r>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48</a:t>
            </a:fld>
            <a:endParaRPr lang="en-US" dirty="0"/>
          </a:p>
        </p:txBody>
      </p:sp>
    </p:spTree>
    <p:extLst>
      <p:ext uri="{BB962C8B-B14F-4D97-AF65-F5344CB8AC3E}">
        <p14:creationId xmlns:p14="http://schemas.microsoft.com/office/powerpoint/2010/main" val="97410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396163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https://medium.com/@kaykurokawa/iota-doesnt-scale-fff54f56e975</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38502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Word</a:t>
            </a:r>
            <a:r>
              <a:rPr lang="en-US" baseline="0" dirty="0"/>
              <a:t> emphasis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202996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Word</a:t>
            </a:r>
            <a:r>
              <a:rPr lang="en-US" baseline="0" dirty="0"/>
              <a:t> emphasis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2156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Word</a:t>
            </a:r>
            <a:r>
              <a:rPr lang="en-US" baseline="0" dirty="0"/>
              <a:t> emphasis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266311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https://bitcoin.stackexchange.com/questions/1738/what-would-happen-if-a-portion-of-the-bitcoin-network-was-separated-from-the-res</a:t>
            </a:r>
          </a:p>
          <a:p>
            <a:endParaRPr lang="en-US" dirty="0" smtClean="0"/>
          </a:p>
          <a:p>
            <a:pPr fontAlgn="base"/>
            <a:r>
              <a:rPr lang="en-US" sz="1600" b="0" i="0" kern="1200" dirty="0" smtClean="0">
                <a:solidFill>
                  <a:schemeClr val="tx1"/>
                </a:solidFill>
                <a:effectLst/>
                <a:latin typeface="+mn-lt"/>
                <a:ea typeface="+mn-ea"/>
                <a:cs typeface="+mn-cs"/>
              </a:rPr>
              <a:t>It wouldn't be a fork as both chains would only exists as the longest chain until the network was reconnected. As soon as Armenia was reconnected to the internet every client would via block exchange determine there is a longer block and switch to that chain. The orphaned chain would simply be discarded by all clients and eventually the entire network would be "re-unified" under the single longest chain.</a:t>
            </a:r>
          </a:p>
          <a:p>
            <a:pPr fontAlgn="base"/>
            <a:r>
              <a:rPr lang="en-US" sz="1600" b="0" i="0" kern="1200" dirty="0" smtClean="0">
                <a:solidFill>
                  <a:schemeClr val="tx1"/>
                </a:solidFill>
                <a:effectLst/>
                <a:latin typeface="+mn-lt"/>
                <a:ea typeface="+mn-ea"/>
                <a:cs typeface="+mn-cs"/>
              </a:rPr>
              <a:t>In a situation like that it would be difficult but not impossible to pull off a double spend. An attacker would need to have wallets in both sub-networks so coins could be spent in both sub-networks during the "isolation". A precaution to take when isolated from "main internet" is to not process any transactions until the sub-networks have rejoined.</a:t>
            </a:r>
          </a:p>
          <a:p>
            <a:pPr fontAlgn="base"/>
            <a:r>
              <a:rPr lang="en-US" sz="1600" b="0" i="0" kern="1200" dirty="0" smtClean="0">
                <a:solidFill>
                  <a:schemeClr val="tx1"/>
                </a:solidFill>
                <a:effectLst/>
                <a:latin typeface="+mn-lt"/>
                <a:ea typeface="+mn-ea"/>
                <a:cs typeface="+mn-cs"/>
              </a:rPr>
              <a:t>For example a store could accept coins, and prepare orders but not ship them until rejoining the main network and ensuring no double-spend occurred. If a double-spend had occurred the merchant would become aware once the larger network began processing the orphaned transactions and they were reported as invalid by the network. If no double spend occurred those transactions would eventually be included in longest </a:t>
            </a:r>
            <a:r>
              <a:rPr lang="en-US" sz="1600" b="0" i="0" kern="1200" dirty="0" err="1" smtClean="0">
                <a:solidFill>
                  <a:schemeClr val="tx1"/>
                </a:solidFill>
                <a:effectLst/>
                <a:latin typeface="+mn-lt"/>
                <a:ea typeface="+mn-ea"/>
                <a:cs typeface="+mn-cs"/>
              </a:rPr>
              <a:t>blockchain</a:t>
            </a:r>
            <a:r>
              <a:rPr lang="en-US" sz="1600" b="0" i="0" kern="1200" dirty="0" smtClean="0">
                <a:solidFill>
                  <a:schemeClr val="tx1"/>
                </a:solidFill>
                <a:effectLst/>
                <a:latin typeface="+mn-lt"/>
                <a:ea typeface="+mn-ea"/>
                <a:cs typeface="+mn-cs"/>
              </a:rPr>
              <a:t> and become confirmed.</a:t>
            </a:r>
          </a:p>
          <a:p>
            <a:pPr fontAlgn="base"/>
            <a:r>
              <a:rPr lang="en-US" sz="1600" b="0" i="0" kern="1200" dirty="0" smtClean="0">
                <a:solidFill>
                  <a:schemeClr val="tx1"/>
                </a:solidFill>
                <a:effectLst/>
                <a:latin typeface="+mn-lt"/>
                <a:ea typeface="+mn-ea"/>
                <a:cs typeface="+mn-cs"/>
              </a:rPr>
              <a:t>For those in the "main network" there is no risk from a double spend because their chain will remain longest and will survive while overwriting transactions from the smaller sub-network once the networks are rejoined.</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223718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Word</a:t>
            </a:r>
            <a:r>
              <a:rPr lang="en-US" baseline="0" dirty="0"/>
              <a:t> emphasis </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4.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hyperlink" Target="http://www.telenor.bg/" TargetMode="External"/><Relationship Id="rId14" Type="http://schemas.openxmlformats.org/officeDocument/2006/relationships/image" Target="../media/image2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3.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hyperlink" Target="https://www.xs-software.com/" TargetMode="External"/><Relationship Id="rId1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8.png"/><Relationship Id="rId5" Type="http://schemas.openxmlformats.org/officeDocument/2006/relationships/hyperlink" Target="https://www.facebook.com/SoftwareUniversity" TargetMode="External"/><Relationship Id="rId10" Type="http://schemas.openxmlformats.org/officeDocument/2006/relationships/image" Target="../media/image37.png"/><Relationship Id="rId4" Type="http://schemas.openxmlformats.org/officeDocument/2006/relationships/hyperlink" Target="http://softuni.foundation/" TargetMode="External"/><Relationship Id="rId9" Type="http://schemas.openxmlformats.org/officeDocument/2006/relationships/image" Target="../media/image3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808"/>
            <a:ext cx="2950749" cy="395420"/>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604"/>
            <a:ext cx="2950749" cy="36310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855"/>
            <a:ext cx="2950749" cy="52468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111"/>
            <a:ext cx="2950749" cy="46005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8194322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10/5/2018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99910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5"/>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8"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10/5/2018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7573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10/5/2018</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7887" y="3048001"/>
            <a:ext cx="4142269"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5869" y="1269705"/>
            <a:ext cx="3506115"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495" y="4961886"/>
            <a:ext cx="6685847"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1487" y="1253341"/>
            <a:ext cx="3536315"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667" y="1297094"/>
            <a:ext cx="4110401"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493" y="3323273"/>
            <a:ext cx="6676269"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044772F-0D2E-43A8-A5D8-51E52071743D}"/>
              </a:ext>
            </a:extLst>
          </p:cNvPr>
          <p:cNvPicPr>
            <a:picLocks noChangeAspect="1"/>
          </p:cNvPicPr>
          <p:nvPr userDrawn="1"/>
        </p:nvPicPr>
        <p:blipFill>
          <a:blip r:embed="rId15">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22387991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4143" y="1200162"/>
            <a:ext cx="6095011"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322" y="1399790"/>
            <a:ext cx="5352870"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322" y="2317265"/>
            <a:ext cx="6665764"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59479" y="2602277"/>
            <a:ext cx="3154360"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683" y="5230897"/>
            <a:ext cx="7165745"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5436" y="4510112"/>
            <a:ext cx="3351927"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0B46386-5110-442C-91F3-2E0213887379}"/>
              </a:ext>
            </a:extLst>
          </p:cNvPr>
          <p:cNvPicPr>
            <a:picLocks noChangeAspect="1"/>
          </p:cNvPicPr>
          <p:nvPr userDrawn="1"/>
        </p:nvPicPr>
        <p:blipFill>
          <a:blip r:embed="rId15">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32780789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501534" cy="5496127"/>
          </a:xfrm>
        </p:spPr>
        <p:txBody>
          <a:bodyPr wrap="square">
            <a:noAutofit/>
          </a:bodyPr>
          <a:lstStyle>
            <a:lvl1pPr>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5310825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10/5/2018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3" name="Picture 12">
            <a:extLst>
              <a:ext uri="{FF2B5EF4-FFF2-40B4-BE49-F238E27FC236}">
                <a16:creationId xmlns:a16="http://schemas.microsoft.com/office/drawing/2014/main" id="{B533FB04-88C8-4C2B-86A9-D298B88BBD60}"/>
              </a:ext>
            </a:extLst>
          </p:cNvPr>
          <p:cNvPicPr>
            <a:picLocks noChangeAspect="1"/>
          </p:cNvPicPr>
          <p:nvPr userDrawn="1"/>
        </p:nvPicPr>
        <p:blipFill>
          <a:blip r:embed="rId4">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2349652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428993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10/5/2018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3" name="Picture 12">
            <a:extLst>
              <a:ext uri="{FF2B5EF4-FFF2-40B4-BE49-F238E27FC236}">
                <a16:creationId xmlns:a16="http://schemas.microsoft.com/office/drawing/2014/main" id="{D52BE4DE-A587-4D30-A863-41A52D46C07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40489" y="230627"/>
            <a:ext cx="2130000" cy="621792"/>
          </a:xfrm>
          <a:prstGeom prst="rect">
            <a:avLst/>
          </a:prstGeom>
        </p:spPr>
      </p:pic>
    </p:spTree>
    <p:extLst>
      <p:ext uri="{BB962C8B-B14F-4D97-AF65-F5344CB8AC3E}">
        <p14:creationId xmlns:p14="http://schemas.microsoft.com/office/powerpoint/2010/main" val="1060187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10/5/2018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8" name="Picture 7">
            <a:extLst>
              <a:ext uri="{FF2B5EF4-FFF2-40B4-BE49-F238E27FC236}">
                <a16:creationId xmlns:a16="http://schemas.microsoft.com/office/drawing/2014/main" id="{4D6878BC-3A7E-4019-8755-448DBEEA16A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40489" y="230627"/>
            <a:ext cx="2130000" cy="621792"/>
          </a:xfrm>
          <a:prstGeom prst="rect">
            <a:avLst/>
          </a:prstGeom>
        </p:spPr>
      </p:pic>
    </p:spTree>
    <p:extLst>
      <p:ext uri="{BB962C8B-B14F-4D97-AF65-F5344CB8AC3E}">
        <p14:creationId xmlns:p14="http://schemas.microsoft.com/office/powerpoint/2010/main" val="11652171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10/5/2018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65DE8347-F6CB-43FD-BDD5-7B2D5726E5E8}"/>
              </a:ext>
            </a:extLst>
          </p:cNvPr>
          <p:cNvPicPr>
            <a:picLocks noChangeAspect="1"/>
          </p:cNvPicPr>
          <p:nvPr userDrawn="1"/>
        </p:nvPicPr>
        <p:blipFill>
          <a:blip r:embed="rId3">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99917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012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p>
            <a:fld id="{055373AC-9AA7-423B-BA00-BA1C74164DBD}" type="datetime1">
              <a:rPr lang="en-US" smtClean="0"/>
              <a:pPr/>
              <a:t>10/5/2018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7" name="Picture 16">
            <a:extLst>
              <a:ext uri="{FF2B5EF4-FFF2-40B4-BE49-F238E27FC236}">
                <a16:creationId xmlns:a16="http://schemas.microsoft.com/office/drawing/2014/main" id="{DD4F703B-047F-43BD-8C21-7ECDA94E0DA1}"/>
              </a:ext>
            </a:extLst>
          </p:cNvPr>
          <p:cNvPicPr>
            <a:picLocks noChangeAspect="1"/>
          </p:cNvPicPr>
          <p:nvPr userDrawn="1"/>
        </p:nvPicPr>
        <p:blipFill>
          <a:blip r:embed="rId4">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7137283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6"/>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10/5/2018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3FE0DC5B-B234-42E5-B788-82F1A6AFA9AF}"/>
              </a:ext>
            </a:extLst>
          </p:cNvPr>
          <p:cNvPicPr>
            <a:picLocks noChangeAspect="1"/>
          </p:cNvPicPr>
          <p:nvPr userDrawn="1"/>
        </p:nvPicPr>
        <p:blipFill>
          <a:blip r:embed="rId3">
            <a:extLst/>
          </a:blip>
          <a:stretch>
            <a:fillRect/>
          </a:stretch>
        </p:blipFill>
        <p:spPr>
          <a:xfrm>
            <a:off x="9861558" y="226007"/>
            <a:ext cx="2130552" cy="621954"/>
          </a:xfrm>
          <a:prstGeom prst="rect">
            <a:avLst/>
          </a:prstGeom>
        </p:spPr>
      </p:pic>
    </p:spTree>
    <p:extLst>
      <p:ext uri="{BB962C8B-B14F-4D97-AF65-F5344CB8AC3E}">
        <p14:creationId xmlns:p14="http://schemas.microsoft.com/office/powerpoint/2010/main" val="40695221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10/5/2018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0498000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1"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1"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1"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1"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1"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1"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softuni.b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facebook.com/groups/SoftUniIntroToBlockchainTechnologyOctober2018/"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bitcoinvanitygen.com/"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passwordsgenerator.net/sha256-hash-generator/" TargetMode="External"/><Relationship Id="rId2" Type="http://schemas.openxmlformats.org/officeDocument/2006/relationships/hyperlink" Target="https://www.fileformat.info/tool/hash.ht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Caesar_cipher"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hyperlink" Target="https://keybase.io/" TargetMode="External"/><Relationship Id="rId5" Type="http://schemas.openxmlformats.org/officeDocument/2006/relationships/hyperlink" Target="https://support.microsoft.com/en-us/help/246071/description-of-symmetric-and-asymmetric-encryption" TargetMode="External"/><Relationship Id="rId4" Type="http://schemas.openxmlformats.org/officeDocument/2006/relationships/hyperlink" Target="https://www.dcode.fr/caesar-cipher"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aspencrypt.com/crypto101_terminology.html" TargetMode="External"/><Relationship Id="rId2" Type="http://schemas.openxmlformats.org/officeDocument/2006/relationships/hyperlink" Target="https://en.bitcoin.it/wiki/Base58Check_encoding" TargetMode="External"/><Relationship Id="rId1" Type="http://schemas.openxmlformats.org/officeDocument/2006/relationships/slideLayout" Target="../slideLayouts/slideLayout6.xml"/><Relationship Id="rId5" Type="http://schemas.openxmlformats.org/officeDocument/2006/relationships/hyperlink" Target="https://educationblog.oup.com/secondary/maths/numbers-of-atoms-in-the-universe" TargetMode="External"/><Relationship Id="rId4" Type="http://schemas.openxmlformats.org/officeDocument/2006/relationships/hyperlink" Target="https://github.com/bitcoinbook/bitcoinbook/blob/develop/ch04.asciidoc"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lenschulwitz.com/base58" TargetMode="External"/><Relationship Id="rId2" Type="http://schemas.openxmlformats.org/officeDocument/2006/relationships/hyperlink" Target="https://en.wikipedia.org/wiki/Elliptic_curve_point_multiplication" TargetMode="External"/><Relationship Id="rId1" Type="http://schemas.openxmlformats.org/officeDocument/2006/relationships/slideLayout" Target="../slideLayouts/slideLayout6.xml"/><Relationship Id="rId5" Type="http://schemas.openxmlformats.org/officeDocument/2006/relationships/hyperlink" Target="https://bitalias.github.io/" TargetMode="External"/><Relationship Id="rId4" Type="http://schemas.openxmlformats.org/officeDocument/2006/relationships/hyperlink" Target="https://en.bitcoin.it/wiki/Vanityge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learncryptography.com/hash-functions/what-are-hash-functions" TargetMode="External"/><Relationship Id="rId2" Type="http://schemas.openxmlformats.org/officeDocument/2006/relationships/hyperlink" Target="https://en.bitcoin.it/wiki/Mnemonic_phrase" TargetMode="External"/><Relationship Id="rId1" Type="http://schemas.openxmlformats.org/officeDocument/2006/relationships/slideLayout" Target="../slideLayouts/slideLayout6.xml"/><Relationship Id="rId4" Type="http://schemas.openxmlformats.org/officeDocument/2006/relationships/hyperlink" Target="https://www.coindesk.com/short-guide-blockchain-consensus-protocol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54.png"/><Relationship Id="rId4" Type="http://schemas.openxmlformats.org/officeDocument/2006/relationships/hyperlink" Target="http://softuni.foundation/" TargetMode="External"/><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blog.apla.io/what-is-a-blockchain-oracle-2ccca433c02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36C8E33C-AF43-4D63-85DF-64BCCCA0F312}"/>
              </a:ext>
            </a:extLst>
          </p:cNvPr>
          <p:cNvSpPr>
            <a:spLocks noGrp="1"/>
          </p:cNvSpPr>
          <p:nvPr>
            <p:ph type="subTitle" idx="1"/>
          </p:nvPr>
        </p:nvSpPr>
        <p:spPr>
          <a:xfrm>
            <a:off x="666686" y="1273074"/>
            <a:ext cx="10962447" cy="882654"/>
          </a:xfrm>
        </p:spPr>
        <p:txBody>
          <a:bodyPr>
            <a:normAutofit fontScale="25000" lnSpcReduction="20000"/>
          </a:bodyPr>
          <a:lstStyle/>
          <a:p>
            <a:r>
              <a:rPr lang="en-US" sz="13200" dirty="0"/>
              <a:t>Encryption, Hashing, Addresses</a:t>
            </a:r>
            <a:r>
              <a:rPr lang="en-US" sz="13200" dirty="0" smtClean="0"/>
              <a:t>,</a:t>
            </a:r>
            <a:br>
              <a:rPr lang="en-US" sz="13200" dirty="0" smtClean="0"/>
            </a:br>
            <a:r>
              <a:rPr lang="en-US" sz="13200" dirty="0" smtClean="0"/>
              <a:t>Keys</a:t>
            </a:r>
            <a:r>
              <a:rPr lang="bg-BG" sz="13200" dirty="0"/>
              <a:t>, </a:t>
            </a:r>
            <a:r>
              <a:rPr lang="en-US" sz="13200" dirty="0"/>
              <a:t>Consensus</a:t>
            </a:r>
          </a:p>
          <a:p>
            <a:endParaRPr lang="en-US" dirty="0"/>
          </a:p>
        </p:txBody>
      </p:sp>
      <p:sp>
        <p:nvSpPr>
          <p:cNvPr id="10" name="Title 9">
            <a:extLst>
              <a:ext uri="{FF2B5EF4-FFF2-40B4-BE49-F238E27FC236}">
                <a16:creationId xmlns:a16="http://schemas.microsoft.com/office/drawing/2014/main" id="{5881D10B-C80E-4BE8-9038-0B3B27B42EDD}"/>
              </a:ext>
            </a:extLst>
          </p:cNvPr>
          <p:cNvSpPr>
            <a:spLocks noGrp="1"/>
          </p:cNvSpPr>
          <p:nvPr>
            <p:ph type="title"/>
          </p:nvPr>
        </p:nvSpPr>
        <p:spPr/>
        <p:txBody>
          <a:bodyPr/>
          <a:lstStyle/>
          <a:p>
            <a:r>
              <a:rPr lang="en-US" dirty="0"/>
              <a:t>Introduction to Cryptography</a:t>
            </a:r>
          </a:p>
        </p:txBody>
      </p:sp>
      <p:sp>
        <p:nvSpPr>
          <p:cNvPr id="13" name="Text Placeholder 12">
            <a:extLst>
              <a:ext uri="{FF2B5EF4-FFF2-40B4-BE49-F238E27FC236}">
                <a16:creationId xmlns:a16="http://schemas.microsoft.com/office/drawing/2014/main" id="{D0AC8925-DD36-4196-875C-3836B1A83351}"/>
              </a:ext>
            </a:extLst>
          </p:cNvPr>
          <p:cNvSpPr>
            <a:spLocks noGrp="1"/>
          </p:cNvSpPr>
          <p:nvPr>
            <p:ph type="body" sz="quarter" idx="17"/>
          </p:nvPr>
        </p:nvSpPr>
        <p:spPr>
          <a:xfrm>
            <a:off x="8641602" y="5754734"/>
            <a:ext cx="2950749" cy="705569"/>
          </a:xfrm>
        </p:spPr>
        <p:txBody>
          <a:bodyPr/>
          <a:lstStyle/>
          <a:p>
            <a:r>
              <a:rPr lang="en-US" sz="2000" dirty="0"/>
              <a:t>Software University</a:t>
            </a:r>
          </a:p>
          <a:p>
            <a:endParaRPr lang="en-US" dirty="0"/>
          </a:p>
        </p:txBody>
      </p:sp>
      <p:sp>
        <p:nvSpPr>
          <p:cNvPr id="14" name="Text Placeholder 13">
            <a:extLst>
              <a:ext uri="{FF2B5EF4-FFF2-40B4-BE49-F238E27FC236}">
                <a16:creationId xmlns:a16="http://schemas.microsoft.com/office/drawing/2014/main" id="{80E6A2D0-6005-44AB-883D-5D796A4B207A}"/>
              </a:ext>
            </a:extLst>
          </p:cNvPr>
          <p:cNvSpPr>
            <a:spLocks noGrp="1"/>
          </p:cNvSpPr>
          <p:nvPr>
            <p:ph type="body" sz="quarter" idx="18"/>
          </p:nvPr>
        </p:nvSpPr>
        <p:spPr>
          <a:xfrm>
            <a:off x="8641602" y="6195047"/>
            <a:ext cx="2950749" cy="642218"/>
          </a:xfrm>
        </p:spPr>
        <p:txBody>
          <a:bodyPr/>
          <a:lstStyle/>
          <a:p>
            <a:r>
              <a:rPr lang="en-US" sz="1800" dirty="0">
                <a:hlinkClick r:id="rId2"/>
              </a:rPr>
              <a:t>http://softuni.bg</a:t>
            </a:r>
            <a:endParaRPr lang="en-US" sz="1800" dirty="0"/>
          </a:p>
          <a:p>
            <a:endParaRPr lang="en-US" dirty="0"/>
          </a:p>
        </p:txBody>
      </p:sp>
      <p:sp>
        <p:nvSpPr>
          <p:cNvPr id="15" name="Text Placeholder 14">
            <a:extLst>
              <a:ext uri="{FF2B5EF4-FFF2-40B4-BE49-F238E27FC236}">
                <a16:creationId xmlns:a16="http://schemas.microsoft.com/office/drawing/2014/main" id="{3EA75F5B-B477-433F-91D5-EF4156FE107A}"/>
              </a:ext>
            </a:extLst>
          </p:cNvPr>
          <p:cNvSpPr>
            <a:spLocks noGrp="1"/>
          </p:cNvSpPr>
          <p:nvPr>
            <p:ph type="body" sz="quarter" idx="19"/>
          </p:nvPr>
        </p:nvSpPr>
        <p:spPr>
          <a:xfrm>
            <a:off x="670972" y="4876992"/>
            <a:ext cx="2950749" cy="506412"/>
          </a:xfrm>
        </p:spPr>
        <p:txBody>
          <a:bodyPr/>
          <a:lstStyle/>
          <a:p>
            <a:r>
              <a:rPr lang="en-US" noProof="1"/>
              <a:t>SoftUni </a:t>
            </a:r>
            <a:r>
              <a:rPr lang="en-US" noProof="1" smtClean="0"/>
              <a:t>Team</a:t>
            </a:r>
            <a:endParaRPr lang="en-US" noProof="1"/>
          </a:p>
        </p:txBody>
      </p:sp>
      <p:sp>
        <p:nvSpPr>
          <p:cNvPr id="16" name="Text Placeholder 15">
            <a:extLst>
              <a:ext uri="{FF2B5EF4-FFF2-40B4-BE49-F238E27FC236}">
                <a16:creationId xmlns:a16="http://schemas.microsoft.com/office/drawing/2014/main" id="{A0B9A96D-DD98-4BB4-923F-A8410EAD7A5D}"/>
              </a:ext>
            </a:extLst>
          </p:cNvPr>
          <p:cNvSpPr>
            <a:spLocks noGrp="1"/>
          </p:cNvSpPr>
          <p:nvPr>
            <p:ph type="body" sz="quarter" idx="20"/>
          </p:nvPr>
        </p:nvSpPr>
        <p:spPr>
          <a:xfrm>
            <a:off x="670972" y="5368966"/>
            <a:ext cx="2950749" cy="444343"/>
          </a:xfrm>
        </p:spPr>
        <p:txBody>
          <a:bodyPr/>
          <a:lstStyle/>
          <a:p>
            <a:r>
              <a:rPr lang="en-US" dirty="0"/>
              <a:t>Technical Trainers</a:t>
            </a:r>
          </a:p>
        </p:txBody>
      </p:sp>
      <p:pic>
        <p:nvPicPr>
          <p:cNvPr id="17" name="Picture 2" descr="C:\Users\Hristo\Google Drive\SoftUni\Blockchain\Intro to Blockchain - course\02. Intro to Cryptography\matrix-2953869_960_720.jpg">
            <a:extLst>
              <a:ext uri="{FF2B5EF4-FFF2-40B4-BE49-F238E27FC236}">
                <a16:creationId xmlns:a16="http://schemas.microsoft.com/office/drawing/2014/main" id="{F8F0A4E5-778D-46DF-A46F-DDFDFEDABE16}"/>
              </a:ext>
            </a:extLst>
          </p:cNvPr>
          <p:cNvPicPr>
            <a:picLocks noGrp="1" noChangeAspect="1" noChangeArrowheads="1"/>
          </p:cNvPicPr>
          <p:nvPr>
            <p:ph type="pic" sz="quarter" idx="10"/>
          </p:nvPr>
        </p:nvPicPr>
        <p:blipFill>
          <a:blip r:embed="rId3" cstate="print"/>
          <a:srcRect t="17920" b="17920"/>
          <a:stretch>
            <a:fillRect/>
          </a:stretch>
        </p:blipFill>
        <p:spPr bwMode="auto">
          <a:prstGeom prst="rect">
            <a:avLst/>
          </a:prstGeom>
          <a:noFill/>
        </p:spPr>
      </p:pic>
    </p:spTree>
    <p:extLst>
      <p:ext uri="{BB962C8B-B14F-4D97-AF65-F5344CB8AC3E}">
        <p14:creationId xmlns:p14="http://schemas.microsoft.com/office/powerpoint/2010/main" val="1500763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600200"/>
            <a:ext cx="11804822" cy="3268479"/>
          </a:xfrm>
        </p:spPr>
        <p:txBody>
          <a:bodyPr>
            <a:normAutofit/>
          </a:bodyPr>
          <a:lstStyle/>
          <a:p>
            <a:pPr marL="0" indent="0" algn="ctr">
              <a:buNone/>
            </a:pPr>
            <a:r>
              <a:rPr lang="en-US" sz="7200" b="1" dirty="0" smtClean="0">
                <a:solidFill>
                  <a:schemeClr val="bg1"/>
                </a:solidFill>
              </a:rPr>
              <a:t> </a:t>
            </a:r>
          </a:p>
          <a:p>
            <a:pPr marL="0" indent="0" algn="ctr">
              <a:buNone/>
            </a:pPr>
            <a:r>
              <a:rPr lang="en-US" sz="11500" b="1" dirty="0" smtClean="0"/>
              <a:t>Questions?</a:t>
            </a:r>
            <a:endParaRPr lang="en-US" sz="6000" b="1" noProof="1" smtClean="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0547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earliest types of </a:t>
            </a:r>
            <a:r>
              <a:rPr lang="en-US" dirty="0">
                <a:solidFill>
                  <a:schemeClr val="bg1"/>
                </a:solidFill>
              </a:rPr>
              <a:t>encryption</a:t>
            </a:r>
          </a:p>
          <a:p>
            <a:pPr lvl="1"/>
            <a:r>
              <a:rPr lang="en-US" dirty="0"/>
              <a:t>Shift (substitution) cipher</a:t>
            </a:r>
          </a:p>
          <a:p>
            <a:pPr lvl="1"/>
            <a:r>
              <a:rPr lang="en-US" dirty="0"/>
              <a:t>Permutation cipher</a:t>
            </a:r>
          </a:p>
          <a:p>
            <a:r>
              <a:rPr lang="en-US" dirty="0"/>
              <a:t>A </a:t>
            </a:r>
            <a:r>
              <a:rPr lang="en-US" dirty="0">
                <a:solidFill>
                  <a:schemeClr val="bg1"/>
                </a:solidFill>
              </a:rPr>
              <a:t>fundamental</a:t>
            </a:r>
            <a:r>
              <a:rPr lang="en-US" dirty="0"/>
              <a:t> part of Computer Science</a:t>
            </a:r>
          </a:p>
          <a:p>
            <a:r>
              <a:rPr lang="en-US" dirty="0"/>
              <a:t>A science that ensures </a:t>
            </a:r>
            <a:r>
              <a:rPr lang="en-US" dirty="0">
                <a:solidFill>
                  <a:schemeClr val="bg1"/>
                </a:solidFill>
              </a:rPr>
              <a:t>information security</a:t>
            </a:r>
          </a:p>
          <a:p>
            <a:pPr lvl="1"/>
            <a:r>
              <a:rPr lang="en-US" dirty="0"/>
              <a:t>Statistical breakdown of occurrences    </a:t>
            </a:r>
            <a:endParaRPr lang="bg-BG" dirty="0"/>
          </a:p>
        </p:txBody>
      </p:sp>
      <p:sp>
        <p:nvSpPr>
          <p:cNvPr id="4" name="Title 3"/>
          <p:cNvSpPr>
            <a:spLocks noGrp="1"/>
          </p:cNvSpPr>
          <p:nvPr>
            <p:ph type="title"/>
          </p:nvPr>
        </p:nvSpPr>
        <p:spPr/>
        <p:txBody>
          <a:bodyPr/>
          <a:lstStyle/>
          <a:p>
            <a:r>
              <a:rPr lang="en-US" dirty="0"/>
              <a:t>Why Cryptography - History </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Random numbers / </a:t>
            </a:r>
            <a:r>
              <a:rPr lang="en-US" dirty="0">
                <a:solidFill>
                  <a:schemeClr val="bg1"/>
                </a:solidFill>
              </a:rPr>
              <a:t>cryptographically </a:t>
            </a:r>
            <a:r>
              <a:rPr lang="en-US" dirty="0"/>
              <a:t>secure random numbers</a:t>
            </a:r>
          </a:p>
          <a:p>
            <a:r>
              <a:rPr lang="en-US" dirty="0"/>
              <a:t>Computationally secure</a:t>
            </a:r>
          </a:p>
          <a:p>
            <a:pPr lvl="1"/>
            <a:r>
              <a:rPr lang="en-US" dirty="0"/>
              <a:t>I</a:t>
            </a:r>
            <a:r>
              <a:rPr lang="en-GB" dirty="0"/>
              <a:t>f the </a:t>
            </a:r>
            <a:r>
              <a:rPr lang="en-GB" dirty="0">
                <a:solidFill>
                  <a:schemeClr val="bg1"/>
                </a:solidFill>
              </a:rPr>
              <a:t>best </a:t>
            </a:r>
            <a:r>
              <a:rPr lang="en-US" dirty="0">
                <a:solidFill>
                  <a:schemeClr val="bg1"/>
                </a:solidFill>
              </a:rPr>
              <a:t>possible </a:t>
            </a:r>
            <a:r>
              <a:rPr lang="en-US" dirty="0"/>
              <a:t>algorithm for breaking it requires </a:t>
            </a:r>
            <a:r>
              <a:rPr lang="en-US" dirty="0">
                <a:solidFill>
                  <a:schemeClr val="bg1"/>
                </a:solidFill>
              </a:rPr>
              <a:t>N</a:t>
            </a:r>
            <a:r>
              <a:rPr lang="en-US" dirty="0"/>
              <a:t> </a:t>
            </a:r>
            <a:br>
              <a:rPr lang="en-US" dirty="0"/>
            </a:br>
            <a:r>
              <a:rPr lang="en-US" dirty="0"/>
              <a:t>operations where </a:t>
            </a:r>
            <a:r>
              <a:rPr lang="en-US" dirty="0">
                <a:solidFill>
                  <a:schemeClr val="bg1"/>
                </a:solidFill>
              </a:rPr>
              <a:t>N</a:t>
            </a:r>
            <a:r>
              <a:rPr lang="en-US" dirty="0"/>
              <a:t> is such a </a:t>
            </a:r>
            <a:r>
              <a:rPr lang="en-US" dirty="0">
                <a:solidFill>
                  <a:schemeClr val="bg1"/>
                </a:solidFill>
              </a:rPr>
              <a:t>large number</a:t>
            </a:r>
            <a:r>
              <a:rPr lang="en-US" dirty="0"/>
              <a:t> that it is </a:t>
            </a:r>
            <a:r>
              <a:rPr lang="en-US" dirty="0">
                <a:solidFill>
                  <a:schemeClr val="bg1"/>
                </a:solidFill>
              </a:rPr>
              <a:t>infeasible</a:t>
            </a:r>
            <a:r>
              <a:rPr lang="en-US" dirty="0"/>
              <a:t> to carry out this many operations.</a:t>
            </a:r>
          </a:p>
          <a:p>
            <a:r>
              <a:rPr lang="en-US" dirty="0"/>
              <a:t>Unconditionally secure</a:t>
            </a:r>
          </a:p>
          <a:p>
            <a:pPr lvl="1"/>
            <a:r>
              <a:rPr lang="en-GB" dirty="0"/>
              <a:t>It cannot </a:t>
            </a:r>
            <a:r>
              <a:rPr lang="en-US" dirty="0"/>
              <a:t>be broken even with </a:t>
            </a:r>
            <a:r>
              <a:rPr lang="en-US" dirty="0">
                <a:solidFill>
                  <a:schemeClr val="bg1"/>
                </a:solidFill>
              </a:rPr>
              <a:t>infinite</a:t>
            </a:r>
            <a:r>
              <a:rPr lang="en-US" dirty="0"/>
              <a:t> computing power.</a:t>
            </a:r>
          </a:p>
        </p:txBody>
      </p:sp>
      <p:sp>
        <p:nvSpPr>
          <p:cNvPr id="4" name="Title 3"/>
          <p:cNvSpPr>
            <a:spLocks noGrp="1"/>
          </p:cNvSpPr>
          <p:nvPr>
            <p:ph type="title"/>
          </p:nvPr>
        </p:nvSpPr>
        <p:spPr/>
        <p:txBody>
          <a:bodyPr/>
          <a:lstStyle/>
          <a:p>
            <a:r>
              <a:rPr lang="en-US" dirty="0"/>
              <a:t>Why Cryptography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One of the </a:t>
            </a:r>
            <a:r>
              <a:rPr lang="en-US" dirty="0">
                <a:solidFill>
                  <a:schemeClr val="bg1"/>
                </a:solidFill>
              </a:rPr>
              <a:t>building blocks</a:t>
            </a:r>
            <a:r>
              <a:rPr lang="en-US" dirty="0">
                <a:solidFill>
                  <a:schemeClr val="accent1"/>
                </a:solidFill>
              </a:rPr>
              <a:t> </a:t>
            </a:r>
            <a:r>
              <a:rPr lang="en-US" dirty="0"/>
              <a:t>of any proper blockchain</a:t>
            </a:r>
          </a:p>
          <a:p>
            <a:pPr>
              <a:buClr>
                <a:schemeClr val="tx1"/>
              </a:buClr>
            </a:pPr>
            <a:r>
              <a:rPr lang="en-US" dirty="0">
                <a:solidFill>
                  <a:schemeClr val="bg1"/>
                </a:solidFill>
              </a:rPr>
              <a:t>Integrity</a:t>
            </a:r>
            <a:r>
              <a:rPr lang="en-US" dirty="0"/>
              <a:t> and </a:t>
            </a:r>
            <a:r>
              <a:rPr lang="en-US" dirty="0">
                <a:solidFill>
                  <a:schemeClr val="bg1"/>
                </a:solidFill>
              </a:rPr>
              <a:t>truthfulness</a:t>
            </a:r>
            <a:r>
              <a:rPr lang="en-US" dirty="0"/>
              <a:t> of the ledger</a:t>
            </a:r>
          </a:p>
          <a:p>
            <a:r>
              <a:rPr lang="en-US" dirty="0"/>
              <a:t>Transaction </a:t>
            </a:r>
            <a:r>
              <a:rPr lang="en-US" dirty="0">
                <a:solidFill>
                  <a:schemeClr val="bg1"/>
                </a:solidFill>
              </a:rPr>
              <a:t>authenticity</a:t>
            </a:r>
          </a:p>
          <a:p>
            <a:r>
              <a:rPr lang="en-US" dirty="0"/>
              <a:t>Transaction </a:t>
            </a:r>
            <a:r>
              <a:rPr lang="en-US" dirty="0">
                <a:solidFill>
                  <a:schemeClr val="bg1"/>
                </a:solidFill>
              </a:rPr>
              <a:t>privacy</a:t>
            </a:r>
          </a:p>
          <a:p>
            <a:r>
              <a:rPr lang="en-US" dirty="0"/>
              <a:t>Node identity</a:t>
            </a:r>
          </a:p>
          <a:p>
            <a:endParaRPr lang="en-US" dirty="0"/>
          </a:p>
          <a:p>
            <a:endParaRPr lang="bg-BG" dirty="0"/>
          </a:p>
        </p:txBody>
      </p:sp>
      <p:sp>
        <p:nvSpPr>
          <p:cNvPr id="4" name="Title 3"/>
          <p:cNvSpPr>
            <a:spLocks noGrp="1"/>
          </p:cNvSpPr>
          <p:nvPr>
            <p:ph type="title"/>
          </p:nvPr>
        </p:nvSpPr>
        <p:spPr/>
        <p:txBody>
          <a:bodyPr/>
          <a:lstStyle/>
          <a:p>
            <a:r>
              <a:rPr lang="en-US" dirty="0"/>
              <a:t>Cryptography and Blockchain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BE84E1-37E0-425D-922A-A06CC6D17487}"/>
              </a:ext>
            </a:extLst>
          </p:cNvPr>
          <p:cNvSpPr>
            <a:spLocks noGrp="1"/>
          </p:cNvSpPr>
          <p:nvPr>
            <p:ph type="body" sz="quarter" idx="10"/>
          </p:nvPr>
        </p:nvSpPr>
        <p:spPr/>
        <p:txBody>
          <a:bodyPr/>
          <a:lstStyle/>
          <a:p>
            <a:r>
              <a:rPr lang="en-US" dirty="0"/>
              <a:t>Caesar's Cipher</a:t>
            </a:r>
          </a:p>
        </p:txBody>
      </p:sp>
      <p:sp>
        <p:nvSpPr>
          <p:cNvPr id="5" name="Text Placeholder 4">
            <a:extLst>
              <a:ext uri="{FF2B5EF4-FFF2-40B4-BE49-F238E27FC236}">
                <a16:creationId xmlns:a16="http://schemas.microsoft.com/office/drawing/2014/main" id="{716F1A23-5C98-4B69-83D7-89010CCAD375}"/>
              </a:ext>
            </a:extLst>
          </p:cNvPr>
          <p:cNvSpPr>
            <a:spLocks noGrp="1"/>
          </p:cNvSpPr>
          <p:nvPr>
            <p:ph type="body" sz="quarter" idx="11"/>
          </p:nvPr>
        </p:nvSpPr>
        <p:spPr/>
        <p:txBody>
          <a:bodyPr/>
          <a:lstStyle/>
          <a:p>
            <a:r>
              <a:rPr lang="en-US" dirty="0">
                <a:solidFill>
                  <a:schemeClr val="bg1"/>
                </a:solidFill>
              </a:rPr>
              <a:t>The pioneer in encryption</a:t>
            </a:r>
          </a:p>
        </p:txBody>
      </p:sp>
      <p:pic>
        <p:nvPicPr>
          <p:cNvPr id="6" name="Picture 5" descr="A person standing in front of a building&#10;&#10;Description generated with high confidence">
            <a:extLst>
              <a:ext uri="{FF2B5EF4-FFF2-40B4-BE49-F238E27FC236}">
                <a16:creationId xmlns:a16="http://schemas.microsoft.com/office/drawing/2014/main" id="{07D2C03D-C73C-43D6-919A-62344802E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412" y="230516"/>
            <a:ext cx="5334000" cy="4445001"/>
          </a:xfrm>
          <a:prstGeom prst="rect">
            <a:avLst/>
          </a:prstGeom>
        </p:spPr>
      </p:pic>
    </p:spTree>
    <p:extLst>
      <p:ext uri="{BB962C8B-B14F-4D97-AF65-F5344CB8AC3E}">
        <p14:creationId xmlns:p14="http://schemas.microsoft.com/office/powerpoint/2010/main" val="183469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066800"/>
            <a:ext cx="11804822" cy="5570355"/>
          </a:xfrm>
        </p:spPr>
        <p:txBody>
          <a:bodyPr>
            <a:normAutofit/>
          </a:bodyPr>
          <a:lstStyle/>
          <a:p>
            <a:pPr>
              <a:lnSpc>
                <a:spcPct val="100000"/>
              </a:lnSpc>
            </a:pPr>
            <a:r>
              <a:rPr lang="en-US" sz="3600" dirty="0"/>
              <a:t>Called also shift cipher </a:t>
            </a:r>
            <a:r>
              <a:rPr lang="en-US" sz="3600" dirty="0">
                <a:solidFill>
                  <a:schemeClr val="bg1"/>
                </a:solidFill>
              </a:rPr>
              <a:t>when key </a:t>
            </a:r>
            <a:r>
              <a:rPr lang="en-US" sz="3600" dirty="0">
                <a:solidFill>
                  <a:schemeClr val="bg1"/>
                </a:solidFill>
                <a:sym typeface="Symbol"/>
              </a:rPr>
              <a:t> 3</a:t>
            </a:r>
            <a:endParaRPr lang="en-US" sz="3600" dirty="0">
              <a:solidFill>
                <a:schemeClr val="bg1"/>
              </a:solidFill>
            </a:endParaRPr>
          </a:p>
          <a:p>
            <a:r>
              <a:rPr lang="en-US" sz="3600" dirty="0"/>
              <a:t>Transforming</a:t>
            </a:r>
            <a:r>
              <a:rPr lang="en-US" sz="3600" dirty="0">
                <a:solidFill>
                  <a:schemeClr val="bg1"/>
                </a:solidFill>
              </a:rPr>
              <a:t> plain</a:t>
            </a:r>
            <a:r>
              <a:rPr lang="bg-BG" sz="3600" dirty="0">
                <a:solidFill>
                  <a:schemeClr val="bg1"/>
                </a:solidFill>
              </a:rPr>
              <a:t> </a:t>
            </a:r>
            <a:r>
              <a:rPr lang="en-US" sz="3600" dirty="0">
                <a:solidFill>
                  <a:schemeClr val="bg1"/>
                </a:solidFill>
              </a:rPr>
              <a:t>text</a:t>
            </a:r>
            <a:r>
              <a:rPr lang="en-US" sz="3600" dirty="0">
                <a:solidFill>
                  <a:schemeClr val="accent1"/>
                </a:solidFill>
              </a:rPr>
              <a:t> </a:t>
            </a:r>
            <a:r>
              <a:rPr lang="en-US" sz="3600" dirty="0"/>
              <a:t>into </a:t>
            </a:r>
            <a:r>
              <a:rPr lang="en-US" sz="3600" dirty="0">
                <a:solidFill>
                  <a:schemeClr val="bg1"/>
                </a:solidFill>
              </a:rPr>
              <a:t>cipher text </a:t>
            </a:r>
            <a:r>
              <a:rPr lang="en-US" sz="3600" dirty="0"/>
              <a:t>under the control of a secret key.</a:t>
            </a:r>
          </a:p>
          <a:p>
            <a:pPr>
              <a:lnSpc>
                <a:spcPct val="100000"/>
              </a:lnSpc>
            </a:pPr>
            <a:r>
              <a:rPr lang="en-US" sz="3600" dirty="0"/>
              <a:t>Each </a:t>
            </a:r>
            <a:r>
              <a:rPr lang="en-US" sz="3600" dirty="0">
                <a:solidFill>
                  <a:schemeClr val="bg1"/>
                </a:solidFill>
              </a:rPr>
              <a:t>letter</a:t>
            </a:r>
            <a:r>
              <a:rPr lang="en-US" sz="3600" dirty="0"/>
              <a:t> from the alphabet is </a:t>
            </a:r>
            <a:r>
              <a:rPr lang="en-US" sz="3600" dirty="0">
                <a:solidFill>
                  <a:schemeClr val="bg1"/>
                </a:solidFill>
              </a:rPr>
              <a:t>substituted</a:t>
            </a:r>
            <a:r>
              <a:rPr lang="en-US" sz="3600" dirty="0"/>
              <a:t> with another </a:t>
            </a:r>
            <a:br>
              <a:rPr lang="en-US" sz="3600" dirty="0"/>
            </a:br>
            <a:r>
              <a:rPr lang="en-US" sz="3600" dirty="0"/>
              <a:t>according to:</a:t>
            </a:r>
          </a:p>
          <a:p>
            <a:pPr lvl="1">
              <a:lnSpc>
                <a:spcPct val="100000"/>
              </a:lnSpc>
            </a:pPr>
            <a:r>
              <a:rPr lang="en-US" dirty="0"/>
              <a:t>Fixed length</a:t>
            </a:r>
          </a:p>
          <a:p>
            <a:pPr lvl="1">
              <a:lnSpc>
                <a:spcPct val="100000"/>
              </a:lnSpc>
            </a:pPr>
            <a:r>
              <a:rPr lang="en-US" dirty="0"/>
              <a:t>Left</a:t>
            </a:r>
          </a:p>
          <a:p>
            <a:pPr lvl="1">
              <a:lnSpc>
                <a:spcPct val="100000"/>
              </a:lnSpc>
            </a:pPr>
            <a:r>
              <a:rPr lang="en-US" dirty="0"/>
              <a:t>Right shift</a:t>
            </a:r>
          </a:p>
          <a:p>
            <a:pPr>
              <a:lnSpc>
                <a:spcPct val="100000"/>
              </a:lnSpc>
            </a:pPr>
            <a:endParaRPr lang="en-US" sz="3600" dirty="0">
              <a:solidFill>
                <a:schemeClr val="accent1"/>
              </a:solidFill>
            </a:endParaRPr>
          </a:p>
        </p:txBody>
      </p:sp>
      <p:sp>
        <p:nvSpPr>
          <p:cNvPr id="4" name="Title 3"/>
          <p:cNvSpPr>
            <a:spLocks noGrp="1"/>
          </p:cNvSpPr>
          <p:nvPr>
            <p:ph type="title"/>
          </p:nvPr>
        </p:nvSpPr>
        <p:spPr/>
        <p:txBody>
          <a:bodyPr/>
          <a:lstStyle/>
          <a:p>
            <a:r>
              <a:rPr lang="en-US" dirty="0"/>
              <a:t>Caesar's Cipher (Shift Cipher)</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296412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a:spLocks noGrp="1"/>
          </p:cNvSpPr>
          <p:nvPr>
            <p:ph type="body" sz="quarter" idx="10"/>
          </p:nvPr>
        </p:nvSpPr>
        <p:spPr>
          <a:xfrm>
            <a:off x="190413" y="1151121"/>
            <a:ext cx="6056399" cy="5570355"/>
          </a:xfrm>
        </p:spPr>
        <p:txBody>
          <a:bodyPr>
            <a:normAutofit/>
          </a:bodyPr>
          <a:lstStyle/>
          <a:p>
            <a:pPr>
              <a:lnSpc>
                <a:spcPct val="100000"/>
              </a:lnSpc>
            </a:pPr>
            <a:r>
              <a:rPr lang="en-US" dirty="0"/>
              <a:t>Left shift of three</a:t>
            </a:r>
          </a:p>
          <a:p>
            <a:pPr>
              <a:lnSpc>
                <a:spcPct val="100000"/>
              </a:lnSpc>
            </a:pPr>
            <a:r>
              <a:rPr lang="en-US" dirty="0">
                <a:solidFill>
                  <a:schemeClr val="tx2">
                    <a:lumMod val="75000"/>
                  </a:schemeClr>
                </a:solidFill>
              </a:rPr>
              <a:t>E </a:t>
            </a:r>
            <a:r>
              <a:rPr lang="en-US" dirty="0"/>
              <a:t>-&gt;</a:t>
            </a:r>
            <a:r>
              <a:rPr lang="en-US" dirty="0">
                <a:solidFill>
                  <a:schemeClr val="tx2">
                    <a:lumMod val="75000"/>
                  </a:schemeClr>
                </a:solidFill>
              </a:rPr>
              <a:t> B</a:t>
            </a:r>
          </a:p>
          <a:p>
            <a:pPr>
              <a:lnSpc>
                <a:spcPct val="100000"/>
              </a:lnSpc>
            </a:pPr>
            <a:r>
              <a:rPr lang="en-US" noProof="1">
                <a:solidFill>
                  <a:schemeClr val="tx2">
                    <a:lumMod val="75000"/>
                  </a:schemeClr>
                </a:solidFill>
              </a:rPr>
              <a:t>eorfnfkdlq</a:t>
            </a:r>
            <a:r>
              <a:rPr lang="en-US" dirty="0">
                <a:solidFill>
                  <a:schemeClr val="tx2">
                    <a:lumMod val="75000"/>
                  </a:schemeClr>
                </a:solidFill>
              </a:rPr>
              <a:t> </a:t>
            </a:r>
            <a:r>
              <a:rPr lang="en-US" dirty="0"/>
              <a:t>-&gt;</a:t>
            </a:r>
            <a:r>
              <a:rPr lang="en-US" dirty="0">
                <a:solidFill>
                  <a:schemeClr val="tx2">
                    <a:lumMod val="75000"/>
                  </a:schemeClr>
                </a:solidFill>
              </a:rPr>
              <a:t> blockchain</a:t>
            </a:r>
          </a:p>
          <a:p>
            <a:pPr>
              <a:lnSpc>
                <a:spcPct val="100000"/>
              </a:lnSpc>
            </a:pPr>
            <a:r>
              <a:rPr lang="en-US" dirty="0"/>
              <a:t>A malicious party could </a:t>
            </a:r>
          </a:p>
          <a:p>
            <a:pPr marL="0" indent="0">
              <a:lnSpc>
                <a:spcPct val="100000"/>
              </a:lnSpc>
              <a:buNone/>
            </a:pPr>
            <a:r>
              <a:rPr lang="en-US" dirty="0"/>
              <a:t>     attempt to </a:t>
            </a:r>
            <a:r>
              <a:rPr lang="en-US" dirty="0">
                <a:solidFill>
                  <a:schemeClr val="bg1"/>
                </a:solidFill>
              </a:rPr>
              <a:t>brute-force</a:t>
            </a:r>
            <a:r>
              <a:rPr lang="en-US" dirty="0"/>
              <a:t> the key</a:t>
            </a:r>
          </a:p>
        </p:txBody>
      </p:sp>
      <p:sp>
        <p:nvSpPr>
          <p:cNvPr id="4" name="Title 3"/>
          <p:cNvSpPr>
            <a:spLocks noGrp="1"/>
          </p:cNvSpPr>
          <p:nvPr>
            <p:ph type="title"/>
          </p:nvPr>
        </p:nvSpPr>
        <p:spPr/>
        <p:txBody>
          <a:bodyPr/>
          <a:lstStyle/>
          <a:p>
            <a:r>
              <a:rPr lang="en-US" noProof="1"/>
              <a:t>Ceasar’s</a:t>
            </a:r>
            <a:r>
              <a:rPr lang="en-US" dirty="0"/>
              <a:t> Cipher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grpSp>
        <p:nvGrpSpPr>
          <p:cNvPr id="7" name="Group 6">
            <a:extLst>
              <a:ext uri="{FF2B5EF4-FFF2-40B4-BE49-F238E27FC236}">
                <a16:creationId xmlns:a16="http://schemas.microsoft.com/office/drawing/2014/main" id="{E662B670-53F0-49BF-A1D0-EC34F4F3835F}"/>
              </a:ext>
            </a:extLst>
          </p:cNvPr>
          <p:cNvGrpSpPr/>
          <p:nvPr/>
        </p:nvGrpSpPr>
        <p:grpSpPr>
          <a:xfrm>
            <a:off x="6341071" y="2069398"/>
            <a:ext cx="5181600" cy="3733800"/>
            <a:chOff x="6551612" y="1752600"/>
            <a:chExt cx="4911000" cy="3387000"/>
          </a:xfrm>
        </p:grpSpPr>
        <p:grpSp>
          <p:nvGrpSpPr>
            <p:cNvPr id="16" name="Group 15"/>
            <p:cNvGrpSpPr/>
            <p:nvPr/>
          </p:nvGrpSpPr>
          <p:grpSpPr>
            <a:xfrm>
              <a:off x="6551612" y="1752600"/>
              <a:ext cx="4911000" cy="720000"/>
              <a:chOff x="1598612" y="1828800"/>
              <a:chExt cx="4911000" cy="720000"/>
            </a:xfrm>
          </p:grpSpPr>
          <p:sp>
            <p:nvSpPr>
              <p:cNvPr id="5" name="Rectangle 4"/>
              <p:cNvSpPr/>
              <p:nvPr/>
            </p:nvSpPr>
            <p:spPr>
              <a:xfrm>
                <a:off x="15986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A</a:t>
                </a:r>
                <a:endParaRPr lang="en-US" sz="2800" dirty="0">
                  <a:solidFill>
                    <a:schemeClr val="bg2"/>
                  </a:solidFill>
                  <a:effectLst>
                    <a:outerShdw blurRad="38100" dist="38100" dir="2700000" algn="tl">
                      <a:srgbClr val="000000">
                        <a:alpha val="43137"/>
                      </a:srgbClr>
                    </a:outerShdw>
                  </a:effectLst>
                </a:endParaRPr>
              </a:p>
            </p:txBody>
          </p:sp>
          <p:sp>
            <p:nvSpPr>
              <p:cNvPr id="10" name="Rectangle 9"/>
              <p:cNvSpPr/>
              <p:nvPr/>
            </p:nvSpPr>
            <p:spPr>
              <a:xfrm>
                <a:off x="24368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B</a:t>
                </a:r>
                <a:endParaRPr lang="en-US" sz="3200" dirty="0">
                  <a:solidFill>
                    <a:schemeClr val="bg2"/>
                  </a:solidFill>
                  <a:effectLst>
                    <a:outerShdw blurRad="38100" dist="38100" dir="2700000" algn="tl">
                      <a:srgbClr val="000000">
                        <a:alpha val="43137"/>
                      </a:srgbClr>
                    </a:outerShdw>
                  </a:effectLst>
                </a:endParaRPr>
              </a:p>
            </p:txBody>
          </p:sp>
          <p:sp>
            <p:nvSpPr>
              <p:cNvPr id="11" name="Rectangle 10"/>
              <p:cNvSpPr/>
              <p:nvPr/>
            </p:nvSpPr>
            <p:spPr>
              <a:xfrm>
                <a:off x="32750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C</a:t>
                </a:r>
                <a:endParaRPr lang="en-US" sz="2800" b="1" dirty="0">
                  <a:solidFill>
                    <a:schemeClr val="bg2"/>
                  </a:solidFill>
                  <a:effectLst>
                    <a:outerShdw blurRad="38100" dist="38100" dir="2700000" algn="tl">
                      <a:srgbClr val="000000">
                        <a:alpha val="43137"/>
                      </a:srgbClr>
                    </a:outerShdw>
                  </a:effectLst>
                </a:endParaRPr>
              </a:p>
            </p:txBody>
          </p:sp>
          <p:sp>
            <p:nvSpPr>
              <p:cNvPr id="12" name="Rectangle 11"/>
              <p:cNvSpPr/>
              <p:nvPr/>
            </p:nvSpPr>
            <p:spPr>
              <a:xfrm>
                <a:off x="41132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D</a:t>
                </a:r>
                <a:endParaRPr lang="en-US" sz="3200" dirty="0">
                  <a:solidFill>
                    <a:schemeClr val="bg2"/>
                  </a:solidFill>
                  <a:effectLst>
                    <a:outerShdw blurRad="38100" dist="38100" dir="2700000" algn="tl">
                      <a:srgbClr val="000000">
                        <a:alpha val="43137"/>
                      </a:srgbClr>
                    </a:outerShdw>
                  </a:effectLst>
                </a:endParaRPr>
              </a:p>
            </p:txBody>
          </p:sp>
          <p:sp>
            <p:nvSpPr>
              <p:cNvPr id="13" name="Rectangle 12"/>
              <p:cNvSpPr/>
              <p:nvPr/>
            </p:nvSpPr>
            <p:spPr>
              <a:xfrm>
                <a:off x="49514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effectLst>
                  </a:rPr>
                  <a:t>E</a:t>
                </a:r>
                <a:endParaRPr lang="en-US" sz="3200" dirty="0">
                  <a:solidFill>
                    <a:srgbClr val="FF0000"/>
                  </a:solidFill>
                  <a:effectLst>
                    <a:outerShdw blurRad="38100" dist="38100" dir="2700000" algn="tl">
                      <a:srgbClr val="000000">
                        <a:alpha val="43137"/>
                      </a:srgbClr>
                    </a:outerShdw>
                  </a:effectLst>
                </a:endParaRPr>
              </a:p>
            </p:txBody>
          </p:sp>
          <p:sp>
            <p:nvSpPr>
              <p:cNvPr id="14" name="Rectangle 13"/>
              <p:cNvSpPr/>
              <p:nvPr/>
            </p:nvSpPr>
            <p:spPr>
              <a:xfrm>
                <a:off x="5789612" y="1828800"/>
                <a:ext cx="720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F</a:t>
                </a:r>
                <a:endParaRPr lang="en-US" sz="3200" dirty="0">
                  <a:solidFill>
                    <a:schemeClr val="bg2"/>
                  </a:solidFill>
                  <a:effectLst>
                    <a:outerShdw blurRad="38100" dist="38100" dir="2700000" algn="tl">
                      <a:srgbClr val="000000">
                        <a:alpha val="43137"/>
                      </a:srgbClr>
                    </a:outerShdw>
                  </a:effectLst>
                </a:endParaRPr>
              </a:p>
            </p:txBody>
          </p:sp>
        </p:grpSp>
        <p:sp>
          <p:nvSpPr>
            <p:cNvPr id="6" name="Rectangle 5"/>
            <p:cNvSpPr/>
            <p:nvPr/>
          </p:nvSpPr>
          <p:spPr>
            <a:xfrm>
              <a:off x="65516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A</a:t>
              </a:r>
              <a:endParaRPr lang="en-US" sz="2800" b="1" dirty="0">
                <a:solidFill>
                  <a:schemeClr val="bg2"/>
                </a:solidFill>
                <a:effectLst>
                  <a:outerShdw blurRad="38100" dist="38100" dir="2700000" algn="tl">
                    <a:srgbClr val="000000">
                      <a:alpha val="43137"/>
                    </a:srgbClr>
                  </a:outerShdw>
                </a:effectLst>
              </a:endParaRPr>
            </a:p>
          </p:txBody>
        </p:sp>
        <p:sp>
          <p:nvSpPr>
            <p:cNvPr id="18" name="Rectangle 17"/>
            <p:cNvSpPr/>
            <p:nvPr/>
          </p:nvSpPr>
          <p:spPr>
            <a:xfrm>
              <a:off x="73898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effectLst>
                </a:rPr>
                <a:t>B</a:t>
              </a:r>
            </a:p>
          </p:txBody>
        </p:sp>
        <p:sp>
          <p:nvSpPr>
            <p:cNvPr id="19" name="Rectangle 18"/>
            <p:cNvSpPr/>
            <p:nvPr/>
          </p:nvSpPr>
          <p:spPr>
            <a:xfrm>
              <a:off x="82280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C</a:t>
              </a:r>
              <a:endParaRPr lang="en-US" sz="2800" b="1" dirty="0">
                <a:solidFill>
                  <a:schemeClr val="bg2"/>
                </a:solidFill>
                <a:effectLst>
                  <a:outerShdw blurRad="38100" dist="38100" dir="2700000" algn="tl">
                    <a:srgbClr val="000000">
                      <a:alpha val="43137"/>
                    </a:srgbClr>
                  </a:outerShdw>
                </a:effectLst>
              </a:endParaRPr>
            </a:p>
          </p:txBody>
        </p:sp>
        <p:sp>
          <p:nvSpPr>
            <p:cNvPr id="20" name="Rectangle 19"/>
            <p:cNvSpPr/>
            <p:nvPr/>
          </p:nvSpPr>
          <p:spPr>
            <a:xfrm>
              <a:off x="90662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D</a:t>
              </a:r>
              <a:endParaRPr lang="en-US" sz="2800" b="1" dirty="0">
                <a:solidFill>
                  <a:schemeClr val="bg2"/>
                </a:solidFill>
                <a:effectLst>
                  <a:outerShdw blurRad="38100" dist="38100" dir="2700000" algn="tl">
                    <a:srgbClr val="000000">
                      <a:alpha val="43137"/>
                    </a:srgbClr>
                  </a:outerShdw>
                </a:effectLst>
              </a:endParaRPr>
            </a:p>
          </p:txBody>
        </p:sp>
        <p:sp>
          <p:nvSpPr>
            <p:cNvPr id="21" name="Rectangle 20"/>
            <p:cNvSpPr/>
            <p:nvPr/>
          </p:nvSpPr>
          <p:spPr>
            <a:xfrm>
              <a:off x="99044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E</a:t>
              </a:r>
              <a:endParaRPr lang="en-US" sz="2800" b="1" dirty="0">
                <a:solidFill>
                  <a:schemeClr val="bg2"/>
                </a:solidFill>
                <a:effectLst>
                  <a:outerShdw blurRad="38100" dist="38100" dir="2700000" algn="tl">
                    <a:srgbClr val="000000">
                      <a:alpha val="43137"/>
                    </a:srgbClr>
                  </a:outerShdw>
                </a:effectLst>
              </a:endParaRPr>
            </a:p>
          </p:txBody>
        </p:sp>
        <p:sp>
          <p:nvSpPr>
            <p:cNvPr id="22" name="Rectangle 21"/>
            <p:cNvSpPr/>
            <p:nvPr/>
          </p:nvSpPr>
          <p:spPr>
            <a:xfrm>
              <a:off x="10742612" y="4419600"/>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effectLst>
                    <a:outerShdw blurRad="38100" dist="38100" dir="2700000" algn="tl">
                      <a:srgbClr val="000000">
                        <a:alpha val="43137"/>
                      </a:srgbClr>
                    </a:outerShdw>
                  </a:effectLst>
                </a:rPr>
                <a:t>F</a:t>
              </a:r>
              <a:endParaRPr lang="en-US" sz="2800" b="1" dirty="0">
                <a:solidFill>
                  <a:schemeClr val="bg2"/>
                </a:solidFill>
                <a:effectLst>
                  <a:outerShdw blurRad="38100" dist="38100" dir="2700000" algn="tl">
                    <a:srgbClr val="000000">
                      <a:alpha val="43137"/>
                    </a:srgbClr>
                  </a:outerShdw>
                </a:effectLst>
              </a:endParaRPr>
            </a:p>
          </p:txBody>
        </p:sp>
        <p:cxnSp>
          <p:nvCxnSpPr>
            <p:cNvPr id="25" name="Curved Connector 24"/>
            <p:cNvCxnSpPr>
              <a:stCxn id="13" idx="2"/>
              <a:endCxn id="18" idx="0"/>
            </p:cNvCxnSpPr>
            <p:nvPr/>
          </p:nvCxnSpPr>
          <p:spPr>
            <a:xfrm rot="5400000">
              <a:off x="8033612" y="2188800"/>
              <a:ext cx="1947000" cy="25146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2" idx="2"/>
              <a:endCxn id="6" idx="0"/>
            </p:cNvCxnSpPr>
            <p:nvPr/>
          </p:nvCxnSpPr>
          <p:spPr>
            <a:xfrm rot="5400000">
              <a:off x="7195412" y="2188800"/>
              <a:ext cx="1947000" cy="25146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4" idx="2"/>
              <a:endCxn id="19" idx="0"/>
            </p:cNvCxnSpPr>
            <p:nvPr/>
          </p:nvCxnSpPr>
          <p:spPr>
            <a:xfrm rot="5400000">
              <a:off x="8871812" y="2188800"/>
              <a:ext cx="1947000" cy="25146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lnSpc>
                <a:spcPct val="100000"/>
              </a:lnSpc>
              <a:buClr>
                <a:schemeClr val="tx1"/>
              </a:buClr>
            </a:pPr>
            <a:r>
              <a:rPr lang="en-US" sz="3600" dirty="0">
                <a:solidFill>
                  <a:schemeClr val="bg1"/>
                </a:solidFill>
              </a:rPr>
              <a:t>Fixed length</a:t>
            </a:r>
            <a:r>
              <a:rPr lang="en-US" sz="3600" dirty="0">
                <a:solidFill>
                  <a:schemeClr val="accent1"/>
                </a:solidFill>
              </a:rPr>
              <a:t> </a:t>
            </a:r>
            <a:r>
              <a:rPr lang="en-US" sz="3600" dirty="0"/>
              <a:t>and </a:t>
            </a:r>
            <a:r>
              <a:rPr lang="en-US" sz="3600" dirty="0">
                <a:solidFill>
                  <a:schemeClr val="bg1"/>
                </a:solidFill>
              </a:rPr>
              <a:t>shift direction</a:t>
            </a:r>
            <a:r>
              <a:rPr lang="en-US" sz="3600" dirty="0">
                <a:solidFill>
                  <a:schemeClr val="accent1"/>
                </a:solidFill>
              </a:rPr>
              <a:t> </a:t>
            </a:r>
            <a:r>
              <a:rPr lang="en-US" sz="3600" dirty="0"/>
              <a:t>are the key to decryption</a:t>
            </a:r>
          </a:p>
          <a:p>
            <a:pPr>
              <a:buClr>
                <a:schemeClr val="tx1"/>
              </a:buClr>
            </a:pPr>
            <a:r>
              <a:rPr lang="en-US" sz="3600" dirty="0">
                <a:solidFill>
                  <a:schemeClr val="bg1"/>
                </a:solidFill>
              </a:rPr>
              <a:t>Each party </a:t>
            </a:r>
            <a:r>
              <a:rPr lang="en-US" sz="3600" dirty="0"/>
              <a:t>needs </a:t>
            </a:r>
            <a:r>
              <a:rPr lang="en-US" sz="3600" dirty="0">
                <a:solidFill>
                  <a:schemeClr val="bg1"/>
                </a:solidFill>
              </a:rPr>
              <a:t>access</a:t>
            </a:r>
            <a:r>
              <a:rPr lang="en-US" sz="3600" dirty="0"/>
              <a:t> to the secret key. This needs to be known to both sides, but needs to be kept secret. </a:t>
            </a:r>
          </a:p>
          <a:p>
            <a:pPr>
              <a:buClr>
                <a:schemeClr val="tx1"/>
              </a:buClr>
            </a:pPr>
            <a:r>
              <a:rPr lang="en-US" sz="3600" dirty="0"/>
              <a:t>Encryption algorithms with this property are called </a:t>
            </a:r>
            <a:br>
              <a:rPr lang="en-US" sz="3600" dirty="0"/>
            </a:br>
            <a:r>
              <a:rPr lang="en-US" sz="3600" dirty="0">
                <a:solidFill>
                  <a:schemeClr val="bg1"/>
                </a:solidFill>
              </a:rPr>
              <a:t>symmetric</a:t>
            </a:r>
            <a:r>
              <a:rPr lang="en-US" sz="3600" dirty="0"/>
              <a:t> cryptosystems or secret key cryptosystems.</a:t>
            </a:r>
          </a:p>
          <a:p>
            <a:endParaRPr lang="bg-BG" sz="3600" dirty="0"/>
          </a:p>
        </p:txBody>
      </p:sp>
      <p:sp>
        <p:nvSpPr>
          <p:cNvPr id="4" name="Title 3"/>
          <p:cNvSpPr>
            <a:spLocks noGrp="1"/>
          </p:cNvSpPr>
          <p:nvPr>
            <p:ph type="title"/>
          </p:nvPr>
        </p:nvSpPr>
        <p:spPr/>
        <p:txBody>
          <a:bodyPr/>
          <a:lstStyle/>
          <a:p>
            <a:r>
              <a:rPr lang="en-US" dirty="0"/>
              <a:t>Caesar's Cipher (3)</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7DCF84-576E-4A53-9687-5229E4F30A22}"/>
              </a:ext>
            </a:extLst>
          </p:cNvPr>
          <p:cNvSpPr>
            <a:spLocks noGrp="1"/>
          </p:cNvSpPr>
          <p:nvPr>
            <p:ph type="body" sz="quarter" idx="10"/>
          </p:nvPr>
        </p:nvSpPr>
        <p:spPr/>
        <p:txBody>
          <a:bodyPr/>
          <a:lstStyle/>
          <a:p>
            <a:r>
              <a:rPr lang="en-US" dirty="0"/>
              <a:t>Encryption</a:t>
            </a:r>
          </a:p>
        </p:txBody>
      </p:sp>
      <p:sp>
        <p:nvSpPr>
          <p:cNvPr id="5" name="Text Placeholder 4">
            <a:extLst>
              <a:ext uri="{FF2B5EF4-FFF2-40B4-BE49-F238E27FC236}">
                <a16:creationId xmlns:a16="http://schemas.microsoft.com/office/drawing/2014/main" id="{B37D8EF5-2F0A-4FC1-90AE-D7FC76F793F3}"/>
              </a:ext>
            </a:extLst>
          </p:cNvPr>
          <p:cNvSpPr>
            <a:spLocks noGrp="1"/>
          </p:cNvSpPr>
          <p:nvPr>
            <p:ph type="body" sz="quarter" idx="11"/>
          </p:nvPr>
        </p:nvSpPr>
        <p:spPr/>
        <p:txBody>
          <a:bodyPr/>
          <a:lstStyle/>
          <a:p>
            <a:r>
              <a:rPr lang="en-US" dirty="0">
                <a:solidFill>
                  <a:schemeClr val="bg1"/>
                </a:solidFill>
              </a:rPr>
              <a:t>Symmetric and Asymmetric Encryption</a:t>
            </a:r>
          </a:p>
        </p:txBody>
      </p:sp>
      <p:pic>
        <p:nvPicPr>
          <p:cNvPr id="6" name="Picture 5" descr="A close up of a logo&#10;&#10;Description generated with high confidence">
            <a:extLst>
              <a:ext uri="{FF2B5EF4-FFF2-40B4-BE49-F238E27FC236}">
                <a16:creationId xmlns:a16="http://schemas.microsoft.com/office/drawing/2014/main" id="{D3D4F6AD-4136-4277-ADAC-CD9E50B9B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113" y="533400"/>
            <a:ext cx="5562600" cy="3937571"/>
          </a:xfrm>
          <a:prstGeom prst="rect">
            <a:avLst/>
          </a:prstGeom>
        </p:spPr>
      </p:pic>
    </p:spTree>
    <p:extLst>
      <p:ext uri="{BB962C8B-B14F-4D97-AF65-F5344CB8AC3E}">
        <p14:creationId xmlns:p14="http://schemas.microsoft.com/office/powerpoint/2010/main" val="240784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6" y="1355869"/>
            <a:ext cx="11815018" cy="5201066"/>
          </a:xfrm>
        </p:spPr>
        <p:txBody>
          <a:bodyPr/>
          <a:lstStyle/>
          <a:p>
            <a:pPr>
              <a:buClr>
                <a:schemeClr val="tx1"/>
              </a:buClr>
            </a:pPr>
            <a:r>
              <a:rPr lang="en-US" sz="3400" noProof="1"/>
              <a:t>Ceasar’s</a:t>
            </a:r>
            <a:r>
              <a:rPr lang="en-US" sz="3400" dirty="0"/>
              <a:t> cipher is a type of symmetric encryption</a:t>
            </a:r>
          </a:p>
          <a:p>
            <a:pPr>
              <a:buClr>
                <a:schemeClr val="tx1"/>
              </a:buClr>
            </a:pPr>
            <a:r>
              <a:rPr lang="en-US" sz="3400" dirty="0"/>
              <a:t>It involves a </a:t>
            </a:r>
            <a:r>
              <a:rPr lang="en-US" sz="3400" dirty="0">
                <a:solidFill>
                  <a:schemeClr val="bg1"/>
                </a:solidFill>
              </a:rPr>
              <a:t>secret key</a:t>
            </a:r>
          </a:p>
          <a:p>
            <a:pPr lvl="1">
              <a:buClr>
                <a:schemeClr val="tx1"/>
              </a:buClr>
            </a:pPr>
            <a:r>
              <a:rPr lang="en-US" sz="3400" dirty="0">
                <a:solidFill>
                  <a:schemeClr val="bg1"/>
                </a:solidFill>
              </a:rPr>
              <a:t>A number, or word</a:t>
            </a:r>
          </a:p>
          <a:p>
            <a:pPr lvl="1">
              <a:buClr>
                <a:schemeClr val="tx1"/>
              </a:buClr>
            </a:pPr>
            <a:r>
              <a:rPr lang="en-US" sz="3400" dirty="0">
                <a:solidFill>
                  <a:schemeClr val="bg1"/>
                </a:solidFill>
              </a:rPr>
              <a:t>Apply</a:t>
            </a:r>
            <a:r>
              <a:rPr lang="en-US" sz="3400" dirty="0">
                <a:solidFill>
                  <a:schemeClr val="accent1"/>
                </a:solidFill>
              </a:rPr>
              <a:t> </a:t>
            </a:r>
            <a:r>
              <a:rPr lang="en-US" sz="3400" dirty="0"/>
              <a:t>it to plain text – it changes in a specific way</a:t>
            </a:r>
          </a:p>
          <a:p>
            <a:pPr>
              <a:buClr>
                <a:schemeClr val="tx1"/>
              </a:buClr>
            </a:pPr>
            <a:r>
              <a:rPr lang="en-US" sz="3400" dirty="0"/>
              <a:t>Symmetric -&gt; both sender and </a:t>
            </a:r>
            <a:r>
              <a:rPr lang="en-US" sz="3400" dirty="0">
                <a:solidFill>
                  <a:schemeClr val="bg1"/>
                </a:solidFill>
              </a:rPr>
              <a:t>receiver use the same key</a:t>
            </a:r>
          </a:p>
          <a:p>
            <a:pPr lvl="1">
              <a:buClr>
                <a:schemeClr val="tx1"/>
              </a:buClr>
            </a:pPr>
            <a:r>
              <a:rPr lang="en-US" sz="3400" dirty="0"/>
              <a:t>Possibly use different decryption key</a:t>
            </a:r>
          </a:p>
          <a:p>
            <a:endParaRPr lang="en-US" dirty="0"/>
          </a:p>
        </p:txBody>
      </p:sp>
      <p:sp>
        <p:nvSpPr>
          <p:cNvPr id="4" name="Title 3"/>
          <p:cNvSpPr>
            <a:spLocks noGrp="1"/>
          </p:cNvSpPr>
          <p:nvPr>
            <p:ph type="title"/>
          </p:nvPr>
        </p:nvSpPr>
        <p:spPr/>
        <p:txBody>
          <a:bodyPr/>
          <a:lstStyle/>
          <a:p>
            <a:r>
              <a:rPr lang="en-US" dirty="0"/>
              <a:t>Symmetric Encryption - Description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190413" y="1191467"/>
            <a:ext cx="11804822" cy="5530010"/>
          </a:xfrm>
        </p:spPr>
        <p:txBody>
          <a:bodyPr>
            <a:normAutofit/>
          </a:bodyPr>
          <a:lstStyle/>
          <a:p>
            <a:pPr marL="446088" indent="-446088">
              <a:lnSpc>
                <a:spcPts val="4000"/>
              </a:lnSpc>
              <a:buFontTx/>
              <a:buAutoNum type="arabicPeriod"/>
            </a:pPr>
            <a:r>
              <a:rPr lang="en-US" dirty="0" smtClean="0"/>
              <a:t>Administrative Stuff, Questions &amp; Homework</a:t>
            </a:r>
          </a:p>
          <a:p>
            <a:pPr marL="446088" indent="-446088">
              <a:lnSpc>
                <a:spcPts val="4000"/>
              </a:lnSpc>
              <a:buFontTx/>
              <a:buAutoNum type="arabicPeriod"/>
            </a:pPr>
            <a:r>
              <a:rPr lang="en-US" dirty="0" smtClean="0"/>
              <a:t>Caesar’s </a:t>
            </a:r>
            <a:r>
              <a:rPr lang="en-US" dirty="0"/>
              <a:t>cipher</a:t>
            </a:r>
          </a:p>
          <a:p>
            <a:pPr marL="446088" indent="-446088">
              <a:lnSpc>
                <a:spcPts val="4000"/>
              </a:lnSpc>
              <a:buFontTx/>
              <a:buAutoNum type="arabicPeriod"/>
            </a:pPr>
            <a:r>
              <a:rPr lang="en-US" dirty="0"/>
              <a:t>Encryption and types of encryption</a:t>
            </a:r>
          </a:p>
          <a:p>
            <a:pPr marL="446088" indent="-446088">
              <a:lnSpc>
                <a:spcPts val="4000"/>
              </a:lnSpc>
              <a:buFontTx/>
              <a:buAutoNum type="arabicPeriod"/>
            </a:pPr>
            <a:r>
              <a:rPr lang="en-US" dirty="0"/>
              <a:t>Addresses, keys, seeds</a:t>
            </a:r>
          </a:p>
          <a:p>
            <a:pPr marL="446088" indent="-446088">
              <a:lnSpc>
                <a:spcPts val="4000"/>
              </a:lnSpc>
              <a:buFontTx/>
              <a:buAutoNum type="arabicPeriod"/>
            </a:pPr>
            <a:r>
              <a:rPr lang="en-US" dirty="0"/>
              <a:t>Hashing </a:t>
            </a:r>
          </a:p>
          <a:p>
            <a:pPr marL="446088" indent="-446088">
              <a:lnSpc>
                <a:spcPts val="4000"/>
              </a:lnSpc>
              <a:buFontTx/>
              <a:buAutoNum type="arabicPeriod"/>
            </a:pPr>
            <a:r>
              <a:rPr lang="en-US" dirty="0"/>
              <a:t>Cryptography-based consensus</a:t>
            </a:r>
          </a:p>
          <a:p>
            <a:pPr marL="446088" indent="-446088">
              <a:lnSpc>
                <a:spcPts val="4000"/>
              </a:lnSpc>
              <a:buFontTx/>
              <a:buAutoNum type="arabicPeriod"/>
            </a:pPr>
            <a:r>
              <a:rPr lang="en-US" dirty="0"/>
              <a:t>Homework</a:t>
            </a:r>
          </a:p>
          <a:p>
            <a:pPr marL="446088" indent="-446088">
              <a:lnSpc>
                <a:spcPts val="4000"/>
              </a:lnSpc>
              <a:buFontTx/>
              <a:buAutoNum type="arabicPeriod"/>
            </a:pPr>
            <a:r>
              <a:rPr lang="en-US" dirty="0"/>
              <a:t>Sources and Further Reading</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There is a pronounced need to change keys frequently</a:t>
            </a:r>
          </a:p>
          <a:p>
            <a:pPr lvl="1"/>
            <a:r>
              <a:rPr lang="en-US" dirty="0"/>
              <a:t>per message or</a:t>
            </a:r>
          </a:p>
          <a:p>
            <a:pPr lvl="1"/>
            <a:r>
              <a:rPr lang="en-US" dirty="0"/>
              <a:t>per session</a:t>
            </a:r>
          </a:p>
          <a:p>
            <a:r>
              <a:rPr lang="en-US" dirty="0"/>
              <a:t>Frequently changing keys results in </a:t>
            </a:r>
            <a:r>
              <a:rPr lang="en-US" dirty="0">
                <a:solidFill>
                  <a:schemeClr val="bg1"/>
                </a:solidFill>
              </a:rPr>
              <a:t>difficult</a:t>
            </a:r>
            <a:r>
              <a:rPr lang="en-US" dirty="0"/>
              <a:t> key </a:t>
            </a:r>
            <a:r>
              <a:rPr lang="en-US" dirty="0">
                <a:solidFill>
                  <a:schemeClr val="bg1"/>
                </a:solidFill>
              </a:rPr>
              <a:t>management</a:t>
            </a:r>
            <a:r>
              <a:rPr lang="en-US" dirty="0"/>
              <a:t> and distribution techniques</a:t>
            </a:r>
          </a:p>
          <a:p>
            <a:r>
              <a:rPr lang="en-US" dirty="0"/>
              <a:t>Solution: </a:t>
            </a:r>
          </a:p>
          <a:p>
            <a:pPr marL="0" indent="0">
              <a:buNone/>
            </a:pPr>
            <a:r>
              <a:rPr lang="en-US" dirty="0">
                <a:solidFill>
                  <a:schemeClr val="accent1"/>
                </a:solidFill>
              </a:rPr>
              <a:t>     </a:t>
            </a:r>
            <a:r>
              <a:rPr lang="en-US" dirty="0">
                <a:solidFill>
                  <a:schemeClr val="bg1"/>
                </a:solidFill>
              </a:rPr>
              <a:t>public key (key-pair)</a:t>
            </a:r>
            <a:r>
              <a:rPr lang="en-US" dirty="0"/>
              <a:t>cryptography.</a:t>
            </a:r>
            <a:endParaRPr lang="bg-BG" dirty="0"/>
          </a:p>
        </p:txBody>
      </p:sp>
      <p:sp>
        <p:nvSpPr>
          <p:cNvPr id="4" name="Title 3"/>
          <p:cNvSpPr>
            <a:spLocks noGrp="1"/>
          </p:cNvSpPr>
          <p:nvPr>
            <p:ph type="title"/>
          </p:nvPr>
        </p:nvSpPr>
        <p:spPr/>
        <p:txBody>
          <a:bodyPr/>
          <a:lstStyle/>
          <a:p>
            <a:r>
              <a:rPr lang="en-US" dirty="0"/>
              <a:t>Symmetric Encryption – Pros and Cons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pic>
        <p:nvPicPr>
          <p:cNvPr id="6" name="Picture 5" descr="A chain link fence&#10;&#10;Description generated with high confidence">
            <a:extLst>
              <a:ext uri="{FF2B5EF4-FFF2-40B4-BE49-F238E27FC236}">
                <a16:creationId xmlns:a16="http://schemas.microsoft.com/office/drawing/2014/main" id="{D33EF315-BB16-4D8D-BFAE-1567C7D0E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4191000"/>
            <a:ext cx="4663743" cy="20525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3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lnSpcReduction="10000"/>
          </a:bodyPr>
          <a:lstStyle/>
          <a:p>
            <a:r>
              <a:rPr lang="en-US" dirty="0"/>
              <a:t>Public key cryptography</a:t>
            </a:r>
          </a:p>
          <a:p>
            <a:pPr lvl="1"/>
            <a:r>
              <a:rPr lang="en-US" dirty="0"/>
              <a:t>Originally invented to solve the </a:t>
            </a:r>
            <a:r>
              <a:rPr lang="en-US" dirty="0">
                <a:solidFill>
                  <a:schemeClr val="bg1"/>
                </a:solidFill>
              </a:rPr>
              <a:t>key distribution</a:t>
            </a:r>
            <a:r>
              <a:rPr lang="en-US" dirty="0">
                <a:solidFill>
                  <a:schemeClr val="accent1"/>
                </a:solidFill>
              </a:rPr>
              <a:t> </a:t>
            </a:r>
            <a:r>
              <a:rPr lang="en-US" dirty="0"/>
              <a:t>problem</a:t>
            </a:r>
          </a:p>
          <a:p>
            <a:r>
              <a:rPr lang="en-US" dirty="0">
                <a:solidFill>
                  <a:schemeClr val="bg1"/>
                </a:solidFill>
              </a:rPr>
              <a:t>Many advantages</a:t>
            </a:r>
            <a:r>
              <a:rPr lang="en-US" dirty="0">
                <a:solidFill>
                  <a:schemeClr val="accent1"/>
                </a:solidFill>
              </a:rPr>
              <a:t> </a:t>
            </a:r>
            <a:r>
              <a:rPr lang="en-US" dirty="0"/>
              <a:t>over symmetry-based systems</a:t>
            </a:r>
          </a:p>
          <a:p>
            <a:pPr lvl="1"/>
            <a:r>
              <a:rPr lang="en-US" dirty="0"/>
              <a:t>Parties </a:t>
            </a:r>
            <a:r>
              <a:rPr lang="en-US" dirty="0">
                <a:solidFill>
                  <a:schemeClr val="bg1"/>
                </a:solidFill>
              </a:rPr>
              <a:t>do not need</a:t>
            </a:r>
            <a:r>
              <a:rPr lang="en-US" dirty="0">
                <a:solidFill>
                  <a:schemeClr val="accent1"/>
                </a:solidFill>
              </a:rPr>
              <a:t> </a:t>
            </a:r>
            <a:r>
              <a:rPr lang="en-US" dirty="0"/>
              <a:t>to know each other</a:t>
            </a:r>
          </a:p>
          <a:p>
            <a:r>
              <a:rPr lang="en-US" dirty="0"/>
              <a:t>One public and one private key </a:t>
            </a:r>
          </a:p>
          <a:p>
            <a:pPr lvl="1"/>
            <a:r>
              <a:rPr lang="en-US" dirty="0"/>
              <a:t>They replace the use of </a:t>
            </a:r>
            <a:r>
              <a:rPr lang="en-US" dirty="0">
                <a:solidFill>
                  <a:schemeClr val="bg1"/>
                </a:solidFill>
              </a:rPr>
              <a:t>one key</a:t>
            </a:r>
            <a:r>
              <a:rPr lang="en-US" dirty="0">
                <a:solidFill>
                  <a:schemeClr val="accent1"/>
                </a:solidFill>
              </a:rPr>
              <a:t> </a:t>
            </a:r>
            <a:r>
              <a:rPr lang="en-US" dirty="0"/>
              <a:t>by</a:t>
            </a:r>
            <a:r>
              <a:rPr lang="en-US" dirty="0">
                <a:solidFill>
                  <a:schemeClr val="bg1"/>
                </a:solidFill>
              </a:rPr>
              <a:t> two parties </a:t>
            </a:r>
          </a:p>
          <a:p>
            <a:pPr algn="ctr">
              <a:buNone/>
            </a:pPr>
            <a:r>
              <a:rPr lang="en-US" dirty="0">
                <a:solidFill>
                  <a:schemeClr val="accent2">
                    <a:lumMod val="75000"/>
                  </a:schemeClr>
                </a:solidFill>
              </a:rPr>
              <a:t>Message</a:t>
            </a:r>
            <a:r>
              <a:rPr lang="en-US" dirty="0"/>
              <a:t> + </a:t>
            </a:r>
            <a:r>
              <a:rPr lang="en-US" dirty="0">
                <a:solidFill>
                  <a:schemeClr val="accent3">
                    <a:lumMod val="75000"/>
                  </a:schemeClr>
                </a:solidFill>
              </a:rPr>
              <a:t>Alice’s public key</a:t>
            </a:r>
            <a:r>
              <a:rPr lang="en-US" dirty="0">
                <a:solidFill>
                  <a:schemeClr val="accent3"/>
                </a:solidFill>
              </a:rPr>
              <a:t> </a:t>
            </a:r>
            <a:r>
              <a:rPr lang="en-US" dirty="0">
                <a:solidFill>
                  <a:schemeClr val="bg1"/>
                </a:solidFill>
              </a:rPr>
              <a:t>(</a:t>
            </a:r>
            <a:r>
              <a:rPr lang="en-US" noProof="1">
                <a:solidFill>
                  <a:schemeClr val="bg1"/>
                </a:solidFill>
              </a:rPr>
              <a:t>K</a:t>
            </a:r>
            <a:r>
              <a:rPr lang="en-US" baseline="-25000" noProof="1">
                <a:solidFill>
                  <a:schemeClr val="bg1"/>
                </a:solidFill>
              </a:rPr>
              <a:t>pub</a:t>
            </a:r>
            <a:r>
              <a:rPr lang="en-US" dirty="0">
                <a:solidFill>
                  <a:schemeClr val="bg1"/>
                </a:solidFill>
              </a:rPr>
              <a:t>)</a:t>
            </a:r>
            <a:r>
              <a:rPr lang="en-US" dirty="0">
                <a:solidFill>
                  <a:schemeClr val="accent3"/>
                </a:solidFill>
              </a:rPr>
              <a:t> </a:t>
            </a:r>
            <a:r>
              <a:rPr lang="en-US" dirty="0"/>
              <a:t>= </a:t>
            </a:r>
            <a:r>
              <a:rPr lang="en-US" dirty="0">
                <a:solidFill>
                  <a:schemeClr val="accent3">
                    <a:lumMod val="75000"/>
                  </a:schemeClr>
                </a:solidFill>
              </a:rPr>
              <a:t>Ciphertext</a:t>
            </a:r>
            <a:r>
              <a:rPr lang="en-US" dirty="0"/>
              <a:t>,</a:t>
            </a:r>
          </a:p>
          <a:p>
            <a:pPr algn="ctr">
              <a:buNone/>
            </a:pPr>
            <a:r>
              <a:rPr lang="en-US" noProof="1">
                <a:solidFill>
                  <a:schemeClr val="accent3">
                    <a:lumMod val="75000"/>
                  </a:schemeClr>
                </a:solidFill>
              </a:rPr>
              <a:t>Ciphertext</a:t>
            </a:r>
            <a:r>
              <a:rPr lang="en-US" dirty="0"/>
              <a:t> + </a:t>
            </a:r>
            <a:r>
              <a:rPr lang="en-US" dirty="0">
                <a:solidFill>
                  <a:schemeClr val="accent2">
                    <a:lumMod val="75000"/>
                  </a:schemeClr>
                </a:solidFill>
              </a:rPr>
              <a:t>Alice’s private key</a:t>
            </a:r>
            <a:r>
              <a:rPr lang="en-US" dirty="0">
                <a:solidFill>
                  <a:schemeClr val="accent2"/>
                </a:solidFill>
              </a:rPr>
              <a:t> </a:t>
            </a:r>
            <a:r>
              <a:rPr lang="en-US" dirty="0">
                <a:solidFill>
                  <a:schemeClr val="bg1"/>
                </a:solidFill>
              </a:rPr>
              <a:t>(</a:t>
            </a:r>
            <a:r>
              <a:rPr lang="en-US" noProof="1">
                <a:solidFill>
                  <a:schemeClr val="bg1"/>
                </a:solidFill>
              </a:rPr>
              <a:t>K</a:t>
            </a:r>
            <a:r>
              <a:rPr lang="en-US" baseline="-25000" noProof="1">
                <a:solidFill>
                  <a:schemeClr val="bg1"/>
                </a:solidFill>
              </a:rPr>
              <a:t>priv</a:t>
            </a:r>
            <a:r>
              <a:rPr lang="en-US" dirty="0">
                <a:solidFill>
                  <a:schemeClr val="bg1"/>
                </a:solidFill>
              </a:rPr>
              <a:t>)</a:t>
            </a:r>
            <a:r>
              <a:rPr lang="en-US" dirty="0">
                <a:solidFill>
                  <a:schemeClr val="accent2"/>
                </a:solidFill>
              </a:rPr>
              <a:t> </a:t>
            </a:r>
            <a:r>
              <a:rPr lang="en-US" dirty="0"/>
              <a:t>= </a:t>
            </a:r>
            <a:r>
              <a:rPr lang="en-US" dirty="0">
                <a:solidFill>
                  <a:schemeClr val="accent2">
                    <a:lumMod val="75000"/>
                  </a:schemeClr>
                </a:solidFill>
              </a:rPr>
              <a:t>Message</a:t>
            </a:r>
            <a:r>
              <a:rPr lang="en-US" dirty="0"/>
              <a:t>.</a:t>
            </a:r>
          </a:p>
        </p:txBody>
      </p:sp>
      <p:sp>
        <p:nvSpPr>
          <p:cNvPr id="4" name="Title 3"/>
          <p:cNvSpPr>
            <a:spLocks noGrp="1"/>
          </p:cNvSpPr>
          <p:nvPr>
            <p:ph type="title"/>
          </p:nvPr>
        </p:nvSpPr>
        <p:spPr/>
        <p:txBody>
          <a:bodyPr/>
          <a:lstStyle/>
          <a:p>
            <a:r>
              <a:rPr lang="en-US" dirty="0"/>
              <a:t>Asymmetric Encryption - Description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two keys </a:t>
            </a:r>
            <a:r>
              <a:rPr lang="en-US" dirty="0">
                <a:solidFill>
                  <a:schemeClr val="bg1"/>
                </a:solidFill>
              </a:rPr>
              <a:t>are related</a:t>
            </a:r>
            <a:r>
              <a:rPr lang="en-US" dirty="0">
                <a:solidFill>
                  <a:schemeClr val="accent1"/>
                </a:solidFill>
              </a:rPr>
              <a:t> </a:t>
            </a:r>
            <a:r>
              <a:rPr lang="en-US" dirty="0"/>
              <a:t>in such a way that:</a:t>
            </a:r>
          </a:p>
          <a:p>
            <a:pPr lvl="1"/>
            <a:r>
              <a:rPr lang="en-US" dirty="0"/>
              <a:t>knowing the public key tells you </a:t>
            </a:r>
            <a:r>
              <a:rPr lang="en-US" dirty="0">
                <a:solidFill>
                  <a:schemeClr val="bg1"/>
                </a:solidFill>
              </a:rPr>
              <a:t>nothing</a:t>
            </a:r>
            <a:r>
              <a:rPr lang="en-US" dirty="0"/>
              <a:t> about the private key</a:t>
            </a:r>
          </a:p>
          <a:p>
            <a:pPr lvl="1"/>
            <a:r>
              <a:rPr lang="en-US" dirty="0"/>
              <a:t>knowing the private key allows you to </a:t>
            </a:r>
            <a:r>
              <a:rPr lang="en-US" dirty="0">
                <a:solidFill>
                  <a:schemeClr val="bg1"/>
                </a:solidFill>
              </a:rPr>
              <a:t>unlock</a:t>
            </a:r>
            <a:r>
              <a:rPr lang="en-US" dirty="0"/>
              <a:t> information </a:t>
            </a:r>
            <a:br>
              <a:rPr lang="en-US" dirty="0"/>
            </a:br>
            <a:r>
              <a:rPr lang="en-US" dirty="0"/>
              <a:t>encrypted with the public key. </a:t>
            </a:r>
          </a:p>
          <a:p>
            <a:r>
              <a:rPr lang="en-US" dirty="0"/>
              <a:t>Computationally </a:t>
            </a:r>
            <a:r>
              <a:rPr lang="en-US" dirty="0">
                <a:solidFill>
                  <a:schemeClr val="bg1"/>
                </a:solidFill>
              </a:rPr>
              <a:t>infeasible</a:t>
            </a:r>
            <a:r>
              <a:rPr lang="en-US" dirty="0"/>
              <a:t> to derive </a:t>
            </a:r>
            <a:r>
              <a:rPr lang="en-US" noProof="1">
                <a:solidFill>
                  <a:schemeClr val="bg1"/>
                </a:solidFill>
              </a:rPr>
              <a:t>(K</a:t>
            </a:r>
            <a:r>
              <a:rPr lang="en-US" baseline="-25000" noProof="1">
                <a:solidFill>
                  <a:schemeClr val="bg1"/>
                </a:solidFill>
              </a:rPr>
              <a:t>priv</a:t>
            </a:r>
            <a:r>
              <a:rPr lang="en-US" noProof="1">
                <a:solidFill>
                  <a:schemeClr val="bg1"/>
                </a:solidFill>
              </a:rPr>
              <a:t>)</a:t>
            </a:r>
            <a:r>
              <a:rPr lang="en-US" dirty="0">
                <a:solidFill>
                  <a:schemeClr val="accent2"/>
                </a:solidFill>
              </a:rPr>
              <a:t> </a:t>
            </a:r>
            <a:r>
              <a:rPr lang="en-US" dirty="0"/>
              <a:t>from </a:t>
            </a:r>
            <a:r>
              <a:rPr lang="en-US" noProof="1">
                <a:solidFill>
                  <a:schemeClr val="bg1"/>
                </a:solidFill>
              </a:rPr>
              <a:t>(K</a:t>
            </a:r>
            <a:r>
              <a:rPr lang="en-US" baseline="-25000" noProof="1">
                <a:solidFill>
                  <a:schemeClr val="bg1"/>
                </a:solidFill>
              </a:rPr>
              <a:t>pub</a:t>
            </a:r>
            <a:r>
              <a:rPr lang="en-US" noProof="1">
                <a:solidFill>
                  <a:schemeClr val="bg1"/>
                </a:solidFill>
              </a:rPr>
              <a:t>)</a:t>
            </a:r>
          </a:p>
          <a:p>
            <a:r>
              <a:rPr lang="en-US" dirty="0"/>
              <a:t>If Alice can </a:t>
            </a:r>
            <a:r>
              <a:rPr lang="en-US" dirty="0">
                <a:solidFill>
                  <a:schemeClr val="bg1"/>
                </a:solidFill>
              </a:rPr>
              <a:t>decrypt</a:t>
            </a:r>
            <a:r>
              <a:rPr lang="en-US" dirty="0"/>
              <a:t> a message with </a:t>
            </a:r>
            <a:r>
              <a:rPr lang="en-US" dirty="0">
                <a:solidFill>
                  <a:schemeClr val="bg1"/>
                </a:solidFill>
              </a:rPr>
              <a:t>Bob's public key</a:t>
            </a:r>
            <a:r>
              <a:rPr lang="en-US" dirty="0">
                <a:solidFill>
                  <a:schemeClr val="accent1"/>
                </a:solidFill>
              </a:rPr>
              <a:t> </a:t>
            </a:r>
            <a:r>
              <a:rPr lang="en-US" dirty="0"/>
              <a:t>she knows that the message</a:t>
            </a:r>
            <a:r>
              <a:rPr lang="en-US" dirty="0">
                <a:solidFill>
                  <a:schemeClr val="bg1"/>
                </a:solidFill>
              </a:rPr>
              <a:t> must have come from Bob </a:t>
            </a:r>
            <a:r>
              <a:rPr lang="en-US" dirty="0"/>
              <a:t>because no one </a:t>
            </a:r>
            <a:br>
              <a:rPr lang="en-US" dirty="0"/>
            </a:br>
            <a:r>
              <a:rPr lang="en-US" dirty="0"/>
              <a:t>else has</a:t>
            </a:r>
            <a:r>
              <a:rPr lang="en-US" dirty="0">
                <a:solidFill>
                  <a:schemeClr val="bg1"/>
                </a:solidFill>
              </a:rPr>
              <a:t> Bob's private key. </a:t>
            </a:r>
            <a:endParaRPr lang="bg-BG" dirty="0">
              <a:solidFill>
                <a:schemeClr val="bg1"/>
              </a:solidFill>
            </a:endParaRPr>
          </a:p>
        </p:txBody>
      </p:sp>
      <p:sp>
        <p:nvSpPr>
          <p:cNvPr id="4" name="Title 3"/>
          <p:cNvSpPr>
            <a:spLocks noGrp="1"/>
          </p:cNvSpPr>
          <p:nvPr>
            <p:ph type="title"/>
          </p:nvPr>
        </p:nvSpPr>
        <p:spPr/>
        <p:txBody>
          <a:bodyPr/>
          <a:lstStyle/>
          <a:p>
            <a:r>
              <a:rPr lang="en-US" dirty="0"/>
              <a:t>Asymmetric Encryption – Pros and Cons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65041-99DC-4183-8002-DF1242864158}"/>
              </a:ext>
            </a:extLst>
          </p:cNvPr>
          <p:cNvSpPr>
            <a:spLocks noGrp="1"/>
          </p:cNvSpPr>
          <p:nvPr>
            <p:ph type="body" sz="quarter" idx="10"/>
          </p:nvPr>
        </p:nvSpPr>
        <p:spPr>
          <a:xfrm>
            <a:off x="614949" y="4779256"/>
            <a:ext cx="10958928" cy="768084"/>
          </a:xfrm>
        </p:spPr>
        <p:txBody>
          <a:bodyPr/>
          <a:lstStyle/>
          <a:p>
            <a:r>
              <a:rPr lang="en-US" dirty="0"/>
              <a:t>Address, Key, Seed</a:t>
            </a:r>
          </a:p>
        </p:txBody>
      </p:sp>
      <p:pic>
        <p:nvPicPr>
          <p:cNvPr id="6" name="Picture 5" descr="A close up of a logo&#10;&#10;Description generated with very high confidence">
            <a:extLst>
              <a:ext uri="{FF2B5EF4-FFF2-40B4-BE49-F238E27FC236}">
                <a16:creationId xmlns:a16="http://schemas.microsoft.com/office/drawing/2014/main" id="{C1285965-14A2-48B3-AA41-582285F738E2}"/>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9413" y="708835"/>
            <a:ext cx="3810000" cy="3810000"/>
          </a:xfrm>
          <a:prstGeom prst="rect">
            <a:avLst/>
          </a:prstGeom>
          <a:solidFill>
            <a:schemeClr val="bg2"/>
          </a:solidFill>
        </p:spPr>
      </p:pic>
    </p:spTree>
    <p:extLst>
      <p:ext uri="{BB962C8B-B14F-4D97-AF65-F5344CB8AC3E}">
        <p14:creationId xmlns:p14="http://schemas.microsoft.com/office/powerpoint/2010/main" val="1425352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buClr>
                <a:schemeClr val="tx1"/>
              </a:buClr>
            </a:pPr>
            <a:r>
              <a:rPr lang="en-US" dirty="0">
                <a:solidFill>
                  <a:schemeClr val="bg1"/>
                </a:solidFill>
              </a:rPr>
              <a:t>Communications</a:t>
            </a:r>
            <a:r>
              <a:rPr lang="en-US" dirty="0"/>
              <a:t> and </a:t>
            </a:r>
            <a:r>
              <a:rPr lang="en-US" dirty="0">
                <a:solidFill>
                  <a:schemeClr val="bg1"/>
                </a:solidFill>
              </a:rPr>
              <a:t>transactions</a:t>
            </a:r>
            <a:r>
              <a:rPr lang="en-US" dirty="0"/>
              <a:t> are </a:t>
            </a:r>
            <a:r>
              <a:rPr lang="en-US" dirty="0">
                <a:solidFill>
                  <a:schemeClr val="bg1"/>
                </a:solidFill>
              </a:rPr>
              <a:t>not</a:t>
            </a:r>
            <a:r>
              <a:rPr lang="en-US" dirty="0"/>
              <a:t> actually </a:t>
            </a:r>
            <a:r>
              <a:rPr lang="en-US" dirty="0">
                <a:solidFill>
                  <a:schemeClr val="bg1"/>
                </a:solidFill>
              </a:rPr>
              <a:t>encrypted</a:t>
            </a:r>
            <a:r>
              <a:rPr lang="en-US" dirty="0"/>
              <a:t> </a:t>
            </a:r>
          </a:p>
          <a:p>
            <a:pPr>
              <a:buClr>
                <a:schemeClr val="tx1"/>
              </a:buClr>
            </a:pPr>
            <a:r>
              <a:rPr lang="en-US" noProof="1"/>
              <a:t>Bitcoin</a:t>
            </a:r>
            <a:r>
              <a:rPr lang="en-US" dirty="0"/>
              <a:t> cryptography governs the </a:t>
            </a:r>
            <a:r>
              <a:rPr lang="en-US" dirty="0">
                <a:solidFill>
                  <a:schemeClr val="bg1"/>
                </a:solidFill>
              </a:rPr>
              <a:t>ownership</a:t>
            </a:r>
            <a:r>
              <a:rPr lang="en-US" dirty="0"/>
              <a:t> of</a:t>
            </a:r>
            <a:r>
              <a:rPr lang="bg-BG" dirty="0"/>
              <a:t> </a:t>
            </a:r>
            <a:r>
              <a:rPr lang="bg-BG" dirty="0">
                <a:solidFill>
                  <a:schemeClr val="bg1"/>
                </a:solidFill>
              </a:rPr>
              <a:t>funds</a:t>
            </a:r>
            <a:r>
              <a:rPr lang="bg-BG" dirty="0"/>
              <a:t>, in </a:t>
            </a:r>
            <a:r>
              <a:rPr lang="bg-BG" dirty="0" smtClean="0"/>
              <a:t>the</a:t>
            </a:r>
            <a:r>
              <a:rPr lang="en-US" dirty="0" smtClean="0"/>
              <a:t/>
            </a:r>
            <a:br>
              <a:rPr lang="en-US" dirty="0" smtClean="0"/>
            </a:br>
            <a:r>
              <a:rPr lang="bg-BG" dirty="0" smtClean="0"/>
              <a:t>form </a:t>
            </a:r>
            <a:r>
              <a:rPr lang="bg-BG" dirty="0"/>
              <a:t>of keys, addresses and wallets.</a:t>
            </a:r>
            <a:endParaRPr lang="en-US" dirty="0"/>
          </a:p>
          <a:p>
            <a:pPr>
              <a:buClr>
                <a:schemeClr val="tx1"/>
              </a:buClr>
            </a:pPr>
            <a:r>
              <a:rPr lang="en-US" noProof="1"/>
              <a:t>Bitcoin</a:t>
            </a:r>
            <a:r>
              <a:rPr lang="en-US" dirty="0"/>
              <a:t> public address:</a:t>
            </a:r>
          </a:p>
          <a:p>
            <a:pPr lvl="1">
              <a:buClr>
                <a:schemeClr val="tx1"/>
              </a:buClr>
            </a:pPr>
            <a:r>
              <a:rPr lang="en-US" dirty="0"/>
              <a:t>Public key</a:t>
            </a:r>
          </a:p>
          <a:p>
            <a:pPr lvl="1">
              <a:buClr>
                <a:schemeClr val="tx1"/>
              </a:buClr>
            </a:pPr>
            <a:r>
              <a:rPr lang="en-US" dirty="0"/>
              <a:t>Your identification on the network</a:t>
            </a:r>
          </a:p>
          <a:p>
            <a:pPr>
              <a:buClr>
                <a:schemeClr val="tx1"/>
              </a:buClr>
            </a:pPr>
            <a:r>
              <a:rPr lang="en-US" dirty="0"/>
              <a:t>Think </a:t>
            </a:r>
            <a:r>
              <a:rPr lang="en-US" dirty="0">
                <a:solidFill>
                  <a:schemeClr val="bg1"/>
                </a:solidFill>
              </a:rPr>
              <a:t>IBAN</a:t>
            </a:r>
            <a:r>
              <a:rPr lang="en-US" dirty="0"/>
              <a:t> (public key) and </a:t>
            </a:r>
            <a:r>
              <a:rPr lang="en-US" dirty="0">
                <a:solidFill>
                  <a:schemeClr val="bg1"/>
                </a:solidFill>
              </a:rPr>
              <a:t>PIN</a:t>
            </a:r>
            <a:r>
              <a:rPr lang="en-US" dirty="0"/>
              <a:t> (private key) to account</a:t>
            </a:r>
            <a:endParaRPr lang="bg-BG" dirty="0"/>
          </a:p>
          <a:p>
            <a:endParaRPr lang="bg-BG" dirty="0"/>
          </a:p>
        </p:txBody>
      </p:sp>
      <p:sp>
        <p:nvSpPr>
          <p:cNvPr id="4" name="Title 3"/>
          <p:cNvSpPr>
            <a:spLocks noGrp="1"/>
          </p:cNvSpPr>
          <p:nvPr>
            <p:ph type="title"/>
          </p:nvPr>
        </p:nvSpPr>
        <p:spPr/>
        <p:txBody>
          <a:bodyPr/>
          <a:lstStyle/>
          <a:p>
            <a:r>
              <a:rPr lang="en-US" noProof="1"/>
              <a:t>Bitcoin</a:t>
            </a:r>
            <a:r>
              <a:rPr lang="en-US" dirty="0"/>
              <a:t> Address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6489" y="1238662"/>
            <a:ext cx="11785621" cy="5509911"/>
          </a:xfrm>
        </p:spPr>
        <p:txBody>
          <a:bodyPr>
            <a:normAutofit fontScale="92500" lnSpcReduction="10000"/>
          </a:bodyPr>
          <a:lstStyle/>
          <a:p>
            <a:pPr>
              <a:buClr>
                <a:schemeClr val="tx1"/>
              </a:buClr>
            </a:pPr>
            <a:r>
              <a:rPr lang="en-US" sz="3700" dirty="0">
                <a:solidFill>
                  <a:schemeClr val="bg1"/>
                </a:solidFill>
              </a:rPr>
              <a:t>D</a:t>
            </a:r>
            <a:r>
              <a:rPr lang="bg-BG" sz="3700" dirty="0">
                <a:solidFill>
                  <a:schemeClr val="bg1"/>
                </a:solidFill>
              </a:rPr>
              <a:t>erived</a:t>
            </a:r>
            <a:r>
              <a:rPr lang="bg-BG" sz="3700" dirty="0">
                <a:solidFill>
                  <a:schemeClr val="accent1"/>
                </a:solidFill>
              </a:rPr>
              <a:t> </a:t>
            </a:r>
            <a:r>
              <a:rPr lang="bg-BG" sz="3700" dirty="0"/>
              <a:t>from a public key using a </a:t>
            </a:r>
            <a:r>
              <a:rPr lang="bg-BG" sz="3700" dirty="0">
                <a:solidFill>
                  <a:schemeClr val="bg1"/>
                </a:solidFill>
              </a:rPr>
              <a:t>one-way function</a:t>
            </a:r>
            <a:r>
              <a:rPr lang="bg-BG" sz="3700" dirty="0"/>
              <a:t>.</a:t>
            </a:r>
            <a:endParaRPr lang="en-US" sz="3700" dirty="0"/>
          </a:p>
          <a:p>
            <a:pPr lvl="1"/>
            <a:r>
              <a:rPr lang="en-US" sz="3500" dirty="0"/>
              <a:t>Double-hashed</a:t>
            </a:r>
          </a:p>
          <a:p>
            <a:pPr lvl="1"/>
            <a:r>
              <a:rPr lang="en-US" sz="3500" dirty="0"/>
              <a:t>Then run through Base58Encoding function</a:t>
            </a:r>
          </a:p>
          <a:p>
            <a:pPr lvl="1"/>
            <a:r>
              <a:rPr lang="bg-BG" sz="3500" dirty="0"/>
              <a:t>0 (zero), O (capital o), l (lower L), I (capital i), “</a:t>
            </a:r>
            <a:r>
              <a:rPr lang="en-US" sz="3500" dirty="0"/>
              <a:t>+</a:t>
            </a:r>
            <a:r>
              <a:rPr lang="bg-BG" sz="3500" dirty="0"/>
              <a:t>”</a:t>
            </a:r>
            <a:r>
              <a:rPr lang="en-US" sz="3500" dirty="0"/>
              <a:t> and </a:t>
            </a:r>
            <a:r>
              <a:rPr lang="bg-BG" sz="3500" dirty="0"/>
              <a:t> “</a:t>
            </a:r>
            <a:r>
              <a:rPr lang="en-US" sz="3500" dirty="0"/>
              <a:t>/</a:t>
            </a:r>
            <a:r>
              <a:rPr lang="bg-BG" sz="3500" dirty="0"/>
              <a:t>”</a:t>
            </a:r>
            <a:r>
              <a:rPr lang="en-US" sz="3500" dirty="0"/>
              <a:t> are omitted.</a:t>
            </a:r>
          </a:p>
          <a:p>
            <a:r>
              <a:rPr lang="en-US" sz="3700" dirty="0"/>
              <a:t>Recipient or sender of funds</a:t>
            </a:r>
          </a:p>
          <a:p>
            <a:r>
              <a:rPr lang="en-US" sz="3700" dirty="0"/>
              <a:t>Always start with </a:t>
            </a:r>
            <a:r>
              <a:rPr lang="en-US" sz="3700" dirty="0">
                <a:solidFill>
                  <a:schemeClr val="bg1"/>
                </a:solidFill>
              </a:rPr>
              <a:t>1</a:t>
            </a:r>
            <a:r>
              <a:rPr lang="en-US" sz="3700" dirty="0"/>
              <a:t> or </a:t>
            </a:r>
            <a:r>
              <a:rPr lang="en-US" sz="3700" dirty="0">
                <a:solidFill>
                  <a:schemeClr val="bg1"/>
                </a:solidFill>
              </a:rPr>
              <a:t>3(version prefix)</a:t>
            </a:r>
          </a:p>
          <a:p>
            <a:pPr lvl="1"/>
            <a:r>
              <a:rPr lang="en-US" sz="3500" dirty="0"/>
              <a:t>1BvBMSEYstWetqTFn5Au4m4GFg7xJaNVN2 (traditional)</a:t>
            </a:r>
          </a:p>
          <a:p>
            <a:pPr lvl="1"/>
            <a:r>
              <a:rPr lang="en-GB" sz="3500" dirty="0"/>
              <a:t>3J98t1WpEZ73CNmQviecrnyiWrnqRhWNLy (multi-sig, BIP16)</a:t>
            </a:r>
            <a:endParaRPr lang="bg-BG" sz="3500" dirty="0">
              <a:solidFill>
                <a:schemeClr val="accent1"/>
              </a:solidFill>
            </a:endParaRPr>
          </a:p>
        </p:txBody>
      </p:sp>
      <p:sp>
        <p:nvSpPr>
          <p:cNvPr id="4" name="Title 3"/>
          <p:cNvSpPr>
            <a:spLocks noGrp="1"/>
          </p:cNvSpPr>
          <p:nvPr>
            <p:ph type="title"/>
          </p:nvPr>
        </p:nvSpPr>
        <p:spPr/>
        <p:txBody>
          <a:bodyPr/>
          <a:lstStyle/>
          <a:p>
            <a:r>
              <a:rPr lang="en-US" noProof="1"/>
              <a:t>Bitcoin</a:t>
            </a:r>
            <a:r>
              <a:rPr lang="en-US" dirty="0"/>
              <a:t> Address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bg-BG" dirty="0"/>
              <a:t>The </a:t>
            </a:r>
            <a:r>
              <a:rPr lang="bg-BG" dirty="0">
                <a:solidFill>
                  <a:schemeClr val="bg1"/>
                </a:solidFill>
              </a:rPr>
              <a:t>public</a:t>
            </a:r>
            <a:r>
              <a:rPr lang="bg-BG" dirty="0"/>
              <a:t> key is used to </a:t>
            </a:r>
            <a:r>
              <a:rPr lang="bg-BG" dirty="0">
                <a:solidFill>
                  <a:schemeClr val="bg1"/>
                </a:solidFill>
              </a:rPr>
              <a:t>receive funds</a:t>
            </a:r>
            <a:endParaRPr lang="en-US" dirty="0">
              <a:solidFill>
                <a:schemeClr val="bg1"/>
              </a:solidFill>
            </a:endParaRPr>
          </a:p>
          <a:p>
            <a:r>
              <a:rPr lang="en-US" dirty="0"/>
              <a:t>The </a:t>
            </a:r>
            <a:r>
              <a:rPr lang="en-US" dirty="0">
                <a:solidFill>
                  <a:schemeClr val="bg1"/>
                </a:solidFill>
              </a:rPr>
              <a:t>private</a:t>
            </a:r>
            <a:r>
              <a:rPr lang="bg-BG" dirty="0"/>
              <a:t> key is used to </a:t>
            </a:r>
            <a:r>
              <a:rPr lang="bg-BG" dirty="0">
                <a:solidFill>
                  <a:schemeClr val="bg1"/>
                </a:solidFill>
              </a:rPr>
              <a:t>sign transactions</a:t>
            </a:r>
            <a:r>
              <a:rPr lang="bg-BG" dirty="0">
                <a:solidFill>
                  <a:schemeClr val="accent1"/>
                </a:solidFill>
              </a:rPr>
              <a:t> </a:t>
            </a:r>
            <a:r>
              <a:rPr lang="bg-BG" dirty="0"/>
              <a:t>to </a:t>
            </a:r>
            <a:r>
              <a:rPr lang="bg-BG" dirty="0">
                <a:solidFill>
                  <a:schemeClr val="bg1"/>
                </a:solidFill>
              </a:rPr>
              <a:t>spend</a:t>
            </a:r>
            <a:r>
              <a:rPr lang="bg-BG" dirty="0"/>
              <a:t> the funds.</a:t>
            </a:r>
          </a:p>
          <a:p>
            <a:r>
              <a:rPr lang="bg-BG" dirty="0"/>
              <a:t>When spending bitcoins</a:t>
            </a:r>
            <a:r>
              <a:rPr lang="en-US" dirty="0"/>
              <a:t>:</a:t>
            </a:r>
          </a:p>
          <a:p>
            <a:pPr lvl="1"/>
            <a:r>
              <a:rPr lang="en-US" dirty="0"/>
              <a:t>Present your </a:t>
            </a:r>
            <a:r>
              <a:rPr lang="bg-BG" dirty="0"/>
              <a:t>public key and a signature (</a:t>
            </a:r>
            <a:r>
              <a:rPr lang="en-US" dirty="0"/>
              <a:t>created for each </a:t>
            </a:r>
            <a:br>
              <a:rPr lang="en-US" dirty="0"/>
            </a:br>
            <a:r>
              <a:rPr lang="en-US" dirty="0"/>
              <a:t>transaction out of the pr</a:t>
            </a:r>
            <a:r>
              <a:rPr lang="bg-BG" dirty="0"/>
              <a:t>ivate key)</a:t>
            </a:r>
            <a:r>
              <a:rPr lang="en-US" dirty="0"/>
              <a:t> in a transaction to spend </a:t>
            </a:r>
            <a:br>
              <a:rPr lang="en-US" dirty="0"/>
            </a:br>
            <a:r>
              <a:rPr lang="en-US" dirty="0"/>
              <a:t>those bit</a:t>
            </a:r>
            <a:r>
              <a:rPr lang="bg-BG" dirty="0"/>
              <a:t>coins</a:t>
            </a:r>
            <a:endParaRPr lang="en-US" dirty="0"/>
          </a:p>
          <a:p>
            <a:pPr lvl="1"/>
            <a:r>
              <a:rPr lang="en-US" dirty="0"/>
              <a:t>Presenting </a:t>
            </a:r>
            <a:r>
              <a:rPr lang="bg-BG" dirty="0"/>
              <a:t>the public key and</a:t>
            </a:r>
            <a:r>
              <a:rPr lang="en-US" dirty="0"/>
              <a:t> the</a:t>
            </a:r>
            <a:r>
              <a:rPr lang="bg-BG" dirty="0"/>
              <a:t> signature, everyone in </a:t>
            </a:r>
            <a:r>
              <a:rPr lang="bg-BG" dirty="0" err="1"/>
              <a:t>the</a:t>
            </a:r>
            <a:r>
              <a:rPr lang="bg-BG" dirty="0"/>
              <a:t> </a:t>
            </a:r>
            <a:r>
              <a:rPr lang="en-US" dirty="0"/>
              <a:t/>
            </a:r>
            <a:br>
              <a:rPr lang="en-US" dirty="0"/>
            </a:br>
            <a:r>
              <a:rPr lang="bg-BG" noProof="1"/>
              <a:t>bitcoin</a:t>
            </a:r>
            <a:r>
              <a:rPr lang="bg-BG" dirty="0"/>
              <a:t> network can verify and accept the transaction as valid</a:t>
            </a:r>
          </a:p>
          <a:p>
            <a:endParaRPr lang="bg-BG" dirty="0"/>
          </a:p>
        </p:txBody>
      </p:sp>
      <p:sp>
        <p:nvSpPr>
          <p:cNvPr id="4" name="Title 3"/>
          <p:cNvSpPr>
            <a:spLocks noGrp="1"/>
          </p:cNvSpPr>
          <p:nvPr>
            <p:ph type="title"/>
          </p:nvPr>
        </p:nvSpPr>
        <p:spPr/>
        <p:txBody>
          <a:bodyPr/>
          <a:lstStyle/>
          <a:p>
            <a:r>
              <a:rPr lang="en-US" noProof="1"/>
              <a:t>Bitcoin</a:t>
            </a:r>
            <a:r>
              <a:rPr lang="en-US" dirty="0"/>
              <a:t> Key Pair</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buClr>
                <a:schemeClr val="tx1"/>
              </a:buClr>
            </a:pPr>
            <a:r>
              <a:rPr lang="en-US" dirty="0"/>
              <a:t>A random number </a:t>
            </a:r>
            <a:r>
              <a:rPr lang="en-US" dirty="0">
                <a:solidFill>
                  <a:schemeClr val="bg1"/>
                </a:solidFill>
              </a:rPr>
              <a:t>256-bit</a:t>
            </a:r>
            <a:r>
              <a:rPr lang="en-US" dirty="0"/>
              <a:t> number	</a:t>
            </a:r>
          </a:p>
          <a:p>
            <a:pPr lvl="1">
              <a:buClr>
                <a:schemeClr val="tx1"/>
              </a:buClr>
            </a:pPr>
            <a:r>
              <a:rPr lang="en-US" dirty="0"/>
              <a:t>64-bit in hex </a:t>
            </a:r>
          </a:p>
          <a:p>
            <a:pPr lvl="1">
              <a:buClr>
                <a:schemeClr val="tx1"/>
              </a:buClr>
            </a:pPr>
            <a:r>
              <a:rPr lang="en-US" dirty="0"/>
              <a:t>10</a:t>
            </a:r>
            <a:r>
              <a:rPr lang="en-US" baseline="30000" dirty="0">
                <a:effectLst>
                  <a:outerShdw blurRad="38100" dist="38100" dir="2700000" algn="tl">
                    <a:srgbClr val="000000">
                      <a:alpha val="43137"/>
                    </a:srgbClr>
                  </a:outerShdw>
                </a:effectLst>
              </a:rPr>
              <a:t>77 </a:t>
            </a:r>
            <a:r>
              <a:rPr lang="en-US" dirty="0"/>
              <a:t> in decimal</a:t>
            </a:r>
          </a:p>
          <a:p>
            <a:pPr lvl="1">
              <a:buClr>
                <a:schemeClr val="tx1"/>
              </a:buClr>
            </a:pPr>
            <a:r>
              <a:rPr lang="en-US" dirty="0"/>
              <a:t>Mass of the visible universe </a:t>
            </a:r>
            <a:r>
              <a:rPr lang="en-GB" dirty="0"/>
              <a:t>between 10</a:t>
            </a:r>
            <a:r>
              <a:rPr lang="en-GB" baseline="30000" dirty="0"/>
              <a:t>50</a:t>
            </a:r>
            <a:r>
              <a:rPr lang="en-GB" dirty="0"/>
              <a:t> and 10</a:t>
            </a:r>
            <a:r>
              <a:rPr lang="en-GB" baseline="30000" dirty="0"/>
              <a:t>60  </a:t>
            </a:r>
            <a:r>
              <a:rPr lang="en-GB" dirty="0"/>
              <a:t>tons</a:t>
            </a:r>
          </a:p>
          <a:p>
            <a:pPr lvl="1">
              <a:buClr>
                <a:schemeClr val="tx1"/>
              </a:buClr>
            </a:pPr>
            <a:r>
              <a:rPr lang="en-GB" dirty="0"/>
              <a:t>Googol number 10</a:t>
            </a:r>
            <a:r>
              <a:rPr lang="en-GB" baseline="30000" dirty="0"/>
              <a:t>100</a:t>
            </a:r>
          </a:p>
          <a:p>
            <a:pPr>
              <a:buClr>
                <a:schemeClr val="tx1"/>
              </a:buClr>
            </a:pPr>
            <a:r>
              <a:rPr lang="en-GB" dirty="0">
                <a:solidFill>
                  <a:schemeClr val="bg1"/>
                </a:solidFill>
              </a:rPr>
              <a:t>Must</a:t>
            </a:r>
            <a:r>
              <a:rPr lang="en-GB" dirty="0"/>
              <a:t> be kept </a:t>
            </a:r>
            <a:r>
              <a:rPr lang="en-GB" dirty="0">
                <a:solidFill>
                  <a:schemeClr val="bg1"/>
                </a:solidFill>
              </a:rPr>
              <a:t>in secret </a:t>
            </a:r>
          </a:p>
        </p:txBody>
      </p:sp>
      <p:sp>
        <p:nvSpPr>
          <p:cNvPr id="4" name="Title 3"/>
          <p:cNvSpPr>
            <a:spLocks noGrp="1"/>
          </p:cNvSpPr>
          <p:nvPr>
            <p:ph type="title"/>
          </p:nvPr>
        </p:nvSpPr>
        <p:spPr/>
        <p:txBody>
          <a:bodyPr/>
          <a:lstStyle/>
          <a:p>
            <a:r>
              <a:rPr lang="en-US" dirty="0"/>
              <a:t>Private Key</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6" y="1478395"/>
            <a:ext cx="11815018" cy="5201066"/>
          </a:xfrm>
        </p:spPr>
        <p:txBody>
          <a:bodyPr/>
          <a:lstStyle/>
          <a:p>
            <a:r>
              <a:rPr lang="en-US" dirty="0"/>
              <a:t>Derived from private key by means of </a:t>
            </a:r>
            <a:r>
              <a:rPr lang="en-US" dirty="0">
                <a:solidFill>
                  <a:schemeClr val="bg1"/>
                </a:solidFill>
              </a:rPr>
              <a:t>elliptic curve </a:t>
            </a:r>
            <a:br>
              <a:rPr lang="en-US" dirty="0">
                <a:solidFill>
                  <a:schemeClr val="bg1"/>
                </a:solidFill>
              </a:rPr>
            </a:br>
            <a:r>
              <a:rPr lang="en-US" dirty="0">
                <a:solidFill>
                  <a:schemeClr val="bg1"/>
                </a:solidFill>
              </a:rPr>
              <a:t>multiplication</a:t>
            </a:r>
          </a:p>
          <a:p>
            <a:r>
              <a:rPr lang="en-US" dirty="0"/>
              <a:t>From a given public key you </a:t>
            </a:r>
            <a:r>
              <a:rPr lang="en-US" dirty="0">
                <a:solidFill>
                  <a:schemeClr val="bg1"/>
                </a:solidFill>
              </a:rPr>
              <a:t>cannot</a:t>
            </a:r>
            <a:r>
              <a:rPr lang="en-US" dirty="0"/>
              <a:t> calculate the private key</a:t>
            </a:r>
          </a:p>
          <a:p>
            <a:r>
              <a:rPr lang="en-US" dirty="0"/>
              <a:t>Relationship is </a:t>
            </a:r>
            <a:r>
              <a:rPr lang="en-US" dirty="0">
                <a:solidFill>
                  <a:schemeClr val="bg1"/>
                </a:solidFill>
              </a:rPr>
              <a:t>fixed</a:t>
            </a:r>
            <a:r>
              <a:rPr lang="en-US" dirty="0"/>
              <a:t> and </a:t>
            </a:r>
            <a:r>
              <a:rPr lang="en-US" dirty="0">
                <a:solidFill>
                  <a:schemeClr val="bg1"/>
                </a:solidFill>
              </a:rPr>
              <a:t>one-directional</a:t>
            </a:r>
          </a:p>
          <a:p>
            <a:endParaRPr lang="bg-BG" dirty="0"/>
          </a:p>
        </p:txBody>
      </p:sp>
      <p:sp>
        <p:nvSpPr>
          <p:cNvPr id="4" name="Title 3"/>
          <p:cNvSpPr>
            <a:spLocks noGrp="1"/>
          </p:cNvSpPr>
          <p:nvPr>
            <p:ph type="title"/>
          </p:nvPr>
        </p:nvSpPr>
        <p:spPr/>
        <p:txBody>
          <a:bodyPr/>
          <a:lstStyle/>
          <a:p>
            <a:r>
              <a:rPr lang="en-US" dirty="0"/>
              <a:t>Public Key	</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noProof="1"/>
              <a:t>Bitcoin</a:t>
            </a:r>
            <a:r>
              <a:rPr lang="en-US" dirty="0"/>
              <a:t> Address Architecture</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pic>
        <p:nvPicPr>
          <p:cNvPr id="5" name="Content Placeholder 4" descr="btc address defined.png"/>
          <p:cNvPicPr>
            <a:picLocks noGrp="1" noChangeAspect="1"/>
          </p:cNvPicPr>
          <p:nvPr>
            <p:ph idx="4294967295"/>
          </p:nvPr>
        </p:nvPicPr>
        <p:blipFill>
          <a:blip r:embed="rId3" cstate="print"/>
          <a:stretch>
            <a:fillRect/>
          </a:stretch>
        </p:blipFill>
        <p:spPr>
          <a:xfrm>
            <a:off x="3351212" y="1391443"/>
            <a:ext cx="5281832" cy="5005754"/>
          </a:xfrm>
          <a:pattFill prst="pct20">
            <a:fgClr>
              <a:schemeClr val="bg2"/>
            </a:fgClr>
            <a:bgClr>
              <a:schemeClr val="bg1"/>
            </a:bgClr>
          </a:pattFill>
        </p:spPr>
      </p:pic>
    </p:spTree>
    <p:extLst>
      <p:ext uri="{BB962C8B-B14F-4D97-AF65-F5344CB8AC3E}">
        <p14:creationId xmlns:p14="http://schemas.microsoft.com/office/powerpoint/2010/main" val="86439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905000"/>
            <a:ext cx="11804822" cy="4648200"/>
          </a:xfrm>
        </p:spPr>
        <p:txBody>
          <a:bodyPr>
            <a:normAutofit/>
          </a:bodyPr>
          <a:lstStyle/>
          <a:p>
            <a:pPr marL="0" indent="0" algn="ctr">
              <a:buNone/>
            </a:pPr>
            <a:r>
              <a:rPr lang="en-US" sz="7200" b="1" dirty="0">
                <a:solidFill>
                  <a:schemeClr val="bg1"/>
                </a:solidFill>
              </a:rPr>
              <a:t>sli.do</a:t>
            </a:r>
            <a:r>
              <a:rPr lang="en-US" sz="6000" b="1" dirty="0"/>
              <a:t/>
            </a:r>
            <a:br>
              <a:rPr lang="en-US" sz="6000" b="1" dirty="0"/>
            </a:br>
            <a:r>
              <a:rPr lang="en-US" sz="11500" b="1" dirty="0"/>
              <a:t>#</a:t>
            </a:r>
            <a:r>
              <a:rPr lang="en-US" sz="11500" b="1" dirty="0" smtClean="0"/>
              <a:t>B-Chain-Intro</a:t>
            </a:r>
          </a:p>
          <a:p>
            <a:pPr marL="0" indent="0" algn="ctr">
              <a:buNone/>
            </a:pPr>
            <a:r>
              <a:rPr lang="en-US" sz="2400" b="1" noProof="1">
                <a:hlinkClick r:id="rId2"/>
              </a:rPr>
              <a:t>https://</a:t>
            </a:r>
            <a:r>
              <a:rPr lang="en-US" sz="2400" b="1" noProof="1">
                <a:hlinkClick r:id="rId2"/>
              </a:rPr>
              <a:t>www.facebook.com/groups/SoftUniIntroToBlockchainTechnologyOctober2018</a:t>
            </a:r>
            <a:r>
              <a:rPr lang="en-US" sz="2400" b="1" noProof="1" smtClean="0">
                <a:hlinkClick r:id="rId2"/>
              </a:rPr>
              <a:t>/</a:t>
            </a:r>
            <a:endParaRPr lang="en-US" sz="2400" b="1" noProof="1"/>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93149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2" y="1174859"/>
            <a:ext cx="11923859" cy="5052275"/>
          </a:xfrm>
        </p:spPr>
        <p:txBody>
          <a:bodyPr>
            <a:noAutofit/>
          </a:bodyPr>
          <a:lstStyle/>
          <a:p>
            <a:r>
              <a:rPr lang="en-US" sz="3400" dirty="0"/>
              <a:t>Each </a:t>
            </a:r>
            <a:r>
              <a:rPr lang="en-US" sz="3400" dirty="0">
                <a:solidFill>
                  <a:schemeClr val="bg1"/>
                </a:solidFill>
              </a:rPr>
              <a:t>transaction associates</a:t>
            </a:r>
            <a:r>
              <a:rPr lang="en-US" sz="3400" dirty="0"/>
              <a:t> an </a:t>
            </a:r>
            <a:r>
              <a:rPr lang="en-US" sz="3400" dirty="0">
                <a:solidFill>
                  <a:schemeClr val="bg1"/>
                </a:solidFill>
              </a:rPr>
              <a:t>amount</a:t>
            </a:r>
            <a:r>
              <a:rPr lang="en-US" sz="3400" dirty="0"/>
              <a:t> of </a:t>
            </a:r>
            <a:r>
              <a:rPr lang="en-US" sz="3400" noProof="1"/>
              <a:t>bitcoins with a bitcoin </a:t>
            </a:r>
            <a:br>
              <a:rPr lang="en-US" sz="3400" noProof="1"/>
            </a:br>
            <a:r>
              <a:rPr lang="en-US" sz="3400" noProof="1">
                <a:solidFill>
                  <a:schemeClr val="bg1"/>
                </a:solidFill>
              </a:rPr>
              <a:t>address</a:t>
            </a:r>
          </a:p>
          <a:p>
            <a:r>
              <a:rPr lang="en-US" sz="3400" dirty="0"/>
              <a:t>The current </a:t>
            </a:r>
            <a:r>
              <a:rPr lang="en-US" sz="3400" dirty="0">
                <a:solidFill>
                  <a:schemeClr val="bg1"/>
                </a:solidFill>
              </a:rPr>
              <a:t>owner’s signature verifies </a:t>
            </a:r>
            <a:r>
              <a:rPr lang="en-US" sz="3400" dirty="0"/>
              <a:t>for everyone that the</a:t>
            </a:r>
            <a:br>
              <a:rPr lang="en-US" sz="3400" dirty="0"/>
            </a:br>
            <a:r>
              <a:rPr lang="en-US" sz="3400" dirty="0">
                <a:solidFill>
                  <a:schemeClr val="bg1"/>
                </a:solidFill>
              </a:rPr>
              <a:t>transaction</a:t>
            </a:r>
            <a:r>
              <a:rPr lang="en-US" sz="3400" dirty="0"/>
              <a:t> is </a:t>
            </a:r>
            <a:r>
              <a:rPr lang="en-US" sz="3400" dirty="0">
                <a:solidFill>
                  <a:schemeClr val="bg1"/>
                </a:solidFill>
              </a:rPr>
              <a:t>authentic</a:t>
            </a:r>
          </a:p>
          <a:p>
            <a:r>
              <a:rPr lang="en-US" sz="3400" dirty="0"/>
              <a:t>When b</a:t>
            </a:r>
            <a:r>
              <a:rPr lang="en-US" sz="3400" noProof="1"/>
              <a:t>itcoins are sent to someone:</a:t>
            </a:r>
          </a:p>
          <a:p>
            <a:pPr lvl="1"/>
            <a:r>
              <a:rPr lang="en-US" sz="3000" noProof="1"/>
              <a:t>The transaction records the transfer of these </a:t>
            </a:r>
            <a:r>
              <a:rPr lang="en-US" sz="3000" noProof="1">
                <a:solidFill>
                  <a:schemeClr val="bg1"/>
                </a:solidFill>
              </a:rPr>
              <a:t>exact</a:t>
            </a:r>
            <a:r>
              <a:rPr lang="en-US" sz="3000" noProof="1"/>
              <a:t> bitcoins</a:t>
            </a:r>
          </a:p>
          <a:p>
            <a:pPr lvl="1"/>
            <a:r>
              <a:rPr lang="en-US" sz="3000" noProof="1"/>
              <a:t>From the current owner’s Bitcoin address</a:t>
            </a:r>
          </a:p>
          <a:p>
            <a:pPr lvl="1"/>
            <a:r>
              <a:rPr lang="en-US" sz="3000" noProof="1"/>
              <a:t>To the new owner's Bitcoin address</a:t>
            </a:r>
          </a:p>
          <a:p>
            <a:pPr lvl="1"/>
            <a:r>
              <a:rPr lang="en-US" sz="3000" noProof="1"/>
              <a:t>Includes a valid digital transaction signature</a:t>
            </a:r>
          </a:p>
          <a:p>
            <a:endParaRPr lang="en-US" dirty="0"/>
          </a:p>
        </p:txBody>
      </p:sp>
      <p:sp>
        <p:nvSpPr>
          <p:cNvPr id="4" name="Title 3"/>
          <p:cNvSpPr>
            <a:spLocks noGrp="1"/>
          </p:cNvSpPr>
          <p:nvPr>
            <p:ph type="title"/>
          </p:nvPr>
        </p:nvSpPr>
        <p:spPr/>
        <p:txBody>
          <a:bodyPr/>
          <a:lstStyle/>
          <a:p>
            <a:r>
              <a:rPr lang="en-US" dirty="0"/>
              <a:t>Digital Signatures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600" dirty="0"/>
              <a:t>When this transaction is broadcast to the </a:t>
            </a:r>
            <a:r>
              <a:rPr lang="en-US" sz="3600" noProof="1"/>
              <a:t>Bitcoin</a:t>
            </a:r>
            <a:r>
              <a:rPr lang="en-US" sz="3600" dirty="0"/>
              <a:t> network, </a:t>
            </a:r>
            <a:br>
              <a:rPr lang="en-US" sz="3600" dirty="0"/>
            </a:br>
            <a:r>
              <a:rPr lang="en-US" sz="3600" dirty="0"/>
              <a:t>every peer knows that the new owner of these bitcoins is </a:t>
            </a:r>
            <a:br>
              <a:rPr lang="en-US" sz="3600" dirty="0"/>
            </a:br>
            <a:r>
              <a:rPr lang="en-US" sz="3600" dirty="0"/>
              <a:t>the owner of the receiving Bitcoin address</a:t>
            </a:r>
          </a:p>
          <a:p>
            <a:pPr>
              <a:buNone/>
            </a:pPr>
            <a:endParaRPr lang="en-US" sz="3600" dirty="0"/>
          </a:p>
          <a:p>
            <a:endParaRPr lang="bg-BG" dirty="0"/>
          </a:p>
        </p:txBody>
      </p:sp>
      <p:sp>
        <p:nvSpPr>
          <p:cNvPr id="4" name="Title 3"/>
          <p:cNvSpPr>
            <a:spLocks noGrp="1"/>
          </p:cNvSpPr>
          <p:nvPr>
            <p:ph type="title"/>
          </p:nvPr>
        </p:nvSpPr>
        <p:spPr/>
        <p:txBody>
          <a:bodyPr/>
          <a:lstStyle/>
          <a:p>
            <a:r>
              <a:rPr lang="en-US" dirty="0"/>
              <a:t>Digital Signatures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Alice -&gt;</a:t>
            </a:r>
          </a:p>
          <a:p>
            <a:endParaRPr lang="en-US" dirty="0"/>
          </a:p>
          <a:p>
            <a:pPr>
              <a:buNone/>
            </a:pPr>
            <a:endParaRPr lang="bg-BG" dirty="0"/>
          </a:p>
        </p:txBody>
      </p:sp>
      <p:sp>
        <p:nvSpPr>
          <p:cNvPr id="4" name="Title 3"/>
          <p:cNvSpPr>
            <a:spLocks noGrp="1"/>
          </p:cNvSpPr>
          <p:nvPr>
            <p:ph type="title"/>
          </p:nvPr>
        </p:nvSpPr>
        <p:spPr/>
        <p:txBody>
          <a:bodyPr/>
          <a:lstStyle/>
          <a:p>
            <a:r>
              <a:rPr lang="en-US" dirty="0"/>
              <a:t>Schema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32</a:t>
            </a:fld>
            <a:endParaRPr lang="en-US" dirty="0"/>
          </a:p>
        </p:txBody>
      </p:sp>
      <p:grpSp>
        <p:nvGrpSpPr>
          <p:cNvPr id="11" name="Group 10">
            <a:extLst>
              <a:ext uri="{FF2B5EF4-FFF2-40B4-BE49-F238E27FC236}">
                <a16:creationId xmlns:a16="http://schemas.microsoft.com/office/drawing/2014/main" id="{78858B13-D112-433E-9F1F-92F53CFEE634}"/>
              </a:ext>
            </a:extLst>
          </p:cNvPr>
          <p:cNvGrpSpPr/>
          <p:nvPr/>
        </p:nvGrpSpPr>
        <p:grpSpPr>
          <a:xfrm>
            <a:off x="782191" y="2051860"/>
            <a:ext cx="2242441" cy="4265508"/>
            <a:chOff x="760412" y="2438400"/>
            <a:chExt cx="2123152" cy="4038600"/>
          </a:xfrm>
        </p:grpSpPr>
        <p:sp>
          <p:nvSpPr>
            <p:cNvPr id="5" name="Rectangle 4"/>
            <p:cNvSpPr/>
            <p:nvPr/>
          </p:nvSpPr>
          <p:spPr>
            <a:xfrm>
              <a:off x="826164" y="24384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solidFill>
                  <a:effectLst>
                    <a:outerShdw blurRad="38100" dist="38100" dir="2700000" algn="tl">
                      <a:srgbClr val="000000">
                        <a:alpha val="43137"/>
                      </a:srgbClr>
                    </a:outerShdw>
                  </a:effectLst>
                </a:rPr>
                <a:t>M</a:t>
              </a:r>
              <a:endParaRPr lang="bg-BG" sz="3600" dirty="0">
                <a:solidFill>
                  <a:schemeClr val="bg2"/>
                </a:solidFill>
                <a:effectLst>
                  <a:outerShdw blurRad="38100" dist="38100" dir="2700000" algn="tl">
                    <a:srgbClr val="000000">
                      <a:alpha val="43137"/>
                    </a:srgbClr>
                  </a:outerShdw>
                </a:effectLst>
              </a:endParaRPr>
            </a:p>
          </p:txBody>
        </p:sp>
        <p:sp>
          <p:nvSpPr>
            <p:cNvPr id="7" name="Rectangle 6"/>
            <p:cNvSpPr/>
            <p:nvPr/>
          </p:nvSpPr>
          <p:spPr>
            <a:xfrm>
              <a:off x="760412" y="3962400"/>
              <a:ext cx="20574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sz="3200" dirty="0">
                <a:noFill/>
              </a:endParaRPr>
            </a:p>
          </p:txBody>
        </p:sp>
        <p:sp>
          <p:nvSpPr>
            <p:cNvPr id="9" name="Rectangle 8"/>
            <p:cNvSpPr/>
            <p:nvPr/>
          </p:nvSpPr>
          <p:spPr>
            <a:xfrm>
              <a:off x="2045364" y="24384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rgbClr val="FF1515"/>
                  </a:solidFill>
                  <a:effectLst>
                    <a:outerShdw blurRad="38100" dist="38100" dir="2700000" algn="tl">
                      <a:srgbClr val="000000">
                        <a:alpha val="43137"/>
                      </a:srgbClr>
                    </a:outerShdw>
                  </a:effectLst>
                </a:rPr>
                <a:t>S</a:t>
              </a:r>
              <a:r>
                <a:rPr lang="en-US" sz="3600" baseline="-25000" noProof="1">
                  <a:solidFill>
                    <a:srgbClr val="FF1515"/>
                  </a:solidFill>
                  <a:effectLst>
                    <a:outerShdw blurRad="38100" dist="38100" dir="2700000" algn="tl">
                      <a:srgbClr val="000000">
                        <a:alpha val="43137"/>
                      </a:srgbClr>
                    </a:outerShdw>
                  </a:effectLst>
                </a:rPr>
                <a:t>k</a:t>
              </a:r>
              <a:endParaRPr lang="en-US" sz="3600" noProof="1">
                <a:solidFill>
                  <a:srgbClr val="FF1515"/>
                </a:solidFill>
                <a:effectLst>
                  <a:outerShdw blurRad="38100" dist="38100" dir="2700000" algn="tl">
                    <a:srgbClr val="000000">
                      <a:alpha val="43137"/>
                    </a:srgbClr>
                  </a:outerShdw>
                </a:effectLst>
              </a:endParaRPr>
            </a:p>
          </p:txBody>
        </p:sp>
        <p:sp>
          <p:nvSpPr>
            <p:cNvPr id="12" name="Down Arrow 11"/>
            <p:cNvSpPr/>
            <p:nvPr/>
          </p:nvSpPr>
          <p:spPr>
            <a:xfrm>
              <a:off x="1141412" y="3276600"/>
              <a:ext cx="152400" cy="533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a:p>
          </p:txBody>
        </p:sp>
        <p:sp>
          <p:nvSpPr>
            <p:cNvPr id="13" name="Down Arrow 12"/>
            <p:cNvSpPr/>
            <p:nvPr/>
          </p:nvSpPr>
          <p:spPr>
            <a:xfrm>
              <a:off x="2350164" y="3276600"/>
              <a:ext cx="152400" cy="533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a:p>
          </p:txBody>
        </p:sp>
        <p:sp>
          <p:nvSpPr>
            <p:cNvPr id="14" name="Down Arrow 13"/>
            <p:cNvSpPr/>
            <p:nvPr/>
          </p:nvSpPr>
          <p:spPr>
            <a:xfrm>
              <a:off x="1674812" y="5105400"/>
              <a:ext cx="152400" cy="533400"/>
            </a:xfrm>
            <a:prstGeom prst="downArrow">
              <a:avLst/>
            </a:prstGeom>
            <a:solidFill>
              <a:srgbClr val="FFFF66"/>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bg-BG" sz="3200">
                <a:solidFill>
                  <a:srgbClr val="00FFFF"/>
                </a:solidFill>
              </a:endParaRPr>
            </a:p>
          </p:txBody>
        </p:sp>
        <p:sp>
          <p:nvSpPr>
            <p:cNvPr id="15" name="Rectangle 14"/>
            <p:cNvSpPr/>
            <p:nvPr/>
          </p:nvSpPr>
          <p:spPr>
            <a:xfrm>
              <a:off x="1370012" y="57912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1515"/>
                  </a:solidFill>
                  <a:effectLst>
                    <a:outerShdw blurRad="38100" dist="38100" dir="2700000" algn="tl">
                      <a:srgbClr val="000000">
                        <a:alpha val="43137"/>
                      </a:srgbClr>
                    </a:outerShdw>
                  </a:effectLst>
                </a:rPr>
                <a:t>S</a:t>
              </a:r>
              <a:r>
                <a:rPr lang="en-US" sz="3600" baseline="-25000" dirty="0">
                  <a:solidFill>
                    <a:srgbClr val="FF1515"/>
                  </a:solidFill>
                  <a:effectLst>
                    <a:outerShdw blurRad="38100" dist="38100" dir="2700000" algn="tl">
                      <a:srgbClr val="000000">
                        <a:alpha val="43137"/>
                      </a:srgbClr>
                    </a:outerShdw>
                  </a:effectLst>
                </a:rPr>
                <a:t>M</a:t>
              </a:r>
              <a:endParaRPr lang="bg-BG" sz="3600" baseline="-25000" dirty="0">
                <a:solidFill>
                  <a:srgbClr val="FF1515"/>
                </a:solidFill>
                <a:effectLst>
                  <a:outerShdw blurRad="38100" dist="38100" dir="2700000" algn="tl">
                    <a:srgbClr val="000000">
                      <a:alpha val="43137"/>
                    </a:srgbClr>
                  </a:outerShdw>
                </a:effectLst>
              </a:endParaRPr>
            </a:p>
          </p:txBody>
        </p:sp>
      </p:grpSp>
      <p:grpSp>
        <p:nvGrpSpPr>
          <p:cNvPr id="23" name="Group 22">
            <a:extLst>
              <a:ext uri="{FF2B5EF4-FFF2-40B4-BE49-F238E27FC236}">
                <a16:creationId xmlns:a16="http://schemas.microsoft.com/office/drawing/2014/main" id="{8277AC54-3563-46FF-92CD-69BFA4D2EFFB}"/>
              </a:ext>
            </a:extLst>
          </p:cNvPr>
          <p:cNvGrpSpPr/>
          <p:nvPr/>
        </p:nvGrpSpPr>
        <p:grpSpPr>
          <a:xfrm>
            <a:off x="6395440" y="1978278"/>
            <a:ext cx="3733800" cy="4497532"/>
            <a:chOff x="6323012" y="2514600"/>
            <a:chExt cx="3352800" cy="4038600"/>
          </a:xfrm>
        </p:grpSpPr>
        <p:sp>
          <p:nvSpPr>
            <p:cNvPr id="6" name="Rectangle 5"/>
            <p:cNvSpPr/>
            <p:nvPr/>
          </p:nvSpPr>
          <p:spPr>
            <a:xfrm>
              <a:off x="7618412" y="25146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solidFill>
                  <a:effectLst>
                    <a:outerShdw blurRad="38100" dist="38100" dir="2700000" algn="tl">
                      <a:srgbClr val="000000">
                        <a:alpha val="43137"/>
                      </a:srgbClr>
                    </a:outerShdw>
                  </a:effectLst>
                </a:rPr>
                <a:t>S</a:t>
              </a:r>
              <a:r>
                <a:rPr lang="en-US" sz="3600" baseline="-25000" dirty="0">
                  <a:solidFill>
                    <a:schemeClr val="bg2"/>
                  </a:solidFill>
                  <a:effectLst>
                    <a:outerShdw blurRad="38100" dist="38100" dir="2700000" algn="tl">
                      <a:srgbClr val="000000">
                        <a:alpha val="43137"/>
                      </a:srgbClr>
                    </a:outerShdw>
                  </a:effectLst>
                </a:rPr>
                <a:t>M</a:t>
              </a:r>
              <a:endParaRPr lang="bg-BG" sz="3600" baseline="-25000" dirty="0">
                <a:solidFill>
                  <a:schemeClr val="bg2"/>
                </a:solidFill>
                <a:effectLst>
                  <a:outerShdw blurRad="38100" dist="38100" dir="2700000" algn="tl">
                    <a:srgbClr val="000000">
                      <a:alpha val="43137"/>
                    </a:srgbClr>
                  </a:outerShdw>
                </a:effectLst>
              </a:endParaRPr>
            </a:p>
          </p:txBody>
        </p:sp>
        <p:sp>
          <p:nvSpPr>
            <p:cNvPr id="8" name="Rectangle 7"/>
            <p:cNvSpPr/>
            <p:nvPr/>
          </p:nvSpPr>
          <p:spPr>
            <a:xfrm>
              <a:off x="6323012" y="25146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solidFill>
                  <a:effectLst>
                    <a:outerShdw blurRad="38100" dist="38100" dir="2700000" algn="tl">
                      <a:srgbClr val="000000">
                        <a:alpha val="43137"/>
                      </a:srgbClr>
                    </a:outerShdw>
                  </a:effectLst>
                </a:rPr>
                <a:t>M</a:t>
              </a:r>
              <a:endParaRPr lang="bg-BG" sz="3200" dirty="0">
                <a:solidFill>
                  <a:schemeClr val="bg2"/>
                </a:solidFill>
                <a:effectLst>
                  <a:outerShdw blurRad="38100" dist="38100" dir="2700000" algn="tl">
                    <a:srgbClr val="000000">
                      <a:alpha val="43137"/>
                    </a:srgbClr>
                  </a:outerShdw>
                </a:effectLst>
              </a:endParaRPr>
            </a:p>
          </p:txBody>
        </p:sp>
        <p:sp>
          <p:nvSpPr>
            <p:cNvPr id="10" name="Rectangle 9"/>
            <p:cNvSpPr/>
            <p:nvPr/>
          </p:nvSpPr>
          <p:spPr>
            <a:xfrm>
              <a:off x="8837612" y="25146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accent2"/>
                  </a:solidFill>
                  <a:effectLst>
                    <a:outerShdw blurRad="38100" dist="38100" dir="2700000" algn="tl">
                      <a:srgbClr val="000000">
                        <a:alpha val="43137"/>
                      </a:srgbClr>
                    </a:outerShdw>
                  </a:effectLst>
                </a:rPr>
                <a:t>V</a:t>
              </a:r>
              <a:r>
                <a:rPr lang="en-US" sz="3600" baseline="-25000" noProof="1">
                  <a:solidFill>
                    <a:schemeClr val="accent2"/>
                  </a:solidFill>
                  <a:effectLst>
                    <a:outerShdw blurRad="38100" dist="38100" dir="2700000" algn="tl">
                      <a:srgbClr val="000000">
                        <a:alpha val="43137"/>
                      </a:srgbClr>
                    </a:outerShdw>
                  </a:effectLst>
                </a:rPr>
                <a:t>k</a:t>
              </a:r>
              <a:endParaRPr lang="en-US" sz="3600" noProof="1">
                <a:solidFill>
                  <a:schemeClr val="accent2"/>
                </a:solidFill>
                <a:effectLst>
                  <a:outerShdw blurRad="38100" dist="38100" dir="2700000" algn="tl">
                    <a:srgbClr val="000000">
                      <a:alpha val="43137"/>
                    </a:srgbClr>
                  </a:outerShdw>
                </a:effectLst>
              </a:endParaRPr>
            </a:p>
          </p:txBody>
        </p:sp>
        <p:sp>
          <p:nvSpPr>
            <p:cNvPr id="16" name="Rectangle 15"/>
            <p:cNvSpPr/>
            <p:nvPr/>
          </p:nvSpPr>
          <p:spPr>
            <a:xfrm>
              <a:off x="6323012" y="3962400"/>
              <a:ext cx="33528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sz="3200" dirty="0">
                <a:noFill/>
              </a:endParaRPr>
            </a:p>
          </p:txBody>
        </p:sp>
        <p:sp>
          <p:nvSpPr>
            <p:cNvPr id="17" name="Down Arrow 16"/>
            <p:cNvSpPr/>
            <p:nvPr/>
          </p:nvSpPr>
          <p:spPr>
            <a:xfrm>
              <a:off x="9218612" y="3276600"/>
              <a:ext cx="152400" cy="533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a:p>
          </p:txBody>
        </p:sp>
        <p:sp>
          <p:nvSpPr>
            <p:cNvPr id="18" name="Down Arrow 17"/>
            <p:cNvSpPr/>
            <p:nvPr/>
          </p:nvSpPr>
          <p:spPr>
            <a:xfrm>
              <a:off x="7923212" y="3276600"/>
              <a:ext cx="152400" cy="533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a:p>
          </p:txBody>
        </p:sp>
        <p:sp>
          <p:nvSpPr>
            <p:cNvPr id="19" name="Down Arrow 18"/>
            <p:cNvSpPr/>
            <p:nvPr/>
          </p:nvSpPr>
          <p:spPr>
            <a:xfrm>
              <a:off x="6627812" y="3276600"/>
              <a:ext cx="152400" cy="533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a:p>
          </p:txBody>
        </p:sp>
        <p:sp>
          <p:nvSpPr>
            <p:cNvPr id="20" name="Down Arrow 19"/>
            <p:cNvSpPr/>
            <p:nvPr/>
          </p:nvSpPr>
          <p:spPr>
            <a:xfrm>
              <a:off x="7923212" y="5181600"/>
              <a:ext cx="152400" cy="533400"/>
            </a:xfrm>
            <a:prstGeom prst="downArrow">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3200" dirty="0"/>
            </a:p>
          </p:txBody>
        </p:sp>
        <p:sp>
          <p:nvSpPr>
            <p:cNvPr id="21" name="Rectangle 20"/>
            <p:cNvSpPr/>
            <p:nvPr/>
          </p:nvSpPr>
          <p:spPr>
            <a:xfrm>
              <a:off x="6932612" y="5791200"/>
              <a:ext cx="22860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effectLst>
                    <a:outerShdw blurRad="38100" dist="38100" dir="2700000" algn="tl">
                      <a:srgbClr val="000000">
                        <a:alpha val="43137"/>
                      </a:srgbClr>
                    </a:outerShdw>
                  </a:effectLst>
                </a:rPr>
                <a:t>Yes or No</a:t>
              </a:r>
              <a:endParaRPr lang="bg-BG" sz="3600" dirty="0">
                <a:solidFill>
                  <a:schemeClr val="tx1"/>
                </a:solidFill>
                <a:effectLst>
                  <a:outerShdw blurRad="38100" dist="38100" dir="2700000" algn="tl">
                    <a:srgbClr val="000000">
                      <a:alpha val="43137"/>
                    </a:srgbClr>
                  </a:outerShdw>
                </a:effectLst>
              </a:endParaRPr>
            </a:p>
          </p:txBody>
        </p:sp>
      </p:grpSp>
      <p:sp>
        <p:nvSpPr>
          <p:cNvPr id="22" name="TextBox 21"/>
          <p:cNvSpPr txBox="1"/>
          <p:nvPr/>
        </p:nvSpPr>
        <p:spPr>
          <a:xfrm>
            <a:off x="1903412" y="1066800"/>
            <a:ext cx="5029200" cy="523220"/>
          </a:xfrm>
          <a:prstGeom prst="rect">
            <a:avLst/>
          </a:prstGeom>
          <a:noFill/>
        </p:spPr>
        <p:txBody>
          <a:bodyPr wrap="square" rtlCol="0">
            <a:spAutoFit/>
          </a:bodyPr>
          <a:lstStyle/>
          <a:p>
            <a:endParaRPr lang="bg-BG" sz="2800" dirty="0"/>
          </a:p>
        </p:txBody>
      </p:sp>
      <p:sp>
        <p:nvSpPr>
          <p:cNvPr id="24" name="TextBox 23"/>
          <p:cNvSpPr txBox="1"/>
          <p:nvPr/>
        </p:nvSpPr>
        <p:spPr>
          <a:xfrm>
            <a:off x="1979612" y="1219200"/>
            <a:ext cx="4453463" cy="523220"/>
          </a:xfrm>
          <a:prstGeom prst="rect">
            <a:avLst/>
          </a:prstGeom>
          <a:noFill/>
          <a:ln>
            <a:noFill/>
          </a:ln>
        </p:spPr>
        <p:txBody>
          <a:bodyPr wrap="none" rtlCol="0">
            <a:spAutoFit/>
          </a:bodyPr>
          <a:lstStyle/>
          <a:p>
            <a:r>
              <a:rPr lang="en-US" sz="2800" dirty="0">
                <a:solidFill>
                  <a:srgbClr val="FF1515"/>
                </a:solidFill>
              </a:rPr>
              <a:t>signing key </a:t>
            </a:r>
            <a:r>
              <a:rPr lang="en-US" sz="2800" dirty="0"/>
              <a:t>(private key, </a:t>
            </a:r>
            <a:r>
              <a:rPr lang="en-US" sz="2800" noProof="1">
                <a:solidFill>
                  <a:srgbClr val="FF1515"/>
                </a:solidFill>
              </a:rPr>
              <a:t>S</a:t>
            </a:r>
            <a:r>
              <a:rPr lang="en-US" sz="2800" baseline="-25000" noProof="1">
                <a:solidFill>
                  <a:srgbClr val="FF1515"/>
                </a:solidFill>
                <a:effectLst>
                  <a:outerShdw blurRad="38100" dist="38100" dir="2700000" algn="tl">
                    <a:srgbClr val="000000">
                      <a:alpha val="43137"/>
                    </a:srgbClr>
                  </a:outerShdw>
                </a:effectLst>
              </a:rPr>
              <a:t>k</a:t>
            </a:r>
            <a:r>
              <a:rPr lang="en-US" sz="2800" dirty="0"/>
              <a:t>) -&gt;</a:t>
            </a:r>
            <a:endParaRPr lang="bg-BG" sz="2800" dirty="0"/>
          </a:p>
        </p:txBody>
      </p:sp>
      <p:sp>
        <p:nvSpPr>
          <p:cNvPr id="26" name="TextBox 25"/>
          <p:cNvSpPr txBox="1"/>
          <p:nvPr/>
        </p:nvSpPr>
        <p:spPr>
          <a:xfrm>
            <a:off x="6323012" y="1219200"/>
            <a:ext cx="2999924" cy="523220"/>
          </a:xfrm>
          <a:prstGeom prst="rect">
            <a:avLst/>
          </a:prstGeom>
          <a:noFill/>
          <a:ln>
            <a:noFill/>
          </a:ln>
        </p:spPr>
        <p:txBody>
          <a:bodyPr wrap="none" rtlCol="0">
            <a:spAutoFit/>
          </a:bodyPr>
          <a:lstStyle/>
          <a:p>
            <a:r>
              <a:rPr lang="en-US" sz="2800" dirty="0">
                <a:solidFill>
                  <a:schemeClr val="accent2"/>
                </a:solidFill>
              </a:rPr>
              <a:t>verification key</a:t>
            </a:r>
            <a:r>
              <a:rPr lang="en-US" sz="2800" dirty="0">
                <a:solidFill>
                  <a:schemeClr val="accent2">
                    <a:lumMod val="60000"/>
                    <a:lumOff val="40000"/>
                  </a:schemeClr>
                </a:solidFill>
              </a:rPr>
              <a:t> </a:t>
            </a:r>
            <a:r>
              <a:rPr lang="en-US" sz="2800" dirty="0"/>
              <a:t>(</a:t>
            </a:r>
            <a:r>
              <a:rPr lang="en-US" sz="2800" noProof="1">
                <a:solidFill>
                  <a:schemeClr val="accent2"/>
                </a:solidFill>
              </a:rPr>
              <a:t>V</a:t>
            </a:r>
            <a:r>
              <a:rPr lang="en-US" sz="2800" baseline="-25000" noProof="1">
                <a:solidFill>
                  <a:schemeClr val="accent2"/>
                </a:solidFill>
              </a:rPr>
              <a:t>k</a:t>
            </a:r>
            <a:r>
              <a:rPr lang="en-US" sz="2800" dirty="0"/>
              <a:t>)</a:t>
            </a:r>
            <a:endParaRPr lang="bg-BG"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endParaRPr lang="en-GB" dirty="0">
              <a:hlinkClick r:id="rId2"/>
            </a:endParaRPr>
          </a:p>
          <a:p>
            <a:endParaRPr lang="en-GB" dirty="0">
              <a:hlinkClick r:id="rId2"/>
            </a:endParaRPr>
          </a:p>
          <a:p>
            <a:endParaRPr lang="en-GB" dirty="0">
              <a:hlinkClick r:id="rId2"/>
            </a:endParaRPr>
          </a:p>
          <a:p>
            <a:endParaRPr lang="en-GB" dirty="0">
              <a:hlinkClick r:id="rId2"/>
            </a:endParaRPr>
          </a:p>
          <a:p>
            <a:r>
              <a:rPr lang="en-GB" dirty="0">
                <a:hlinkClick r:id="rId2"/>
              </a:rPr>
              <a:t>https://bitcoinvanitygen.com/</a:t>
            </a:r>
            <a:r>
              <a:rPr lang="en-GB" dirty="0"/>
              <a:t> </a:t>
            </a:r>
            <a:endParaRPr lang="bg-BG" dirty="0"/>
          </a:p>
        </p:txBody>
      </p:sp>
      <p:sp>
        <p:nvSpPr>
          <p:cNvPr id="4" name="Title 3"/>
          <p:cNvSpPr>
            <a:spLocks noGrp="1"/>
          </p:cNvSpPr>
          <p:nvPr>
            <p:ph type="title"/>
          </p:nvPr>
        </p:nvSpPr>
        <p:spPr/>
        <p:txBody>
          <a:bodyPr/>
          <a:lstStyle/>
          <a:p>
            <a:r>
              <a:rPr lang="en-US" dirty="0"/>
              <a:t>Vanity Address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33</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760412" y="1447800"/>
            <a:ext cx="9353702" cy="2133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Need to generate billions of private keys</a:t>
            </a:r>
          </a:p>
          <a:p>
            <a:r>
              <a:rPr lang="en-US" dirty="0"/>
              <a:t>Derive the corresponding public key</a:t>
            </a:r>
          </a:p>
          <a:p>
            <a:r>
              <a:rPr lang="en-US" dirty="0"/>
              <a:t>Derive the </a:t>
            </a:r>
            <a:r>
              <a:rPr lang="en-US" noProof="1"/>
              <a:t>bitcoin</a:t>
            </a:r>
            <a:r>
              <a:rPr lang="en-US" dirty="0"/>
              <a:t> address </a:t>
            </a:r>
          </a:p>
          <a:p>
            <a:r>
              <a:rPr lang="en-US" dirty="0"/>
              <a:t>Check if the address matches the desired string </a:t>
            </a:r>
          </a:p>
          <a:p>
            <a:r>
              <a:rPr lang="en-US" dirty="0"/>
              <a:t>Depending on desired text:</a:t>
            </a:r>
          </a:p>
          <a:p>
            <a:pPr lvl="1"/>
            <a:r>
              <a:rPr lang="en-US" dirty="0"/>
              <a:t>1 in about 300 million to</a:t>
            </a:r>
          </a:p>
          <a:p>
            <a:pPr lvl="1"/>
            <a:r>
              <a:rPr lang="en-US" dirty="0"/>
              <a:t>1 in 1 trillion</a:t>
            </a:r>
          </a:p>
        </p:txBody>
      </p:sp>
      <p:sp>
        <p:nvSpPr>
          <p:cNvPr id="4" name="Title 3"/>
          <p:cNvSpPr>
            <a:spLocks noGrp="1"/>
          </p:cNvSpPr>
          <p:nvPr>
            <p:ph type="title"/>
          </p:nvPr>
        </p:nvSpPr>
        <p:spPr/>
        <p:txBody>
          <a:bodyPr/>
          <a:lstStyle/>
          <a:p>
            <a:r>
              <a:rPr lang="en-US" dirty="0"/>
              <a:t>Vanity Address – Specification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Services mapping BTC address to human readable text </a:t>
            </a:r>
          </a:p>
          <a:p>
            <a:endParaRPr lang="bg-BG" dirty="0"/>
          </a:p>
        </p:txBody>
      </p:sp>
      <p:sp>
        <p:nvSpPr>
          <p:cNvPr id="4" name="Title 3"/>
          <p:cNvSpPr>
            <a:spLocks noGrp="1"/>
          </p:cNvSpPr>
          <p:nvPr>
            <p:ph type="title"/>
          </p:nvPr>
        </p:nvSpPr>
        <p:spPr/>
        <p:txBody>
          <a:bodyPr/>
          <a:lstStyle/>
          <a:p>
            <a:r>
              <a:rPr lang="en-US" dirty="0"/>
              <a:t>DNS on the Blockchain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6" name="Picture 5">
            <a:extLst>
              <a:ext uri="{FF2B5EF4-FFF2-40B4-BE49-F238E27FC236}">
                <a16:creationId xmlns:a16="http://schemas.microsoft.com/office/drawing/2014/main" id="{9E626B9E-1951-4D59-82A9-50C4BA99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2971800"/>
            <a:ext cx="6235571" cy="2773530"/>
          </a:xfrm>
          <a:prstGeom prst="rect">
            <a:avLst/>
          </a:prstGeom>
          <a:effectLst>
            <a:glow rad="139700">
              <a:schemeClr val="accent3">
                <a:satMod val="175000"/>
                <a:alpha val="40000"/>
              </a:schemeClr>
            </a:glo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12-word long mnemonic phrase</a:t>
            </a:r>
          </a:p>
          <a:p>
            <a:r>
              <a:rPr lang="en-US" dirty="0"/>
              <a:t>A list of 2048 predefined words </a:t>
            </a:r>
          </a:p>
          <a:p>
            <a:r>
              <a:rPr lang="en-US" dirty="0"/>
              <a:t>Combinations 2048</a:t>
            </a:r>
            <a:r>
              <a:rPr lang="en-US" baseline="30000" dirty="0"/>
              <a:t>12 </a:t>
            </a:r>
            <a:r>
              <a:rPr lang="en-US" dirty="0"/>
              <a:t>  </a:t>
            </a:r>
            <a:r>
              <a:rPr lang="en-US" baseline="30000" dirty="0"/>
              <a:t> </a:t>
            </a:r>
          </a:p>
          <a:p>
            <a:r>
              <a:rPr lang="en-US" dirty="0"/>
              <a:t>The phrase is used to recover a key pair</a:t>
            </a:r>
          </a:p>
          <a:p>
            <a:r>
              <a:rPr lang="en-US" dirty="0"/>
              <a:t>Remember: random and </a:t>
            </a:r>
            <a:r>
              <a:rPr lang="en-US" dirty="0">
                <a:solidFill>
                  <a:schemeClr val="bg1"/>
                </a:solidFill>
              </a:rPr>
              <a:t>cryptographically</a:t>
            </a:r>
            <a:r>
              <a:rPr lang="en-US" dirty="0"/>
              <a:t> random</a:t>
            </a:r>
          </a:p>
        </p:txBody>
      </p:sp>
      <p:sp>
        <p:nvSpPr>
          <p:cNvPr id="4" name="Title 3"/>
          <p:cNvSpPr>
            <a:spLocks noGrp="1"/>
          </p:cNvSpPr>
          <p:nvPr>
            <p:ph type="title"/>
          </p:nvPr>
        </p:nvSpPr>
        <p:spPr/>
        <p:txBody>
          <a:bodyPr/>
          <a:lstStyle/>
          <a:p>
            <a:r>
              <a:rPr lang="en-US" dirty="0"/>
              <a:t>The Seed</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6E3322-0339-4478-8BA0-56A7E294F168}"/>
              </a:ext>
            </a:extLst>
          </p:cNvPr>
          <p:cNvSpPr>
            <a:spLocks noGrp="1"/>
          </p:cNvSpPr>
          <p:nvPr>
            <p:ph type="body" sz="quarter" idx="10"/>
          </p:nvPr>
        </p:nvSpPr>
        <p:spPr/>
        <p:txBody>
          <a:bodyPr/>
          <a:lstStyle/>
          <a:p>
            <a:r>
              <a:rPr lang="en-US" dirty="0"/>
              <a:t>Hashing</a:t>
            </a:r>
          </a:p>
        </p:txBody>
      </p:sp>
      <p:sp>
        <p:nvSpPr>
          <p:cNvPr id="5" name="Text Placeholder 4">
            <a:extLst>
              <a:ext uri="{FF2B5EF4-FFF2-40B4-BE49-F238E27FC236}">
                <a16:creationId xmlns:a16="http://schemas.microsoft.com/office/drawing/2014/main" id="{E8820F6E-2938-43AE-AFCE-FFCF21B70C46}"/>
              </a:ext>
            </a:extLst>
          </p:cNvPr>
          <p:cNvSpPr>
            <a:spLocks noGrp="1"/>
          </p:cNvSpPr>
          <p:nvPr>
            <p:ph type="body" sz="quarter" idx="11"/>
          </p:nvPr>
        </p:nvSpPr>
        <p:spPr/>
        <p:txBody>
          <a:bodyPr/>
          <a:lstStyle/>
          <a:p>
            <a:r>
              <a:rPr lang="en-US" dirty="0">
                <a:solidFill>
                  <a:schemeClr val="bg1"/>
                </a:solidFill>
              </a:rPr>
              <a:t>A type of encryption</a:t>
            </a:r>
          </a:p>
        </p:txBody>
      </p:sp>
      <p:pic>
        <p:nvPicPr>
          <p:cNvPr id="6" name="Picture 5">
            <a:extLst>
              <a:ext uri="{FF2B5EF4-FFF2-40B4-BE49-F238E27FC236}">
                <a16:creationId xmlns:a16="http://schemas.microsoft.com/office/drawing/2014/main" id="{DEE2D028-1B08-40E0-A174-B0C3166CB0A9}"/>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661537">
            <a:off x="4760912" y="1221016"/>
            <a:ext cx="2667000" cy="2667000"/>
          </a:xfrm>
          <a:prstGeom prst="rect">
            <a:avLst/>
          </a:prstGeom>
        </p:spPr>
      </p:pic>
    </p:spTree>
    <p:extLst>
      <p:ext uri="{BB962C8B-B14F-4D97-AF65-F5344CB8AC3E}">
        <p14:creationId xmlns:p14="http://schemas.microsoft.com/office/powerpoint/2010/main" val="1542075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998472" cy="5201066"/>
          </a:xfrm>
        </p:spPr>
        <p:txBody>
          <a:bodyPr>
            <a:normAutofit fontScale="92500" lnSpcReduction="10000"/>
          </a:bodyPr>
          <a:lstStyle/>
          <a:p>
            <a:r>
              <a:rPr lang="en-US" sz="3700" dirty="0"/>
              <a:t>Manipulation detection code</a:t>
            </a:r>
          </a:p>
          <a:p>
            <a:r>
              <a:rPr lang="en-US" sz="3700" dirty="0"/>
              <a:t>Used to guarantee integrity, rather than security</a:t>
            </a:r>
          </a:p>
          <a:p>
            <a:r>
              <a:rPr lang="en-US" sz="3700" noProof="1"/>
              <a:t>Preimage </a:t>
            </a:r>
            <a:r>
              <a:rPr lang="en-US" sz="3700" dirty="0"/>
              <a:t>Resistant: </a:t>
            </a:r>
          </a:p>
          <a:p>
            <a:pPr lvl="1"/>
            <a:r>
              <a:rPr lang="en-US" sz="3500" dirty="0"/>
              <a:t>It should be hard to find a message with a given hash value.</a:t>
            </a:r>
          </a:p>
          <a:p>
            <a:r>
              <a:rPr lang="en-US" sz="3700" dirty="0"/>
              <a:t>Collision Resistant</a:t>
            </a:r>
          </a:p>
          <a:p>
            <a:pPr lvl="1"/>
            <a:r>
              <a:rPr lang="en-US" sz="3500" dirty="0"/>
              <a:t>It should be hard to find two messages with the same hash value.</a:t>
            </a:r>
          </a:p>
          <a:p>
            <a:r>
              <a:rPr lang="en-US" sz="3700" dirty="0"/>
              <a:t>Avalanche function</a:t>
            </a:r>
          </a:p>
          <a:p>
            <a:pPr lvl="1"/>
            <a:r>
              <a:rPr lang="en-US" sz="3500" dirty="0"/>
              <a:t>A small change in input results in unpredictable change in output</a:t>
            </a:r>
            <a:endParaRPr lang="bg-BG" sz="3500" dirty="0"/>
          </a:p>
        </p:txBody>
      </p:sp>
      <p:sp>
        <p:nvSpPr>
          <p:cNvPr id="4" name="Title 3"/>
          <p:cNvSpPr>
            <a:spLocks noGrp="1"/>
          </p:cNvSpPr>
          <p:nvPr>
            <p:ph type="title"/>
          </p:nvPr>
        </p:nvSpPr>
        <p:spPr/>
        <p:txBody>
          <a:bodyPr/>
          <a:lstStyle/>
          <a:p>
            <a:r>
              <a:rPr lang="en-US" dirty="0"/>
              <a:t>Cryptographic Hash Functions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lnSpcReduction="10000"/>
          </a:bodyPr>
          <a:lstStyle/>
          <a:p>
            <a:r>
              <a:rPr lang="en-US" dirty="0"/>
              <a:t>A type of encryption</a:t>
            </a:r>
          </a:p>
          <a:p>
            <a:r>
              <a:rPr lang="en-US" dirty="0"/>
              <a:t>One-way function</a:t>
            </a:r>
            <a:endParaRPr lang="bg-BG" dirty="0"/>
          </a:p>
          <a:p>
            <a:pPr lvl="1"/>
            <a:r>
              <a:rPr lang="en-US" dirty="0"/>
              <a:t>Input: random string</a:t>
            </a:r>
          </a:p>
          <a:p>
            <a:pPr lvl="1"/>
            <a:r>
              <a:rPr lang="en-US" dirty="0"/>
              <a:t>Output: fixed-size string</a:t>
            </a:r>
          </a:p>
          <a:p>
            <a:r>
              <a:rPr lang="en-US" dirty="0"/>
              <a:t>Widely used </a:t>
            </a:r>
          </a:p>
          <a:p>
            <a:pPr lvl="1"/>
            <a:r>
              <a:rPr lang="en-GB" u="sng" dirty="0">
                <a:hlinkClick r:id="rId2"/>
              </a:rPr>
              <a:t>https://www.fileformat.info/tool/hash.htm</a:t>
            </a:r>
            <a:r>
              <a:rPr lang="en-GB" dirty="0"/>
              <a:t> </a:t>
            </a:r>
          </a:p>
          <a:p>
            <a:pPr lvl="1"/>
            <a:r>
              <a:rPr lang="en-GB" dirty="0">
                <a:hlinkClick r:id="rId3"/>
              </a:rPr>
              <a:t>http://passwordsgenerator.net/sha256-hash-generator/</a:t>
            </a:r>
            <a:r>
              <a:rPr lang="en-GB" dirty="0"/>
              <a:t> </a:t>
            </a:r>
          </a:p>
          <a:p>
            <a:r>
              <a:rPr lang="en-GB" dirty="0"/>
              <a:t>Many different functions</a:t>
            </a:r>
          </a:p>
          <a:p>
            <a:pPr>
              <a:buNone/>
            </a:pPr>
            <a:endParaRPr lang="bg-BG" dirty="0"/>
          </a:p>
        </p:txBody>
      </p:sp>
      <p:sp>
        <p:nvSpPr>
          <p:cNvPr id="4" name="Title 3"/>
          <p:cNvSpPr>
            <a:spLocks noGrp="1"/>
          </p:cNvSpPr>
          <p:nvPr>
            <p:ph type="title"/>
          </p:nvPr>
        </p:nvSpPr>
        <p:spPr/>
        <p:txBody>
          <a:bodyPr/>
          <a:lstStyle/>
          <a:p>
            <a:r>
              <a:rPr lang="en-US" dirty="0"/>
              <a:t>Cryptographic Hash Functions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19200"/>
            <a:ext cx="11815018" cy="5201066"/>
          </a:xfrm>
        </p:spPr>
        <p:txBody>
          <a:bodyPr>
            <a:normAutofit/>
          </a:bodyPr>
          <a:lstStyle/>
          <a:p>
            <a:r>
              <a:rPr lang="en-US" dirty="0" smtClean="0"/>
              <a:t>Multiple Choice Tests after Every Lecture</a:t>
            </a:r>
          </a:p>
          <a:p>
            <a:pPr lvl="1"/>
            <a:r>
              <a:rPr lang="en-US" dirty="0" smtClean="0"/>
              <a:t>Available Online</a:t>
            </a:r>
          </a:p>
          <a:p>
            <a:pPr lvl="1"/>
            <a:r>
              <a:rPr lang="en-US" dirty="0" smtClean="0"/>
              <a:t>To be submitted </a:t>
            </a:r>
            <a:r>
              <a:rPr lang="en-US" dirty="0" smtClean="0">
                <a:solidFill>
                  <a:schemeClr val="bg1"/>
                </a:solidFill>
              </a:rPr>
              <a:t>by the beginning of the next </a:t>
            </a:r>
            <a:r>
              <a:rPr lang="en-US" dirty="0" smtClean="0">
                <a:solidFill>
                  <a:schemeClr val="bg1"/>
                </a:solidFill>
              </a:rPr>
              <a:t>lecture</a:t>
            </a:r>
            <a:endParaRPr lang="en-US" dirty="0" smtClean="0">
              <a:solidFill>
                <a:schemeClr val="bg1"/>
              </a:solidFill>
            </a:endParaRPr>
          </a:p>
          <a:p>
            <a:r>
              <a:rPr lang="en-US" dirty="0" smtClean="0"/>
              <a:t>Final Exam:</a:t>
            </a:r>
          </a:p>
          <a:p>
            <a:pPr lvl="1"/>
            <a:r>
              <a:rPr lang="en-US" dirty="0"/>
              <a:t>Available Online</a:t>
            </a:r>
          </a:p>
          <a:p>
            <a:pPr lvl="1"/>
            <a:r>
              <a:rPr lang="en-US" dirty="0" smtClean="0"/>
              <a:t>Multiple-Choice Test</a:t>
            </a:r>
          </a:p>
          <a:p>
            <a:pPr lvl="1"/>
            <a:r>
              <a:rPr lang="en-US" dirty="0" smtClean="0">
                <a:solidFill>
                  <a:schemeClr val="bg1"/>
                </a:solidFill>
              </a:rPr>
              <a:t>October 28, 2018</a:t>
            </a:r>
          </a:p>
        </p:txBody>
      </p:sp>
      <p:sp>
        <p:nvSpPr>
          <p:cNvPr id="4" name="Title 3"/>
          <p:cNvSpPr>
            <a:spLocks noGrp="1"/>
          </p:cNvSpPr>
          <p:nvPr>
            <p:ph type="title"/>
          </p:nvPr>
        </p:nvSpPr>
        <p:spPr/>
        <p:txBody>
          <a:bodyPr/>
          <a:lstStyle/>
          <a:p>
            <a:r>
              <a:rPr lang="en-US" dirty="0" smtClean="0"/>
              <a:t>Administrative Stuff</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263848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Verify block integrity</a:t>
            </a:r>
          </a:p>
          <a:p>
            <a:r>
              <a:rPr lang="en-US" dirty="0"/>
              <a:t>Establish the chronological order of the blockchain</a:t>
            </a:r>
          </a:p>
          <a:p>
            <a:r>
              <a:rPr lang="en-GB" dirty="0"/>
              <a:t>“Double-hashing”</a:t>
            </a:r>
            <a:endParaRPr lang="en-US" dirty="0"/>
          </a:p>
          <a:p>
            <a:endParaRPr lang="bg-BG" dirty="0"/>
          </a:p>
        </p:txBody>
      </p:sp>
      <p:sp>
        <p:nvSpPr>
          <p:cNvPr id="4" name="Title 3"/>
          <p:cNvSpPr>
            <a:spLocks noGrp="1"/>
          </p:cNvSpPr>
          <p:nvPr>
            <p:ph type="title"/>
          </p:nvPr>
        </p:nvSpPr>
        <p:spPr/>
        <p:txBody>
          <a:bodyPr/>
          <a:lstStyle/>
          <a:p>
            <a:r>
              <a:rPr lang="en-US" dirty="0"/>
              <a:t>Hashing</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605068-38E7-4FDB-B3AA-3AF0CAA640DC}"/>
              </a:ext>
            </a:extLst>
          </p:cNvPr>
          <p:cNvSpPr>
            <a:spLocks noGrp="1"/>
          </p:cNvSpPr>
          <p:nvPr>
            <p:ph type="body" sz="quarter" idx="10"/>
          </p:nvPr>
        </p:nvSpPr>
        <p:spPr/>
        <p:txBody>
          <a:bodyPr/>
          <a:lstStyle/>
          <a:p>
            <a:r>
              <a:rPr lang="en-US" dirty="0" smtClean="0"/>
              <a:t>Cryptography-Based </a:t>
            </a:r>
            <a:r>
              <a:rPr lang="en-US" dirty="0"/>
              <a:t>Consensus</a:t>
            </a:r>
          </a:p>
        </p:txBody>
      </p:sp>
      <p:pic>
        <p:nvPicPr>
          <p:cNvPr id="6" name="Picture 5" descr="A close up of a sign&#10;&#10;Description generated with high confidence">
            <a:extLst>
              <a:ext uri="{FF2B5EF4-FFF2-40B4-BE49-F238E27FC236}">
                <a16:creationId xmlns:a16="http://schemas.microsoft.com/office/drawing/2014/main" id="{15BBCC7B-D3F1-4436-9907-7EF4924AC2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8413" y="304800"/>
            <a:ext cx="4572000" cy="4572000"/>
          </a:xfrm>
          <a:prstGeom prst="rect">
            <a:avLst/>
          </a:prstGeom>
        </p:spPr>
      </p:pic>
    </p:spTree>
    <p:extLst>
      <p:ext uri="{BB962C8B-B14F-4D97-AF65-F5344CB8AC3E}">
        <p14:creationId xmlns:p14="http://schemas.microsoft.com/office/powerpoint/2010/main" val="302208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Consider getting paid</a:t>
            </a:r>
          </a:p>
          <a:p>
            <a:pPr lvl="1"/>
            <a:r>
              <a:rPr lang="en-US" dirty="0"/>
              <a:t>An </a:t>
            </a:r>
            <a:r>
              <a:rPr lang="en-US" dirty="0">
                <a:solidFill>
                  <a:schemeClr val="bg1"/>
                </a:solidFill>
              </a:rPr>
              <a:t>amount</a:t>
            </a:r>
            <a:r>
              <a:rPr lang="en-US" dirty="0"/>
              <a:t> the parties have agreed to</a:t>
            </a:r>
          </a:p>
          <a:p>
            <a:pPr lvl="1"/>
            <a:r>
              <a:rPr lang="en-US" dirty="0"/>
              <a:t>In </a:t>
            </a:r>
            <a:r>
              <a:rPr lang="en-US" dirty="0">
                <a:solidFill>
                  <a:schemeClr val="bg1"/>
                </a:solidFill>
              </a:rPr>
              <a:t>currency</a:t>
            </a:r>
            <a:r>
              <a:rPr lang="en-US" dirty="0"/>
              <a:t> that is recognized as a medium of exchange</a:t>
            </a:r>
          </a:p>
          <a:p>
            <a:pPr lvl="1"/>
            <a:r>
              <a:rPr lang="en-US" dirty="0"/>
              <a:t>This currency is scarce</a:t>
            </a:r>
          </a:p>
          <a:p>
            <a:pPr lvl="1"/>
            <a:r>
              <a:rPr lang="en-US" dirty="0"/>
              <a:t>A suitable </a:t>
            </a:r>
            <a:r>
              <a:rPr lang="en-US" dirty="0">
                <a:solidFill>
                  <a:schemeClr val="bg1"/>
                </a:solidFill>
              </a:rPr>
              <a:t>form</a:t>
            </a:r>
            <a:r>
              <a:rPr lang="en-US" dirty="0"/>
              <a:t> of payment</a:t>
            </a:r>
          </a:p>
          <a:p>
            <a:r>
              <a:rPr lang="en-US" dirty="0"/>
              <a:t>Therefore, bananas seldom work</a:t>
            </a:r>
            <a:endParaRPr lang="bg-BG" dirty="0"/>
          </a:p>
        </p:txBody>
      </p:sp>
      <p:sp>
        <p:nvSpPr>
          <p:cNvPr id="4" name="Title 3"/>
          <p:cNvSpPr>
            <a:spLocks noGrp="1"/>
          </p:cNvSpPr>
          <p:nvPr>
            <p:ph type="title"/>
          </p:nvPr>
        </p:nvSpPr>
        <p:spPr/>
        <p:txBody>
          <a:bodyPr/>
          <a:lstStyle/>
          <a:p>
            <a:r>
              <a:rPr lang="en-US" dirty="0"/>
              <a:t>Consensus </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(Digital banking)</a:t>
            </a:r>
          </a:p>
          <a:p>
            <a:r>
              <a:rPr lang="en-US" dirty="0"/>
              <a:t>Consensus rest with the Central Bank</a:t>
            </a:r>
          </a:p>
          <a:p>
            <a:r>
              <a:rPr lang="en-US" dirty="0"/>
              <a:t>Ensure the way money are sent/received</a:t>
            </a:r>
          </a:p>
          <a:p>
            <a:r>
              <a:rPr lang="en-US" dirty="0"/>
              <a:t>In charge of new money</a:t>
            </a:r>
          </a:p>
          <a:p>
            <a:r>
              <a:rPr lang="en-US" dirty="0"/>
              <a:t>Everyone chooses to trust it</a:t>
            </a:r>
          </a:p>
        </p:txBody>
      </p:sp>
      <p:sp>
        <p:nvSpPr>
          <p:cNvPr id="4" name="Title 3"/>
          <p:cNvSpPr>
            <a:spLocks noGrp="1"/>
          </p:cNvSpPr>
          <p:nvPr>
            <p:ph type="title"/>
          </p:nvPr>
        </p:nvSpPr>
        <p:spPr/>
        <p:txBody>
          <a:bodyPr/>
          <a:lstStyle/>
          <a:p>
            <a:r>
              <a:rPr lang="en-US" dirty="0"/>
              <a:t>Consensus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US" sz="3700" dirty="0"/>
              <a:t>A protocol guarantees</a:t>
            </a:r>
          </a:p>
          <a:p>
            <a:pPr lvl="1"/>
            <a:r>
              <a:rPr lang="en-US" sz="3500" dirty="0"/>
              <a:t>The </a:t>
            </a:r>
            <a:r>
              <a:rPr lang="en-US" sz="3500" dirty="0">
                <a:solidFill>
                  <a:schemeClr val="bg1"/>
                </a:solidFill>
              </a:rPr>
              <a:t>ways</a:t>
            </a:r>
            <a:r>
              <a:rPr lang="en-US" sz="3500" dirty="0"/>
              <a:t> to obtain the monetary unit</a:t>
            </a:r>
          </a:p>
          <a:p>
            <a:pPr lvl="1"/>
            <a:r>
              <a:rPr lang="en-US" sz="3500" dirty="0"/>
              <a:t>The act of </a:t>
            </a:r>
            <a:r>
              <a:rPr lang="en-US" sz="3500" dirty="0">
                <a:solidFill>
                  <a:schemeClr val="bg1"/>
                </a:solidFill>
              </a:rPr>
              <a:t>transfer</a:t>
            </a:r>
          </a:p>
          <a:p>
            <a:pPr lvl="1"/>
            <a:r>
              <a:rPr lang="en-US" sz="3500" dirty="0"/>
              <a:t>The </a:t>
            </a:r>
            <a:r>
              <a:rPr lang="en-US" sz="3500" dirty="0">
                <a:solidFill>
                  <a:schemeClr val="bg1"/>
                </a:solidFill>
              </a:rPr>
              <a:t>scarcity</a:t>
            </a:r>
            <a:r>
              <a:rPr lang="en-US" sz="3500" dirty="0"/>
              <a:t> of supply </a:t>
            </a:r>
          </a:p>
          <a:p>
            <a:r>
              <a:rPr lang="en-US" sz="3700" dirty="0"/>
              <a:t>By</a:t>
            </a:r>
          </a:p>
          <a:p>
            <a:pPr lvl="1"/>
            <a:r>
              <a:rPr lang="en-US" dirty="0"/>
              <a:t> </a:t>
            </a:r>
            <a:r>
              <a:rPr lang="en-US" sz="3500" dirty="0">
                <a:solidFill>
                  <a:schemeClr val="bg1"/>
                </a:solidFill>
              </a:rPr>
              <a:t>ensuring</a:t>
            </a:r>
            <a:r>
              <a:rPr lang="en-US" sz="3500" dirty="0"/>
              <a:t> that the next block in a blockchain is the one and only </a:t>
            </a:r>
            <a:br>
              <a:rPr lang="en-US" sz="3500" dirty="0"/>
            </a:br>
            <a:r>
              <a:rPr lang="en-US" sz="3500" dirty="0"/>
              <a:t> version of the truth</a:t>
            </a:r>
          </a:p>
          <a:p>
            <a:pPr lvl="1"/>
            <a:r>
              <a:rPr lang="en-US" sz="3500" dirty="0"/>
              <a:t> </a:t>
            </a:r>
            <a:r>
              <a:rPr lang="en-US" sz="3500" dirty="0">
                <a:solidFill>
                  <a:schemeClr val="bg1"/>
                </a:solidFill>
              </a:rPr>
              <a:t>keeping</a:t>
            </a:r>
            <a:r>
              <a:rPr lang="en-US" sz="3500" dirty="0"/>
              <a:t> powerful adversaries from derailing the system and </a:t>
            </a:r>
            <a:br>
              <a:rPr lang="en-US" sz="3500" dirty="0"/>
            </a:br>
            <a:r>
              <a:rPr lang="en-US" sz="3500" dirty="0"/>
              <a:t> successfully forking the chain</a:t>
            </a:r>
          </a:p>
          <a:p>
            <a:endParaRPr lang="bg-BG" dirty="0"/>
          </a:p>
        </p:txBody>
      </p:sp>
      <p:sp>
        <p:nvSpPr>
          <p:cNvPr id="4" name="Title 3"/>
          <p:cNvSpPr>
            <a:spLocks noGrp="1"/>
          </p:cNvSpPr>
          <p:nvPr>
            <p:ph type="title"/>
          </p:nvPr>
        </p:nvSpPr>
        <p:spPr/>
        <p:txBody>
          <a:bodyPr/>
          <a:lstStyle/>
          <a:p>
            <a:r>
              <a:rPr lang="en-US" dirty="0"/>
              <a:t>Consensus on the Blockchain</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Trustless by definition</a:t>
            </a:r>
          </a:p>
          <a:p>
            <a:pPr lvl="1"/>
            <a:r>
              <a:rPr lang="en-US" dirty="0"/>
              <a:t>Compare to central banking server</a:t>
            </a:r>
          </a:p>
          <a:p>
            <a:r>
              <a:rPr lang="en-US" dirty="0"/>
              <a:t>Cannot trust one single entity</a:t>
            </a:r>
          </a:p>
          <a:p>
            <a:endParaRPr lang="bg-BG" dirty="0"/>
          </a:p>
        </p:txBody>
      </p:sp>
      <p:sp>
        <p:nvSpPr>
          <p:cNvPr id="4" name="Title 3"/>
          <p:cNvSpPr>
            <a:spLocks noGrp="1"/>
          </p:cNvSpPr>
          <p:nvPr>
            <p:ph type="title"/>
          </p:nvPr>
        </p:nvSpPr>
        <p:spPr/>
        <p:txBody>
          <a:bodyPr/>
          <a:lstStyle/>
          <a:p>
            <a:r>
              <a:rPr lang="en-US" dirty="0"/>
              <a:t>Consensus on the Blockchain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In </a:t>
            </a:r>
            <a:r>
              <a:rPr lang="en-US" noProof="1"/>
              <a:t>Bitcoin</a:t>
            </a:r>
            <a:r>
              <a:rPr lang="en-US" dirty="0"/>
              <a:t>, the SHA256 hashing must produce a sequence </a:t>
            </a:r>
            <a:br>
              <a:rPr lang="en-US" dirty="0"/>
            </a:br>
            <a:r>
              <a:rPr lang="en-US" dirty="0"/>
              <a:t>starting with 18 zeros. The number of zeros is set by the </a:t>
            </a:r>
            <a:br>
              <a:rPr lang="en-US" dirty="0"/>
            </a:br>
            <a:r>
              <a:rPr lang="en-US" dirty="0"/>
              <a:t>difficulty. </a:t>
            </a:r>
          </a:p>
          <a:p>
            <a:r>
              <a:rPr lang="en-US" dirty="0"/>
              <a:t> What are the chances to have a hash starting with 0?</a:t>
            </a:r>
          </a:p>
          <a:p>
            <a:pPr lvl="1"/>
            <a:r>
              <a:rPr lang="en-US" dirty="0"/>
              <a:t>2</a:t>
            </a:r>
            <a:r>
              <a:rPr lang="en-US" baseline="30000" dirty="0"/>
              <a:t>n</a:t>
            </a:r>
            <a:r>
              <a:rPr lang="en-US" dirty="0"/>
              <a:t>- for every subsequent zero</a:t>
            </a:r>
          </a:p>
          <a:p>
            <a:r>
              <a:rPr lang="en-US" dirty="0"/>
              <a:t>Mining is the process of generating the proof-of-work</a:t>
            </a:r>
          </a:p>
          <a:p>
            <a:r>
              <a:rPr lang="en-US" dirty="0"/>
              <a:t>Lasting consensus, over the whole ledger</a:t>
            </a:r>
            <a:endParaRPr lang="bg-BG" dirty="0"/>
          </a:p>
        </p:txBody>
      </p:sp>
      <p:sp>
        <p:nvSpPr>
          <p:cNvPr id="4" name="Title 3"/>
          <p:cNvSpPr>
            <a:spLocks noGrp="1"/>
          </p:cNvSpPr>
          <p:nvPr>
            <p:ph type="title"/>
          </p:nvPr>
        </p:nvSpPr>
        <p:spPr/>
        <p:txBody>
          <a:bodyPr/>
          <a:lstStyle/>
          <a:p>
            <a:r>
              <a:rPr lang="en-US" dirty="0"/>
              <a:t>Consensus – Proof of Work</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following steps are </a:t>
            </a:r>
            <a:r>
              <a:rPr lang="en-US" b="1" dirty="0">
                <a:solidFill>
                  <a:schemeClr val="bg1"/>
                </a:solidFill>
              </a:rPr>
              <a:t>executed in a loop</a:t>
            </a:r>
            <a:r>
              <a:rPr lang="en-US" dirty="0">
                <a:solidFill>
                  <a:schemeClr val="bg1"/>
                </a:solidFill>
              </a:rPr>
              <a:t> </a:t>
            </a:r>
            <a:r>
              <a:rPr lang="en-US" dirty="0"/>
              <a:t>so that the system</a:t>
            </a:r>
            <a:br>
              <a:rPr lang="en-US" dirty="0"/>
            </a:br>
            <a:r>
              <a:rPr lang="en-US" dirty="0"/>
              <a:t>can reach consensus in a trustless, decentralized way:</a:t>
            </a:r>
          </a:p>
          <a:p>
            <a:pPr marL="819096" lvl="1" indent="-514350">
              <a:buFont typeface="+mj-lt"/>
              <a:buAutoNum type="arabicPeriod"/>
            </a:pPr>
            <a:r>
              <a:rPr lang="en-US" dirty="0"/>
              <a:t>Increment (add 1 to) an arbitrary number in the block header – </a:t>
            </a:r>
            <a:br>
              <a:rPr lang="en-US" dirty="0"/>
            </a:br>
            <a:r>
              <a:rPr lang="en-US" dirty="0"/>
              <a:t>the </a:t>
            </a:r>
            <a:r>
              <a:rPr lang="en-US" b="1" dirty="0">
                <a:solidFill>
                  <a:schemeClr val="bg1"/>
                </a:solidFill>
              </a:rPr>
              <a:t>nonce</a:t>
            </a:r>
          </a:p>
          <a:p>
            <a:pPr marL="819096" lvl="1" indent="-514350">
              <a:buFont typeface="+mj-lt"/>
              <a:buAutoNum type="arabicPeriod"/>
            </a:pPr>
            <a:r>
              <a:rPr lang="en-US" dirty="0"/>
              <a:t>Take the </a:t>
            </a:r>
            <a:r>
              <a:rPr lang="en-US" b="1" dirty="0">
                <a:solidFill>
                  <a:schemeClr val="bg1"/>
                </a:solidFill>
              </a:rPr>
              <a:t>hash</a:t>
            </a:r>
            <a:r>
              <a:rPr lang="en-US" dirty="0"/>
              <a:t> of the resulting block header</a:t>
            </a:r>
          </a:p>
          <a:p>
            <a:pPr marL="819096" lvl="1" indent="-514350">
              <a:buFont typeface="+mj-lt"/>
              <a:buAutoNum type="arabicPeriod"/>
            </a:pPr>
            <a:r>
              <a:rPr lang="en-US" dirty="0"/>
              <a:t>Check if the hash of the block header, when expressed as a </a:t>
            </a:r>
            <a:br>
              <a:rPr lang="en-US" dirty="0"/>
            </a:br>
            <a:r>
              <a:rPr lang="en-US" dirty="0"/>
              <a:t>number, </a:t>
            </a:r>
            <a:r>
              <a:rPr lang="en-US" b="1" dirty="0">
                <a:solidFill>
                  <a:schemeClr val="bg1"/>
                </a:solidFill>
              </a:rPr>
              <a:t>is less than a predetermined target value</a:t>
            </a:r>
          </a:p>
          <a:p>
            <a:pPr marL="514350" indent="-514350"/>
            <a:r>
              <a:rPr lang="en-US" dirty="0"/>
              <a:t>Therefore, mining is measured in</a:t>
            </a:r>
            <a:r>
              <a:rPr lang="en-US" dirty="0">
                <a:solidFill>
                  <a:schemeClr val="accent1"/>
                </a:solidFill>
              </a:rPr>
              <a:t> </a:t>
            </a:r>
            <a:r>
              <a:rPr lang="en-US" dirty="0">
                <a:solidFill>
                  <a:schemeClr val="bg1"/>
                </a:solidFill>
              </a:rPr>
              <a:t>hashes per second</a:t>
            </a:r>
          </a:p>
          <a:p>
            <a:endParaRPr lang="bg-BG" dirty="0"/>
          </a:p>
        </p:txBody>
      </p:sp>
      <p:sp>
        <p:nvSpPr>
          <p:cNvPr id="4" name="Title 3"/>
          <p:cNvSpPr>
            <a:spLocks noGrp="1"/>
          </p:cNvSpPr>
          <p:nvPr>
            <p:ph type="title"/>
          </p:nvPr>
        </p:nvSpPr>
        <p:spPr/>
        <p:txBody>
          <a:bodyPr/>
          <a:lstStyle/>
          <a:p>
            <a:r>
              <a:rPr lang="en-US" dirty="0"/>
              <a:t>Consensus – Proof of Work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 “</a:t>
            </a:r>
            <a:r>
              <a:rPr lang="en-US" noProof="1"/>
              <a:t>validator</a:t>
            </a:r>
            <a:r>
              <a:rPr lang="en-US" dirty="0"/>
              <a:t>” invests in the coins of the system</a:t>
            </a:r>
          </a:p>
          <a:p>
            <a:r>
              <a:rPr lang="en-US" noProof="1"/>
              <a:t>Validators</a:t>
            </a:r>
            <a:r>
              <a:rPr lang="en-US" dirty="0"/>
              <a:t> (also called stakeholders, because they hold a stake </a:t>
            </a:r>
            <a:br>
              <a:rPr lang="en-US" dirty="0"/>
            </a:br>
            <a:r>
              <a:rPr lang="en-US" dirty="0"/>
              <a:t>in the system) are </a:t>
            </a:r>
            <a:r>
              <a:rPr lang="en-US" dirty="0">
                <a:solidFill>
                  <a:schemeClr val="bg1"/>
                </a:solidFill>
              </a:rPr>
              <a:t>paid strictly in transaction </a:t>
            </a:r>
            <a:r>
              <a:rPr lang="en-US" dirty="0"/>
              <a:t>fees.</a:t>
            </a:r>
          </a:p>
          <a:p>
            <a:r>
              <a:rPr lang="en-US" dirty="0"/>
              <a:t>Require much less computational power and potentially </a:t>
            </a:r>
            <a:br>
              <a:rPr lang="en-US" dirty="0"/>
            </a:br>
            <a:r>
              <a:rPr lang="en-US" dirty="0"/>
              <a:t>eliminates </a:t>
            </a:r>
            <a:r>
              <a:rPr lang="en-US" dirty="0">
                <a:solidFill>
                  <a:schemeClr val="bg1"/>
                </a:solidFill>
              </a:rPr>
              <a:t>the 51% </a:t>
            </a:r>
            <a:r>
              <a:rPr lang="en-US" dirty="0"/>
              <a:t>problem</a:t>
            </a:r>
          </a:p>
          <a:p>
            <a:r>
              <a:rPr lang="en-US" dirty="0"/>
              <a:t>Other issue: </a:t>
            </a:r>
            <a:r>
              <a:rPr lang="en-US" noProof="1"/>
              <a:t>validators</a:t>
            </a:r>
            <a:r>
              <a:rPr lang="en-US" dirty="0"/>
              <a:t> with nothing to lose can behave badly, </a:t>
            </a:r>
            <a:br>
              <a:rPr lang="en-US" dirty="0"/>
            </a:br>
            <a:r>
              <a:rPr lang="en-US" dirty="0"/>
              <a:t>e.g. double sign</a:t>
            </a:r>
          </a:p>
          <a:p>
            <a:pPr>
              <a:buNone/>
            </a:pPr>
            <a:endParaRPr lang="bg-BG" dirty="0"/>
          </a:p>
        </p:txBody>
      </p:sp>
      <p:sp>
        <p:nvSpPr>
          <p:cNvPr id="4" name="Title 3"/>
          <p:cNvSpPr>
            <a:spLocks noGrp="1"/>
          </p:cNvSpPr>
          <p:nvPr>
            <p:ph type="title"/>
          </p:nvPr>
        </p:nvSpPr>
        <p:spPr>
          <a:xfrm>
            <a:off x="303212" y="0"/>
            <a:ext cx="9577597" cy="1110780"/>
          </a:xfrm>
        </p:spPr>
        <p:txBody>
          <a:bodyPr/>
          <a:lstStyle/>
          <a:p>
            <a:r>
              <a:rPr lang="en-US" dirty="0"/>
              <a:t>Consensus – Proof of Stake</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noAutofit/>
          </a:bodyPr>
          <a:lstStyle/>
          <a:p>
            <a:pPr>
              <a:lnSpc>
                <a:spcPct val="100000"/>
              </a:lnSpc>
            </a:pPr>
            <a:r>
              <a:rPr lang="en-US" sz="3200" dirty="0"/>
              <a:t>Ancient shift ciphers are the first form of cryptography</a:t>
            </a:r>
          </a:p>
          <a:p>
            <a:pPr>
              <a:lnSpc>
                <a:spcPct val="100000"/>
              </a:lnSpc>
            </a:pPr>
            <a:r>
              <a:rPr lang="en-US" sz="3200" dirty="0"/>
              <a:t>Cryptography plays a major role in cryptocurrencies</a:t>
            </a:r>
          </a:p>
          <a:p>
            <a:pPr>
              <a:lnSpc>
                <a:spcPct val="100000"/>
              </a:lnSpc>
            </a:pPr>
            <a:r>
              <a:rPr lang="en-US" sz="3200" dirty="0"/>
              <a:t>Asymmetric encryption, hashing and double hashing </a:t>
            </a:r>
          </a:p>
          <a:p>
            <a:pPr>
              <a:lnSpc>
                <a:spcPct val="100000"/>
              </a:lnSpc>
              <a:buNone/>
            </a:pPr>
            <a:r>
              <a:rPr lang="en-US" sz="3200" dirty="0"/>
              <a:t>     ensure system integrity</a:t>
            </a:r>
          </a:p>
          <a:p>
            <a:pPr>
              <a:lnSpc>
                <a:spcPct val="100000"/>
              </a:lnSpc>
            </a:pPr>
            <a:r>
              <a:rPr lang="en-US" sz="3200" dirty="0"/>
              <a:t>Reaching consensus in an anonymous, trustless and decentralized way characterizes any proper crypto </a:t>
            </a:r>
            <a:r>
              <a:rPr lang="en-US" sz="3200" dirty="0" smtClean="0"/>
              <a:t>currency</a:t>
            </a: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49</a:t>
            </a:fld>
            <a:endParaRPr lang="en-US" dirty="0"/>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Bitcoin &amp; IOTA Protocols</a:t>
            </a:r>
            <a:endParaRPr lang="bg-BG" dirty="0"/>
          </a:p>
        </p:txBody>
      </p:sp>
      <p:sp>
        <p:nvSpPr>
          <p:cNvPr id="3" name="Content Placeholder 2"/>
          <p:cNvSpPr>
            <a:spLocks noGrp="1"/>
          </p:cNvSpPr>
          <p:nvPr>
            <p:ph type="body" sz="quarter" idx="10"/>
          </p:nvPr>
        </p:nvSpPr>
        <p:spPr/>
        <p:txBody>
          <a:bodyPr>
            <a:normAutofit/>
          </a:bodyPr>
          <a:lstStyle/>
          <a:p>
            <a:pPr marL="0" indent="0">
              <a:buNone/>
            </a:pPr>
            <a:r>
              <a:rPr lang="en-US" dirty="0" smtClean="0">
                <a:solidFill>
                  <a:schemeClr val="bg1"/>
                </a:solidFill>
              </a:rPr>
              <a:t>Bitcoin:</a:t>
            </a:r>
          </a:p>
          <a:p>
            <a:r>
              <a:rPr lang="en-US" dirty="0" smtClean="0"/>
              <a:t>Block Size: 1 MB</a:t>
            </a:r>
          </a:p>
          <a:p>
            <a:r>
              <a:rPr lang="en-US" dirty="0" smtClean="0"/>
              <a:t>Time per Block: ~10 min</a:t>
            </a:r>
          </a:p>
          <a:p>
            <a:r>
              <a:rPr lang="en-US" dirty="0" smtClean="0"/>
              <a:t>Transaction per Second:</a:t>
            </a:r>
            <a:br>
              <a:rPr lang="en-US" dirty="0" smtClean="0"/>
            </a:br>
            <a:r>
              <a:rPr lang="en-US" dirty="0" smtClean="0"/>
              <a:t>~7 transactions</a:t>
            </a:r>
          </a:p>
          <a:p>
            <a:r>
              <a:rPr lang="en-US" dirty="0" smtClean="0"/>
              <a:t>Transactions per Block:</a:t>
            </a:r>
            <a:br>
              <a:rPr lang="en-US" dirty="0" smtClean="0"/>
            </a:br>
            <a:r>
              <a:rPr lang="en-US" dirty="0" smtClean="0"/>
              <a:t>~2500-3000</a:t>
            </a:r>
          </a:p>
        </p:txBody>
      </p:sp>
      <p:sp>
        <p:nvSpPr>
          <p:cNvPr id="5" name="Text Placeholder 4"/>
          <p:cNvSpPr>
            <a:spLocks noGrp="1"/>
          </p:cNvSpPr>
          <p:nvPr>
            <p:ph type="body" sz="quarter" idx="11"/>
          </p:nvPr>
        </p:nvSpPr>
        <p:spPr/>
        <p:txBody>
          <a:bodyPr/>
          <a:lstStyle/>
          <a:p>
            <a:pPr marL="0" indent="0">
              <a:buNone/>
            </a:pPr>
            <a:r>
              <a:rPr lang="en-US" dirty="0" smtClean="0">
                <a:solidFill>
                  <a:schemeClr val="bg1"/>
                </a:solidFill>
              </a:rPr>
              <a:t>IOTA:</a:t>
            </a:r>
            <a:endParaRPr lang="en-US" dirty="0">
              <a:solidFill>
                <a:schemeClr val="bg1"/>
              </a:solidFill>
            </a:endParaRPr>
          </a:p>
          <a:p>
            <a:r>
              <a:rPr lang="en-US" dirty="0"/>
              <a:t>Block Size: </a:t>
            </a:r>
            <a:r>
              <a:rPr lang="en-US" dirty="0" smtClean="0"/>
              <a:t>N/A</a:t>
            </a:r>
            <a:endParaRPr lang="en-US" dirty="0"/>
          </a:p>
          <a:p>
            <a:r>
              <a:rPr lang="en-US" dirty="0"/>
              <a:t>Time per Block: </a:t>
            </a:r>
            <a:r>
              <a:rPr lang="en-US" dirty="0" smtClean="0"/>
              <a:t>~1 </a:t>
            </a:r>
            <a:r>
              <a:rPr lang="en-US" dirty="0"/>
              <a:t>min</a:t>
            </a:r>
          </a:p>
          <a:p>
            <a:r>
              <a:rPr lang="en-US" dirty="0"/>
              <a:t>Transaction per Second</a:t>
            </a:r>
            <a:r>
              <a:rPr lang="en-US" dirty="0" smtClean="0"/>
              <a:t>:</a:t>
            </a:r>
            <a:br>
              <a:rPr lang="en-US" dirty="0" smtClean="0"/>
            </a:br>
            <a:r>
              <a:rPr lang="en-US" dirty="0" smtClean="0"/>
              <a:t>~500-700 </a:t>
            </a:r>
            <a:r>
              <a:rPr lang="en-US" dirty="0"/>
              <a:t>transactions</a:t>
            </a:r>
          </a:p>
          <a:p>
            <a:r>
              <a:rPr lang="en-US" dirty="0"/>
              <a:t>Transactions per Block</a:t>
            </a:r>
            <a:r>
              <a:rPr lang="en-US" dirty="0" smtClean="0"/>
              <a:t>:</a:t>
            </a:r>
            <a:br>
              <a:rPr lang="en-US" dirty="0" smtClean="0"/>
            </a:br>
            <a:r>
              <a:rPr lang="en-US" dirty="0" smtClean="0"/>
              <a:t>~3</a:t>
            </a:r>
            <a:endParaRPr lang="en-US" dirty="0"/>
          </a:p>
        </p:txBody>
      </p:sp>
      <p:sp>
        <p:nvSpPr>
          <p:cNvPr id="2" name="Slide Number Placeholder 1"/>
          <p:cNvSpPr>
            <a:spLocks noGrp="1"/>
          </p:cNvSpPr>
          <p:nvPr>
            <p:ph type="sldNum" sz="quarter" idx="1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186263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Research and think of ways to keep your private keys safe.</a:t>
            </a:r>
            <a:endParaRPr lang="bg-BG" dirty="0"/>
          </a:p>
        </p:txBody>
      </p:sp>
      <p:sp>
        <p:nvSpPr>
          <p:cNvPr id="4" name="Title 3"/>
          <p:cNvSpPr>
            <a:spLocks noGrp="1"/>
          </p:cNvSpPr>
          <p:nvPr>
            <p:ph type="title"/>
          </p:nvPr>
        </p:nvSpPr>
        <p:spPr/>
        <p:txBody>
          <a:bodyPr/>
          <a:lstStyle/>
          <a:p>
            <a:r>
              <a:rPr lang="en-US" dirty="0"/>
              <a:t>Homework</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50</a:t>
            </a:fld>
            <a:endParaRPr lang="en-US" dirty="0"/>
          </a:p>
        </p:txBody>
      </p:sp>
      <p:pic>
        <p:nvPicPr>
          <p:cNvPr id="6" name="Picture 5">
            <a:extLst>
              <a:ext uri="{FF2B5EF4-FFF2-40B4-BE49-F238E27FC236}">
                <a16:creationId xmlns:a16="http://schemas.microsoft.com/office/drawing/2014/main" id="{D0584448-5253-4DB2-91D1-F29AFB3B8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412" y="2225667"/>
            <a:ext cx="4152265" cy="4152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466599" cy="5570355"/>
          </a:xfrm>
        </p:spPr>
        <p:txBody>
          <a:bodyPr>
            <a:noAutofit/>
          </a:bodyPr>
          <a:lstStyle/>
          <a:p>
            <a:r>
              <a:rPr lang="en-US" sz="3200" dirty="0">
                <a:hlinkClick r:id="rId3"/>
              </a:rPr>
              <a:t>Caesar's cipher </a:t>
            </a:r>
            <a:endParaRPr lang="en-US" sz="3200" dirty="0"/>
          </a:p>
          <a:p>
            <a:pPr lvl="1"/>
            <a:r>
              <a:rPr lang="en-US" dirty="0"/>
              <a:t>The Wiki</a:t>
            </a:r>
          </a:p>
          <a:p>
            <a:r>
              <a:rPr lang="en-US" sz="3200" dirty="0">
                <a:hlinkClick r:id="rId4"/>
              </a:rPr>
              <a:t>Caesar's cipher demo</a:t>
            </a:r>
            <a:endParaRPr lang="en-US" sz="3200" dirty="0"/>
          </a:p>
          <a:p>
            <a:pPr lvl="1"/>
            <a:r>
              <a:rPr lang="en-US" dirty="0"/>
              <a:t>Encode your next message to someone</a:t>
            </a:r>
          </a:p>
          <a:p>
            <a:r>
              <a:rPr lang="en-US" sz="3200" dirty="0">
                <a:hlinkClick r:id="rId5"/>
              </a:rPr>
              <a:t>Description of symmetric and asymmetric encryption</a:t>
            </a:r>
            <a:endParaRPr lang="en-US" sz="3200" dirty="0"/>
          </a:p>
          <a:p>
            <a:pPr lvl="1"/>
            <a:r>
              <a:rPr lang="en-US" dirty="0"/>
              <a:t>A Microsoft article</a:t>
            </a:r>
          </a:p>
          <a:p>
            <a:r>
              <a:rPr lang="en-US" sz="3200" dirty="0">
                <a:hlinkClick r:id="rId6"/>
              </a:rPr>
              <a:t>Security app for phones and computers</a:t>
            </a:r>
            <a:endParaRPr lang="en-US" sz="3200" dirty="0"/>
          </a:p>
          <a:p>
            <a:pPr lvl="1"/>
            <a:r>
              <a:rPr lang="en-US" dirty="0"/>
              <a:t>Can be used for daily communication</a:t>
            </a:r>
          </a:p>
          <a:p>
            <a:pPr>
              <a:buNone/>
            </a:pPr>
            <a:endParaRPr lang="en-US" sz="3200" dirty="0"/>
          </a:p>
          <a:p>
            <a:pPr>
              <a:buNone/>
            </a:pPr>
            <a:endParaRPr lang="bg-BG" sz="3200" dirty="0"/>
          </a:p>
        </p:txBody>
      </p:sp>
      <p:sp>
        <p:nvSpPr>
          <p:cNvPr id="4" name="Title 3"/>
          <p:cNvSpPr>
            <a:spLocks noGrp="1"/>
          </p:cNvSpPr>
          <p:nvPr>
            <p:ph type="title"/>
          </p:nvPr>
        </p:nvSpPr>
        <p:spPr/>
        <p:txBody>
          <a:bodyPr/>
          <a:lstStyle/>
          <a:p>
            <a:r>
              <a:rPr lang="en-US" dirty="0"/>
              <a:t>Sources and Further Reading</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51</a:t>
            </a:fld>
            <a:endParaRPr lang="en-US" dirty="0"/>
          </a:p>
        </p:txBody>
      </p:sp>
      <p:sp>
        <p:nvSpPr>
          <p:cNvPr id="6" name="Content Placeholder 2"/>
          <p:cNvSpPr txBox="1">
            <a:spLocks/>
          </p:cNvSpPr>
          <p:nvPr/>
        </p:nvSpPr>
        <p:spPr>
          <a:xfrm>
            <a:off x="7085012" y="990600"/>
            <a:ext cx="5103813" cy="5570355"/>
          </a:xfrm>
          <a:prstGeom prst="rect">
            <a:avLst/>
          </a:prstGeom>
        </p:spPr>
        <p:txBody>
          <a:bodyPr vert="horz" lIns="108000" tIns="36000" rIns="108000" bIns="36000" rtlCol="0">
            <a:noAutofit/>
          </a:bodyPr>
          <a:lstStyle/>
          <a:p>
            <a:pPr>
              <a:lnSpc>
                <a:spcPct val="200000"/>
              </a:lnSpc>
              <a:buFont typeface="Wingdings" pitchFamily="2" charset="2"/>
              <a:buChar char="§"/>
            </a:pPr>
            <a:endParaRPr lang="en-GB" sz="16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3200" dirty="0">
                <a:hlinkClick r:id="rId2"/>
              </a:rPr>
              <a:t>Base58Check encoding</a:t>
            </a:r>
            <a:endParaRPr lang="en-US" sz="3200" dirty="0"/>
          </a:p>
          <a:p>
            <a:pPr lvl="1"/>
            <a:r>
              <a:rPr lang="en-US" dirty="0"/>
              <a:t>The BTC Wiki</a:t>
            </a:r>
          </a:p>
          <a:p>
            <a:r>
              <a:rPr lang="en-US" sz="3200" dirty="0">
                <a:hlinkClick r:id="rId3"/>
              </a:rPr>
              <a:t>Crypto101 – Terminology</a:t>
            </a:r>
            <a:endParaRPr lang="en-US" sz="3200" dirty="0"/>
          </a:p>
          <a:p>
            <a:pPr lvl="1"/>
            <a:r>
              <a:rPr lang="en-GB" dirty="0"/>
              <a:t>Tutorial for </a:t>
            </a:r>
            <a:r>
              <a:rPr lang="en-GB" noProof="1"/>
              <a:t>crypto-newbies</a:t>
            </a:r>
          </a:p>
          <a:p>
            <a:r>
              <a:rPr lang="en-US" sz="3200" dirty="0">
                <a:hlinkClick r:id="rId4"/>
              </a:rPr>
              <a:t>Bitcoin book, chapter 4 - Keys, Addresses</a:t>
            </a:r>
            <a:endParaRPr lang="en-US" sz="3200" dirty="0"/>
          </a:p>
          <a:p>
            <a:pPr lvl="1"/>
            <a:r>
              <a:rPr lang="en-US" dirty="0"/>
              <a:t>A detailed walkthrough</a:t>
            </a:r>
          </a:p>
          <a:p>
            <a:r>
              <a:rPr lang="en-US" sz="3200" dirty="0">
                <a:hlinkClick r:id="rId5"/>
              </a:rPr>
              <a:t>Numbers of atoms in the universe</a:t>
            </a:r>
            <a:endParaRPr lang="en-US" sz="3200" dirty="0"/>
          </a:p>
          <a:p>
            <a:pPr lvl="1"/>
            <a:r>
              <a:rPr lang="en-US" dirty="0"/>
              <a:t>The type of numbers cryptographers work with</a:t>
            </a:r>
          </a:p>
          <a:p>
            <a:pPr lvl="1"/>
            <a:endParaRPr lang="en-US" dirty="0"/>
          </a:p>
          <a:p>
            <a:endParaRPr lang="bg-BG" sz="3200" dirty="0"/>
          </a:p>
        </p:txBody>
      </p:sp>
      <p:sp>
        <p:nvSpPr>
          <p:cNvPr id="4" name="Title 3"/>
          <p:cNvSpPr>
            <a:spLocks noGrp="1"/>
          </p:cNvSpPr>
          <p:nvPr>
            <p:ph type="title"/>
          </p:nvPr>
        </p:nvSpPr>
        <p:spPr/>
        <p:txBody>
          <a:bodyPr/>
          <a:lstStyle/>
          <a:p>
            <a:r>
              <a:rPr lang="en-US" dirty="0"/>
              <a:t>Sources and Further Reading (2)</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52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3200" dirty="0" err="1">
                <a:hlinkClick r:id="rId2"/>
              </a:rPr>
              <a:t>Elliptc</a:t>
            </a:r>
            <a:r>
              <a:rPr lang="en-US" sz="3200" dirty="0">
                <a:hlinkClick r:id="rId2"/>
              </a:rPr>
              <a:t> curve point multiplication</a:t>
            </a:r>
            <a:endParaRPr lang="en-US" sz="3200" dirty="0"/>
          </a:p>
          <a:p>
            <a:pPr lvl="1"/>
            <a:r>
              <a:rPr lang="en-US" dirty="0"/>
              <a:t>Wiki article</a:t>
            </a:r>
          </a:p>
          <a:p>
            <a:pPr>
              <a:lnSpc>
                <a:spcPct val="110000"/>
              </a:lnSpc>
            </a:pPr>
            <a:r>
              <a:rPr lang="en-US" sz="3200" dirty="0">
                <a:solidFill>
                  <a:schemeClr val="accent1"/>
                </a:solidFill>
                <a:hlinkClick r:id="rId3"/>
              </a:rPr>
              <a:t>More on Base58</a:t>
            </a:r>
            <a:endParaRPr lang="en-US" sz="3200" dirty="0">
              <a:solidFill>
                <a:schemeClr val="accent1"/>
              </a:solidFill>
            </a:endParaRPr>
          </a:p>
          <a:p>
            <a:pPr lvl="1">
              <a:lnSpc>
                <a:spcPct val="110000"/>
              </a:lnSpc>
            </a:pPr>
            <a:r>
              <a:rPr lang="en-US" dirty="0"/>
              <a:t>Online encoder, decoder and validator</a:t>
            </a:r>
          </a:p>
          <a:p>
            <a:pPr>
              <a:lnSpc>
                <a:spcPct val="110000"/>
              </a:lnSpc>
            </a:pPr>
            <a:r>
              <a:rPr lang="en-US" sz="3200" dirty="0">
                <a:solidFill>
                  <a:schemeClr val="accent1"/>
                </a:solidFill>
                <a:hlinkClick r:id="rId4"/>
              </a:rPr>
              <a:t>Vanity address generator</a:t>
            </a:r>
            <a:endParaRPr lang="en-US" sz="3200" dirty="0">
              <a:solidFill>
                <a:schemeClr val="accent1"/>
              </a:solidFill>
            </a:endParaRPr>
          </a:p>
          <a:p>
            <a:pPr lvl="1">
              <a:lnSpc>
                <a:spcPct val="110000"/>
              </a:lnSpc>
            </a:pPr>
            <a:r>
              <a:rPr lang="en-US" dirty="0"/>
              <a:t>An online service</a:t>
            </a:r>
          </a:p>
          <a:p>
            <a:pPr>
              <a:lnSpc>
                <a:spcPct val="110000"/>
              </a:lnSpc>
            </a:pPr>
            <a:r>
              <a:rPr lang="en-US" sz="3200" dirty="0" err="1">
                <a:solidFill>
                  <a:schemeClr val="accent1"/>
                </a:solidFill>
                <a:hlinkClick r:id="rId5"/>
              </a:rPr>
              <a:t>Bitalias</a:t>
            </a:r>
            <a:endParaRPr lang="en-US" sz="3200" dirty="0">
              <a:solidFill>
                <a:schemeClr val="accent1"/>
              </a:solidFill>
            </a:endParaRPr>
          </a:p>
          <a:p>
            <a:pPr lvl="1">
              <a:lnSpc>
                <a:spcPct val="110000"/>
              </a:lnSpc>
            </a:pPr>
            <a:r>
              <a:rPr lang="en-US" noProof="1"/>
              <a:t>Bitcoin</a:t>
            </a:r>
            <a:r>
              <a:rPr lang="en-US" dirty="0"/>
              <a:t> DNS</a:t>
            </a:r>
          </a:p>
          <a:p>
            <a:pPr>
              <a:lnSpc>
                <a:spcPct val="110000"/>
              </a:lnSpc>
            </a:pPr>
            <a:endParaRPr lang="bg-BG" sz="3200" dirty="0"/>
          </a:p>
        </p:txBody>
      </p:sp>
      <p:sp>
        <p:nvSpPr>
          <p:cNvPr id="4" name="Title 3"/>
          <p:cNvSpPr>
            <a:spLocks noGrp="1"/>
          </p:cNvSpPr>
          <p:nvPr>
            <p:ph type="title"/>
          </p:nvPr>
        </p:nvSpPr>
        <p:spPr/>
        <p:txBody>
          <a:bodyPr/>
          <a:lstStyle/>
          <a:p>
            <a:r>
              <a:rPr lang="en-US" dirty="0"/>
              <a:t>Sources and Further Reading (3)</a:t>
            </a:r>
            <a:endParaRPr lang="bg-BG" b="0"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53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lnSpcReduction="10000"/>
          </a:bodyPr>
          <a:lstStyle/>
          <a:p>
            <a:pPr>
              <a:lnSpc>
                <a:spcPct val="110000"/>
              </a:lnSpc>
            </a:pPr>
            <a:r>
              <a:rPr lang="en-US" sz="3200" dirty="0">
                <a:solidFill>
                  <a:schemeClr val="accent1"/>
                </a:solidFill>
                <a:hlinkClick r:id="rId2"/>
              </a:rPr>
              <a:t>Mnemonic phrase</a:t>
            </a:r>
            <a:endParaRPr lang="en-US" sz="3200" dirty="0">
              <a:solidFill>
                <a:schemeClr val="accent1"/>
              </a:solidFill>
            </a:endParaRPr>
          </a:p>
          <a:p>
            <a:pPr lvl="1">
              <a:lnSpc>
                <a:spcPct val="110000"/>
              </a:lnSpc>
            </a:pPr>
            <a:r>
              <a:rPr lang="en-US" dirty="0"/>
              <a:t>The BTC Wiki on the word representation of your private key</a:t>
            </a:r>
          </a:p>
          <a:p>
            <a:pPr>
              <a:lnSpc>
                <a:spcPct val="110000"/>
              </a:lnSpc>
            </a:pPr>
            <a:r>
              <a:rPr lang="en-US" sz="3200" dirty="0">
                <a:solidFill>
                  <a:schemeClr val="accent1"/>
                </a:solidFill>
                <a:hlinkClick r:id="rId3"/>
              </a:rPr>
              <a:t>What are hash functions </a:t>
            </a:r>
            <a:endParaRPr lang="en-US" sz="3200" dirty="0">
              <a:solidFill>
                <a:schemeClr val="accent1"/>
              </a:solidFill>
            </a:endParaRPr>
          </a:p>
          <a:p>
            <a:pPr lvl="1">
              <a:lnSpc>
                <a:spcPct val="110000"/>
              </a:lnSpc>
            </a:pPr>
            <a:r>
              <a:rPr lang="en-US" dirty="0"/>
              <a:t>Hash functions explained</a:t>
            </a:r>
          </a:p>
          <a:p>
            <a:pPr>
              <a:lnSpc>
                <a:spcPct val="110000"/>
              </a:lnSpc>
            </a:pPr>
            <a:r>
              <a:rPr lang="en-US" sz="3200" dirty="0">
                <a:solidFill>
                  <a:schemeClr val="accent1"/>
                </a:solidFill>
                <a:hlinkClick r:id="rId4"/>
              </a:rPr>
              <a:t>Short guide - blockchain consensus protocols</a:t>
            </a:r>
            <a:endParaRPr lang="en-US" sz="3200" dirty="0">
              <a:solidFill>
                <a:schemeClr val="accent1"/>
              </a:solidFill>
            </a:endParaRPr>
          </a:p>
          <a:p>
            <a:pPr lvl="1">
              <a:lnSpc>
                <a:spcPct val="110000"/>
              </a:lnSpc>
            </a:pPr>
            <a:r>
              <a:rPr lang="en-US" noProof="1"/>
              <a:t>Coindesk</a:t>
            </a:r>
            <a:r>
              <a:rPr lang="en-US" dirty="0"/>
              <a:t> article</a:t>
            </a:r>
          </a:p>
          <a:p>
            <a:pPr>
              <a:lnSpc>
                <a:spcPct val="110000"/>
              </a:lnSpc>
            </a:pPr>
            <a:r>
              <a:rPr lang="en-US" sz="3200" dirty="0">
                <a:solidFill>
                  <a:schemeClr val="accent1"/>
                </a:solidFill>
              </a:rPr>
              <a:t>Nigel Smart, "Cryptography: An Introduction“</a:t>
            </a:r>
          </a:p>
          <a:p>
            <a:pPr lvl="1">
              <a:lnSpc>
                <a:spcPct val="110000"/>
              </a:lnSpc>
            </a:pPr>
            <a:r>
              <a:rPr lang="en-US" dirty="0"/>
              <a:t>Book available online</a:t>
            </a:r>
          </a:p>
          <a:p>
            <a:pPr>
              <a:lnSpc>
                <a:spcPct val="110000"/>
              </a:lnSpc>
            </a:pPr>
            <a:endParaRPr lang="bg-BG" sz="3200" dirty="0"/>
          </a:p>
        </p:txBody>
      </p:sp>
      <p:sp>
        <p:nvSpPr>
          <p:cNvPr id="4" name="Title 3"/>
          <p:cNvSpPr>
            <a:spLocks noGrp="1"/>
          </p:cNvSpPr>
          <p:nvPr>
            <p:ph type="title"/>
          </p:nvPr>
        </p:nvSpPr>
        <p:spPr/>
        <p:txBody>
          <a:bodyPr/>
          <a:lstStyle/>
          <a:p>
            <a:r>
              <a:rPr lang="en-US" dirty="0"/>
              <a:t>Sources and Further Reading (4)</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54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DDE96-A2A0-4B6F-BE6D-60E0BF9C6490}"/>
              </a:ext>
            </a:extLst>
          </p:cNvPr>
          <p:cNvSpPr>
            <a:spLocks noGrp="1"/>
          </p:cNvSpPr>
          <p:nvPr>
            <p:ph type="sldNum" sz="quarter" idx="12"/>
          </p:nvPr>
        </p:nvSpPr>
        <p:spPr/>
        <p:txBody>
          <a:bodyPr/>
          <a:lstStyle/>
          <a:p>
            <a:fld id="{C014DD1E-5D91-48A3-AD6D-45FBA980D106}" type="slidenum">
              <a:rPr lang="en-US" smtClean="0"/>
              <a:pPr/>
              <a:t>55</a:t>
            </a:fld>
            <a:endParaRPr lang="en-US" dirty="0"/>
          </a:p>
        </p:txBody>
      </p:sp>
    </p:spTree>
    <p:extLst>
      <p:ext uri="{BB962C8B-B14F-4D97-AF65-F5344CB8AC3E}">
        <p14:creationId xmlns:p14="http://schemas.microsoft.com/office/powerpoint/2010/main" val="293398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44B2E8-F320-41A6-8961-02DC2F4B7950}"/>
              </a:ext>
            </a:extLst>
          </p:cNvPr>
          <p:cNvSpPr>
            <a:spLocks noGrp="1"/>
          </p:cNvSpPr>
          <p:nvPr>
            <p:ph type="sldNum" sz="quarter" idx="12"/>
          </p:nvPr>
        </p:nvSpPr>
        <p:spPr/>
        <p:txBody>
          <a:bodyPr/>
          <a:lstStyle/>
          <a:p>
            <a:fld id="{C014DD1E-5D91-48A3-AD6D-45FBA980D106}" type="slidenum">
              <a:rPr lang="en-US" smtClean="0"/>
              <a:pPr/>
              <a:t>56</a:t>
            </a:fld>
            <a:endParaRPr lang="en-US" dirty="0"/>
          </a:p>
        </p:txBody>
      </p:sp>
      <p:sp>
        <p:nvSpPr>
          <p:cNvPr id="5" name="Title 4">
            <a:extLst>
              <a:ext uri="{FF2B5EF4-FFF2-40B4-BE49-F238E27FC236}">
                <a16:creationId xmlns:a16="http://schemas.microsoft.com/office/drawing/2014/main" id="{60116951-B8E0-4BC7-B865-75D9CBCB2BF7}"/>
              </a:ext>
            </a:extLst>
          </p:cNvPr>
          <p:cNvSpPr>
            <a:spLocks noGrp="1"/>
          </p:cNvSpPr>
          <p:nvPr>
            <p:ph type="title"/>
          </p:nvPr>
        </p:nvSpPr>
        <p:spPr/>
        <p:txBody>
          <a:bodyPr/>
          <a:lstStyle/>
          <a:p>
            <a:r>
              <a:rPr lang="en-US" noProof="1"/>
              <a:t>SoftUni</a:t>
            </a:r>
            <a:r>
              <a:rPr lang="en-US" dirty="0"/>
              <a:t> Diamond Partners</a:t>
            </a:r>
          </a:p>
        </p:txBody>
      </p:sp>
    </p:spTree>
    <p:extLst>
      <p:ext uri="{BB962C8B-B14F-4D97-AF65-F5344CB8AC3E}">
        <p14:creationId xmlns:p14="http://schemas.microsoft.com/office/powerpoint/2010/main" val="151148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0C3EB2-ED2D-4B57-B6E7-E146F09FDDBA}"/>
              </a:ext>
            </a:extLst>
          </p:cNvPr>
          <p:cNvSpPr>
            <a:spLocks noGrp="1"/>
          </p:cNvSpPr>
          <p:nvPr>
            <p:ph type="title"/>
          </p:nvPr>
        </p:nvSpPr>
        <p:spPr/>
        <p:txBody>
          <a:bodyPr/>
          <a:lstStyle/>
          <a:p>
            <a:r>
              <a:rPr lang="en-US" noProof="1"/>
              <a:t>SoftUni</a:t>
            </a:r>
            <a:r>
              <a:rPr lang="en-US" dirty="0"/>
              <a:t> Diamond Partners</a:t>
            </a:r>
          </a:p>
        </p:txBody>
      </p:sp>
      <p:sp>
        <p:nvSpPr>
          <p:cNvPr id="4" name="Slide Number Placeholder 3">
            <a:extLst>
              <a:ext uri="{FF2B5EF4-FFF2-40B4-BE49-F238E27FC236}">
                <a16:creationId xmlns:a16="http://schemas.microsoft.com/office/drawing/2014/main" id="{9CC15245-AC57-46C7-9B17-407B5D5A0F60}"/>
              </a:ext>
            </a:extLst>
          </p:cNvPr>
          <p:cNvSpPr>
            <a:spLocks noGrp="1"/>
          </p:cNvSpPr>
          <p:nvPr>
            <p:ph type="sldNum" sz="quarter" idx="4294967295"/>
          </p:nvPr>
        </p:nvSpPr>
        <p:spPr>
          <a:xfrm>
            <a:off x="11760200" y="6397625"/>
            <a:ext cx="428625" cy="307975"/>
          </a:xfrm>
        </p:spPr>
        <p:txBody>
          <a:bodyPr/>
          <a:lstStyle/>
          <a:p>
            <a:fld id="{C014DD1E-5D91-48A3-AD6D-45FBA980D106}" type="slidenum">
              <a:rPr lang="en-US" smtClean="0"/>
              <a:pPr/>
              <a:t>57</a:t>
            </a:fld>
            <a:endParaRPr lang="en-US" dirty="0"/>
          </a:p>
        </p:txBody>
      </p:sp>
    </p:spTree>
    <p:extLst>
      <p:ext uri="{BB962C8B-B14F-4D97-AF65-F5344CB8AC3E}">
        <p14:creationId xmlns:p14="http://schemas.microsoft.com/office/powerpoint/2010/main" val="1753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2" y="1219200"/>
            <a:ext cx="11695259" cy="5201066"/>
          </a:xfrm>
        </p:spPr>
        <p:txBody>
          <a:bodyPr>
            <a:normAutofit/>
          </a:bodyPr>
          <a:lstStyle/>
          <a:p>
            <a:r>
              <a:rPr lang="en-US" dirty="0" smtClean="0"/>
              <a:t>Oracles provide data to/from the smart contract in a secure</a:t>
            </a:r>
            <a:br>
              <a:rPr lang="en-US" dirty="0" smtClean="0"/>
            </a:br>
            <a:r>
              <a:rPr lang="en-US" dirty="0" smtClean="0"/>
              <a:t>and trusted manner</a:t>
            </a:r>
          </a:p>
          <a:p>
            <a:r>
              <a:rPr lang="en-US" dirty="0" smtClean="0"/>
              <a:t>Specific functionality of the smart contract is automatically</a:t>
            </a:r>
            <a:br>
              <a:rPr lang="en-US" dirty="0" smtClean="0"/>
            </a:br>
            <a:r>
              <a:rPr lang="en-US" dirty="0" smtClean="0"/>
              <a:t>executed based on an event caused by that data</a:t>
            </a:r>
          </a:p>
        </p:txBody>
      </p:sp>
      <p:sp>
        <p:nvSpPr>
          <p:cNvPr id="4" name="Title 3"/>
          <p:cNvSpPr>
            <a:spLocks noGrp="1"/>
          </p:cNvSpPr>
          <p:nvPr>
            <p:ph type="title"/>
          </p:nvPr>
        </p:nvSpPr>
        <p:spPr/>
        <p:txBody>
          <a:bodyPr/>
          <a:lstStyle/>
          <a:p>
            <a:r>
              <a:rPr lang="en-US" dirty="0" smtClean="0"/>
              <a:t>Questions: Oracles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2" y="3701415"/>
            <a:ext cx="6096000" cy="2980266"/>
          </a:xfrm>
          <a:prstGeom prst="rect">
            <a:avLst/>
          </a:prstGeom>
        </p:spPr>
      </p:pic>
    </p:spTree>
    <p:extLst>
      <p:ext uri="{BB962C8B-B14F-4D97-AF65-F5344CB8AC3E}">
        <p14:creationId xmlns:p14="http://schemas.microsoft.com/office/powerpoint/2010/main" val="267995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Oracles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7400"/>
            <a:ext cx="12188825" cy="3549995"/>
          </a:xfrm>
          <a:prstGeom prst="rect">
            <a:avLst/>
          </a:prstGeom>
        </p:spPr>
      </p:pic>
      <p:sp>
        <p:nvSpPr>
          <p:cNvPr id="8" name="Content Placeholder 2"/>
          <p:cNvSpPr>
            <a:spLocks noGrp="1"/>
          </p:cNvSpPr>
          <p:nvPr>
            <p:ph type="body" sz="quarter" idx="10"/>
          </p:nvPr>
        </p:nvSpPr>
        <p:spPr>
          <a:xfrm>
            <a:off x="190353" y="5715000"/>
            <a:ext cx="11815018" cy="705266"/>
          </a:xfrm>
        </p:spPr>
        <p:txBody>
          <a:bodyPr/>
          <a:lstStyle/>
          <a:p>
            <a:pPr marL="0" indent="0">
              <a:buNone/>
            </a:pPr>
            <a:r>
              <a:rPr lang="en-US" dirty="0" smtClean="0">
                <a:hlinkClick r:id="rId4"/>
              </a:rPr>
              <a:t>What is a </a:t>
            </a:r>
            <a:r>
              <a:rPr lang="en-US" dirty="0" err="1" smtClean="0">
                <a:hlinkClick r:id="rId4"/>
              </a:rPr>
              <a:t>Blockchain</a:t>
            </a:r>
            <a:r>
              <a:rPr lang="en-US" dirty="0" smtClean="0">
                <a:hlinkClick r:id="rId4"/>
              </a:rPr>
              <a:t> Oracle?</a:t>
            </a:r>
            <a:endParaRPr lang="en-US" dirty="0" smtClean="0"/>
          </a:p>
        </p:txBody>
      </p:sp>
    </p:spTree>
    <p:extLst>
      <p:ext uri="{BB962C8B-B14F-4D97-AF65-F5344CB8AC3E}">
        <p14:creationId xmlns:p14="http://schemas.microsoft.com/office/powerpoint/2010/main" val="2667664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19200"/>
            <a:ext cx="11815018" cy="5201066"/>
          </a:xfrm>
        </p:spPr>
        <p:txBody>
          <a:bodyPr/>
          <a:lstStyle/>
          <a:p>
            <a:pPr marL="0" indent="0">
              <a:buNone/>
            </a:pPr>
            <a:r>
              <a:rPr lang="en-US" dirty="0" smtClean="0">
                <a:solidFill>
                  <a:schemeClr val="bg1"/>
                </a:solidFill>
              </a:rPr>
              <a:t>Example:</a:t>
            </a:r>
          </a:p>
          <a:p>
            <a:r>
              <a:rPr lang="en-US" dirty="0" smtClean="0"/>
              <a:t>A smart contract that automatically buys and sells</a:t>
            </a:r>
            <a:br>
              <a:rPr lang="en-US" dirty="0" smtClean="0"/>
            </a:br>
            <a:r>
              <a:rPr lang="en-US" dirty="0" smtClean="0"/>
              <a:t>cryptocurrencies based on their exchange rate</a:t>
            </a:r>
          </a:p>
          <a:p>
            <a:r>
              <a:rPr lang="en-US" dirty="0" smtClean="0"/>
              <a:t>The BTC/USD exchange rate is provided by an Oracle service.</a:t>
            </a:r>
          </a:p>
          <a:p>
            <a:r>
              <a:rPr lang="en-US" dirty="0" smtClean="0"/>
              <a:t>If the rate reaches a high value, the smart contract will sell BTC</a:t>
            </a:r>
            <a:r>
              <a:rPr lang="en-US" dirty="0"/>
              <a:t/>
            </a:r>
            <a:br>
              <a:rPr lang="en-US" dirty="0"/>
            </a:br>
            <a:r>
              <a:rPr lang="en-US" dirty="0" smtClean="0"/>
              <a:t>and buy USD and vice-versa</a:t>
            </a:r>
          </a:p>
        </p:txBody>
      </p:sp>
      <p:sp>
        <p:nvSpPr>
          <p:cNvPr id="4" name="Title 3"/>
          <p:cNvSpPr>
            <a:spLocks noGrp="1"/>
          </p:cNvSpPr>
          <p:nvPr>
            <p:ph type="title"/>
          </p:nvPr>
        </p:nvSpPr>
        <p:spPr/>
        <p:txBody>
          <a:bodyPr/>
          <a:lstStyle/>
          <a:p>
            <a:r>
              <a:rPr lang="en-US" dirty="0"/>
              <a:t>Questions: Oracles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80441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19200"/>
            <a:ext cx="11815018" cy="5201066"/>
          </a:xfrm>
        </p:spPr>
        <p:txBody>
          <a:bodyPr/>
          <a:lstStyle/>
          <a:p>
            <a:r>
              <a:rPr lang="en-US" dirty="0" smtClean="0"/>
              <a:t>Multiple-Choice Test from Last Time</a:t>
            </a:r>
            <a:endParaRPr lang="en-US" dirty="0" smtClean="0"/>
          </a:p>
          <a:p>
            <a:r>
              <a:rPr lang="en-US" dirty="0" smtClean="0"/>
              <a:t>What </a:t>
            </a:r>
            <a:r>
              <a:rPr lang="en-US" dirty="0" smtClean="0"/>
              <a:t>happens with the network if access to the Internet</a:t>
            </a:r>
            <a:br>
              <a:rPr lang="en-US" dirty="0" smtClean="0"/>
            </a:br>
            <a:r>
              <a:rPr lang="en-US" dirty="0" smtClean="0"/>
              <a:t>stops?</a:t>
            </a:r>
          </a:p>
          <a:p>
            <a:r>
              <a:rPr lang="en-US" dirty="0" smtClean="0"/>
              <a:t>What happens to the </a:t>
            </a:r>
            <a:r>
              <a:rPr lang="en-US" dirty="0" err="1" smtClean="0"/>
              <a:t>blockchain</a:t>
            </a:r>
            <a:r>
              <a:rPr lang="en-US" dirty="0" smtClean="0"/>
              <a:t>? Does it continue to exist?</a:t>
            </a:r>
          </a:p>
        </p:txBody>
      </p:sp>
      <p:sp>
        <p:nvSpPr>
          <p:cNvPr id="4" name="Title 3"/>
          <p:cNvSpPr>
            <a:spLocks noGrp="1"/>
          </p:cNvSpPr>
          <p:nvPr>
            <p:ph type="title"/>
          </p:nvPr>
        </p:nvSpPr>
        <p:spPr/>
        <p:txBody>
          <a:bodyPr/>
          <a:lstStyle/>
          <a:p>
            <a:r>
              <a:rPr lang="en-US" dirty="0" smtClean="0"/>
              <a:t>Homework Assignment</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60824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4636</TotalTime>
  <Words>2253</Words>
  <Application>Microsoft Office PowerPoint</Application>
  <PresentationFormat>Custom</PresentationFormat>
  <Paragraphs>474</Paragraphs>
  <Slides>58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맑은 고딕</vt:lpstr>
      <vt:lpstr>Arial</vt:lpstr>
      <vt:lpstr>Calibri</vt:lpstr>
      <vt:lpstr>Consolas</vt:lpstr>
      <vt:lpstr>Symbol</vt:lpstr>
      <vt:lpstr>Wingdings</vt:lpstr>
      <vt:lpstr>Wingdings 2</vt:lpstr>
      <vt:lpstr>2_SoftUni3_1</vt:lpstr>
      <vt:lpstr>Introduction to Cryptography</vt:lpstr>
      <vt:lpstr>Table of Contents</vt:lpstr>
      <vt:lpstr>Questions</vt:lpstr>
      <vt:lpstr>Administrative Stuff</vt:lpstr>
      <vt:lpstr>Questions: Bitcoin &amp; IOTA Protocols</vt:lpstr>
      <vt:lpstr>Questions: Oracles</vt:lpstr>
      <vt:lpstr>Questions: Oracles</vt:lpstr>
      <vt:lpstr>Questions: Oracles</vt:lpstr>
      <vt:lpstr>Homework Assignment</vt:lpstr>
      <vt:lpstr>Questions</vt:lpstr>
      <vt:lpstr>Why Cryptography - History </vt:lpstr>
      <vt:lpstr>Why Cryptography (2)</vt:lpstr>
      <vt:lpstr>Cryptography and Blockchain</vt:lpstr>
      <vt:lpstr>PowerPoint Presentation</vt:lpstr>
      <vt:lpstr>Caesar's Cipher (Shift Cipher)</vt:lpstr>
      <vt:lpstr>Ceasar’s Cipher (2)</vt:lpstr>
      <vt:lpstr>Caesar's Cipher (3)</vt:lpstr>
      <vt:lpstr>PowerPoint Presentation</vt:lpstr>
      <vt:lpstr>Symmetric Encryption - Description</vt:lpstr>
      <vt:lpstr>Symmetric Encryption – Pros and Cons</vt:lpstr>
      <vt:lpstr>Asymmetric Encryption - Description</vt:lpstr>
      <vt:lpstr>Asymmetric Encryption – Pros and Cons</vt:lpstr>
      <vt:lpstr>PowerPoint Presentation</vt:lpstr>
      <vt:lpstr>Bitcoin Address</vt:lpstr>
      <vt:lpstr>Bitcoin Address (2)</vt:lpstr>
      <vt:lpstr>Bitcoin Key Pair</vt:lpstr>
      <vt:lpstr>Private Key</vt:lpstr>
      <vt:lpstr>Public Key </vt:lpstr>
      <vt:lpstr>The Bitcoin Address Architecture</vt:lpstr>
      <vt:lpstr>Digital Signatures</vt:lpstr>
      <vt:lpstr>Digital Signatures (2)</vt:lpstr>
      <vt:lpstr>Schema</vt:lpstr>
      <vt:lpstr>Vanity Address</vt:lpstr>
      <vt:lpstr>Vanity Address – Specification</vt:lpstr>
      <vt:lpstr>DNS on the Blockchain</vt:lpstr>
      <vt:lpstr>The Seed</vt:lpstr>
      <vt:lpstr>PowerPoint Presentation</vt:lpstr>
      <vt:lpstr>Cryptographic Hash Functions</vt:lpstr>
      <vt:lpstr>Cryptographic Hash Functions (2)</vt:lpstr>
      <vt:lpstr>Hashing</vt:lpstr>
      <vt:lpstr>PowerPoint Presentation</vt:lpstr>
      <vt:lpstr>Consensus </vt:lpstr>
      <vt:lpstr>Consensus (2)</vt:lpstr>
      <vt:lpstr>Consensus on the Blockchain</vt:lpstr>
      <vt:lpstr>Consensus on the Blockchain (2)</vt:lpstr>
      <vt:lpstr>Consensus – Proof of Work</vt:lpstr>
      <vt:lpstr>Consensus – Proof of Work (2)</vt:lpstr>
      <vt:lpstr>Consensus – Proof of Stake</vt:lpstr>
      <vt:lpstr>Summary</vt:lpstr>
      <vt:lpstr>Homework</vt:lpstr>
      <vt:lpstr>Sources and Further Reading</vt:lpstr>
      <vt:lpstr>Sources and Further Reading (2)</vt:lpstr>
      <vt:lpstr>Sources and Further Reading (3)</vt:lpstr>
      <vt:lpstr>Sources and Further Reading (4)</vt:lpstr>
      <vt:lpstr>PowerPoint Presentation</vt:lpstr>
      <vt:lpstr>SoftUni Diamond Partners</vt:lpstr>
      <vt:lpstr>SoftUni Diamond Partners</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SoftUni, Software University, programming, software development, software engineering, course</cp:keywords>
  <dc:description>Software University Foundation - http://softuni.foundation/</dc:description>
  <cp:lastModifiedBy>MM</cp:lastModifiedBy>
  <cp:revision>225</cp:revision>
  <dcterms:created xsi:type="dcterms:W3CDTF">2014-01-02T17:00:34Z</dcterms:created>
  <dcterms:modified xsi:type="dcterms:W3CDTF">2018-10-05T13:27:45Z</dcterms:modified>
  <cp:category>programming; computer programming;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