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34"/>
  </p:notesMasterIdLst>
  <p:sldIdLst>
    <p:sldId id="364" r:id="rId2"/>
    <p:sldId id="257" r:id="rId3"/>
    <p:sldId id="258" r:id="rId4"/>
    <p:sldId id="345" r:id="rId5"/>
    <p:sldId id="346" r:id="rId6"/>
    <p:sldId id="347" r:id="rId7"/>
    <p:sldId id="348" r:id="rId8"/>
    <p:sldId id="530" r:id="rId9"/>
    <p:sldId id="349" r:id="rId10"/>
    <p:sldId id="350" r:id="rId11"/>
    <p:sldId id="531" r:id="rId12"/>
    <p:sldId id="354" r:id="rId13"/>
    <p:sldId id="355" r:id="rId14"/>
    <p:sldId id="356" r:id="rId15"/>
    <p:sldId id="358" r:id="rId16"/>
    <p:sldId id="359" r:id="rId17"/>
    <p:sldId id="362" r:id="rId18"/>
    <p:sldId id="363" r:id="rId19"/>
    <p:sldId id="533" r:id="rId20"/>
    <p:sldId id="351" r:id="rId21"/>
    <p:sldId id="534" r:id="rId22"/>
    <p:sldId id="341" r:id="rId23"/>
    <p:sldId id="342" r:id="rId24"/>
    <p:sldId id="344" r:id="rId25"/>
    <p:sldId id="343" r:id="rId26"/>
    <p:sldId id="536" r:id="rId27"/>
    <p:sldId id="336" r:id="rId28"/>
    <p:sldId id="528" r:id="rId29"/>
    <p:sldId id="492" r:id="rId30"/>
    <p:sldId id="493" r:id="rId31"/>
    <p:sldId id="405" r:id="rId32"/>
    <p:sldId id="400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1853" autoAdjust="0"/>
  </p:normalViewPr>
  <p:slideViewPr>
    <p:cSldViewPr snapToGrid="0">
      <p:cViewPr varScale="1">
        <p:scale>
          <a:sx n="152" d="100"/>
          <a:sy n="152" d="100"/>
        </p:scale>
        <p:origin x="4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1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2967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4768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288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GB" sz="10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GB" sz="10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GB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5288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bg-BG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2147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768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5128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29564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469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90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GB" sz="10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GB" sz="10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GB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GB" sz="10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GB" sz="10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GB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7044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GB" sz="10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GB" sz="10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GB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848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GB" sz="10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GB" sz="10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GB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5113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0698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8665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612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3618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2382" y="1"/>
            <a:ext cx="9146382" cy="5139159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2472" y="1763570"/>
            <a:ext cx="4079529" cy="1744493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6263110" y="1780536"/>
            <a:ext cx="2378291" cy="257390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0145" y="977356"/>
            <a:ext cx="8223977" cy="661991"/>
          </a:xfrm>
        </p:spPr>
        <p:txBody>
          <a:bodyPr>
            <a:normAutofit/>
          </a:bodyPr>
          <a:lstStyle>
            <a:lvl1pPr marL="0" indent="0" algn="ctr">
              <a:buNone/>
              <a:defRPr sz="2699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610" y="4543242"/>
            <a:ext cx="1579508" cy="3939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473" y="4526749"/>
            <a:ext cx="472184" cy="3948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4856" y="4526749"/>
            <a:ext cx="890312" cy="3948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0145" y="191143"/>
            <a:ext cx="8223977" cy="661991"/>
          </a:xfrm>
        </p:spPr>
        <p:txBody>
          <a:bodyPr/>
          <a:lstStyle>
            <a:lvl1pPr algn="ctr">
              <a:defRPr sz="3599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63563" y="4560047"/>
            <a:ext cx="1077953" cy="3771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6482890" y="4428069"/>
            <a:ext cx="2213639" cy="30513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499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6482890" y="4746153"/>
            <a:ext cx="2213639" cy="28192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349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03360" y="3648560"/>
            <a:ext cx="2213639" cy="398177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99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03360" y="4017508"/>
            <a:ext cx="2213639" cy="35169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799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192" y="5027007"/>
            <a:ext cx="9146382" cy="1629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38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191" y="5027007"/>
            <a:ext cx="9144000" cy="1629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38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41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2382" y="1"/>
            <a:ext cx="9146382" cy="513915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2382" y="0"/>
            <a:ext cx="9146382" cy="8215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38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42804" y="1016308"/>
            <a:ext cx="2917030" cy="4024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1598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6914" indent="0">
              <a:buNone/>
              <a:defRPr sz="2798"/>
            </a:lvl2pPr>
            <a:lvl3pPr marL="913829" indent="0">
              <a:buNone/>
              <a:defRPr sz="2399"/>
            </a:lvl3pPr>
            <a:lvl4pPr marL="1370743" indent="0">
              <a:buNone/>
              <a:defRPr sz="1999"/>
            </a:lvl4pPr>
            <a:lvl5pPr marL="1827657" indent="0">
              <a:buNone/>
              <a:defRPr sz="1999"/>
            </a:lvl5pPr>
            <a:lvl6pPr marL="2284572" indent="0">
              <a:buNone/>
              <a:defRPr sz="1999"/>
            </a:lvl6pPr>
            <a:lvl7pPr marL="2741486" indent="0">
              <a:buNone/>
              <a:defRPr sz="1999"/>
            </a:lvl7pPr>
            <a:lvl8pPr marL="3198400" indent="0">
              <a:buNone/>
              <a:defRPr sz="1999"/>
            </a:lvl8pPr>
            <a:lvl9pPr marL="3655314" indent="0">
              <a:buNone/>
              <a:defRPr sz="1999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059832" y="1016305"/>
            <a:ext cx="36001" cy="41271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38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95833" y="1311749"/>
            <a:ext cx="180001" cy="252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38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5041112"/>
            <a:ext cx="9144000" cy="1023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38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96953" y="1015400"/>
            <a:ext cx="5399474" cy="37709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141" y="174730"/>
            <a:ext cx="1594561" cy="39771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2382" y="0"/>
            <a:ext cx="9146382" cy="8215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59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142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2383" y="4341"/>
            <a:ext cx="9146382" cy="513915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2383" y="4341"/>
            <a:ext cx="9146382" cy="513915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788476" y="527434"/>
            <a:ext cx="6304555" cy="774977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685389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6598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6598" b="1" i="0" u="none" strike="noStrike" kern="1200" cap="none" spc="113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16" y="1667199"/>
            <a:ext cx="2681929" cy="311151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339" y="235694"/>
            <a:ext cx="1594561" cy="397713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143" y="1276855"/>
            <a:ext cx="899176" cy="8991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837" y="2832220"/>
            <a:ext cx="874800" cy="10516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000" y="2832220"/>
            <a:ext cx="874800" cy="10419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00" y="2831748"/>
            <a:ext cx="874800" cy="117535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00" y="2827319"/>
            <a:ext cx="874800" cy="101306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000" y="2832220"/>
            <a:ext cx="874800" cy="107527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727" y="2832221"/>
            <a:ext cx="873491" cy="108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2977060" y="2501674"/>
            <a:ext cx="537134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2977061" y="2501674"/>
            <a:ext cx="0" cy="1771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4023000" y="2501674"/>
            <a:ext cx="0" cy="1771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5108400" y="2496911"/>
            <a:ext cx="0" cy="1771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6188400" y="2496911"/>
            <a:ext cx="0" cy="1771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7268400" y="2496911"/>
            <a:ext cx="0" cy="1771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8348400" y="2501674"/>
            <a:ext cx="0" cy="1771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5662730" y="2319746"/>
            <a:ext cx="0" cy="1771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192" y="4778499"/>
            <a:ext cx="9146382" cy="3784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38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142" y="1276854"/>
            <a:ext cx="899176" cy="89917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837" y="2832219"/>
            <a:ext cx="874800" cy="105167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000" y="2832219"/>
            <a:ext cx="874800" cy="104194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00" y="2831746"/>
            <a:ext cx="874800" cy="117535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00" y="2827319"/>
            <a:ext cx="874800" cy="101306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000" y="2832219"/>
            <a:ext cx="874800" cy="107527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727" y="2832221"/>
            <a:ext cx="873491" cy="108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2977060" y="2501674"/>
            <a:ext cx="537134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2977061" y="2501674"/>
            <a:ext cx="0" cy="1771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4023000" y="2501674"/>
            <a:ext cx="0" cy="1771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5108400" y="2496911"/>
            <a:ext cx="0" cy="1771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6188400" y="2496911"/>
            <a:ext cx="0" cy="1771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7268400" y="2496911"/>
            <a:ext cx="0" cy="1771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8348400" y="2501674"/>
            <a:ext cx="0" cy="1771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5662730" y="2319746"/>
            <a:ext cx="0" cy="1771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21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2383" y="4341"/>
            <a:ext cx="9146382" cy="513915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98" y="2286000"/>
            <a:ext cx="3107511" cy="2492839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009" y="952279"/>
            <a:ext cx="2630271" cy="1087793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10" y="3721415"/>
            <a:ext cx="5015692" cy="1099509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4505" y="940006"/>
            <a:ext cx="2652927" cy="1200208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39" y="972820"/>
            <a:ext cx="3083604" cy="130532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09" y="2492455"/>
            <a:ext cx="5008506" cy="923724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5306"/>
            <a:ext cx="9146382" cy="8215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38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613" y="83042"/>
            <a:ext cx="7129535" cy="661991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525" y="198355"/>
            <a:ext cx="1446762" cy="42234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9149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2383" y="4341"/>
            <a:ext cx="9146382" cy="513915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30639"/>
            <a:ext cx="9146382" cy="8215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38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613" y="83042"/>
            <a:ext cx="7129535" cy="661991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4273" y="900122"/>
            <a:ext cx="4572449" cy="985826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8" y="1049842"/>
            <a:ext cx="4015698" cy="90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8" y="1737949"/>
            <a:ext cx="5000625" cy="227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5821125" y="1951708"/>
            <a:ext cx="2366387" cy="124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17" y="3923173"/>
            <a:ext cx="5375709" cy="74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143" y="3382584"/>
            <a:ext cx="2514600" cy="13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525" y="198355"/>
            <a:ext cx="1446762" cy="42234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6764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2382" y="1"/>
            <a:ext cx="9146382" cy="5139159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14308" y="889731"/>
            <a:ext cx="7128007" cy="4122095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099"/>
            </a:lvl1pPr>
            <a:lvl2pPr marL="742486" marR="0" indent="-285572" algn="l" defTabSz="913829" rtl="0" eaLnBrk="1" fontAlgn="auto" latinLnBrk="1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 typeface="Wingdings" panose="05000000000000000000" pitchFamily="2" charset="2"/>
              <a:buChar char="§"/>
              <a:tabLst>
                <a:tab pos="211804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2399" dirty="0"/>
              <a:t>Software University – High-Quality Education, </a:t>
            </a:r>
            <a:br>
              <a:rPr lang="en-US" sz="2399" dirty="0"/>
            </a:br>
            <a:r>
              <a:rPr lang="en-US" sz="2399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174" noProof="1">
                <a:hlinkClick r:id="rId3"/>
              </a:rPr>
              <a:t>softuni.bg</a:t>
            </a:r>
            <a:r>
              <a:rPr lang="en-US" sz="2174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2399" dirty="0"/>
              <a:t>Software University Foundation</a:t>
            </a:r>
            <a:endParaRPr lang="bg-BG" sz="2399" dirty="0"/>
          </a:p>
          <a:p>
            <a:pPr lvl="1">
              <a:lnSpc>
                <a:spcPct val="100000"/>
              </a:lnSpc>
            </a:pPr>
            <a:r>
              <a:rPr lang="en-US" sz="2249" noProof="1">
                <a:hlinkClick r:id="rId4"/>
              </a:rPr>
              <a:t>http://softuni.foundation/</a:t>
            </a:r>
            <a:endParaRPr lang="en-US" sz="2249" noProof="1"/>
          </a:p>
          <a:p>
            <a:pPr>
              <a:lnSpc>
                <a:spcPct val="100000"/>
              </a:lnSpc>
            </a:pPr>
            <a:r>
              <a:rPr lang="en-US" sz="2399" dirty="0"/>
              <a:t>Software University @ Facebook</a:t>
            </a:r>
          </a:p>
          <a:p>
            <a:pPr marL="742486" marR="0" lvl="1" indent="-285572" algn="l" defTabSz="913829" rtl="0" eaLnBrk="1" fontAlgn="auto" latinLnBrk="1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 typeface="Wingdings" panose="05000000000000000000" pitchFamily="2" charset="2"/>
              <a:buChar char="§"/>
              <a:tabLst>
                <a:tab pos="211804" algn="l"/>
              </a:tabLst>
              <a:defRPr/>
            </a:pPr>
            <a:r>
              <a:rPr kumimoji="0" lang="en-US" sz="2174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174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2399" dirty="0"/>
              <a:t>Software University Forums</a:t>
            </a:r>
          </a:p>
          <a:p>
            <a:pPr marL="742486" marR="0" lvl="1" indent="-285572" algn="l" defTabSz="913829" rtl="0" eaLnBrk="1" fontAlgn="auto" latinLnBrk="1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 typeface="Wingdings" panose="05000000000000000000" pitchFamily="2" charset="2"/>
              <a:buChar char="§"/>
              <a:tabLst>
                <a:tab pos="211804" algn="l"/>
              </a:tabLst>
              <a:defRPr/>
            </a:pPr>
            <a:r>
              <a:rPr lang="en-US" sz="2099" dirty="0">
                <a:hlinkClick r:id="rId6"/>
              </a:rPr>
              <a:t>forum.softuni.bg</a:t>
            </a:r>
            <a:endParaRPr lang="en-US" sz="2099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6087" y="2706470"/>
            <a:ext cx="839273" cy="83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483" y="3763097"/>
            <a:ext cx="781878" cy="781675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453" y="1788517"/>
            <a:ext cx="2420824" cy="32233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372" y="989568"/>
            <a:ext cx="1252706" cy="154886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2382" y="0"/>
            <a:ext cx="9146382" cy="8215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38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15" y="81655"/>
            <a:ext cx="7129535" cy="661991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23707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2382" y="1"/>
            <a:ext cx="9146382" cy="51391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2382" y="0"/>
            <a:ext cx="9146382" cy="8215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38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32777" y="1057229"/>
            <a:ext cx="2679122" cy="328885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575" y="1028704"/>
            <a:ext cx="6136847" cy="3596951"/>
          </a:xfrm>
        </p:spPr>
        <p:txBody>
          <a:bodyPr/>
          <a:lstStyle>
            <a:lvl1pPr marL="385532" indent="-38553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525" y="198355"/>
            <a:ext cx="1446762" cy="42234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46309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2382" y="1"/>
            <a:ext cx="9146382" cy="5139159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1332" y="3528619"/>
            <a:ext cx="8221337" cy="5760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047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1332" y="4117829"/>
            <a:ext cx="8221337" cy="37486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999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3239802" y="650814"/>
            <a:ext cx="2664397" cy="266439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38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010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2382" y="1"/>
            <a:ext cx="9146382" cy="51391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2604" y="0"/>
            <a:ext cx="86537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38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04" y="1344266"/>
            <a:ext cx="1372729" cy="304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6404" y="1344267"/>
            <a:ext cx="686364" cy="304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9133" y="840858"/>
            <a:ext cx="7447293" cy="395703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2718" y="75562"/>
            <a:ext cx="6299621" cy="66199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549" y="207286"/>
            <a:ext cx="1365242" cy="39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18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2382" y="1"/>
            <a:ext cx="9146382" cy="513915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2604" y="0"/>
            <a:ext cx="86537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38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21" y="2486029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2718" y="75562"/>
            <a:ext cx="6299621" cy="66199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69305" y="840858"/>
            <a:ext cx="7527122" cy="395703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549" y="207286"/>
            <a:ext cx="1365242" cy="39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8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2382" y="1"/>
            <a:ext cx="9146382" cy="513915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9144000" cy="8215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38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802" y="897094"/>
            <a:ext cx="8863572" cy="3900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525" y="198355"/>
            <a:ext cx="1446762" cy="42234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15436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25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2382" y="1"/>
            <a:ext cx="9146382" cy="513915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2382" y="0"/>
            <a:ext cx="9146382" cy="8215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38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4638505"/>
            <a:ext cx="9144000" cy="504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38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3871238" y="3618499"/>
            <a:ext cx="1401526" cy="1401526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38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413" y="3905080"/>
            <a:ext cx="719175" cy="88865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802" y="896949"/>
            <a:ext cx="4069611" cy="36180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31588" y="896949"/>
            <a:ext cx="4069610" cy="36180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1612" y="4792920"/>
            <a:ext cx="606535" cy="231634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525" y="198355"/>
            <a:ext cx="1446762" cy="42234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49810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2382" y="1"/>
            <a:ext cx="9146382" cy="513915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2382" y="-13447"/>
            <a:ext cx="9146382" cy="8215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38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6" y="897095"/>
            <a:ext cx="8858323" cy="3889219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6914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1463" y="1372856"/>
            <a:ext cx="8221076" cy="13052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1799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525" y="198355"/>
            <a:ext cx="1446762" cy="42234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9817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1612" y="4797897"/>
            <a:ext cx="606535" cy="231634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75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8147" y="4797897"/>
            <a:ext cx="7925464" cy="231634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7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4809" y="4797897"/>
            <a:ext cx="321617" cy="231634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04" y="75562"/>
            <a:ext cx="7129535" cy="661991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810" y="854133"/>
            <a:ext cx="8853617" cy="39321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11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913829" rtl="0" eaLnBrk="1" latinLnBrk="1" hangingPunct="1">
        <a:spcBef>
          <a:spcPct val="0"/>
        </a:spcBef>
        <a:buNone/>
        <a:defRPr sz="2999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686" indent="-342686" algn="l" defTabSz="913829" rtl="0" eaLnBrk="1" latinLnBrk="1" hangingPunct="1">
        <a:lnSpc>
          <a:spcPct val="105000"/>
        </a:lnSpc>
        <a:spcBef>
          <a:spcPts val="450"/>
        </a:spcBef>
        <a:spcAft>
          <a:spcPts val="450"/>
        </a:spcAft>
        <a:buFont typeface="Wingdings" panose="05000000000000000000" pitchFamily="2" charset="2"/>
        <a:buChar char="§"/>
        <a:defRPr sz="2548" kern="1200">
          <a:solidFill>
            <a:schemeClr val="tx1"/>
          </a:solidFill>
          <a:latin typeface="+mn-lt"/>
          <a:ea typeface="+mn-ea"/>
          <a:cs typeface="+mn-cs"/>
        </a:defRPr>
      </a:lvl1pPr>
      <a:lvl2pPr marL="742486" indent="-285572" algn="l" defTabSz="913829" rtl="0" eaLnBrk="1" latinLnBrk="1" hangingPunct="1">
        <a:lnSpc>
          <a:spcPct val="105000"/>
        </a:lnSpc>
        <a:spcBef>
          <a:spcPts val="450"/>
        </a:spcBef>
        <a:spcAft>
          <a:spcPts val="450"/>
        </a:spcAft>
        <a:buFont typeface="Wingdings" panose="05000000000000000000" pitchFamily="2" charset="2"/>
        <a:buChar char="§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286" indent="-228458" algn="l" defTabSz="913829" rtl="0" eaLnBrk="1" latinLnBrk="1" hangingPunct="1">
        <a:lnSpc>
          <a:spcPct val="105000"/>
        </a:lnSpc>
        <a:spcBef>
          <a:spcPts val="450"/>
        </a:spcBef>
        <a:spcAft>
          <a:spcPts val="450"/>
        </a:spcAft>
        <a:buFont typeface="Wingdings" panose="05000000000000000000" pitchFamily="2" charset="2"/>
        <a:buChar char="§"/>
        <a:defRPr sz="2249" kern="1200">
          <a:solidFill>
            <a:schemeClr val="tx1"/>
          </a:solidFill>
          <a:latin typeface="+mn-lt"/>
          <a:ea typeface="+mn-ea"/>
          <a:cs typeface="+mn-cs"/>
        </a:defRPr>
      </a:lvl3pPr>
      <a:lvl4pPr marL="1599200" indent="-228458" algn="l" defTabSz="913829" rtl="0" eaLnBrk="1" latinLnBrk="1" hangingPunct="1">
        <a:lnSpc>
          <a:spcPct val="105000"/>
        </a:lnSpc>
        <a:spcBef>
          <a:spcPts val="450"/>
        </a:spcBef>
        <a:spcAft>
          <a:spcPts val="450"/>
        </a:spcAft>
        <a:buFont typeface="Wingdings" panose="05000000000000000000" pitchFamily="2" charset="2"/>
        <a:buChar char="§"/>
        <a:defRPr sz="20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114" indent="-228458" algn="l" defTabSz="913829" rtl="0" eaLnBrk="1" latinLnBrk="1" hangingPunct="1">
        <a:lnSpc>
          <a:spcPct val="105000"/>
        </a:lnSpc>
        <a:spcBef>
          <a:spcPts val="450"/>
        </a:spcBef>
        <a:spcAft>
          <a:spcPts val="450"/>
        </a:spcAft>
        <a:buFont typeface="Wingdings" panose="05000000000000000000" pitchFamily="2" charset="2"/>
        <a:buChar char="§"/>
        <a:defRPr sz="1949" kern="1200">
          <a:solidFill>
            <a:schemeClr val="tx1"/>
          </a:solidFill>
          <a:latin typeface="+mn-lt"/>
          <a:ea typeface="+mn-ea"/>
          <a:cs typeface="+mn-cs"/>
        </a:defRPr>
      </a:lvl5pPr>
      <a:lvl6pPr marL="2513028" indent="-228458" algn="l" defTabSz="913829" rtl="0" eaLnBrk="1" latinLnBrk="1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69943" indent="-228458" algn="l" defTabSz="913829" rtl="0" eaLnBrk="1" latinLnBrk="1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6857" indent="-228458" algn="l" defTabSz="913829" rtl="0" eaLnBrk="1" latinLnBrk="1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3772" indent="-228458" algn="l" defTabSz="913829" rtl="0" eaLnBrk="1" latinLnBrk="1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3829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14" algn="l" defTabSz="913829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829" algn="l" defTabSz="913829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743" algn="l" defTabSz="913829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657" algn="l" defTabSz="913829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572" algn="l" defTabSz="913829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486" algn="l" defTabSz="913829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400" algn="l" defTabSz="913829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314" algn="l" defTabSz="913829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dykov.com/ethereum/2017/10/29/ethereum-bloom-filter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medium.com/blockchannel/the-use-of-revert-assert-and-require-in-solidity-and-the-new-revert-opcode-in-the-evm-1a3a7990e06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2.png"/><Relationship Id="rId26" Type="http://schemas.openxmlformats.org/officeDocument/2006/relationships/image" Target="../media/image3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://codexio.bg/" TargetMode="External"/><Relationship Id="rId12" Type="http://schemas.openxmlformats.org/officeDocument/2006/relationships/image" Target="../media/image50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5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5.png"/><Relationship Id="rId10" Type="http://schemas.openxmlformats.org/officeDocument/2006/relationships/image" Target="../media/image49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47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8.png"/><Relationship Id="rId22" Type="http://schemas.openxmlformats.org/officeDocument/2006/relationships/image" Target="../media/image32.png"/><Relationship Id="rId27" Type="http://schemas.openxmlformats.org/officeDocument/2006/relationships/hyperlink" Target="http://smartit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56.jpe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60.gif"/><Relationship Id="rId5" Type="http://schemas.openxmlformats.org/officeDocument/2006/relationships/image" Target="../media/image57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59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966CDCB9-9D37-4ED6-90FD-C2B96C4B63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solidFill>
                  <a:schemeClr val="bg1"/>
                </a:solidFill>
              </a:rPr>
              <a:t>Basics of Contracts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06F246A-D608-464C-AB4C-AE1D22349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/>
              <a:t>Smart Contract Development With Solidity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C84D15C-E32C-4E13-8334-8ED8FD0A70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82890" y="4420278"/>
            <a:ext cx="2213639" cy="320720"/>
          </a:xfrm>
        </p:spPr>
        <p:txBody>
          <a:bodyPr/>
          <a:lstStyle/>
          <a:p>
            <a:r>
              <a:rPr lang="en-GB" sz="1600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Software University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12828A1-5AAC-401F-A7C7-B21EC13162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82890" y="4742242"/>
            <a:ext cx="2213639" cy="289750"/>
          </a:xfrm>
        </p:spPr>
        <p:txBody>
          <a:bodyPr/>
          <a:lstStyle/>
          <a:p>
            <a:r>
              <a:rPr lang="en-GB" sz="1400" u="sng" dirty="0">
                <a:solidFill>
                  <a:schemeClr val="hlink"/>
                </a:solidFill>
                <a:ea typeface="Calibri"/>
                <a:cs typeface="Calibri"/>
                <a:sym typeface="Calibri"/>
                <a:hlinkClick r:id="rId2"/>
              </a:rPr>
              <a:t>http://softuni.bg</a:t>
            </a:r>
            <a:endParaRPr lang="en-GB" sz="1400" dirty="0">
              <a:solidFill>
                <a:srgbClr val="F27A44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761B42F-3099-4DDA-BA47-6F2CFF2967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03360" y="3648496"/>
            <a:ext cx="2213639" cy="398305"/>
          </a:xfrm>
        </p:spPr>
        <p:txBody>
          <a:bodyPr/>
          <a:lstStyle/>
          <a:p>
            <a:r>
              <a:rPr lang="en-GB" sz="2100" noProof="1">
                <a:ea typeface="Calibri"/>
                <a:cs typeface="Calibri"/>
                <a:sym typeface="Calibri"/>
              </a:rPr>
              <a:t>SoftUni Team</a:t>
            </a:r>
            <a:endParaRPr lang="en-GB" sz="1100" noProof="1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707D21E-50AE-4917-9F28-F8D52CF771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03360" y="4017476"/>
            <a:ext cx="2213639" cy="351754"/>
          </a:xfrm>
        </p:spPr>
        <p:txBody>
          <a:bodyPr/>
          <a:lstStyle/>
          <a:p>
            <a:r>
              <a:rPr lang="en-GB" sz="1800" dirty="0">
                <a:ea typeface="Calibri"/>
                <a:cs typeface="Calibri"/>
                <a:sym typeface="Calibri"/>
              </a:rPr>
              <a:t>Technical Trainers</a:t>
            </a:r>
            <a:endParaRPr lang="en-GB" sz="1200" dirty="0"/>
          </a:p>
        </p:txBody>
      </p:sp>
      <p:pic>
        <p:nvPicPr>
          <p:cNvPr id="17" name="Shape 124">
            <a:extLst>
              <a:ext uri="{FF2B5EF4-FFF2-40B4-BE49-F238E27FC236}">
                <a16:creationId xmlns:a16="http://schemas.microsoft.com/office/drawing/2014/main" id="{521E3F10-C548-4329-B6DA-171834AB865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957" y="1944156"/>
            <a:ext cx="937067" cy="1647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25">
            <a:extLst>
              <a:ext uri="{FF2B5EF4-FFF2-40B4-BE49-F238E27FC236}">
                <a16:creationId xmlns:a16="http://schemas.microsoft.com/office/drawing/2014/main" id="{32BE421F-D669-4787-A10E-78767E2330C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487" y="2205969"/>
            <a:ext cx="1588735" cy="1124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909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/>
            <a:r>
              <a:rPr lang="en-GB" noProof="1"/>
              <a:t>Fallback</a:t>
            </a:r>
            <a:r>
              <a:rPr lang="en-GB" dirty="0"/>
              <a:t> Function</a:t>
            </a:r>
            <a:endParaRPr sz="3000" b="1" i="0" u="none" strike="noStrike" cap="none" dirty="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sldNum" sz="quarter" idx="13"/>
          </p:nvPr>
        </p:nvSpPr>
        <p:spPr>
          <a:xfrm>
            <a:off x="8677068" y="4893751"/>
            <a:ext cx="321700" cy="147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22099" y="1615470"/>
            <a:ext cx="7968866" cy="2303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54000" rIns="108000" bIns="54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>
                <a:solidFill>
                  <a:schemeClr val="bg1"/>
                </a:solidFill>
                <a:effectLst/>
                <a:ea typeface="Calibri"/>
                <a:cs typeface="Calibri"/>
                <a:sym typeface="Calibri"/>
              </a:rPr>
              <a:t>contract</a:t>
            </a:r>
            <a:r>
              <a:rPr lang="en-US" sz="1800" dirty="0">
                <a:effectLst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</a:rPr>
              <a:t>FallbackFunction {</a:t>
            </a:r>
          </a:p>
          <a:p>
            <a:r>
              <a:rPr lang="en-US" sz="1800" dirty="0">
                <a:effectLst/>
              </a:rPr>
              <a:t>	</a:t>
            </a:r>
          </a:p>
          <a:p>
            <a:r>
              <a:rPr lang="en-US" sz="1800" dirty="0">
                <a:effectLst/>
              </a:rPr>
              <a:t>	</a:t>
            </a:r>
            <a:r>
              <a:rPr lang="en-US" sz="1800" dirty="0">
                <a:solidFill>
                  <a:schemeClr val="bg1"/>
                </a:solidFill>
                <a:effectLst/>
                <a:ea typeface="Calibri"/>
                <a:cs typeface="Calibri"/>
              </a:rPr>
              <a:t>function</a:t>
            </a:r>
            <a:r>
              <a:rPr lang="en-US" sz="1800" dirty="0">
                <a:solidFill>
                  <a:schemeClr val="tx1"/>
                </a:solidFill>
                <a:effectLst/>
              </a:rPr>
              <a:t>() {</a:t>
            </a:r>
          </a:p>
          <a:p>
            <a:r>
              <a:rPr lang="en-US" sz="1800" dirty="0">
                <a:effectLst/>
              </a:rPr>
              <a:t>		</a:t>
            </a:r>
            <a:r>
              <a:rPr lang="en-US" sz="1800" dirty="0">
                <a:solidFill>
                  <a:schemeClr val="accent2"/>
                </a:solidFill>
                <a:effectLst/>
                <a:ea typeface="Calibri"/>
                <a:cs typeface="Calibri"/>
              </a:rPr>
              <a:t>// will be called for each message to this 			// contract as there is no other function to 		// call</a:t>
            </a:r>
          </a:p>
          <a:p>
            <a:r>
              <a:rPr lang="en-US" sz="1800" dirty="0">
                <a:effectLst/>
              </a:rPr>
              <a:t>    	</a:t>
            </a:r>
            <a:r>
              <a:rPr lang="en-US" sz="18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439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B49FD-D274-4FE5-A1D4-EB2F6BC5B3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4400" dirty="0" smtClean="0"/>
              <a:t>Example </a:t>
            </a:r>
            <a:r>
              <a:rPr lang="en-GB" sz="4400" dirty="0"/>
              <a:t>2</a:t>
            </a:r>
            <a:r>
              <a:rPr lang="en-GB" sz="4400" dirty="0" smtClean="0"/>
              <a:t> – </a:t>
            </a:r>
            <a:r>
              <a:rPr lang="en-GB" sz="4400" dirty="0" err="1" smtClean="0"/>
              <a:t>Fallback</a:t>
            </a:r>
            <a:r>
              <a:rPr lang="en-GB" sz="4400" dirty="0" smtClean="0"/>
              <a:t> function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1B361E-2024-4D8A-A469-A098D1EFB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424" y="673335"/>
            <a:ext cx="2734782" cy="273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sz="quarter" idx="10"/>
          </p:nvPr>
        </p:nvSpPr>
        <p:spPr>
          <a:xfrm>
            <a:off x="0" y="830833"/>
            <a:ext cx="8863572" cy="3900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520700" lvl="0" indent="-457200" rtl="0"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600"/>
            </a:pPr>
            <a:r>
              <a:rPr lang="en-GB" b="1" dirty="0">
                <a:solidFill>
                  <a:schemeClr val="bg1"/>
                </a:solidFill>
              </a:rPr>
              <a:t>external</a:t>
            </a:r>
            <a:r>
              <a:rPr lang="en-GB" dirty="0"/>
              <a:t> - can only be called </a:t>
            </a:r>
            <a:r>
              <a:rPr lang="en-GB" b="1" dirty="0">
                <a:solidFill>
                  <a:schemeClr val="bg1"/>
                </a:solidFill>
              </a:rPr>
              <a:t>via a transaction </a:t>
            </a:r>
            <a:r>
              <a:rPr lang="en-GB" dirty="0"/>
              <a:t>and not within </a:t>
            </a:r>
            <a:br>
              <a:rPr lang="en-GB" dirty="0"/>
            </a:br>
            <a:r>
              <a:rPr lang="en-GB" dirty="0"/>
              <a:t>the contract</a:t>
            </a:r>
            <a:endParaRPr dirty="0"/>
          </a:p>
          <a:p>
            <a:pPr marL="520700" lvl="0" indent="-4572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600"/>
            </a:pPr>
            <a:r>
              <a:rPr lang="en-GB" b="1" dirty="0">
                <a:solidFill>
                  <a:schemeClr val="bg1"/>
                </a:solidFill>
              </a:rPr>
              <a:t>public </a:t>
            </a:r>
            <a:r>
              <a:rPr lang="en-GB" dirty="0"/>
              <a:t>- can be called both </a:t>
            </a:r>
            <a:r>
              <a:rPr lang="en-GB" b="1" dirty="0">
                <a:solidFill>
                  <a:schemeClr val="bg1"/>
                </a:solidFill>
              </a:rPr>
              <a:t>externally and internally</a:t>
            </a:r>
            <a:endParaRPr b="1" dirty="0">
              <a:solidFill>
                <a:schemeClr val="bg1"/>
              </a:solidFill>
            </a:endParaRPr>
          </a:p>
          <a:p>
            <a:pPr marL="520700" lvl="0" indent="-4572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600"/>
            </a:pPr>
            <a:r>
              <a:rPr lang="en-GB" b="1" dirty="0">
                <a:solidFill>
                  <a:schemeClr val="bg1"/>
                </a:solidFill>
              </a:rPr>
              <a:t>internal</a:t>
            </a:r>
            <a:r>
              <a:rPr lang="en-GB" dirty="0"/>
              <a:t> - can only be called </a:t>
            </a:r>
            <a:r>
              <a:rPr lang="en-GB" b="1" dirty="0">
                <a:solidFill>
                  <a:schemeClr val="bg1"/>
                </a:solidFill>
              </a:rPr>
              <a:t>within the contract </a:t>
            </a:r>
            <a:r>
              <a:rPr lang="en-GB" dirty="0"/>
              <a:t>or contracts </a:t>
            </a:r>
            <a:r>
              <a:rPr lang="bg-BG" dirty="0"/>
              <a:t/>
            </a:r>
            <a:br>
              <a:rPr lang="bg-BG" dirty="0"/>
            </a:br>
            <a:r>
              <a:rPr lang="en-GB" b="1" dirty="0">
                <a:solidFill>
                  <a:schemeClr val="bg1"/>
                </a:solidFill>
              </a:rPr>
              <a:t>deriving</a:t>
            </a:r>
            <a:r>
              <a:rPr lang="en-GB" dirty="0"/>
              <a:t> from the contract</a:t>
            </a:r>
            <a:endParaRPr dirty="0"/>
          </a:p>
          <a:p>
            <a:pPr marL="520700" lvl="0" indent="-4572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600"/>
            </a:pPr>
            <a:r>
              <a:rPr lang="en-GB" b="1" dirty="0">
                <a:solidFill>
                  <a:schemeClr val="bg1"/>
                </a:solidFill>
              </a:rPr>
              <a:t>private</a:t>
            </a:r>
            <a:r>
              <a:rPr lang="en-GB" dirty="0"/>
              <a:t> - can only be called </a:t>
            </a:r>
            <a:r>
              <a:rPr lang="en-GB" b="1" dirty="0">
                <a:solidFill>
                  <a:schemeClr val="bg1"/>
                </a:solidFill>
              </a:rPr>
              <a:t>within the contract </a:t>
            </a:r>
            <a:r>
              <a:rPr lang="en-GB" dirty="0"/>
              <a:t>where defined</a:t>
            </a:r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endParaRPr lang="en-US" dirty="0"/>
          </a:p>
          <a:p>
            <a:pPr marL="63500" lvl="0" indent="0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/>
          </a:p>
          <a:p>
            <a:pPr marL="63500" lvl="0" indent="0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 dirty="0"/>
              <a:t>Compiler complains if you don’t specify the visibility</a:t>
            </a:r>
            <a:endParaRPr dirty="0"/>
          </a:p>
        </p:txBody>
      </p:sp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Function Visibility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522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520700" lvl="0" indent="-457200" rtl="0"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600"/>
            </a:pPr>
            <a:r>
              <a:rPr lang="en-GB" b="1" dirty="0">
                <a:solidFill>
                  <a:schemeClr val="bg1"/>
                </a:solidFill>
              </a:rPr>
              <a:t>public</a:t>
            </a:r>
            <a:r>
              <a:rPr lang="en-GB" dirty="0"/>
              <a:t> - an automatic getter function is generated</a:t>
            </a:r>
            <a:endParaRPr dirty="0"/>
          </a:p>
          <a:p>
            <a:pPr marL="520700" lvl="0" indent="-4572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600"/>
            </a:pPr>
            <a:r>
              <a:rPr lang="en-GB" b="1" dirty="0">
                <a:solidFill>
                  <a:schemeClr val="bg1"/>
                </a:solidFill>
              </a:rPr>
              <a:t>internal</a:t>
            </a:r>
            <a:r>
              <a:rPr lang="en-GB" dirty="0"/>
              <a:t> - accessed from the contract or deriving from it</a:t>
            </a:r>
            <a:endParaRPr dirty="0"/>
          </a:p>
          <a:p>
            <a:pPr marL="520700" lvl="0" indent="-4572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600"/>
            </a:pPr>
            <a:r>
              <a:rPr lang="en-GB" b="1" dirty="0">
                <a:solidFill>
                  <a:schemeClr val="bg1"/>
                </a:solidFill>
              </a:rPr>
              <a:t>private</a:t>
            </a:r>
            <a:r>
              <a:rPr lang="en-GB" dirty="0"/>
              <a:t> - accessed only from the contract</a:t>
            </a:r>
            <a:endParaRPr dirty="0"/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endParaRPr lang="en-GB" dirty="0"/>
          </a:p>
          <a:p>
            <a:pPr marL="63500" lvl="0" indent="0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 dirty="0"/>
              <a:t>The access modifiers only restrict what </a:t>
            </a:r>
            <a:r>
              <a:rPr lang="en-GB" b="1" dirty="0">
                <a:solidFill>
                  <a:schemeClr val="bg1"/>
                </a:solidFill>
              </a:rPr>
              <a:t>other contracts can </a:t>
            </a:r>
            <a:r>
              <a:rPr lang="en-GB" dirty="0"/>
              <a:t>do </a:t>
            </a:r>
            <a:br>
              <a:rPr lang="en-GB" dirty="0"/>
            </a:br>
            <a:r>
              <a:rPr lang="en-GB" dirty="0"/>
              <a:t>with our contract.</a:t>
            </a:r>
            <a:endParaRPr dirty="0"/>
          </a:p>
          <a:p>
            <a:pPr marL="914400" lvl="1" indent="-34925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900"/>
            </a:pPr>
            <a:r>
              <a:rPr lang="en-GB" b="1" dirty="0">
                <a:solidFill>
                  <a:schemeClr val="bg1"/>
                </a:solidFill>
              </a:rPr>
              <a:t>Everything on the blockchain is public </a:t>
            </a:r>
            <a:r>
              <a:rPr lang="en-GB" dirty="0"/>
              <a:t>and any node knows </a:t>
            </a:r>
            <a:r>
              <a:rPr lang="bg-BG" dirty="0"/>
              <a:t/>
            </a:r>
            <a:br>
              <a:rPr lang="bg-BG" dirty="0"/>
            </a:br>
            <a:r>
              <a:rPr lang="en-GB" dirty="0"/>
              <a:t>the values of any private variables</a:t>
            </a:r>
            <a:endParaRPr dirty="0"/>
          </a:p>
        </p:txBody>
      </p:sp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State Variables Visibility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141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520700" lvl="0" indent="-457200" rtl="0"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600"/>
            </a:pPr>
            <a:r>
              <a:rPr lang="en-GB" b="1" dirty="0">
                <a:solidFill>
                  <a:schemeClr val="bg1"/>
                </a:solidFill>
              </a:rPr>
              <a:t>view</a:t>
            </a:r>
            <a:r>
              <a:rPr lang="en-GB" dirty="0"/>
              <a:t> - should be used in functions that </a:t>
            </a:r>
            <a:r>
              <a:rPr lang="en-GB" b="1" dirty="0">
                <a:solidFill>
                  <a:schemeClr val="bg1"/>
                </a:solidFill>
              </a:rPr>
              <a:t>do not change 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contract state</a:t>
            </a:r>
            <a:endParaRPr b="1" dirty="0">
              <a:solidFill>
                <a:schemeClr val="bg1"/>
              </a:solidFill>
            </a:endParaRPr>
          </a:p>
          <a:p>
            <a:pPr marL="520700" lvl="0" indent="-4572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600"/>
            </a:pPr>
            <a:r>
              <a:rPr lang="en-GB" b="1" dirty="0">
                <a:solidFill>
                  <a:schemeClr val="bg1"/>
                </a:solidFill>
              </a:rPr>
              <a:t>pure</a:t>
            </a:r>
            <a:r>
              <a:rPr lang="en-GB" dirty="0"/>
              <a:t> - should be used in functions that </a:t>
            </a:r>
            <a:r>
              <a:rPr lang="en-GB" b="1" dirty="0">
                <a:solidFill>
                  <a:schemeClr val="bg1"/>
                </a:solidFill>
              </a:rPr>
              <a:t>do not access or 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change the state </a:t>
            </a:r>
            <a:r>
              <a:rPr lang="en-GB" dirty="0"/>
              <a:t>in the first place</a:t>
            </a:r>
            <a:endParaRPr dirty="0"/>
          </a:p>
          <a:p>
            <a:pPr marL="520700" lvl="0" indent="-4572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600"/>
            </a:pPr>
            <a:r>
              <a:rPr lang="en-GB" dirty="0"/>
              <a:t>we can call view or pure functions </a:t>
            </a:r>
            <a:r>
              <a:rPr lang="en-GB" b="1" dirty="0">
                <a:solidFill>
                  <a:schemeClr val="bg1"/>
                </a:solidFill>
              </a:rPr>
              <a:t>free of charge</a:t>
            </a:r>
            <a:r>
              <a:rPr lang="en-GB" dirty="0"/>
              <a:t>. Whatever </a:t>
            </a:r>
            <a:br>
              <a:rPr lang="en-GB" dirty="0"/>
            </a:br>
            <a:r>
              <a:rPr lang="en-GB" dirty="0"/>
              <a:t>doesn’t change state, doesn’t cost or has a gas limit !</a:t>
            </a:r>
            <a:endParaRPr dirty="0"/>
          </a:p>
          <a:p>
            <a:pPr marL="520700" lvl="0" indent="-457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600"/>
            </a:pPr>
            <a:r>
              <a:rPr lang="en-GB" b="1" dirty="0">
                <a:solidFill>
                  <a:schemeClr val="bg1"/>
                </a:solidFill>
              </a:rPr>
              <a:t>payable</a:t>
            </a:r>
            <a:r>
              <a:rPr lang="en-GB" dirty="0"/>
              <a:t> - function that </a:t>
            </a:r>
            <a:r>
              <a:rPr lang="en-GB" b="1" dirty="0">
                <a:solidFill>
                  <a:schemeClr val="bg1"/>
                </a:solidFill>
              </a:rPr>
              <a:t>can receive ether </a:t>
            </a:r>
            <a:r>
              <a:rPr lang="en-GB" dirty="0"/>
              <a:t>(which is sent to </a:t>
            </a:r>
            <a:br>
              <a:rPr lang="en-GB" dirty="0"/>
            </a:br>
            <a:r>
              <a:rPr lang="en-GB" dirty="0"/>
              <a:t>the contract address)</a:t>
            </a:r>
            <a:endParaRPr dirty="0"/>
          </a:p>
        </p:txBody>
      </p:sp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Function Modifiers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090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lvl="0">
              <a:buClr>
                <a:schemeClr val="tx1"/>
              </a:buClr>
            </a:pPr>
            <a:r>
              <a:rPr lang="en-US" dirty="0"/>
              <a:t>as of now, exceptions cannot be caught.</a:t>
            </a:r>
            <a:endParaRPr lang="en-US" dirty="0">
              <a:solidFill>
                <a:schemeClr val="accent1"/>
              </a:solidFill>
            </a:endParaRP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out of gas </a:t>
            </a:r>
            <a:r>
              <a:rPr lang="en-US" dirty="0"/>
              <a:t>exception</a:t>
            </a:r>
          </a:p>
          <a:p>
            <a:pPr lvl="0">
              <a:spcBef>
                <a:spcPts val="0"/>
              </a:spcBef>
              <a:buClr>
                <a:schemeClr val="tx1"/>
              </a:buClr>
            </a:pP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all failing cases</a:t>
            </a:r>
            <a:r>
              <a:rPr lang="en-US" dirty="0"/>
              <a:t> (example modulo or divide by zero)</a:t>
            </a:r>
          </a:p>
          <a:p>
            <a:pPr lvl="0"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cannot be caught</a:t>
            </a:r>
          </a:p>
          <a:p>
            <a:pPr lvl="0">
              <a:spcBef>
                <a:spcPts val="0"/>
              </a:spcBef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transaction is reverted </a:t>
            </a:r>
            <a:r>
              <a:rPr lang="en-US" dirty="0"/>
              <a:t>as are all </a:t>
            </a:r>
            <a:r>
              <a:rPr lang="en-US" noProof="1"/>
              <a:t>blockchain</a:t>
            </a:r>
            <a:r>
              <a:rPr lang="en-US" dirty="0"/>
              <a:t> changes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lvl="0"/>
            <a:r>
              <a:rPr lang="en-GB" noProof="1"/>
              <a:t>Ethereum</a:t>
            </a:r>
            <a:r>
              <a:rPr lang="en-GB" dirty="0"/>
              <a:t> Exceptions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82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assert(bool condition)</a:t>
            </a:r>
            <a:r>
              <a:rPr lang="en-US" dirty="0"/>
              <a:t>: throws if the condition is not met – </a:t>
            </a:r>
            <a:br>
              <a:rPr lang="en-US" dirty="0"/>
            </a:br>
            <a:r>
              <a:rPr lang="en-US" dirty="0"/>
              <a:t>to be used for internal errors (unexpected behavior)</a:t>
            </a:r>
          </a:p>
          <a:p>
            <a:pPr lvl="0">
              <a:spcBef>
                <a:spcPts val="0"/>
              </a:spcBef>
              <a:buClr>
                <a:schemeClr val="tx1"/>
              </a:buClr>
            </a:pPr>
            <a:endParaRPr lang="en-GB" dirty="0"/>
          </a:p>
          <a:p>
            <a:pPr lvl="0"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require(bool condition)</a:t>
            </a:r>
            <a:r>
              <a:rPr lang="en-US" dirty="0"/>
              <a:t>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throws if the condition is not met – </a:t>
            </a:r>
            <a:br>
              <a:rPr lang="en-US" dirty="0"/>
            </a:br>
            <a:r>
              <a:rPr lang="en-US" dirty="0"/>
              <a:t>to be used for errors in inputs or external components</a:t>
            </a:r>
          </a:p>
          <a:p>
            <a:pPr lvl="0">
              <a:spcBef>
                <a:spcPts val="0"/>
              </a:spcBef>
              <a:buClr>
                <a:schemeClr val="tx1"/>
              </a:buClr>
            </a:pPr>
            <a:endParaRPr lang="en-US" dirty="0">
              <a:solidFill>
                <a:schemeClr val="accent1"/>
              </a:solidFill>
            </a:endParaRPr>
          </a:p>
          <a:p>
            <a:pPr lvl="0">
              <a:spcBef>
                <a:spcPts val="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revert() </a:t>
            </a:r>
            <a:r>
              <a:rPr lang="en-GB" dirty="0"/>
              <a:t>- </a:t>
            </a:r>
            <a:r>
              <a:rPr lang="en-US" dirty="0"/>
              <a:t>abort execution and revert state changes</a:t>
            </a:r>
          </a:p>
          <a:p>
            <a:pPr marL="63500" lvl="0" indent="0">
              <a:spcBef>
                <a:spcPts val="0"/>
              </a:spcBef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Throwing Exceptions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473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tx1"/>
              </a:buClr>
            </a:pPr>
            <a:r>
              <a:rPr lang="en-US" dirty="0"/>
              <a:t>validate user inputs</a:t>
            </a:r>
          </a:p>
          <a:p>
            <a:pPr lvl="0">
              <a:spcBef>
                <a:spcPts val="0"/>
              </a:spcBef>
              <a:buClr>
                <a:schemeClr val="tx1"/>
              </a:buClr>
            </a:pPr>
            <a:r>
              <a:rPr lang="en-US" dirty="0"/>
              <a:t>validate the response from an external contract</a:t>
            </a:r>
          </a:p>
          <a:p>
            <a:pPr lvl="0">
              <a:spcBef>
                <a:spcPts val="0"/>
              </a:spcBef>
              <a:buClr>
                <a:schemeClr val="tx1"/>
              </a:buClr>
            </a:pPr>
            <a:r>
              <a:rPr lang="en-US" dirty="0"/>
              <a:t>validate state conditions prior to executing state changing </a:t>
            </a:r>
            <a:br>
              <a:rPr lang="en-US" dirty="0"/>
            </a:br>
            <a:r>
              <a:rPr lang="en-US" dirty="0"/>
              <a:t>operations</a:t>
            </a:r>
          </a:p>
          <a:p>
            <a:pPr lvl="0">
              <a:spcBef>
                <a:spcPts val="0"/>
              </a:spcBef>
              <a:buClr>
                <a:schemeClr val="tx1"/>
              </a:buClr>
            </a:pPr>
            <a:r>
              <a:rPr lang="en-US" dirty="0"/>
              <a:t>you should use require more often</a:t>
            </a:r>
          </a:p>
          <a:p>
            <a:pPr lvl="0">
              <a:spcBef>
                <a:spcPts val="0"/>
              </a:spcBef>
              <a:buClr>
                <a:schemeClr val="tx1"/>
              </a:buClr>
            </a:pPr>
            <a:r>
              <a:rPr lang="en-US" dirty="0"/>
              <a:t>it will be used towards the beginning of a function</a:t>
            </a:r>
          </a:p>
          <a:p>
            <a:pPr lvl="0"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</a:t>
            </a:r>
            <a:r>
              <a:rPr lang="en-US" dirty="0"/>
              <a:t> will refund the remaining gas</a:t>
            </a:r>
          </a:p>
          <a:p>
            <a:pPr lvl="0"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</a:t>
            </a:r>
            <a:r>
              <a:rPr lang="en-US" dirty="0"/>
              <a:t> can return a value</a:t>
            </a:r>
            <a:endParaRPr lang="en-GB" dirty="0"/>
          </a:p>
          <a:p>
            <a:pPr lvl="0">
              <a:spcBef>
                <a:spcPts val="0"/>
              </a:spcBef>
              <a:buClr>
                <a:schemeClr val="tx1"/>
              </a:buClr>
            </a:pPr>
            <a:endParaRPr lang="en-US" dirty="0"/>
          </a:p>
          <a:p>
            <a:pPr lvl="0">
              <a:spcBef>
                <a:spcPts val="0"/>
              </a:spcBef>
              <a:buClr>
                <a:schemeClr val="tx1"/>
              </a:buClr>
            </a:pPr>
            <a:endParaRPr lang="en-GB" dirty="0"/>
          </a:p>
          <a:p>
            <a:pPr marL="63500" lvl="0" indent="0">
              <a:spcBef>
                <a:spcPts val="0"/>
              </a:spcBef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lvl="0"/>
            <a:r>
              <a:rPr lang="en-GB" dirty="0"/>
              <a:t>Use require() to: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661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check for overflow/underflow</a:t>
            </a:r>
          </a:p>
          <a:p>
            <a:pPr lvl="0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check invariants</a:t>
            </a:r>
          </a:p>
          <a:p>
            <a:pPr lvl="0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validate contract state after making changes</a:t>
            </a:r>
          </a:p>
          <a:p>
            <a:pPr lvl="0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avoid conditions which should never, ever be possible.</a:t>
            </a:r>
          </a:p>
          <a:p>
            <a:pPr lvl="0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you should use assert less often</a:t>
            </a:r>
          </a:p>
          <a:p>
            <a:pPr lvl="0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it will be use towards the end of your function.</a:t>
            </a:r>
          </a:p>
          <a:p>
            <a:pPr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assert</a:t>
            </a:r>
            <a:r>
              <a:rPr lang="en-US" dirty="0"/>
              <a:t> is using up all remaining gas</a:t>
            </a:r>
          </a:p>
          <a:p>
            <a:pPr lvl="0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63500" lvl="0" indent="0">
              <a:spcBef>
                <a:spcPts val="0"/>
              </a:spcBef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lvl="0"/>
            <a:r>
              <a:rPr lang="en-GB" dirty="0"/>
              <a:t>Use assert() to: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595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B49FD-D274-4FE5-A1D4-EB2F6BC5B3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4400" dirty="0" smtClean="0"/>
              <a:t>Example 3 – Exceptions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1B361E-2024-4D8A-A469-A098D1EFB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424" y="673335"/>
            <a:ext cx="2734782" cy="273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7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sz="quarter" idx="10"/>
          </p:nvPr>
        </p:nvSpPr>
        <p:spPr>
          <a:xfrm>
            <a:off x="144038" y="1428750"/>
            <a:ext cx="8855923" cy="2451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5400"/>
              <a:buFont typeface="Noto Sans Symbols"/>
              <a:buNone/>
            </a:pPr>
            <a:r>
              <a:rPr lang="en-GB" sz="54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sli.do</a:t>
            </a:r>
            <a:r>
              <a:rPr lang="en-GB" sz="45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GB" sz="45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8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GB" sz="8600" b="1" dirty="0"/>
              <a:t>SContracts</a:t>
            </a:r>
            <a:endParaRPr sz="45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635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None/>
            </a:pPr>
            <a:endParaRPr sz="2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-GB" sz="3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Code that is </a:t>
            </a:r>
            <a:r>
              <a:rPr lang="en-US" b="1" dirty="0">
                <a:solidFill>
                  <a:schemeClr val="bg1"/>
                </a:solidFill>
              </a:rPr>
              <a:t>called before a function</a:t>
            </a:r>
            <a:r>
              <a:rPr lang="en-US" dirty="0"/>
              <a:t> body is executed. Usually to </a:t>
            </a:r>
            <a:r>
              <a:rPr lang="en-US" b="1" dirty="0">
                <a:solidFill>
                  <a:schemeClr val="bg1"/>
                </a:solidFill>
              </a:rPr>
              <a:t>check whether the function can be executed</a:t>
            </a:r>
            <a:r>
              <a:rPr lang="en-US" dirty="0"/>
              <a:t>.</a:t>
            </a:r>
          </a:p>
          <a:p>
            <a:pPr lvl="0">
              <a:spcBef>
                <a:spcPts val="0"/>
              </a:spcBef>
            </a:pPr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reused</a:t>
            </a:r>
            <a:r>
              <a:rPr lang="en-US" dirty="0"/>
              <a:t> for multiple functions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Modifiers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121868" y="2614394"/>
            <a:ext cx="6677425" cy="15665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54000" rIns="108000" bIns="54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>
                <a:solidFill>
                  <a:schemeClr val="bg1"/>
                </a:solidFill>
                <a:effectLst/>
                <a:ea typeface="Calibri"/>
                <a:cs typeface="Calibri"/>
              </a:rPr>
              <a:t>modifier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onlyOwner</a:t>
            </a:r>
            <a:r>
              <a:rPr lang="en-US" sz="1800" dirty="0">
                <a:solidFill>
                  <a:schemeClr val="tx1"/>
                </a:solidFill>
                <a:effectLst/>
              </a:rPr>
              <a:t> {</a:t>
            </a:r>
          </a:p>
          <a:p>
            <a:r>
              <a:rPr lang="en-US" sz="1800" dirty="0">
                <a:effectLst/>
              </a:rPr>
              <a:t>	</a:t>
            </a:r>
            <a:r>
              <a:rPr lang="en-US" sz="1800" dirty="0">
                <a:solidFill>
                  <a:schemeClr val="bg1"/>
                </a:solidFill>
                <a:effectLst/>
                <a:ea typeface="Calibri"/>
                <a:cs typeface="Calibri"/>
              </a:rPr>
              <a:t>require</a:t>
            </a:r>
            <a:r>
              <a:rPr lang="en-US" sz="1800" dirty="0">
                <a:solidFill>
                  <a:schemeClr val="tx1"/>
                </a:solidFill>
                <a:effectLst/>
              </a:rPr>
              <a:t>(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/>
                <a:cs typeface="Calibri"/>
              </a:rPr>
              <a:t>msg.sender</a:t>
            </a:r>
            <a:r>
              <a:rPr lang="en-US" sz="1800" dirty="0">
                <a:solidFill>
                  <a:schemeClr val="bg1"/>
                </a:solidFill>
                <a:effectLst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</a:rPr>
              <a:t>== owner);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	_;</a:t>
            </a:r>
            <a:r>
              <a:rPr lang="en-US" sz="1800" dirty="0">
                <a:effectLst/>
              </a:rPr>
              <a:t> </a:t>
            </a:r>
            <a:r>
              <a:rPr lang="en-US" sz="1800" dirty="0">
                <a:solidFill>
                  <a:schemeClr val="accent2"/>
                </a:solidFill>
                <a:effectLst/>
                <a:ea typeface="Calibri"/>
                <a:cs typeface="Calibri"/>
              </a:rPr>
              <a:t>// the function body is executed here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583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B49FD-D274-4FE5-A1D4-EB2F6BC5B3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4400" dirty="0" smtClean="0"/>
              <a:t>Example 4 – </a:t>
            </a:r>
            <a:r>
              <a:rPr lang="en-GB" sz="4400" dirty="0" err="1" smtClean="0"/>
              <a:t>Custum</a:t>
            </a:r>
            <a:r>
              <a:rPr lang="en-GB" sz="4400" dirty="0" smtClean="0"/>
              <a:t> Modifiers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1B361E-2024-4D8A-A469-A098D1EFB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424" y="673335"/>
            <a:ext cx="2734782" cy="273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0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sz="quarter" idx="10"/>
          </p:nvPr>
        </p:nvSpPr>
        <p:spPr>
          <a:xfrm>
            <a:off x="209950" y="746250"/>
            <a:ext cx="8790000" cy="42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address</a:t>
            </a:r>
            <a:r>
              <a:rPr lang="en-US" dirty="0"/>
              <a:t> type is a 160-bit value that does not allow any arithmetic operations</a:t>
            </a:r>
          </a:p>
          <a:p>
            <a:pPr>
              <a:buClr>
                <a:schemeClr val="tx1"/>
              </a:buClr>
            </a:pPr>
            <a:r>
              <a:rPr lang="en-US" dirty="0"/>
              <a:t>Has </a:t>
            </a:r>
            <a:r>
              <a:rPr lang="en-US" b="1" dirty="0">
                <a:solidFill>
                  <a:schemeClr val="bg1"/>
                </a:solidFill>
              </a:rPr>
              <a:t>members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balance </a:t>
            </a:r>
            <a:r>
              <a:rPr lang="en-US" dirty="0"/>
              <a:t>- query the balance of an address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transfer</a:t>
            </a:r>
            <a:r>
              <a:rPr lang="en-US" dirty="0"/>
              <a:t> - can be used for sending Ether</a:t>
            </a:r>
            <a:r>
              <a:rPr lang="en-US" b="1" dirty="0"/>
              <a:t> </a:t>
            </a:r>
            <a:r>
              <a:rPr lang="en-US" dirty="0"/>
              <a:t>other addresses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send</a:t>
            </a:r>
            <a:r>
              <a:rPr lang="en-US" dirty="0"/>
              <a:t> - the lower level counterpart of the member </a:t>
            </a:r>
            <a:r>
              <a:rPr lang="en-US" b="1" dirty="0">
                <a:solidFill>
                  <a:schemeClr val="bg1"/>
                </a:solidFill>
              </a:rPr>
              <a:t>transfer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call, </a:t>
            </a:r>
            <a:r>
              <a:rPr lang="en-US" b="1" dirty="0" err="1">
                <a:solidFill>
                  <a:schemeClr val="bg1"/>
                </a:solidFill>
              </a:rPr>
              <a:t>callcode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delegatecall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discuss in the following </a:t>
            </a:r>
            <a:r>
              <a:rPr lang="en-US" dirty="0" smtClean="0"/>
              <a:t>lectures</a:t>
            </a:r>
            <a:endParaRPr lang="bg-BG" dirty="0" smtClean="0"/>
          </a:p>
          <a:p>
            <a:pPr lvl="1">
              <a:buClr>
                <a:schemeClr val="tx1"/>
              </a:buClr>
            </a:pPr>
            <a:r>
              <a:rPr lang="en-US" dirty="0" smtClean="0"/>
              <a:t>should be with </a:t>
            </a:r>
            <a:r>
              <a:rPr lang="en-US" b="1" dirty="0">
                <a:solidFill>
                  <a:schemeClr val="bg1"/>
                </a:solidFill>
              </a:rPr>
              <a:t>payable</a:t>
            </a:r>
            <a:r>
              <a:rPr lang="en-US" dirty="0" smtClean="0"/>
              <a:t> modifier to use transfer/send</a:t>
            </a: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/>
            <a:r>
              <a:rPr lang="en-GB" dirty="0"/>
              <a:t>The “address” Type</a:t>
            </a:r>
            <a:endParaRPr sz="3000" b="1" i="0" u="none" strike="noStrike" cap="none" dirty="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sldNum" sz="quarter" idx="13"/>
          </p:nvPr>
        </p:nvSpPr>
        <p:spPr>
          <a:xfrm>
            <a:off x="8677068" y="4893751"/>
            <a:ext cx="321700" cy="147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817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0049" y="1567543"/>
            <a:ext cx="7800138" cy="246699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providing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sym typeface="Arial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2300 gas limit</a:t>
            </a: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for execution the fallback </a:t>
            </a:r>
            <a:br>
              <a:rPr lang="en-US" dirty="0"/>
            </a:br>
            <a:r>
              <a:rPr lang="en-US" dirty="0"/>
              <a:t>function of a contract receiving ether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unsuccessful</a:t>
            </a:r>
            <a:r>
              <a:rPr lang="en-US" dirty="0"/>
              <a:t> execution of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</a:t>
            </a:r>
            <a:r>
              <a:rPr lang="en-US" dirty="0"/>
              <a:t>, (e.g. out of gas error </a:t>
            </a:r>
            <a:br>
              <a:rPr lang="en-US" dirty="0"/>
            </a:br>
            <a:r>
              <a:rPr lang="en-US" dirty="0"/>
              <a:t>returns false, but does not throw an exception)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vs. Send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00049" y="917239"/>
            <a:ext cx="3495755" cy="470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54000" rIns="108000" bIns="54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 err="1">
                <a:solidFill>
                  <a:schemeClr val="tx1"/>
                </a:solidFill>
                <a:effectLst/>
              </a:rPr>
              <a:t>address.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/>
                <a:cs typeface="Calibri"/>
              </a:rPr>
              <a:t>send</a:t>
            </a:r>
            <a:r>
              <a:rPr lang="en-US" sz="1800" dirty="0">
                <a:solidFill>
                  <a:schemeClr val="tx1"/>
                </a:solidFill>
                <a:effectLst/>
              </a:rPr>
              <a:t>(amount);</a:t>
            </a:r>
          </a:p>
        </p:txBody>
      </p:sp>
    </p:spTree>
    <p:extLst>
      <p:ext uri="{BB962C8B-B14F-4D97-AF65-F5344CB8AC3E}">
        <p14:creationId xmlns:p14="http://schemas.microsoft.com/office/powerpoint/2010/main" val="384345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0049" y="1567543"/>
            <a:ext cx="7800138" cy="246699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same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sym typeface="Arial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2300 gas limit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throws exception when performed unsuccessfully</a:t>
            </a:r>
          </a:p>
          <a:p>
            <a:pPr>
              <a:buClr>
                <a:schemeClr val="tx1"/>
              </a:buClr>
            </a:pPr>
            <a:r>
              <a:rPr lang="en-US" dirty="0"/>
              <a:t>you get to know that your transaction is unsuccessful right at the execution attempt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vs. Send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00049" y="917239"/>
            <a:ext cx="3495755" cy="470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54000" rIns="108000" bIns="54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 err="1">
                <a:solidFill>
                  <a:schemeClr val="tx1"/>
                </a:solidFill>
                <a:effectLst/>
              </a:rPr>
              <a:t>address.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/>
                <a:cs typeface="Calibri"/>
                <a:sym typeface="Calibri"/>
              </a:rPr>
              <a:t>transfer</a:t>
            </a:r>
            <a:r>
              <a:rPr lang="en-US" sz="1800" dirty="0">
                <a:solidFill>
                  <a:schemeClr val="tx1"/>
                </a:solidFill>
                <a:effectLst/>
              </a:rPr>
              <a:t>(amount);</a:t>
            </a:r>
          </a:p>
        </p:txBody>
      </p:sp>
    </p:spTree>
    <p:extLst>
      <p:ext uri="{BB962C8B-B14F-4D97-AF65-F5344CB8AC3E}">
        <p14:creationId xmlns:p14="http://schemas.microsoft.com/office/powerpoint/2010/main" val="278888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0049" y="2159213"/>
            <a:ext cx="7800138" cy="246699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</a:t>
            </a:r>
            <a:r>
              <a:rPr lang="en-US" dirty="0"/>
              <a:t> should be used in rare cases when you want to </a:t>
            </a:r>
            <a:br>
              <a:rPr lang="en-US" dirty="0"/>
            </a:br>
            <a:r>
              <a:rPr lang="en-US" dirty="0"/>
              <a:t>handle failure in the contract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transfer</a:t>
            </a:r>
            <a:r>
              <a:rPr lang="en-US" dirty="0"/>
              <a:t> should be used in most cases as it's the </a:t>
            </a:r>
            <a:br>
              <a:rPr lang="en-US" dirty="0"/>
            </a:br>
            <a:r>
              <a:rPr lang="en-US" dirty="0"/>
              <a:t>safest way to send ether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vs. Send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00048" y="854821"/>
            <a:ext cx="3495755" cy="470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54000" rIns="108000" bIns="54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 err="1">
                <a:solidFill>
                  <a:schemeClr val="tx1"/>
                </a:solidFill>
                <a:effectLst/>
              </a:rPr>
              <a:t>address.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/>
                <a:cs typeface="Calibri"/>
                <a:sym typeface="Calibri"/>
              </a:rPr>
              <a:t>transfer</a:t>
            </a:r>
            <a:r>
              <a:rPr lang="en-US" sz="1800" dirty="0">
                <a:solidFill>
                  <a:schemeClr val="tx1"/>
                </a:solidFill>
                <a:effectLst/>
              </a:rPr>
              <a:t>(amount);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00049" y="1442706"/>
            <a:ext cx="3495755" cy="470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54000" rIns="108000" bIns="54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 err="1">
                <a:solidFill>
                  <a:schemeClr val="tx1"/>
                </a:solidFill>
                <a:effectLst/>
              </a:rPr>
              <a:t>address.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/>
                <a:cs typeface="Calibri"/>
              </a:rPr>
              <a:t>send</a:t>
            </a:r>
            <a:r>
              <a:rPr lang="en-US" sz="1800" dirty="0">
                <a:solidFill>
                  <a:schemeClr val="tx1"/>
                </a:solidFill>
                <a:effectLst/>
              </a:rPr>
              <a:t>(amount);</a:t>
            </a:r>
          </a:p>
        </p:txBody>
      </p:sp>
    </p:spTree>
    <p:extLst>
      <p:ext uri="{BB962C8B-B14F-4D97-AF65-F5344CB8AC3E}">
        <p14:creationId xmlns:p14="http://schemas.microsoft.com/office/powerpoint/2010/main" val="278113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B49FD-D274-4FE5-A1D4-EB2F6BC5B3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4400" dirty="0" smtClean="0"/>
              <a:t>Example 5 – Transfer vs. Send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1B361E-2024-4D8A-A469-A098D1EFB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424" y="673335"/>
            <a:ext cx="2734782" cy="273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70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http://www.badykov.com/ethereum/2017/10/29/ethereum-bloom-filter/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medium.com/blockchannel/the-use-of-revert-assert-and-require-in-solidity-and-the-new-revert-opcode-in-the-evm-1a3a7990e06e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https://solidity.readthedocs.io/en/v0.5.4/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content</a:t>
            </a:r>
          </a:p>
        </p:txBody>
      </p:sp>
    </p:spTree>
    <p:extLst>
      <p:ext uri="{BB962C8B-B14F-4D97-AF65-F5344CB8AC3E}">
        <p14:creationId xmlns:p14="http://schemas.microsoft.com/office/powerpoint/2010/main" val="281619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191" y="4800600"/>
            <a:ext cx="9085659" cy="272654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4091834" y="3401877"/>
            <a:ext cx="4251626" cy="647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800540" y="3401877"/>
            <a:ext cx="2971610" cy="647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6663290" y="4174774"/>
            <a:ext cx="1680170" cy="647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800540" y="4174774"/>
            <a:ext cx="4175673" cy="647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5222366" y="4174774"/>
            <a:ext cx="1194772" cy="647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998081" y="1856081"/>
            <a:ext cx="4345379" cy="647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800541" y="1856081"/>
            <a:ext cx="2893784" cy="647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6507328" y="1083184"/>
            <a:ext cx="1836132" cy="647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800540" y="1083184"/>
            <a:ext cx="3139344" cy="647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4205962" y="1083184"/>
            <a:ext cx="2035288" cy="647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4478904" y="2628979"/>
            <a:ext cx="1889744" cy="647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6640770" y="2628979"/>
            <a:ext cx="1702690" cy="647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800541" y="2628979"/>
            <a:ext cx="3406241" cy="647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sz="quarter" idx="10"/>
          </p:nvPr>
        </p:nvSpPr>
        <p:spPr>
          <a:xfrm>
            <a:off x="209950" y="746250"/>
            <a:ext cx="8790000" cy="42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330200" lvl="0" indent="-330200">
              <a:lnSpc>
                <a:spcPct val="117647"/>
              </a:lnSpc>
              <a:spcBef>
                <a:spcPts val="0"/>
              </a:spcBef>
              <a:buFont typeface="Noto Sans Symbols"/>
              <a:buAutoNum type="arabicPeriod"/>
            </a:pPr>
            <a:r>
              <a:rPr lang="en-US" dirty="0"/>
              <a:t>Events</a:t>
            </a:r>
          </a:p>
          <a:p>
            <a:pPr marL="330200" lvl="0" indent="-330200">
              <a:lnSpc>
                <a:spcPct val="117647"/>
              </a:lnSpc>
              <a:spcBef>
                <a:spcPts val="0"/>
              </a:spcBef>
              <a:buFont typeface="Noto Sans Symbols"/>
              <a:buAutoNum type="arabicPeriod"/>
            </a:pPr>
            <a:r>
              <a:rPr lang="en-US" dirty="0"/>
              <a:t>Fallback Function</a:t>
            </a:r>
          </a:p>
          <a:p>
            <a:pPr marL="330200" lvl="0" indent="-330200">
              <a:lnSpc>
                <a:spcPct val="117647"/>
              </a:lnSpc>
              <a:spcBef>
                <a:spcPts val="0"/>
              </a:spcBef>
              <a:buFont typeface="Noto Sans Symbols"/>
              <a:buAutoNum type="arabicPeriod"/>
            </a:pPr>
            <a:r>
              <a:rPr lang="en-US" dirty="0"/>
              <a:t>Access Modifiers</a:t>
            </a:r>
          </a:p>
          <a:p>
            <a:pPr marL="330200" lvl="0" indent="-330200">
              <a:lnSpc>
                <a:spcPct val="117647"/>
              </a:lnSpc>
              <a:spcBef>
                <a:spcPts val="0"/>
              </a:spcBef>
              <a:buFont typeface="Noto Sans Symbols"/>
              <a:buAutoNum type="arabicPeriod"/>
            </a:pPr>
            <a:r>
              <a:rPr lang="en-US" dirty="0"/>
              <a:t>Function Modifiers</a:t>
            </a:r>
          </a:p>
          <a:p>
            <a:pPr marL="457200" lvl="1" indent="-120650">
              <a:lnSpc>
                <a:spcPct val="117647"/>
              </a:lnSpc>
              <a:spcBef>
                <a:spcPts val="0"/>
              </a:spcBef>
              <a:buClr>
                <a:schemeClr val="tx1"/>
              </a:buClr>
              <a:buSzPts val="1100"/>
            </a:pPr>
            <a:r>
              <a:rPr lang="en-US" sz="2600" b="1" dirty="0">
                <a:solidFill>
                  <a:schemeClr val="bg1"/>
                </a:solidFill>
              </a:rPr>
              <a:t>pure, view, payable</a:t>
            </a:r>
          </a:p>
          <a:p>
            <a:pPr marL="330200" indent="-330200">
              <a:lnSpc>
                <a:spcPct val="117647"/>
              </a:lnSpc>
              <a:spcBef>
                <a:spcPts val="0"/>
              </a:spcBef>
              <a:buFont typeface="Noto Sans Symbols"/>
              <a:buAutoNum type="arabicPeriod"/>
            </a:pPr>
            <a:r>
              <a:rPr lang="en-US" dirty="0"/>
              <a:t>Solidity Exceptions</a:t>
            </a:r>
          </a:p>
          <a:p>
            <a:pPr marL="330200" indent="-330200">
              <a:lnSpc>
                <a:spcPct val="117647"/>
              </a:lnSpc>
              <a:spcBef>
                <a:spcPts val="0"/>
              </a:spcBef>
              <a:buFont typeface="Noto Sans Symbols"/>
              <a:buAutoNum type="arabicPeriod"/>
            </a:pPr>
            <a:r>
              <a:rPr lang="en-US" dirty="0"/>
              <a:t>Custom Modifiers</a:t>
            </a:r>
          </a:p>
          <a:p>
            <a:pPr marL="330200" indent="-330200">
              <a:lnSpc>
                <a:spcPct val="117647"/>
              </a:lnSpc>
              <a:spcBef>
                <a:spcPts val="0"/>
              </a:spcBef>
              <a:buFont typeface="Noto Sans Symbols"/>
              <a:buAutoNum type="arabicPeriod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address</a:t>
            </a:r>
            <a:r>
              <a:rPr lang="en-US" dirty="0"/>
              <a:t> Data Type</a:t>
            </a:r>
          </a:p>
          <a:p>
            <a:pPr marL="330200" lvl="0" indent="-330200">
              <a:lnSpc>
                <a:spcPct val="117647"/>
              </a:lnSpc>
              <a:spcBef>
                <a:spcPts val="0"/>
              </a:spcBef>
              <a:buFont typeface="Noto Sans Symbols"/>
              <a:buAutoNum type="arabicPeriod"/>
            </a:pPr>
            <a:endParaRPr lang="en-US" dirty="0"/>
          </a:p>
        </p:txBody>
      </p:sp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-GB" sz="3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Table of Contents</a:t>
            </a:r>
            <a:endParaRPr sz="3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sldNum" sz="quarter" idx="13"/>
          </p:nvPr>
        </p:nvSpPr>
        <p:spPr>
          <a:xfrm>
            <a:off x="8677068" y="4893751"/>
            <a:ext cx="321700" cy="147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Shape 143" descr="A drawing of a cartoon character  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319648" y="1028700"/>
            <a:ext cx="2679121" cy="3288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848256" y="1550943"/>
            <a:ext cx="3767414" cy="1079719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3690298" y="3048282"/>
            <a:ext cx="4605446" cy="1079719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4819586" y="1550943"/>
            <a:ext cx="1472084" cy="1079719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6495586" y="1550943"/>
            <a:ext cx="1800158" cy="1079719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848257" y="3048282"/>
            <a:ext cx="2537339" cy="1079719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399" dirty="0"/>
              <a:t>Software University – High-Quality Education and </a:t>
            </a:r>
            <a:br>
              <a:rPr lang="en-US" sz="2399" dirty="0"/>
            </a:br>
            <a:r>
              <a:rPr lang="en-US" sz="23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174" noProof="1">
                <a:hlinkClick r:id="rId3"/>
              </a:rPr>
              <a:t>softuni.bg</a:t>
            </a:r>
            <a:r>
              <a:rPr lang="en-US" sz="2174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2399" dirty="0"/>
              <a:t>Software University Foundation</a:t>
            </a:r>
            <a:endParaRPr lang="bg-BG" sz="2399" dirty="0"/>
          </a:p>
          <a:p>
            <a:pPr lvl="1">
              <a:lnSpc>
                <a:spcPct val="100000"/>
              </a:lnSpc>
            </a:pPr>
            <a:r>
              <a:rPr lang="en-US" sz="2249" noProof="1">
                <a:hlinkClick r:id="rId4"/>
              </a:rPr>
              <a:t>http://softuni.foundation/</a:t>
            </a:r>
            <a:endParaRPr lang="en-US" sz="2249" noProof="1"/>
          </a:p>
          <a:p>
            <a:pPr>
              <a:lnSpc>
                <a:spcPct val="100000"/>
              </a:lnSpc>
            </a:pPr>
            <a:r>
              <a:rPr lang="en-US" sz="2399" dirty="0"/>
              <a:t>Software University @ Facebook</a:t>
            </a:r>
          </a:p>
          <a:p>
            <a:pPr marL="742709" lvl="1" indent="-285657" defTabSz="914103">
              <a:lnSpc>
                <a:spcPct val="100000"/>
              </a:lnSpc>
              <a:tabLst>
                <a:tab pos="211868" algn="l"/>
              </a:tabLst>
              <a:defRPr/>
            </a:pPr>
            <a:r>
              <a:rPr lang="en-US" sz="2174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174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399" dirty="0"/>
              <a:t>Software University Forums</a:t>
            </a:r>
          </a:p>
          <a:p>
            <a:pPr marL="742709" lvl="1" indent="-285657" defTabSz="914103">
              <a:lnSpc>
                <a:spcPct val="100000"/>
              </a:lnSpc>
              <a:tabLst>
                <a:tab pos="211868" algn="l"/>
              </a:tabLst>
              <a:defRPr/>
            </a:pPr>
            <a:r>
              <a:rPr lang="en-US" sz="2099" dirty="0">
                <a:hlinkClick r:id="rId6"/>
              </a:rPr>
              <a:t>forum.softuni.bg</a:t>
            </a:r>
            <a:endParaRPr lang="en-US" sz="20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51" y="1903585"/>
            <a:ext cx="1591937" cy="397058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046" y="1543050"/>
            <a:ext cx="2525150" cy="3362218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0650" y="2740779"/>
            <a:ext cx="838837" cy="83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50" y="4019751"/>
            <a:ext cx="781472" cy="78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086" y="2857500"/>
            <a:ext cx="3481750" cy="1218183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sz="quarter" idx="10"/>
          </p:nvPr>
        </p:nvSpPr>
        <p:spPr>
          <a:xfrm>
            <a:off x="209950" y="746250"/>
            <a:ext cx="8790000" cy="42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lvl="0"/>
            <a:r>
              <a:rPr lang="en-US" dirty="0"/>
              <a:t>allowing convenient use of EVM logging facilities</a:t>
            </a:r>
          </a:p>
          <a:p>
            <a:pPr lvl="0"/>
            <a:r>
              <a:rPr lang="en-US" dirty="0"/>
              <a:t>used for “calling” JavaScript callbacks inside the user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interface of the </a:t>
            </a:r>
            <a:r>
              <a:rPr lang="en-US" dirty="0" err="1"/>
              <a:t>dApp</a:t>
            </a:r>
            <a:endParaRPr lang="en-US" dirty="0"/>
          </a:p>
          <a:p>
            <a:pPr lvl="0"/>
            <a:r>
              <a:rPr lang="en-US" dirty="0"/>
              <a:t>allowing you to listen to the events</a:t>
            </a:r>
          </a:p>
          <a:p>
            <a:pPr lvl="0"/>
            <a:r>
              <a:rPr lang="en-US" dirty="0"/>
              <a:t>event and log data cannot be accessed from inside contracts</a:t>
            </a:r>
          </a:p>
          <a:p>
            <a:pPr lvl="0"/>
            <a:r>
              <a:rPr lang="en-US" dirty="0"/>
              <a:t>arguments are stored in the transaction’s log - a special data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structure in the </a:t>
            </a:r>
            <a:r>
              <a:rPr lang="en-US" noProof="1"/>
              <a:t>blockchain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/>
            <a:r>
              <a:rPr lang="en-GB" dirty="0"/>
              <a:t>Events</a:t>
            </a:r>
            <a:endParaRPr sz="3000" b="1" i="0" u="none" strike="noStrike" cap="none" dirty="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sldNum" sz="quarter" idx="13"/>
          </p:nvPr>
        </p:nvSpPr>
        <p:spPr>
          <a:xfrm>
            <a:off x="8677068" y="4893751"/>
            <a:ext cx="321700" cy="147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31982" y="4302508"/>
            <a:ext cx="7345936" cy="470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54000" rIns="108000" bIns="54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>
                <a:solidFill>
                  <a:schemeClr val="bg1"/>
                </a:solidFill>
                <a:effectLst/>
                <a:ea typeface="Calibri"/>
                <a:cs typeface="Calibri"/>
              </a:rPr>
              <a:t>event</a:t>
            </a:r>
            <a:r>
              <a:rPr lang="en-US" sz="1800" dirty="0">
                <a:effectLst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</a:rPr>
              <a:t>Transfer(</a:t>
            </a:r>
            <a:r>
              <a:rPr lang="en-US" sz="1800" dirty="0">
                <a:solidFill>
                  <a:schemeClr val="bg1"/>
                </a:solidFill>
                <a:effectLst/>
                <a:ea typeface="Calibri"/>
                <a:cs typeface="Calibri"/>
              </a:rPr>
              <a:t>address</a:t>
            </a:r>
            <a:r>
              <a:rPr lang="en-US" sz="1800" dirty="0">
                <a:effectLst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</a:rPr>
              <a:t>from,</a:t>
            </a:r>
            <a:r>
              <a:rPr lang="en-US" sz="1800" dirty="0">
                <a:effectLst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ea typeface="Calibri"/>
                <a:cs typeface="Calibri"/>
              </a:rPr>
              <a:t>address</a:t>
            </a:r>
            <a:r>
              <a:rPr lang="en-US" sz="1800" dirty="0">
                <a:effectLst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</a:rPr>
              <a:t>to, </a:t>
            </a:r>
            <a:r>
              <a:rPr lang="en-US" sz="1800" dirty="0">
                <a:solidFill>
                  <a:schemeClr val="bg1"/>
                </a:solidFill>
                <a:effectLst/>
                <a:ea typeface="Calibri"/>
                <a:cs typeface="Calibri"/>
              </a:rPr>
              <a:t>uint256</a:t>
            </a:r>
            <a:r>
              <a:rPr lang="en-US" sz="1800" dirty="0">
                <a:effectLst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</a:rPr>
              <a:t>value);</a:t>
            </a:r>
          </a:p>
        </p:txBody>
      </p:sp>
    </p:spTree>
    <p:extLst>
      <p:ext uri="{BB962C8B-B14F-4D97-AF65-F5344CB8AC3E}">
        <p14:creationId xmlns:p14="http://schemas.microsoft.com/office/powerpoint/2010/main" val="93589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uiExpand="1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sz="quarter" idx="10"/>
          </p:nvPr>
        </p:nvSpPr>
        <p:spPr>
          <a:xfrm>
            <a:off x="209950" y="746250"/>
            <a:ext cx="8790000" cy="42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lvl="0"/>
            <a:r>
              <a:rPr lang="en-US" dirty="0"/>
              <a:t>up to three parameters can receive the attribute </a:t>
            </a:r>
            <a:r>
              <a:rPr lang="en-US" b="1" dirty="0">
                <a:solidFill>
                  <a:schemeClr val="bg1"/>
                </a:solidFill>
              </a:rPr>
              <a:t>indexed</a:t>
            </a:r>
          </a:p>
          <a:p>
            <a:pPr lvl="0"/>
            <a:r>
              <a:rPr lang="en-US" dirty="0"/>
              <a:t>respective arguments can be searched</a:t>
            </a:r>
          </a:p>
          <a:p>
            <a:pPr lvl="0"/>
            <a:r>
              <a:rPr lang="en-US" dirty="0"/>
              <a:t>ﬁlter for speciﬁc values of indexed arguments</a:t>
            </a:r>
          </a:p>
          <a:p>
            <a:pPr lvl="0"/>
            <a:r>
              <a:rPr lang="en-US" dirty="0"/>
              <a:t>each </a:t>
            </a:r>
            <a:r>
              <a:rPr lang="en-US" b="1" dirty="0">
                <a:solidFill>
                  <a:schemeClr val="bg1"/>
                </a:solidFill>
              </a:rPr>
              <a:t>indexed</a:t>
            </a:r>
            <a:r>
              <a:rPr lang="en-US" dirty="0"/>
              <a:t> field generates a new topic which is </a:t>
            </a:r>
            <a:r>
              <a:rPr lang="bg-BG" dirty="0"/>
              <a:t/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excluded from the data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/>
            <a:r>
              <a:rPr lang="en-GB" dirty="0"/>
              <a:t>Event Attribute – “indexed”</a:t>
            </a:r>
            <a:endParaRPr sz="3000" b="1" i="0" u="none" strike="noStrike" cap="none" dirty="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sldNum" sz="quarter" idx="13"/>
          </p:nvPr>
        </p:nvSpPr>
        <p:spPr>
          <a:xfrm>
            <a:off x="8677068" y="4893751"/>
            <a:ext cx="321700" cy="147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705265" y="3400867"/>
            <a:ext cx="4001168" cy="15665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54000" rIns="108000" bIns="54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>
                <a:solidFill>
                  <a:schemeClr val="bg1"/>
                </a:solidFill>
                <a:effectLst/>
                <a:ea typeface="Calibri"/>
                <a:cs typeface="Calibri"/>
              </a:rPr>
              <a:t>event</a:t>
            </a:r>
            <a:r>
              <a:rPr lang="en-US" sz="1800" dirty="0">
                <a:effectLst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</a:rPr>
              <a:t>Transfer(</a:t>
            </a:r>
          </a:p>
          <a:p>
            <a:r>
              <a:rPr lang="en-US" sz="1800" b="0" dirty="0">
                <a:solidFill>
                  <a:schemeClr val="accent1"/>
                </a:solidFill>
                <a:effectLst/>
                <a:ea typeface="Calibri"/>
                <a:cs typeface="Calibri"/>
              </a:rPr>
              <a:t>	</a:t>
            </a:r>
            <a:r>
              <a:rPr lang="en-US" sz="1800" dirty="0">
                <a:solidFill>
                  <a:schemeClr val="bg1"/>
                </a:solidFill>
                <a:effectLst/>
                <a:ea typeface="Calibri"/>
                <a:cs typeface="Calibri"/>
              </a:rPr>
              <a:t>address</a:t>
            </a:r>
            <a:r>
              <a:rPr lang="en-US" sz="1800" dirty="0">
                <a:solidFill>
                  <a:schemeClr val="bg1"/>
                </a:solidFill>
                <a:effectLst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ea typeface="Calibri"/>
                <a:cs typeface="Calibri"/>
              </a:rPr>
              <a:t>indexed</a:t>
            </a:r>
            <a:r>
              <a:rPr lang="en-US" sz="1800" dirty="0">
                <a:solidFill>
                  <a:schemeClr val="bg1"/>
                </a:solidFill>
                <a:effectLst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</a:rPr>
              <a:t>from, </a:t>
            </a:r>
            <a:r>
              <a:rPr lang="en-US" sz="1800" dirty="0">
                <a:effectLst/>
              </a:rPr>
              <a:t>	</a:t>
            </a:r>
            <a:r>
              <a:rPr lang="en-US" sz="1800" dirty="0">
                <a:solidFill>
                  <a:schemeClr val="bg1"/>
                </a:solidFill>
                <a:effectLst/>
                <a:ea typeface="Calibri"/>
                <a:cs typeface="Calibri"/>
              </a:rPr>
              <a:t>address</a:t>
            </a:r>
            <a:r>
              <a:rPr lang="en-US" sz="1800" dirty="0">
                <a:solidFill>
                  <a:schemeClr val="bg1"/>
                </a:solidFill>
                <a:effectLst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ea typeface="Calibri"/>
                <a:cs typeface="Calibri"/>
              </a:rPr>
              <a:t>indexed</a:t>
            </a:r>
            <a:r>
              <a:rPr lang="en-US" sz="1800" dirty="0">
                <a:solidFill>
                  <a:schemeClr val="bg1"/>
                </a:solidFill>
                <a:effectLst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</a:rPr>
              <a:t>to, </a:t>
            </a:r>
          </a:p>
          <a:p>
            <a:r>
              <a:rPr lang="en-US" sz="1800" b="0" dirty="0">
                <a:solidFill>
                  <a:schemeClr val="accent1"/>
                </a:solidFill>
                <a:effectLst/>
                <a:ea typeface="Calibri"/>
                <a:cs typeface="Calibri"/>
              </a:rPr>
              <a:t>	</a:t>
            </a:r>
            <a:r>
              <a:rPr lang="en-US" sz="1800" dirty="0">
                <a:solidFill>
                  <a:schemeClr val="bg1"/>
                </a:solidFill>
                <a:effectLst/>
                <a:ea typeface="Calibri"/>
                <a:cs typeface="Calibri"/>
              </a:rPr>
              <a:t>uint256</a:t>
            </a:r>
            <a:r>
              <a:rPr lang="en-US" sz="1800" dirty="0">
                <a:solidFill>
                  <a:schemeClr val="bg1"/>
                </a:solidFill>
                <a:effectLst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</a:rPr>
              <a:t>value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2718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54000" rIns="108000" bIns="54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400" dirty="0">
                <a:solidFill>
                  <a:schemeClr val="tx1"/>
                </a:solidFill>
                <a:effectLst/>
              </a:rPr>
              <a:t>"logs" </a:t>
            </a:r>
          </a:p>
          <a:p>
            <a:r>
              <a:rPr lang="en-US" sz="1400" dirty="0">
                <a:solidFill>
                  <a:schemeClr val="tx1"/>
                </a:solidFill>
                <a:effectLst/>
              </a:rPr>
              <a:t>{	</a:t>
            </a:r>
          </a:p>
          <a:p>
            <a:r>
              <a:rPr lang="en-US" sz="1400" dirty="0">
                <a:solidFill>
                  <a:schemeClr val="tx1"/>
                </a:solidFill>
                <a:effectLst/>
              </a:rPr>
              <a:t>	"address": "0xAE065FDDEd2bEfCe6B8CbD511Ab977ca25e44c5F"</a:t>
            </a:r>
          </a:p>
          <a:p>
            <a:r>
              <a:rPr lang="en-US" sz="1400" dirty="0">
                <a:solidFill>
                  <a:schemeClr val="tx1"/>
                </a:solidFill>
                <a:effectLst/>
              </a:rPr>
              <a:t>	"</a:t>
            </a:r>
            <a:r>
              <a:rPr lang="en-US" sz="1400" dirty="0" err="1">
                <a:solidFill>
                  <a:schemeClr val="tx1"/>
                </a:solidFill>
                <a:effectLst/>
              </a:rPr>
              <a:t>blockHash</a:t>
            </a:r>
            <a:r>
              <a:rPr lang="en-US" sz="1400" dirty="0">
                <a:solidFill>
                  <a:schemeClr val="tx1"/>
                </a:solidFill>
                <a:effectLst/>
              </a:rPr>
              <a:t>": "0xf222fad9f071cd7cadef..9ff6c40334b91a9886bc74"</a:t>
            </a:r>
          </a:p>
          <a:p>
            <a:r>
              <a:rPr lang="en-US" sz="1400" dirty="0">
                <a:solidFill>
                  <a:schemeClr val="tx1"/>
                </a:solidFill>
                <a:effectLst/>
              </a:rPr>
              <a:t>	"</a:t>
            </a:r>
            <a:r>
              <a:rPr lang="en-US" sz="1400" dirty="0" err="1">
                <a:solidFill>
                  <a:schemeClr val="tx1"/>
                </a:solidFill>
                <a:effectLst/>
              </a:rPr>
              <a:t>blockNumber</a:t>
            </a:r>
            <a:r>
              <a:rPr lang="en-US" sz="1400" dirty="0">
                <a:solidFill>
                  <a:schemeClr val="tx1"/>
                </a:solidFill>
                <a:effectLst/>
              </a:rPr>
              <a:t>": "0x429d3b"</a:t>
            </a:r>
          </a:p>
          <a:p>
            <a:r>
              <a:rPr lang="en-US" sz="1400" dirty="0">
                <a:solidFill>
                  <a:schemeClr val="tx1"/>
                </a:solidFill>
                <a:effectLst/>
              </a:rPr>
              <a:t>	"data": </a:t>
            </a:r>
            <a:r>
              <a:rPr lang="en-US" sz="1400" b="0" dirty="0">
                <a:solidFill>
                  <a:schemeClr val="accent1"/>
                </a:solidFill>
                <a:effectLst/>
                <a:cs typeface="Calibri"/>
                <a:sym typeface="Arial"/>
              </a:rPr>
              <a:t>"</a:t>
            </a:r>
            <a:r>
              <a:rPr lang="en-US" sz="1400" dirty="0">
                <a:solidFill>
                  <a:schemeClr val="bg1"/>
                </a:solidFill>
                <a:effectLst/>
                <a:cs typeface="Calibri"/>
                <a:sym typeface="Arial"/>
              </a:rPr>
              <a:t>0x0000000000000000000000000035fc5208ef989c28d47e552e92b0c507d2b318		000000000000000000000000646985c36ad7bf4f3a91283f3ea6eda2af79fac6</a:t>
            </a:r>
          </a:p>
          <a:p>
            <a:r>
              <a:rPr lang="en-US" sz="1400" dirty="0">
                <a:solidFill>
                  <a:schemeClr val="bg1"/>
                </a:solidFill>
                <a:effectLst/>
                <a:cs typeface="Calibri"/>
                <a:sym typeface="Arial"/>
              </a:rPr>
              <a:t>		0000000000000000000000000000000000000000000000000000000000107696"</a:t>
            </a:r>
          </a:p>
          <a:p>
            <a:r>
              <a:rPr lang="en-US" sz="1400" dirty="0">
                <a:effectLst/>
              </a:rPr>
              <a:t>	</a:t>
            </a:r>
            <a:r>
              <a:rPr lang="en-US" sz="1400" dirty="0">
                <a:solidFill>
                  <a:schemeClr val="tx1"/>
                </a:solidFill>
                <a:effectLst/>
              </a:rPr>
              <a:t>"</a:t>
            </a:r>
            <a:r>
              <a:rPr lang="en-US" sz="1400" dirty="0" err="1">
                <a:solidFill>
                  <a:schemeClr val="tx1"/>
                </a:solidFill>
                <a:effectLst/>
              </a:rPr>
              <a:t>logIndex</a:t>
            </a:r>
            <a:r>
              <a:rPr lang="en-US" sz="1400" dirty="0">
                <a:solidFill>
                  <a:schemeClr val="tx1"/>
                </a:solidFill>
                <a:effectLst/>
              </a:rPr>
              <a:t>": "0x5b",</a:t>
            </a:r>
          </a:p>
          <a:p>
            <a:r>
              <a:rPr lang="en-US" sz="1400" dirty="0">
                <a:solidFill>
                  <a:schemeClr val="tx1"/>
                </a:solidFill>
                <a:effectLst/>
              </a:rPr>
              <a:t>	"topics": [</a:t>
            </a:r>
          </a:p>
          <a:p>
            <a:r>
              <a:rPr lang="en-US" sz="1400" dirty="0">
                <a:solidFill>
                  <a:schemeClr val="tx1"/>
                </a:solidFill>
                <a:effectLst/>
              </a:rPr>
              <a:t>		</a:t>
            </a:r>
            <a:r>
              <a:rPr lang="en-US" sz="1400" dirty="0">
                <a:solidFill>
                  <a:schemeClr val="bg1"/>
                </a:solidFill>
                <a:effectLst/>
                <a:cs typeface="Calibri"/>
              </a:rPr>
              <a:t>"0xddf252ad1be2c89b69c2b068fc378daa952ba7f163c4a11628f55a4df523b3ef"</a:t>
            </a:r>
          </a:p>
          <a:p>
            <a:r>
              <a:rPr lang="en-US" sz="1400" dirty="0">
                <a:effectLst/>
              </a:rPr>
              <a:t>	</a:t>
            </a:r>
            <a:r>
              <a:rPr lang="en-US" sz="1400" dirty="0"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1400" dirty="0">
                <a:solidFill>
                  <a:schemeClr val="tx1"/>
                </a:solidFill>
                <a:effectLst/>
              </a:rPr>
              <a:t>}</a:t>
            </a:r>
          </a:p>
          <a:p>
            <a:endParaRPr lang="en-US" sz="1400" dirty="0">
              <a:solidFill>
                <a:schemeClr val="tx1"/>
              </a:solidFill>
              <a:effectLst/>
            </a:endParaRPr>
          </a:p>
          <a:p>
            <a:r>
              <a:rPr lang="en-US" sz="1400" dirty="0">
                <a:solidFill>
                  <a:schemeClr val="tx1"/>
                </a:solidFill>
                <a:effectLst/>
              </a:rPr>
              <a:t>sha3('Transfer(address,address,uint256)')</a:t>
            </a:r>
          </a:p>
          <a:p>
            <a:endParaRPr lang="en-US" sz="1400" dirty="0"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</a:t>
            </a:r>
          </a:p>
        </p:txBody>
      </p:sp>
    </p:spTree>
    <p:extLst>
      <p:ext uri="{BB962C8B-B14F-4D97-AF65-F5344CB8AC3E}">
        <p14:creationId xmlns:p14="http://schemas.microsoft.com/office/powerpoint/2010/main" val="166830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54000" rIns="108000" bIns="54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400" dirty="0">
                <a:solidFill>
                  <a:schemeClr val="tx1"/>
                </a:solidFill>
                <a:effectLst/>
              </a:rPr>
              <a:t>"logs" </a:t>
            </a:r>
          </a:p>
          <a:p>
            <a:r>
              <a:rPr lang="en-US" sz="1400" dirty="0">
                <a:solidFill>
                  <a:schemeClr val="tx1"/>
                </a:solidFill>
                <a:effectLst/>
              </a:rPr>
              <a:t>{	</a:t>
            </a:r>
          </a:p>
          <a:p>
            <a:r>
              <a:rPr lang="en-US" sz="1400" dirty="0">
                <a:solidFill>
                  <a:schemeClr val="tx1"/>
                </a:solidFill>
                <a:effectLst/>
              </a:rPr>
              <a:t>	"address": "0xAE065FDDEd2bEfCe6B8CbD511Ab977ca25e44c5F"</a:t>
            </a:r>
          </a:p>
          <a:p>
            <a:r>
              <a:rPr lang="en-US" sz="1400" dirty="0">
                <a:solidFill>
                  <a:schemeClr val="tx1"/>
                </a:solidFill>
                <a:effectLst/>
              </a:rPr>
              <a:t>	"</a:t>
            </a:r>
            <a:r>
              <a:rPr lang="en-US" sz="1400" dirty="0" err="1">
                <a:solidFill>
                  <a:schemeClr val="tx1"/>
                </a:solidFill>
                <a:effectLst/>
              </a:rPr>
              <a:t>blockHash</a:t>
            </a:r>
            <a:r>
              <a:rPr lang="en-US" sz="1400" dirty="0">
                <a:solidFill>
                  <a:schemeClr val="tx1"/>
                </a:solidFill>
                <a:effectLst/>
              </a:rPr>
              <a:t>": "0xf222fad9f071cd7cadef..9ff6c40334b91a9886bc74"</a:t>
            </a:r>
          </a:p>
          <a:p>
            <a:r>
              <a:rPr lang="en-US" sz="1400" dirty="0">
                <a:solidFill>
                  <a:schemeClr val="tx1"/>
                </a:solidFill>
                <a:effectLst/>
              </a:rPr>
              <a:t>	"</a:t>
            </a:r>
            <a:r>
              <a:rPr lang="en-US" sz="1400" dirty="0" err="1">
                <a:solidFill>
                  <a:schemeClr val="tx1"/>
                </a:solidFill>
                <a:effectLst/>
              </a:rPr>
              <a:t>blockNumber</a:t>
            </a:r>
            <a:r>
              <a:rPr lang="en-US" sz="1400" dirty="0">
                <a:solidFill>
                  <a:schemeClr val="tx1"/>
                </a:solidFill>
                <a:effectLst/>
              </a:rPr>
              <a:t>": "0x429d3b"</a:t>
            </a:r>
          </a:p>
          <a:p>
            <a:r>
              <a:rPr lang="en-US" sz="1400" dirty="0">
                <a:solidFill>
                  <a:schemeClr val="tx1"/>
                </a:solidFill>
                <a:effectLst/>
              </a:rPr>
              <a:t>	"data": </a:t>
            </a:r>
            <a:r>
              <a:rPr lang="en-US" sz="1400" dirty="0">
                <a:solidFill>
                  <a:schemeClr val="bg1"/>
                </a:solidFill>
                <a:effectLst/>
                <a:cs typeface="Calibri"/>
                <a:sym typeface="Arial"/>
              </a:rPr>
              <a:t>"0000000000000000000000000000000000000000000000000000000000107696"</a:t>
            </a:r>
          </a:p>
          <a:p>
            <a:r>
              <a:rPr lang="en-US" sz="1400" dirty="0">
                <a:effectLst/>
              </a:rPr>
              <a:t>	</a:t>
            </a:r>
            <a:r>
              <a:rPr lang="en-US" sz="1400" dirty="0">
                <a:solidFill>
                  <a:schemeClr val="tx1"/>
                </a:solidFill>
                <a:effectLst/>
              </a:rPr>
              <a:t>"logIndex": "0x5b",</a:t>
            </a:r>
          </a:p>
          <a:p>
            <a:r>
              <a:rPr lang="en-US" sz="1400" dirty="0">
                <a:solidFill>
                  <a:schemeClr val="tx1"/>
                </a:solidFill>
                <a:effectLst/>
              </a:rPr>
              <a:t>	"topics": [</a:t>
            </a:r>
          </a:p>
          <a:p>
            <a:r>
              <a:rPr lang="en-US" sz="1400" dirty="0">
                <a:effectLst/>
              </a:rPr>
              <a:t>		</a:t>
            </a:r>
            <a:r>
              <a:rPr lang="en-US" sz="1400" dirty="0">
                <a:solidFill>
                  <a:schemeClr val="bg1"/>
                </a:solidFill>
                <a:effectLst/>
                <a:cs typeface="Calibri"/>
              </a:rPr>
              <a:t>“0xddf252ad1be2c89b69c2b068fc378daa952ba7f163c4a11628f55a4df523b3ef",</a:t>
            </a:r>
          </a:p>
          <a:p>
            <a:r>
              <a:rPr lang="en-US" sz="1400" dirty="0">
                <a:solidFill>
                  <a:schemeClr val="bg1"/>
                </a:solidFill>
                <a:effectLst/>
                <a:cs typeface="Calibri"/>
              </a:rPr>
              <a:t>		"0x000000000000000000000000</a:t>
            </a:r>
            <a:r>
              <a:rPr lang="en-US" sz="1400" dirty="0">
                <a:solidFill>
                  <a:schemeClr val="bg1"/>
                </a:solidFill>
                <a:effectLst/>
                <a:cs typeface="Calibri"/>
                <a:sym typeface="Arial"/>
              </a:rPr>
              <a:t>0035fc5208ef989c28d47e552e92b0c507d2b318</a:t>
            </a:r>
            <a:r>
              <a:rPr lang="en-US" sz="1400" dirty="0">
                <a:solidFill>
                  <a:schemeClr val="bg1"/>
                </a:solidFill>
                <a:effectLst/>
                <a:cs typeface="Calibri"/>
              </a:rPr>
              <a:t>",</a:t>
            </a:r>
          </a:p>
          <a:p>
            <a:r>
              <a:rPr lang="en-US" sz="1400" dirty="0">
                <a:solidFill>
                  <a:schemeClr val="bg1"/>
                </a:solidFill>
                <a:effectLst/>
                <a:cs typeface="Calibri"/>
              </a:rPr>
              <a:t>		"0x000000000000000000000000646985c36ad7bf4f3a91283f3ea6eda2af79fac6"</a:t>
            </a:r>
          </a:p>
          <a:p>
            <a:r>
              <a:rPr lang="en-US" sz="1400" dirty="0">
                <a:effectLst/>
              </a:rPr>
              <a:t>	</a:t>
            </a:r>
            <a:r>
              <a:rPr lang="en-US" sz="1400" dirty="0"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1400" dirty="0">
                <a:solidFill>
                  <a:schemeClr val="tx1"/>
                </a:solidFill>
                <a:effectLst/>
              </a:rPr>
              <a:t>}</a:t>
            </a:r>
          </a:p>
          <a:p>
            <a:endParaRPr lang="en-US" sz="1400" dirty="0"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 - indexed</a:t>
            </a:r>
          </a:p>
        </p:txBody>
      </p:sp>
    </p:spTree>
    <p:extLst>
      <p:ext uri="{BB962C8B-B14F-4D97-AF65-F5344CB8AC3E}">
        <p14:creationId xmlns:p14="http://schemas.microsoft.com/office/powerpoint/2010/main" val="76973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B49FD-D274-4FE5-A1D4-EB2F6BC5B3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4400" dirty="0" smtClean="0"/>
              <a:t>Example 1 - Events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1B361E-2024-4D8A-A469-A098D1EFB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424" y="673335"/>
            <a:ext cx="2734782" cy="273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2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triggered when the function signature </a:t>
            </a:r>
            <a:r>
              <a:rPr lang="en-US" b="1" dirty="0">
                <a:solidFill>
                  <a:schemeClr val="bg1"/>
                </a:solidFill>
              </a:rPr>
              <a:t>does not match any of </a:t>
            </a:r>
            <a:r>
              <a:rPr lang="bg-BG" b="1" dirty="0">
                <a:solidFill>
                  <a:schemeClr val="bg1"/>
                </a:solidFill>
              </a:rPr>
              <a:t/>
            </a:r>
            <a:br>
              <a:rPr lang="bg-BG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the available functions</a:t>
            </a:r>
            <a:r>
              <a:rPr lang="en-US" dirty="0"/>
              <a:t> in a Solidity contract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unnamed function</a:t>
            </a:r>
            <a:r>
              <a:rPr lang="en-US" dirty="0"/>
              <a:t>, which </a:t>
            </a:r>
            <a:r>
              <a:rPr lang="en-US" b="1" dirty="0">
                <a:solidFill>
                  <a:schemeClr val="bg1"/>
                </a:solidFill>
              </a:rPr>
              <a:t>can’t have arguments, nor return </a:t>
            </a:r>
            <a:r>
              <a:rPr lang="bg-BG" b="1" dirty="0">
                <a:solidFill>
                  <a:schemeClr val="bg1"/>
                </a:solidFill>
              </a:rPr>
              <a:t/>
            </a:r>
            <a:br>
              <a:rPr lang="bg-BG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anything</a:t>
            </a:r>
          </a:p>
          <a:p>
            <a:pPr>
              <a:buClr>
                <a:schemeClr val="tx1"/>
              </a:buClr>
            </a:pPr>
            <a:r>
              <a:rPr lang="en-US" dirty="0"/>
              <a:t>contracts can have </a:t>
            </a:r>
            <a:r>
              <a:rPr lang="en-US" b="1" dirty="0">
                <a:solidFill>
                  <a:schemeClr val="bg1"/>
                </a:solidFill>
              </a:rPr>
              <a:t>only one </a:t>
            </a:r>
            <a:r>
              <a:rPr lang="en-US" dirty="0"/>
              <a:t>fallback function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msg.data</a:t>
            </a:r>
            <a:r>
              <a:rPr lang="en-US" b="1" dirty="0">
                <a:solidFill>
                  <a:schemeClr val="bg1"/>
                </a:solidFill>
              </a:rPr>
              <a:t> can still be used </a:t>
            </a:r>
            <a:r>
              <a:rPr lang="en-US" dirty="0"/>
              <a:t>to retrieve any payload that has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been supplied with the call</a:t>
            </a:r>
          </a:p>
          <a:p>
            <a:pPr>
              <a:buClr>
                <a:schemeClr val="tx1"/>
              </a:buClr>
            </a:pPr>
            <a:r>
              <a:rPr lang="en-US" dirty="0"/>
              <a:t>the lack of a fallback function will </a:t>
            </a:r>
            <a:r>
              <a:rPr lang="en-US" b="1" dirty="0">
                <a:solidFill>
                  <a:schemeClr val="bg1"/>
                </a:solidFill>
              </a:rPr>
              <a:t>throw an exception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if the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contract receive Ethers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Fallback Function</a:t>
            </a:r>
          </a:p>
        </p:txBody>
      </p:sp>
    </p:spTree>
    <p:extLst>
      <p:ext uri="{BB962C8B-B14F-4D97-AF65-F5344CB8AC3E}">
        <p14:creationId xmlns:p14="http://schemas.microsoft.com/office/powerpoint/2010/main" val="169232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2914</TotalTime>
  <Words>702</Words>
  <Application>Microsoft Office PowerPoint</Application>
  <PresentationFormat>On-screen Show (16:9)</PresentationFormat>
  <Paragraphs>209</Paragraphs>
  <Slides>32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Noto Sans Symbols</vt:lpstr>
      <vt:lpstr>Wingdings</vt:lpstr>
      <vt:lpstr>Wingdings 2</vt:lpstr>
      <vt:lpstr>1_SoftUni3_1</vt:lpstr>
      <vt:lpstr>Smart Contract Development With Solidity</vt:lpstr>
      <vt:lpstr>Questions</vt:lpstr>
      <vt:lpstr>Table of Contents</vt:lpstr>
      <vt:lpstr>Events</vt:lpstr>
      <vt:lpstr>Event Attribute – “indexed”</vt:lpstr>
      <vt:lpstr>Logs</vt:lpstr>
      <vt:lpstr>Logs - indexed</vt:lpstr>
      <vt:lpstr>PowerPoint Presentation</vt:lpstr>
      <vt:lpstr>Fallback Function</vt:lpstr>
      <vt:lpstr>Fallback Function</vt:lpstr>
      <vt:lpstr>PowerPoint Presentation</vt:lpstr>
      <vt:lpstr>Function Visibility</vt:lpstr>
      <vt:lpstr>State Variables Visibility</vt:lpstr>
      <vt:lpstr>Function Modifiers</vt:lpstr>
      <vt:lpstr>Ethereum Exceptions</vt:lpstr>
      <vt:lpstr>Throwing Exceptions</vt:lpstr>
      <vt:lpstr>Use require() to:</vt:lpstr>
      <vt:lpstr>Use assert() to:</vt:lpstr>
      <vt:lpstr>PowerPoint Presentation</vt:lpstr>
      <vt:lpstr>Custom Modifiers</vt:lpstr>
      <vt:lpstr>PowerPoint Presentation</vt:lpstr>
      <vt:lpstr>The “address” Type</vt:lpstr>
      <vt:lpstr>Transfer vs. Send</vt:lpstr>
      <vt:lpstr>Transfer vs. Send</vt:lpstr>
      <vt:lpstr>Transfer vs. Send</vt:lpstr>
      <vt:lpstr>PowerPoint Presentation</vt:lpstr>
      <vt:lpstr>Interesting content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contract development with solidity</dc:title>
  <cp:lastModifiedBy>Красимир Райков</cp:lastModifiedBy>
  <cp:revision>116</cp:revision>
  <dcterms:modified xsi:type="dcterms:W3CDTF">2019-02-13T16:50:29Z</dcterms:modified>
</cp:coreProperties>
</file>