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40"/>
  </p:notesMasterIdLst>
  <p:sldIdLst>
    <p:sldId id="295" r:id="rId2"/>
    <p:sldId id="257" r:id="rId3"/>
    <p:sldId id="258" r:id="rId4"/>
    <p:sldId id="292" r:id="rId5"/>
    <p:sldId id="259" r:id="rId6"/>
    <p:sldId id="529" r:id="rId7"/>
    <p:sldId id="286" r:id="rId8"/>
    <p:sldId id="260" r:id="rId9"/>
    <p:sldId id="530" r:id="rId10"/>
    <p:sldId id="262" r:id="rId11"/>
    <p:sldId id="293" r:id="rId12"/>
    <p:sldId id="294" r:id="rId13"/>
    <p:sldId id="264" r:id="rId14"/>
    <p:sldId id="287" r:id="rId15"/>
    <p:sldId id="531" r:id="rId16"/>
    <p:sldId id="532" r:id="rId17"/>
    <p:sldId id="533" r:id="rId18"/>
    <p:sldId id="535" r:id="rId19"/>
    <p:sldId id="536" r:id="rId20"/>
    <p:sldId id="537" r:id="rId21"/>
    <p:sldId id="539" r:id="rId22"/>
    <p:sldId id="540" r:id="rId23"/>
    <p:sldId id="538" r:id="rId24"/>
    <p:sldId id="265" r:id="rId25"/>
    <p:sldId id="285" r:id="rId26"/>
    <p:sldId id="266" r:id="rId27"/>
    <p:sldId id="267" r:id="rId28"/>
    <p:sldId id="268" r:id="rId29"/>
    <p:sldId id="269" r:id="rId30"/>
    <p:sldId id="270" r:id="rId31"/>
    <p:sldId id="279" r:id="rId32"/>
    <p:sldId id="281" r:id="rId33"/>
    <p:sldId id="282" r:id="rId34"/>
    <p:sldId id="528" r:id="rId35"/>
    <p:sldId id="492" r:id="rId36"/>
    <p:sldId id="493" r:id="rId37"/>
    <p:sldId id="405" r:id="rId38"/>
    <p:sldId id="400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ity.readthedocs.io/en/latest/contracts.html?highlight=fallback#fallback-func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GB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GB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976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900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850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73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015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838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095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20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172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724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GB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GB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541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75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2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attack can occur when a contract sends ether to an unknown address. An attacker can carefully construct a contract at an external address which contains malicious code in the </a:t>
            </a:r>
            <a:r>
              <a:rPr lang="en-US" dirty="0" smtClean="0">
                <a:hlinkClick r:id="rId3"/>
              </a:rPr>
              <a:t>fallback function</a:t>
            </a:r>
            <a:r>
              <a:rPr lang="en-US" dirty="0" smtClean="0"/>
              <a:t>. Thus, when a contract sends ether to this address, it will invoke the malicious code. Typically the malicious code executes a function on the vulnerable contract, performing operations not expected by the developer. The name "</a:t>
            </a:r>
            <a:r>
              <a:rPr lang="en-US" dirty="0" err="1" smtClean="0"/>
              <a:t>re-entrancy</a:t>
            </a:r>
            <a:r>
              <a:rPr lang="en-US" dirty="0" smtClean="0"/>
              <a:t>" comes from the fact that the external malicious contract calls back a function on the vulnerable contract and "</a:t>
            </a:r>
            <a:r>
              <a:rPr lang="en-US" i="1" dirty="0" smtClean="0"/>
              <a:t>re-enters</a:t>
            </a:r>
            <a:r>
              <a:rPr lang="en-US" dirty="0" smtClean="0"/>
              <a:t>" code execution at an arbitrary location on the vulnerable contract.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36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99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83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472" y="1763570"/>
            <a:ext cx="4079529" cy="17444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263110" y="1780536"/>
            <a:ext cx="2378291" cy="257390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145" y="977356"/>
            <a:ext cx="8223977" cy="661991"/>
          </a:xfrm>
        </p:spPr>
        <p:txBody>
          <a:bodyPr>
            <a:normAutofit/>
          </a:bodyPr>
          <a:lstStyle>
            <a:lvl1pPr marL="0" indent="0" algn="ctr">
              <a:buNone/>
              <a:defRPr sz="2699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10" y="4543242"/>
            <a:ext cx="1579508" cy="393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473" y="4526749"/>
            <a:ext cx="472184" cy="394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856" y="4526749"/>
            <a:ext cx="890312" cy="394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145" y="191143"/>
            <a:ext cx="8223977" cy="661991"/>
          </a:xfrm>
        </p:spPr>
        <p:txBody>
          <a:bodyPr/>
          <a:lstStyle>
            <a:lvl1pPr algn="ctr">
              <a:defRPr sz="3599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3563" y="4560047"/>
            <a:ext cx="1077953" cy="3771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482890" y="4428069"/>
            <a:ext cx="2213639" cy="30513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499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482890" y="4746153"/>
            <a:ext cx="2213639" cy="28192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349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3360" y="3648560"/>
            <a:ext cx="2213639" cy="39817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99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03360" y="4017508"/>
            <a:ext cx="2213639" cy="35169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799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192" y="5027007"/>
            <a:ext cx="9146382" cy="1629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191" y="5027007"/>
            <a:ext cx="9144000" cy="1629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4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2382" y="0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2804" y="1016308"/>
            <a:ext cx="2917030" cy="4024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598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6914" indent="0">
              <a:buNone/>
              <a:defRPr sz="2798"/>
            </a:lvl2pPr>
            <a:lvl3pPr marL="913829" indent="0">
              <a:buNone/>
              <a:defRPr sz="2399"/>
            </a:lvl3pPr>
            <a:lvl4pPr marL="1370743" indent="0">
              <a:buNone/>
              <a:defRPr sz="1999"/>
            </a:lvl4pPr>
            <a:lvl5pPr marL="1827657" indent="0">
              <a:buNone/>
              <a:defRPr sz="1999"/>
            </a:lvl5pPr>
            <a:lvl6pPr marL="2284572" indent="0">
              <a:buNone/>
              <a:defRPr sz="1999"/>
            </a:lvl6pPr>
            <a:lvl7pPr marL="2741486" indent="0">
              <a:buNone/>
              <a:defRPr sz="1999"/>
            </a:lvl7pPr>
            <a:lvl8pPr marL="3198400" indent="0">
              <a:buNone/>
              <a:defRPr sz="1999"/>
            </a:lvl8pPr>
            <a:lvl9pPr marL="3655314" indent="0">
              <a:buNone/>
              <a:defRPr sz="1999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059832" y="1016305"/>
            <a:ext cx="36001" cy="41271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5833" y="1311749"/>
            <a:ext cx="180001" cy="25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5041112"/>
            <a:ext cx="9144000" cy="1023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6953" y="1015400"/>
            <a:ext cx="5399474" cy="3770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141" y="174730"/>
            <a:ext cx="1594561" cy="39771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2382" y="0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5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47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2383" y="4341"/>
            <a:ext cx="9146382" cy="513915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3" y="4341"/>
            <a:ext cx="9146382" cy="51391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788476" y="527434"/>
            <a:ext cx="6304555" cy="774977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685389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65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6598" b="1" i="0" u="none" strike="noStrike" kern="1200" cap="none" spc="113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6" y="1667199"/>
            <a:ext cx="2681929" cy="311151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9" y="235694"/>
            <a:ext cx="1594561" cy="39771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43" y="1276855"/>
            <a:ext cx="899176" cy="8991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837" y="2832220"/>
            <a:ext cx="874800" cy="1051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00" y="2832220"/>
            <a:ext cx="874800" cy="10419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0" y="2831748"/>
            <a:ext cx="874800" cy="11753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00" y="2827319"/>
            <a:ext cx="874800" cy="10130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00" y="2832220"/>
            <a:ext cx="874800" cy="10752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27" y="2832221"/>
            <a:ext cx="873491" cy="108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2977060" y="2501674"/>
            <a:ext cx="53713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2977061" y="2501674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4023000" y="2501674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5108400" y="2496911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6188400" y="2496911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7268400" y="2496911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8348400" y="2501674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5662730" y="2319746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192" y="4778499"/>
            <a:ext cx="9146382" cy="3784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42" y="1276854"/>
            <a:ext cx="899176" cy="8991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837" y="2832219"/>
            <a:ext cx="874800" cy="105167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00" y="2832219"/>
            <a:ext cx="874800" cy="104194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0" y="2831746"/>
            <a:ext cx="874800" cy="117535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00" y="2827319"/>
            <a:ext cx="874800" cy="10130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00" y="2832219"/>
            <a:ext cx="874800" cy="10752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27" y="2832221"/>
            <a:ext cx="873491" cy="108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2977060" y="2501674"/>
            <a:ext cx="53713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2977061" y="2501674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4023000" y="2501674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5108400" y="2496911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6188400" y="2496911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7268400" y="2496911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8348400" y="2501674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5662730" y="2319746"/>
            <a:ext cx="0" cy="177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3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2383" y="4341"/>
            <a:ext cx="9146382" cy="513915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98" y="2286000"/>
            <a:ext cx="3107511" cy="2492839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09" y="952279"/>
            <a:ext cx="2630271" cy="1087793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0" y="3721415"/>
            <a:ext cx="5015692" cy="1099509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4505" y="940006"/>
            <a:ext cx="2652927" cy="1200208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9" y="972820"/>
            <a:ext cx="3083604" cy="130532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9" y="2492455"/>
            <a:ext cx="5008506" cy="923724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5306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613" y="83042"/>
            <a:ext cx="7129535" cy="66199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25" y="198355"/>
            <a:ext cx="1446762" cy="42234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147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2383" y="4341"/>
            <a:ext cx="9146382" cy="51391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30639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613" y="83042"/>
            <a:ext cx="7129535" cy="66199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273" y="900122"/>
            <a:ext cx="4572449" cy="985826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" y="1049842"/>
            <a:ext cx="4015698" cy="90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" y="1737949"/>
            <a:ext cx="5000625" cy="227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5821125" y="1951708"/>
            <a:ext cx="2366387" cy="124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7" y="3923173"/>
            <a:ext cx="5375709" cy="74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143" y="3382584"/>
            <a:ext cx="2514600" cy="13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25" y="198355"/>
            <a:ext cx="1446762" cy="42234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090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14308" y="889731"/>
            <a:ext cx="7128007" cy="4122095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099"/>
            </a:lvl1pPr>
            <a:lvl2pPr marL="742486" marR="0" indent="-285572" algn="l" defTabSz="913829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>
                <a:tab pos="211804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2399" dirty="0"/>
              <a:t>Software University – High-Quality Education, </a:t>
            </a:r>
            <a:br>
              <a:rPr lang="en-US" sz="2399" dirty="0"/>
            </a:br>
            <a:r>
              <a:rPr lang="en-US" sz="2399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174" noProof="1">
                <a:hlinkClick r:id="rId3"/>
              </a:rPr>
              <a:t>softuni.bg</a:t>
            </a:r>
            <a:r>
              <a:rPr lang="en-US" sz="2174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2399" dirty="0"/>
              <a:t>Software University Foundation</a:t>
            </a:r>
            <a:endParaRPr lang="bg-BG" sz="2399" dirty="0"/>
          </a:p>
          <a:p>
            <a:pPr lvl="1">
              <a:lnSpc>
                <a:spcPct val="100000"/>
              </a:lnSpc>
            </a:pPr>
            <a:r>
              <a:rPr lang="en-US" sz="2249" noProof="1">
                <a:hlinkClick r:id="rId4"/>
              </a:rPr>
              <a:t>http://softuni.foundation/</a:t>
            </a:r>
            <a:endParaRPr lang="en-US" sz="2249" noProof="1"/>
          </a:p>
          <a:p>
            <a:pPr>
              <a:lnSpc>
                <a:spcPct val="100000"/>
              </a:lnSpc>
            </a:pPr>
            <a:r>
              <a:rPr lang="en-US" sz="2399" dirty="0"/>
              <a:t>Software University @ Facebook</a:t>
            </a:r>
          </a:p>
          <a:p>
            <a:pPr marL="742486" marR="0" lvl="1" indent="-285572" algn="l" defTabSz="913829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>
                <a:tab pos="211804" algn="l"/>
              </a:tabLst>
              <a:defRPr/>
            </a:pPr>
            <a:r>
              <a:rPr kumimoji="0" lang="en-US" sz="2174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174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2399" dirty="0"/>
              <a:t>Software University Forums</a:t>
            </a:r>
          </a:p>
          <a:p>
            <a:pPr marL="742486" marR="0" lvl="1" indent="-285572" algn="l" defTabSz="913829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>
                <a:tab pos="211804" algn="l"/>
              </a:tabLst>
              <a:defRPr/>
            </a:pPr>
            <a:r>
              <a:rPr lang="en-US" sz="2099" dirty="0">
                <a:hlinkClick r:id="rId6"/>
              </a:rPr>
              <a:t>forum.softuni.bg</a:t>
            </a:r>
            <a:endParaRPr lang="en-US" sz="2099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087" y="2706470"/>
            <a:ext cx="839273" cy="83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83" y="3763097"/>
            <a:ext cx="781878" cy="781675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53" y="1788517"/>
            <a:ext cx="2420824" cy="3223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2" y="989568"/>
            <a:ext cx="1252706" cy="15488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2382" y="0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15" y="81655"/>
            <a:ext cx="7129535" cy="66199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4495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2382" y="0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2777" y="1057229"/>
            <a:ext cx="2679122" cy="328885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575" y="1028704"/>
            <a:ext cx="6136847" cy="3596951"/>
          </a:xfrm>
        </p:spPr>
        <p:txBody>
          <a:bodyPr/>
          <a:lstStyle>
            <a:lvl1pPr marL="385532" indent="-38553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25" y="198355"/>
            <a:ext cx="1446762" cy="42234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839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1332" y="3528619"/>
            <a:ext cx="8221337" cy="5760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47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1332" y="4117829"/>
            <a:ext cx="8221337" cy="3748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999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239802" y="650814"/>
            <a:ext cx="2664397" cy="26643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0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604" y="0"/>
            <a:ext cx="86537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4" y="1344266"/>
            <a:ext cx="1372729" cy="304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6404" y="1344267"/>
            <a:ext cx="686364" cy="304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9133" y="840858"/>
            <a:ext cx="7447293" cy="39570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718" y="75562"/>
            <a:ext cx="6299621" cy="6619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49" y="207286"/>
            <a:ext cx="1365242" cy="3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2604" y="0"/>
            <a:ext cx="86537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21" y="2486029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718" y="75562"/>
            <a:ext cx="6299621" cy="6619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9305" y="840858"/>
            <a:ext cx="7527122" cy="39570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49" y="207286"/>
            <a:ext cx="1365242" cy="3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9144000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02" y="897094"/>
            <a:ext cx="8863572" cy="390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25" y="198355"/>
            <a:ext cx="1446762" cy="42234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437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5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2382" y="0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4638505"/>
            <a:ext cx="9144000" cy="504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871238" y="3618499"/>
            <a:ext cx="1401526" cy="1401526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3" y="3905080"/>
            <a:ext cx="719175" cy="88865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02" y="896949"/>
            <a:ext cx="4069611" cy="36180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31588" y="896949"/>
            <a:ext cx="4069610" cy="36180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1612" y="4792920"/>
            <a:ext cx="606535" cy="231634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25" y="198355"/>
            <a:ext cx="1446762" cy="42234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856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2382" y="1"/>
            <a:ext cx="9146382" cy="51391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2382" y="-13447"/>
            <a:ext cx="9146382" cy="821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8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6" y="897095"/>
            <a:ext cx="8858323" cy="3889219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6914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1463" y="1372856"/>
            <a:ext cx="8221076" cy="13052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1799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25" y="198355"/>
            <a:ext cx="1446762" cy="42234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218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1612" y="4797897"/>
            <a:ext cx="606535" cy="231634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8147" y="4797897"/>
            <a:ext cx="7925464" cy="231634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809" y="4797897"/>
            <a:ext cx="321617" cy="231634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4" y="75562"/>
            <a:ext cx="7129535" cy="66199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810" y="854133"/>
            <a:ext cx="8853617" cy="39321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6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913829" rtl="0" eaLnBrk="1" latinLnBrk="1" hangingPunct="1">
        <a:spcBef>
          <a:spcPct val="0"/>
        </a:spcBef>
        <a:buNone/>
        <a:defRPr sz="29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86" indent="-342686" algn="l" defTabSz="913829" rtl="0" eaLnBrk="1" latinLnBrk="1" hangingPunct="1">
        <a:lnSpc>
          <a:spcPct val="105000"/>
        </a:lnSpc>
        <a:spcBef>
          <a:spcPts val="450"/>
        </a:spcBef>
        <a:spcAft>
          <a:spcPts val="450"/>
        </a:spcAft>
        <a:buFont typeface="Wingdings" panose="05000000000000000000" pitchFamily="2" charset="2"/>
        <a:buChar char="§"/>
        <a:defRPr sz="2548" kern="1200">
          <a:solidFill>
            <a:schemeClr val="tx1"/>
          </a:solidFill>
          <a:latin typeface="+mn-lt"/>
          <a:ea typeface="+mn-ea"/>
          <a:cs typeface="+mn-cs"/>
        </a:defRPr>
      </a:lvl1pPr>
      <a:lvl2pPr marL="742486" indent="-285572" algn="l" defTabSz="913829" rtl="0" eaLnBrk="1" latinLnBrk="1" hangingPunct="1">
        <a:lnSpc>
          <a:spcPct val="105000"/>
        </a:lnSpc>
        <a:spcBef>
          <a:spcPts val="450"/>
        </a:spcBef>
        <a:spcAft>
          <a:spcPts val="450"/>
        </a:spcAft>
        <a:buFont typeface="Wingdings" panose="05000000000000000000" pitchFamily="2" charset="2"/>
        <a:buChar char="§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286" indent="-228458" algn="l" defTabSz="913829" rtl="0" eaLnBrk="1" latinLnBrk="1" hangingPunct="1">
        <a:lnSpc>
          <a:spcPct val="105000"/>
        </a:lnSpc>
        <a:spcBef>
          <a:spcPts val="450"/>
        </a:spcBef>
        <a:spcAft>
          <a:spcPts val="450"/>
        </a:spcAft>
        <a:buFont typeface="Wingdings" panose="05000000000000000000" pitchFamily="2" charset="2"/>
        <a:buChar char="§"/>
        <a:defRPr sz="2249" kern="1200">
          <a:solidFill>
            <a:schemeClr val="tx1"/>
          </a:solidFill>
          <a:latin typeface="+mn-lt"/>
          <a:ea typeface="+mn-ea"/>
          <a:cs typeface="+mn-cs"/>
        </a:defRPr>
      </a:lvl3pPr>
      <a:lvl4pPr marL="1599200" indent="-228458" algn="l" defTabSz="913829" rtl="0" eaLnBrk="1" latinLnBrk="1" hangingPunct="1">
        <a:lnSpc>
          <a:spcPct val="105000"/>
        </a:lnSpc>
        <a:spcBef>
          <a:spcPts val="450"/>
        </a:spcBef>
        <a:spcAft>
          <a:spcPts val="450"/>
        </a:spcAft>
        <a:buFont typeface="Wingdings" panose="05000000000000000000" pitchFamily="2" charset="2"/>
        <a:buChar char="§"/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114" indent="-228458" algn="l" defTabSz="913829" rtl="0" eaLnBrk="1" latinLnBrk="1" hangingPunct="1">
        <a:lnSpc>
          <a:spcPct val="105000"/>
        </a:lnSpc>
        <a:spcBef>
          <a:spcPts val="450"/>
        </a:spcBef>
        <a:spcAft>
          <a:spcPts val="450"/>
        </a:spcAft>
        <a:buFont typeface="Wingdings" panose="05000000000000000000" pitchFamily="2" charset="2"/>
        <a:buChar char="§"/>
        <a:defRPr sz="1949" kern="1200">
          <a:solidFill>
            <a:schemeClr val="tx1"/>
          </a:solidFill>
          <a:latin typeface="+mn-lt"/>
          <a:ea typeface="+mn-ea"/>
          <a:cs typeface="+mn-cs"/>
        </a:defRPr>
      </a:lvl5pPr>
      <a:lvl6pPr marL="2513028" indent="-228458" algn="l" defTabSz="913829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943" indent="-228458" algn="l" defTabSz="913829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6857" indent="-228458" algn="l" defTabSz="913829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3772" indent="-228458" algn="l" defTabSz="913829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14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29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3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7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2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6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400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4" algn="l" defTabSz="913829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Zeppelin/zeppelin-solidity/blob/master/contracts/math/SafeMath.so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odaudience.com/how-800k-evaporated-from-the-powh-coin-ponzi-scheme-overnight-1b025c33b53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peckshield/alert-new-batchoverflow-bug-in-multiple-erc20-smart-contracts-cve-2018-10299-511067db6536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stackexchange.com/questions/30128/explanation-of-parity-library-suicide/30130" TargetMode="External"/><Relationship Id="rId2" Type="http://schemas.openxmlformats.org/officeDocument/2006/relationships/hyperlink" Target="https://medium.com/chain-cloud-company-blog/parity-multisig-hack-again-b46771eaa838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ckingdistributed.com/2017/07/22/deep-dive-parity-bu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lidity.readthedocs.io/en/v0.4.24/security-consideration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ensys.github.io/smart-contract-best-practices/recommendations/#protocol-specific-recommendation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ruffleframework.com/docs/getting_started/javascript-test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truffleframework.com/docs/getting_started/solidity-test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4.png"/><Relationship Id="rId10" Type="http://schemas.openxmlformats.org/officeDocument/2006/relationships/image" Target="../media/image4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32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5.jpe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9.gif"/><Relationship Id="rId5" Type="http://schemas.openxmlformats.org/officeDocument/2006/relationships/image" Target="../media/image5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58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ity.readthedocs.io/en/latest/contracts.html?highlight=fallback#fallback-fun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lidity.readthedocs.io/en/latest/units-and-global-variables.html#address-relat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DAO_(organization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ckingdistributed.com/2016/06/18/analysis-of-the-dao-explo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C5D4C226-6D24-455C-B16B-EEDF36AFA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Security in Contracts and Unit Testing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69C2FE1-E60A-47D6-905E-A7DB512B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Smart Contract Development With Solidity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9721575-7844-4E57-AC67-173BFF8038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82890" y="4420278"/>
            <a:ext cx="2213639" cy="320720"/>
          </a:xfrm>
        </p:spPr>
        <p:txBody>
          <a:bodyPr/>
          <a:lstStyle/>
          <a:p>
            <a:r>
              <a:rPr lang="en-GB" sz="16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University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D922E3-BB74-4347-A79D-AD14E06FD9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82890" y="4742242"/>
            <a:ext cx="2213639" cy="289750"/>
          </a:xfrm>
        </p:spPr>
        <p:txBody>
          <a:bodyPr/>
          <a:lstStyle/>
          <a:p>
            <a:r>
              <a:rPr lang="en-GB" sz="1400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2"/>
              </a:rPr>
              <a:t>http://softuni.bg</a:t>
            </a:r>
            <a:endParaRPr lang="en-GB" sz="1400" dirty="0">
              <a:solidFill>
                <a:srgbClr val="F27A44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7D992F-0E38-4D15-BB9F-B22738A8F4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3360" y="3648496"/>
            <a:ext cx="2213639" cy="398305"/>
          </a:xfrm>
        </p:spPr>
        <p:txBody>
          <a:bodyPr/>
          <a:lstStyle/>
          <a:p>
            <a:r>
              <a:rPr lang="en-GB" sz="2100" noProof="1">
                <a:ea typeface="Calibri"/>
                <a:cs typeface="Calibri"/>
                <a:sym typeface="Calibri"/>
              </a:rPr>
              <a:t>SoftUni Team</a:t>
            </a:r>
            <a:endParaRPr lang="en-GB" sz="1100" noProof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E6A714-5856-4858-82F8-7E8CDFE1FE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3360" y="4017476"/>
            <a:ext cx="2213639" cy="351754"/>
          </a:xfrm>
        </p:spPr>
        <p:txBody>
          <a:bodyPr/>
          <a:lstStyle/>
          <a:p>
            <a:r>
              <a:rPr lang="en-GB" sz="1800" dirty="0">
                <a:ea typeface="Calibri"/>
                <a:cs typeface="Calibri"/>
                <a:sym typeface="Calibri"/>
              </a:rPr>
              <a:t>Technical Trainers</a:t>
            </a:r>
            <a:endParaRPr lang="en-GB" sz="1200" dirty="0"/>
          </a:p>
        </p:txBody>
      </p:sp>
      <p:pic>
        <p:nvPicPr>
          <p:cNvPr id="17" name="Shape 124">
            <a:extLst>
              <a:ext uri="{FF2B5EF4-FFF2-40B4-BE49-F238E27FC236}">
                <a16:creationId xmlns:a16="http://schemas.microsoft.com/office/drawing/2014/main" id="{3086C8C6-F1C3-46FB-947E-6DB2F1CFE1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615" y="1856467"/>
            <a:ext cx="937067" cy="16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25">
            <a:extLst>
              <a:ext uri="{FF2B5EF4-FFF2-40B4-BE49-F238E27FC236}">
                <a16:creationId xmlns:a16="http://schemas.microsoft.com/office/drawing/2014/main" id="{6B1886BC-13EE-411A-A6D2-E4DB8C7E00A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45" y="2118280"/>
            <a:ext cx="1588735" cy="1124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49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20700" lvl="0" indent="-457200" rtl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dirty="0"/>
              <a:t>When writing functions, always follow the following scheme:</a:t>
            </a:r>
            <a:endParaRPr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dirty="0"/>
              <a:t>First </a:t>
            </a:r>
            <a:r>
              <a:rPr lang="en-GB" b="1" dirty="0">
                <a:solidFill>
                  <a:schemeClr val="bg1"/>
                </a:solidFill>
              </a:rPr>
              <a:t>execute checks </a:t>
            </a:r>
            <a:r>
              <a:rPr lang="en-GB" dirty="0"/>
              <a:t>on whether this function can be called</a:t>
            </a:r>
            <a:endParaRPr dirty="0"/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900"/>
            </a:pPr>
            <a:r>
              <a:rPr lang="en-GB" dirty="0"/>
              <a:t>Even better, </a:t>
            </a:r>
            <a:r>
              <a:rPr lang="en-GB" b="1" dirty="0">
                <a:solidFill>
                  <a:schemeClr val="bg1"/>
                </a:solidFill>
              </a:rPr>
              <a:t>use modifiers</a:t>
            </a:r>
            <a:endParaRPr b="1" dirty="0">
              <a:solidFill>
                <a:schemeClr val="bg1"/>
              </a:solidFill>
            </a:endParaRPr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dirty="0"/>
              <a:t>Then </a:t>
            </a:r>
            <a:r>
              <a:rPr lang="en-GB" b="1" dirty="0">
                <a:solidFill>
                  <a:schemeClr val="bg1"/>
                </a:solidFill>
              </a:rPr>
              <a:t>update any internal contract state</a:t>
            </a:r>
            <a:r>
              <a:rPr lang="en-GB" dirty="0"/>
              <a:t>, variables counters, ..</a:t>
            </a:r>
            <a:endParaRPr dirty="0"/>
          </a:p>
          <a:p>
            <a:pPr marL="520700" lvl="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dirty="0"/>
              <a:t>Then </a:t>
            </a:r>
            <a:r>
              <a:rPr lang="en-GB" b="1" dirty="0">
                <a:solidFill>
                  <a:schemeClr val="bg1"/>
                </a:solidFill>
              </a:rPr>
              <a:t>execute external calls or transfers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Checks-</a:t>
            </a:r>
            <a:r>
              <a:rPr lang="en-US" dirty="0"/>
              <a:t>E</a:t>
            </a:r>
            <a:r>
              <a:rPr lang="en-GB" dirty="0" err="1"/>
              <a:t>ffects</a:t>
            </a:r>
            <a:r>
              <a:rPr lang="en-GB" dirty="0"/>
              <a:t>-</a:t>
            </a:r>
            <a:r>
              <a:rPr lang="en-US" dirty="0"/>
              <a:t>I</a:t>
            </a:r>
            <a:r>
              <a:rPr lang="en-GB" dirty="0" err="1"/>
              <a:t>nteractions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/>
            <a:r>
              <a:rPr lang="en-US" dirty="0"/>
              <a:t>similar attack using two different functions that share the same state.</a:t>
            </a:r>
          </a:p>
          <a:p>
            <a:pPr lvl="0"/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r>
              <a:rPr lang="en-US" dirty="0"/>
              <a:t>Cross-function Race Conditions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73966" y="1980572"/>
            <a:ext cx="5618921" cy="26841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100" b="0" dirty="0">
                <a:solidFill>
                  <a:schemeClr val="accent2"/>
                </a:solidFill>
                <a:effectLst/>
              </a:rPr>
              <a:t>// INSECURE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cs typeface="Calibri"/>
              </a:rPr>
              <a:t>mapping</a:t>
            </a:r>
            <a:r>
              <a:rPr lang="en-US" sz="11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(</a:t>
            </a:r>
            <a:r>
              <a:rPr lang="en-US" sz="1100" dirty="0">
                <a:solidFill>
                  <a:schemeClr val="bg1"/>
                </a:solidFill>
                <a:effectLst/>
                <a:cs typeface="Calibri"/>
              </a:rPr>
              <a:t>address</a:t>
            </a:r>
            <a:r>
              <a:rPr lang="en-US" sz="11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=&gt;</a:t>
            </a:r>
            <a:r>
              <a:rPr lang="en-US" sz="11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  <a:cs typeface="Calibri"/>
              </a:rPr>
              <a:t>uint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)</a:t>
            </a:r>
            <a:r>
              <a:rPr lang="en-US" sz="11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>
                <a:solidFill>
                  <a:schemeClr val="bg1"/>
                </a:solidFill>
                <a:effectLst/>
                <a:cs typeface="Calibri"/>
              </a:rPr>
              <a:t>private</a:t>
            </a:r>
            <a:r>
              <a:rPr lang="en-US" sz="11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effectLst/>
              </a:rPr>
              <a:t>userBalances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100" b="0" dirty="0">
              <a:solidFill>
                <a:schemeClr val="bg1"/>
              </a:solidFill>
              <a:effectLst/>
            </a:endParaRPr>
          </a:p>
          <a:p>
            <a:r>
              <a:rPr lang="en-US" sz="1100" dirty="0">
                <a:solidFill>
                  <a:schemeClr val="bg1"/>
                </a:solidFill>
                <a:effectLst/>
                <a:cs typeface="Calibri"/>
              </a:rPr>
              <a:t>function</a:t>
            </a:r>
            <a:r>
              <a:rPr lang="en-US" sz="11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transfer</a:t>
            </a:r>
            <a:r>
              <a:rPr lang="en-US" sz="1100" dirty="0">
                <a:solidFill>
                  <a:schemeClr val="bg1"/>
                </a:solidFill>
                <a:effectLst/>
                <a:cs typeface="Calibri"/>
              </a:rPr>
              <a:t>(address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to,</a:t>
            </a:r>
            <a:r>
              <a:rPr lang="en-US" sz="11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  <a:cs typeface="Calibri"/>
              </a:rPr>
              <a:t>uint</a:t>
            </a:r>
            <a:r>
              <a:rPr lang="en-US" sz="11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amount) {</a:t>
            </a:r>
          </a:p>
          <a:p>
            <a:r>
              <a:rPr lang="en-US" sz="1100" b="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1100" b="0" dirty="0" err="1">
                <a:solidFill>
                  <a:schemeClr val="tx1"/>
                </a:solidFill>
                <a:effectLst/>
              </a:rPr>
              <a:t>userBalances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1100" dirty="0" err="1">
                <a:solidFill>
                  <a:schemeClr val="bg1"/>
                </a:solidFill>
                <a:effectLst/>
                <a:cs typeface="Calibri"/>
              </a:rPr>
              <a:t>msg.sender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] &gt;= amount) {</a:t>
            </a:r>
          </a:p>
          <a:p>
            <a:r>
              <a:rPr lang="en-US" sz="1100" b="0" dirty="0">
                <a:solidFill>
                  <a:schemeClr val="tx1"/>
                </a:solidFill>
                <a:effectLst/>
              </a:rPr>
              <a:t>       </a:t>
            </a:r>
            <a:r>
              <a:rPr lang="en-US" sz="1100" b="0" dirty="0" err="1">
                <a:solidFill>
                  <a:schemeClr val="tx1"/>
                </a:solidFill>
                <a:effectLst/>
              </a:rPr>
              <a:t>userBalances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[to] += amount;</a:t>
            </a:r>
          </a:p>
          <a:p>
            <a:r>
              <a:rPr lang="en-US" sz="1100" b="0" dirty="0">
                <a:solidFill>
                  <a:schemeClr val="tx1"/>
                </a:solidFill>
                <a:effectLst/>
              </a:rPr>
              <a:t>       </a:t>
            </a:r>
            <a:r>
              <a:rPr lang="en-US" sz="1100" b="0" dirty="0" err="1">
                <a:solidFill>
                  <a:schemeClr val="tx1"/>
                </a:solidFill>
                <a:effectLst/>
              </a:rPr>
              <a:t>userBalances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1100" dirty="0" err="1">
                <a:solidFill>
                  <a:schemeClr val="bg1"/>
                </a:solidFill>
                <a:effectLst/>
                <a:cs typeface="Calibri"/>
              </a:rPr>
              <a:t>msg.sender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] -= amount;</a:t>
            </a:r>
          </a:p>
          <a:p>
            <a:r>
              <a:rPr lang="en-US" sz="1100" b="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100" b="0" dirty="0"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100" b="0" dirty="0">
              <a:solidFill>
                <a:schemeClr val="bg1"/>
              </a:solidFill>
              <a:effectLst/>
            </a:endParaRPr>
          </a:p>
          <a:p>
            <a:r>
              <a:rPr lang="en-US" sz="1100" dirty="0">
                <a:solidFill>
                  <a:schemeClr val="bg1"/>
                </a:solidFill>
                <a:effectLst/>
                <a:cs typeface="Calibri"/>
              </a:rPr>
              <a:t>function</a:t>
            </a:r>
            <a:r>
              <a:rPr lang="en-US" sz="11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effectLst/>
              </a:rPr>
              <a:t>withdrawBalance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() </a:t>
            </a:r>
            <a:r>
              <a:rPr lang="en-US" sz="1100" dirty="0">
                <a:solidFill>
                  <a:schemeClr val="bg1"/>
                </a:solidFill>
                <a:effectLst/>
                <a:cs typeface="Calibri"/>
              </a:rPr>
              <a:t>public</a:t>
            </a:r>
            <a:r>
              <a:rPr lang="en-US" sz="11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100" b="0" dirty="0">
                <a:solidFill>
                  <a:schemeClr val="bg1"/>
                </a:solidFill>
                <a:effectLst/>
              </a:rPr>
              <a:t>    </a:t>
            </a:r>
            <a:r>
              <a:rPr lang="en-US" sz="1100" dirty="0" err="1">
                <a:solidFill>
                  <a:schemeClr val="bg1"/>
                </a:solidFill>
                <a:effectLst/>
                <a:cs typeface="Calibri"/>
              </a:rPr>
              <a:t>uint</a:t>
            </a:r>
            <a:r>
              <a:rPr lang="en-US" sz="11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effectLst/>
              </a:rPr>
              <a:t>amountToWithdraw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 = </a:t>
            </a:r>
            <a:r>
              <a:rPr lang="en-US" sz="1100" b="0" dirty="0" err="1">
                <a:solidFill>
                  <a:schemeClr val="tx1"/>
                </a:solidFill>
                <a:effectLst/>
              </a:rPr>
              <a:t>userBalances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1100" b="0" dirty="0" err="1">
                <a:solidFill>
                  <a:schemeClr val="tx1"/>
                </a:solidFill>
                <a:effectLst/>
              </a:rPr>
              <a:t>msg.sender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];</a:t>
            </a:r>
          </a:p>
          <a:p>
            <a:r>
              <a:rPr lang="en-US" sz="1100" b="0" dirty="0">
                <a:solidFill>
                  <a:schemeClr val="bg1"/>
                </a:solidFill>
                <a:effectLst/>
              </a:rPr>
              <a:t>    </a:t>
            </a:r>
            <a:r>
              <a:rPr lang="en-US" sz="1100" dirty="0">
                <a:solidFill>
                  <a:schemeClr val="bg1"/>
                </a:solidFill>
                <a:effectLst/>
                <a:cs typeface="Calibri"/>
              </a:rPr>
              <a:t>require(</a:t>
            </a:r>
            <a:r>
              <a:rPr lang="en-US" sz="1100" dirty="0" err="1">
                <a:solidFill>
                  <a:schemeClr val="bg1"/>
                </a:solidFill>
                <a:effectLst/>
                <a:cs typeface="Calibri"/>
              </a:rPr>
              <a:t>msg.sender.call.value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(</a:t>
            </a:r>
            <a:r>
              <a:rPr lang="en-US" sz="1100" b="0" dirty="0" err="1">
                <a:solidFill>
                  <a:schemeClr val="tx1"/>
                </a:solidFill>
                <a:effectLst/>
              </a:rPr>
              <a:t>amountToWithdraw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)()); </a:t>
            </a:r>
          </a:p>
          <a:p>
            <a:r>
              <a:rPr lang="en-US" sz="1100" b="0" dirty="0">
                <a:solidFill>
                  <a:schemeClr val="tx1"/>
                </a:solidFill>
                <a:effectLst/>
              </a:rPr>
              <a:t>    </a:t>
            </a:r>
            <a:r>
              <a:rPr lang="en-US" sz="1100" b="0" dirty="0" err="1">
                <a:solidFill>
                  <a:schemeClr val="tx1"/>
                </a:solidFill>
                <a:effectLst/>
              </a:rPr>
              <a:t>userBalances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1100" dirty="0" err="1">
                <a:solidFill>
                  <a:schemeClr val="bg1"/>
                </a:solidFill>
                <a:effectLst/>
                <a:cs typeface="Calibri"/>
              </a:rPr>
              <a:t>msg.sender</a:t>
            </a:r>
            <a:r>
              <a:rPr lang="en-US" sz="1100" b="0" dirty="0">
                <a:solidFill>
                  <a:schemeClr val="tx1"/>
                </a:solidFill>
                <a:effectLst/>
              </a:rPr>
              <a:t>] = 0;</a:t>
            </a:r>
          </a:p>
          <a:p>
            <a:r>
              <a:rPr lang="en-US" sz="1100" b="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/>
            <a:r>
              <a:rPr lang="en-US" dirty="0"/>
              <a:t>In this case, the attacker calls </a:t>
            </a:r>
            <a:r>
              <a:rPr lang="en-US" b="1" dirty="0">
                <a:solidFill>
                  <a:schemeClr val="bg1"/>
                </a:solidFill>
              </a:rPr>
              <a:t>transfer() </a:t>
            </a:r>
            <a:r>
              <a:rPr lang="en-US" dirty="0"/>
              <a:t>when their code is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executed on the external call in </a:t>
            </a:r>
            <a:r>
              <a:rPr lang="en-US" b="1" dirty="0" err="1">
                <a:solidFill>
                  <a:schemeClr val="bg1"/>
                </a:solidFill>
              </a:rPr>
              <a:t>withdrawBalance</a:t>
            </a:r>
            <a:r>
              <a:rPr lang="en-US" dirty="0"/>
              <a:t>. Since their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balance has </a:t>
            </a:r>
            <a:r>
              <a:rPr lang="en-US" b="1" dirty="0">
                <a:solidFill>
                  <a:schemeClr val="bg1"/>
                </a:solidFill>
              </a:rPr>
              <a:t>not yet been set to 0</a:t>
            </a:r>
            <a:r>
              <a:rPr lang="en-US" dirty="0"/>
              <a:t>, they are able to transfer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the tokens even though they already received the withdrawal.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This vulnerability was also used in the DAO attack.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r>
              <a:rPr lang="en-US" dirty="0"/>
              <a:t>Cross-function Race Conditions</a:t>
            </a:r>
          </a:p>
        </p:txBody>
      </p:sp>
    </p:spTree>
    <p:extLst>
      <p:ext uri="{BB962C8B-B14F-4D97-AF65-F5344CB8AC3E}">
        <p14:creationId xmlns:p14="http://schemas.microsoft.com/office/powerpoint/2010/main" val="267186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20700" indent="-45720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US" dirty="0"/>
              <a:t>The </a:t>
            </a:r>
            <a:r>
              <a:rPr lang="en-US" dirty="0" err="1"/>
              <a:t>Ethereum</a:t>
            </a:r>
            <a:r>
              <a:rPr lang="en-US" dirty="0"/>
              <a:t> Virtual Machine (EVM) specifies fixed-size data types for integers. This means that an integer variable, only has a certain range of numbers it can represent</a:t>
            </a:r>
            <a:r>
              <a:rPr lang="en-US" dirty="0" smtClean="0"/>
              <a:t>.</a:t>
            </a:r>
            <a:endParaRPr lang="en-GB" b="1" dirty="0" smtClean="0">
              <a:solidFill>
                <a:schemeClr val="bg1"/>
              </a:solidFill>
            </a:endParaRPr>
          </a:p>
          <a:p>
            <a:pPr marL="520700" lvl="0" indent="-457200" rtl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 smtClean="0">
                <a:solidFill>
                  <a:schemeClr val="bg1"/>
                </a:solidFill>
              </a:rPr>
              <a:t>Always </a:t>
            </a:r>
            <a:r>
              <a:rPr lang="en-GB" b="1" dirty="0">
                <a:solidFill>
                  <a:schemeClr val="bg1"/>
                </a:solidFill>
              </a:rPr>
              <a:t>check for integer overflow </a:t>
            </a:r>
            <a:r>
              <a:rPr lang="en-GB" dirty="0"/>
              <a:t>when working with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external input (ex. function </a:t>
            </a:r>
            <a:r>
              <a:rPr lang="en-GB" dirty="0" err="1"/>
              <a:t>params</a:t>
            </a:r>
            <a:r>
              <a:rPr lang="en-GB" dirty="0"/>
              <a:t>)</a:t>
            </a:r>
            <a:endParaRPr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dirty="0"/>
              <a:t>You can </a:t>
            </a:r>
            <a:r>
              <a:rPr lang="en-GB" b="1" dirty="0">
                <a:solidFill>
                  <a:schemeClr val="bg1"/>
                </a:solidFill>
              </a:rPr>
              <a:t>use the </a:t>
            </a:r>
            <a:r>
              <a:rPr lang="en-GB" b="1" dirty="0" err="1">
                <a:solidFill>
                  <a:schemeClr val="bg1"/>
                </a:solidFill>
              </a:rPr>
              <a:t>SafeMath</a:t>
            </a:r>
            <a:r>
              <a:rPr lang="en-GB" b="1" dirty="0">
                <a:solidFill>
                  <a:schemeClr val="bg1"/>
                </a:solidFill>
              </a:rPr>
              <a:t> library </a:t>
            </a:r>
            <a:r>
              <a:rPr lang="en-GB" dirty="0"/>
              <a:t>if you have many overflow </a:t>
            </a:r>
            <a:r>
              <a:rPr lang="bg-BG" dirty="0"/>
              <a:t/>
            </a:r>
            <a:br>
              <a:rPr lang="bg-BG" dirty="0"/>
            </a:br>
            <a:r>
              <a:rPr lang="en-GB" dirty="0" smtClean="0"/>
              <a:t>checks</a:t>
            </a:r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u="sng" dirty="0" smtClean="0">
                <a:solidFill>
                  <a:schemeClr val="bg1"/>
                </a:solidFill>
                <a:hlinkClick r:id="rId3"/>
              </a:rPr>
              <a:t>Link </a:t>
            </a:r>
            <a:r>
              <a:rPr lang="en-GB" u="sng" dirty="0">
                <a:solidFill>
                  <a:schemeClr val="bg1"/>
                </a:solidFill>
                <a:hlinkClick r:id="rId3"/>
              </a:rPr>
              <a:t>to </a:t>
            </a:r>
            <a:r>
              <a:rPr lang="en-GB" u="sng" dirty="0" err="1">
                <a:solidFill>
                  <a:schemeClr val="bg1"/>
                </a:solidFill>
                <a:hlinkClick r:id="rId3"/>
              </a:rPr>
              <a:t>SafeMath</a:t>
            </a:r>
            <a:r>
              <a:rPr lang="en-GB" u="sng" dirty="0">
                <a:solidFill>
                  <a:schemeClr val="bg1"/>
                </a:solidFill>
                <a:hlinkClick r:id="rId3"/>
              </a:rPr>
              <a:t> in the Library Open Zeppelin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r>
              <a:rPr lang="en-US" dirty="0"/>
              <a:t>Arithmetic Over/Under Flows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6BC392-5C67-4629-971A-EF97D12E1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400" dirty="0"/>
              <a:t>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7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20700" indent="-45720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US" dirty="0" err="1" smtClean="0"/>
              <a:t>PoWHC</a:t>
            </a:r>
            <a:endParaRPr lang="en-US" dirty="0" smtClean="0">
              <a:solidFill>
                <a:schemeClr val="bg1"/>
              </a:solidFill>
            </a:endParaRPr>
          </a:p>
          <a:p>
            <a:pPr marL="63500" indent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  <a:buNone/>
            </a:pPr>
            <a:r>
              <a:rPr lang="en-US" dirty="0" smtClean="0"/>
              <a:t>A </a:t>
            </a:r>
            <a:r>
              <a:rPr lang="en-US" dirty="0"/>
              <a:t>4chan group decided it was a great idea to build a </a:t>
            </a:r>
            <a:r>
              <a:rPr lang="en-US" dirty="0" err="1"/>
              <a:t>ponzi</a:t>
            </a:r>
            <a:r>
              <a:rPr lang="en-US" dirty="0"/>
              <a:t> scheme on </a:t>
            </a:r>
            <a:r>
              <a:rPr lang="en-US" dirty="0" err="1"/>
              <a:t>Ethereum</a:t>
            </a:r>
            <a:r>
              <a:rPr lang="en-US" dirty="0"/>
              <a:t>, written in Solidity. They called it the Proof of Weak Hands Coin (</a:t>
            </a:r>
            <a:r>
              <a:rPr lang="en-US" dirty="0" err="1"/>
              <a:t>PoWHC</a:t>
            </a:r>
            <a:r>
              <a:rPr lang="en-US" dirty="0" smtClean="0"/>
              <a:t>)</a:t>
            </a:r>
          </a:p>
          <a:p>
            <a:pPr marL="63500" indent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  <a:buNone/>
            </a:pPr>
            <a:r>
              <a:rPr lang="en-US" dirty="0" smtClean="0">
                <a:hlinkClick r:id="rId3"/>
              </a:rPr>
              <a:t>This post </a:t>
            </a:r>
            <a:r>
              <a:rPr lang="en-US" dirty="0" smtClean="0"/>
              <a:t>explains it</a:t>
            </a:r>
          </a:p>
          <a:p>
            <a:pPr marL="63500" indent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  <a:buNone/>
            </a:pPr>
            <a:endParaRPr lang="en-US" dirty="0" smtClean="0"/>
          </a:p>
          <a:p>
            <a:pPr marL="63500" indent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r>
              <a:rPr lang="en-US" dirty="0"/>
              <a:t>Real-World </a:t>
            </a:r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Batch </a:t>
            </a:r>
            <a:r>
              <a:rPr lang="en-US" dirty="0"/>
              <a:t>Transfer Overflow </a:t>
            </a:r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developers also implemented a </a:t>
            </a:r>
            <a:r>
              <a:rPr lang="en-US" dirty="0" err="1"/>
              <a:t>batchTransfer</a:t>
            </a:r>
            <a:r>
              <a:rPr lang="en-US" dirty="0"/>
              <a:t>() function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into </a:t>
            </a:r>
            <a:r>
              <a:rPr lang="en-US" dirty="0"/>
              <a:t>some ERC20 token contracts. </a:t>
            </a:r>
            <a:r>
              <a:rPr lang="en-US" dirty="0"/>
              <a:t>The implementation contained an overflow. </a:t>
            </a:r>
            <a:r>
              <a:rPr lang="en-US" dirty="0">
                <a:hlinkClick r:id="rId2"/>
              </a:rPr>
              <a:t>This</a:t>
            </a:r>
            <a:r>
              <a:rPr lang="en-US" dirty="0"/>
              <a:t> post explains </a:t>
            </a:r>
            <a:r>
              <a:rPr lang="en-US" dirty="0" smtClean="0"/>
              <a:t>it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7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Delegatecall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76BC392-5C67-4629-971A-EF97D12E1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DELEGATECALL opcode is identical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to </a:t>
            </a:r>
            <a:r>
              <a:rPr lang="en-US" sz="2800" dirty="0"/>
              <a:t>the standard message call, except that the code executed at the targeted </a:t>
            </a:r>
            <a:r>
              <a:rPr lang="en-US" sz="2800" dirty="0" smtClean="0"/>
              <a:t>address </a:t>
            </a:r>
            <a:r>
              <a:rPr lang="en-US" sz="2800" dirty="0"/>
              <a:t>is run in the context of the </a:t>
            </a:r>
            <a:r>
              <a:rPr lang="en-US" sz="2800" dirty="0" smtClean="0"/>
              <a:t>calling </a:t>
            </a:r>
            <a:br>
              <a:rPr lang="en-US" sz="2800" dirty="0" smtClean="0"/>
            </a:br>
            <a:r>
              <a:rPr lang="en-US" sz="2800" dirty="0" smtClean="0"/>
              <a:t>contract </a:t>
            </a:r>
            <a:r>
              <a:rPr lang="en-US" sz="2800" dirty="0"/>
              <a:t>along with the fact that </a:t>
            </a:r>
            <a:r>
              <a:rPr lang="en-US" sz="2800" b="1" dirty="0" err="1"/>
              <a:t>msg.sender</a:t>
            </a:r>
            <a:r>
              <a:rPr lang="en-US" sz="2800" dirty="0"/>
              <a:t> and </a:t>
            </a:r>
            <a:r>
              <a:rPr lang="en-US" sz="2800" b="1" dirty="0" err="1"/>
              <a:t>msg.value</a:t>
            </a:r>
            <a:r>
              <a:rPr lang="en-US" sz="2800" dirty="0"/>
              <a:t> remain </a:t>
            </a:r>
            <a:r>
              <a:rPr lang="en-US" sz="2800" dirty="0" smtClean="0"/>
              <a:t>unchanged</a:t>
            </a:r>
            <a:r>
              <a:rPr lang="en-US" sz="2800" dirty="0"/>
              <a:t>.</a:t>
            </a:r>
            <a:endParaRPr lang="en-GB" sz="28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66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6BC392-5C67-4629-971A-EF97D12E1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400" dirty="0"/>
              <a:t>Example </a:t>
            </a:r>
            <a:r>
              <a:rPr lang="en-GB" sz="44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4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Parity </a:t>
            </a:r>
            <a:r>
              <a:rPr lang="en-US" dirty="0" err="1"/>
              <a:t>Multisig</a:t>
            </a:r>
            <a:r>
              <a:rPr lang="en-US" dirty="0"/>
              <a:t> Wallet (Second Hack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The Second Parity </a:t>
            </a:r>
            <a:r>
              <a:rPr lang="en-US" dirty="0" err="1"/>
              <a:t>Multisig</a:t>
            </a:r>
            <a:r>
              <a:rPr lang="en-US" dirty="0"/>
              <a:t> Wallet hack is an example of how the context of well-written library code can be exploited if run in its non-intended context. There are a number of good explanations of this hack, such as this overview: </a:t>
            </a:r>
            <a:r>
              <a:rPr lang="en-US" dirty="0">
                <a:hlinkClick r:id="rId2"/>
              </a:rPr>
              <a:t>Parity </a:t>
            </a:r>
            <a:r>
              <a:rPr lang="en-US" dirty="0" err="1">
                <a:hlinkClick r:id="rId2"/>
              </a:rPr>
              <a:t>MultiSig</a:t>
            </a:r>
            <a:r>
              <a:rPr lang="en-US" dirty="0">
                <a:hlinkClick r:id="rId2"/>
              </a:rPr>
              <a:t> Hacked. Again</a:t>
            </a:r>
            <a:r>
              <a:rPr lang="en-US" dirty="0"/>
              <a:t> by Anthony </a:t>
            </a:r>
            <a:r>
              <a:rPr lang="en-US" dirty="0" err="1"/>
              <a:t>Akentiev</a:t>
            </a:r>
            <a:r>
              <a:rPr lang="en-US" dirty="0"/>
              <a:t>, this </a:t>
            </a:r>
            <a:r>
              <a:rPr lang="en-US" dirty="0">
                <a:hlinkClick r:id="rId3"/>
              </a:rPr>
              <a:t>stack exchange question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An In-Depth Look at the Parity </a:t>
            </a:r>
            <a:r>
              <a:rPr lang="en-US" dirty="0" err="1">
                <a:hlinkClick r:id="rId4"/>
              </a:rPr>
              <a:t>Multisig</a:t>
            </a:r>
            <a:r>
              <a:rPr lang="en-US" dirty="0">
                <a:hlinkClick r:id="rId4"/>
              </a:rPr>
              <a:t> Bug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4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-GB" sz="3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3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30200" marR="0" lvl="0" indent="-33020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Noto Sans Symbols"/>
              <a:buAutoNum type="arabicPeriod"/>
            </a:pPr>
            <a:r>
              <a:rPr lang="en-GB" dirty="0"/>
              <a:t>Common concerns</a:t>
            </a:r>
            <a:endParaRPr dirty="0"/>
          </a:p>
          <a:p>
            <a:pPr marL="330200" lvl="0" indent="-330200">
              <a:lnSpc>
                <a:spcPct val="117647"/>
              </a:lnSpc>
              <a:spcBef>
                <a:spcPts val="0"/>
              </a:spcBef>
              <a:buClr>
                <a:schemeClr val="tx1"/>
              </a:buClr>
              <a:buFont typeface="Noto Sans Symbols"/>
              <a:buAutoNum type="arabicPeriod"/>
            </a:pPr>
            <a:r>
              <a:rPr lang="en-GB" dirty="0"/>
              <a:t>Known Attacks</a:t>
            </a:r>
          </a:p>
          <a:p>
            <a:pPr marL="330200" marR="0" lvl="0" indent="-330200" algn="l" rtl="0">
              <a:lnSpc>
                <a:spcPct val="117647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Noto Sans Symbols"/>
              <a:buAutoNum type="arabicPeriod"/>
            </a:pPr>
            <a:r>
              <a:rPr lang="en-GB" dirty="0"/>
              <a:t>Securing contracts</a:t>
            </a:r>
          </a:p>
          <a:p>
            <a:pPr marL="330200" marR="0" lvl="0" indent="-330200" algn="l" rtl="0">
              <a:lnSpc>
                <a:spcPct val="117647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Noto Sans Symbols"/>
              <a:buAutoNum type="arabicPeriod"/>
            </a:pPr>
            <a:r>
              <a:rPr lang="en-GB" dirty="0"/>
              <a:t>Anti-patterns &amp; </a:t>
            </a:r>
            <a:r>
              <a:rPr lang="en-GB" dirty="0" smtClean="0"/>
              <a:t>Tips</a:t>
            </a:r>
            <a:endParaRPr lang="en-GB" dirty="0"/>
          </a:p>
        </p:txBody>
      </p:sp>
      <p:sp>
        <p:nvSpPr>
          <p:cNvPr id="136" name="Shape 136"/>
          <p:cNvSpPr txBox="1"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 in Solidity have visibility specifiers which dictate how functions are allowed to be called. The visibility determines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whether </a:t>
            </a:r>
            <a:r>
              <a:rPr lang="en-US" dirty="0"/>
              <a:t>a function can be called externally by users, by other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derived </a:t>
            </a:r>
            <a:r>
              <a:rPr lang="en-US" dirty="0"/>
              <a:t>contracts, only internally or only externally.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</a:t>
            </a:r>
            <a:r>
              <a:rPr lang="en-US" dirty="0" smtClean="0"/>
              <a:t>Visibilities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6BC392-5C67-4629-971A-EF97D12E1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400" dirty="0"/>
              <a:t>Example </a:t>
            </a:r>
            <a:r>
              <a:rPr lang="en-GB" sz="4400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Parity </a:t>
            </a:r>
            <a:r>
              <a:rPr lang="en-US" dirty="0" err="1"/>
              <a:t>Multisig</a:t>
            </a:r>
            <a:r>
              <a:rPr lang="en-US" dirty="0"/>
              <a:t> </a:t>
            </a:r>
            <a:r>
              <a:rPr lang="en-US" dirty="0" smtClean="0"/>
              <a:t>Wallet (First </a:t>
            </a:r>
            <a:r>
              <a:rPr lang="en-US" dirty="0"/>
              <a:t>Hack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In the first Parity multi-sig hack, about $31M worth of Ether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was stolen </a:t>
            </a:r>
            <a:r>
              <a:rPr lang="en-US" dirty="0"/>
              <a:t>from primarily three wallets. </a:t>
            </a:r>
          </a:p>
          <a:p>
            <a:pPr marL="0" indent="0">
              <a:buNone/>
            </a:pPr>
            <a:r>
              <a:rPr lang="en-US" dirty="0"/>
              <a:t>Essentially, the multi-sig wallet </a:t>
            </a:r>
            <a:r>
              <a:rPr lang="en-US" dirty="0" smtClean="0"/>
              <a:t>is </a:t>
            </a:r>
            <a:r>
              <a:rPr lang="en-US" dirty="0"/>
              <a:t>constructed from a base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Wallet </a:t>
            </a:r>
            <a:r>
              <a:rPr lang="en-US" dirty="0"/>
              <a:t>contract which calls a library contract containing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core functionality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4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68300" rtl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200"/>
            </a:pPr>
            <a:r>
              <a:rPr lang="en-GB" sz="2200" dirty="0"/>
              <a:t>keep your contracts </a:t>
            </a:r>
            <a:r>
              <a:rPr lang="en-GB" sz="2200" b="1" dirty="0">
                <a:solidFill>
                  <a:schemeClr val="bg1"/>
                </a:solidFill>
              </a:rPr>
              <a:t>small and modular</a:t>
            </a:r>
            <a:endParaRPr sz="2200" b="1" dirty="0">
              <a:solidFill>
                <a:schemeClr val="bg1"/>
              </a:solidFill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200"/>
            </a:pPr>
            <a:r>
              <a:rPr lang="en-GB" sz="2200" dirty="0"/>
              <a:t>via inheritance, libraries, interfaces, ...</a:t>
            </a:r>
            <a:endParaRPr sz="2200"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200"/>
            </a:pPr>
            <a:r>
              <a:rPr lang="en-GB" sz="2200" b="1" dirty="0">
                <a:solidFill>
                  <a:schemeClr val="bg1"/>
                </a:solidFill>
              </a:rPr>
              <a:t>include a fail-safe </a:t>
            </a:r>
            <a:r>
              <a:rPr lang="en-GB" sz="2200" b="1" dirty="0" smtClean="0">
                <a:solidFill>
                  <a:schemeClr val="bg1"/>
                </a:solidFill>
              </a:rPr>
              <a:t>mode</a:t>
            </a:r>
            <a:endParaRPr sz="2200" b="1" dirty="0">
              <a:solidFill>
                <a:schemeClr val="bg1"/>
              </a:solidFill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200"/>
            </a:pPr>
            <a:r>
              <a:rPr lang="en-GB" sz="2200" dirty="0"/>
              <a:t>when the contract reaches an impossible state, make it lock </a:t>
            </a:r>
            <a:r>
              <a:rPr lang="bg-BG" sz="2200" dirty="0"/>
              <a:t/>
            </a:r>
            <a:br>
              <a:rPr lang="bg-BG" sz="2200" dirty="0"/>
            </a:br>
            <a:r>
              <a:rPr lang="en-GB" sz="2200" dirty="0"/>
              <a:t>down and hand over control to a trusted party</a:t>
            </a:r>
            <a:endParaRPr sz="2200" dirty="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Good Practices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 indent="-368300">
              <a:spcBef>
                <a:spcPts val="0"/>
              </a:spcBef>
              <a:buSzPts val="2200"/>
            </a:pPr>
            <a:r>
              <a:rPr lang="en-US" sz="2200" dirty="0"/>
              <a:t>beware that </a:t>
            </a:r>
            <a:r>
              <a:rPr lang="en-US" sz="2200" b="1" dirty="0" err="1">
                <a:solidFill>
                  <a:schemeClr val="bg1"/>
                </a:solidFill>
              </a:rPr>
              <a:t>block.timestamp</a:t>
            </a:r>
            <a:r>
              <a:rPr lang="en-US" sz="2200" b="1" dirty="0">
                <a:solidFill>
                  <a:schemeClr val="bg1"/>
                </a:solidFill>
              </a:rPr>
              <a:t> (or now) can be manipulated </a:t>
            </a:r>
            <a:r>
              <a:rPr lang="en-US" sz="2200" dirty="0"/>
              <a:t>by the miner</a:t>
            </a:r>
          </a:p>
          <a:p>
            <a:pPr lvl="1" indent="-368300">
              <a:spcBef>
                <a:spcPts val="0"/>
              </a:spcBef>
              <a:buSzPts val="2200"/>
            </a:pPr>
            <a:r>
              <a:rPr lang="en-US" sz="2200" dirty="0"/>
              <a:t>don’t use it as a source of randomness.</a:t>
            </a:r>
          </a:p>
          <a:p>
            <a:pPr lvl="0" indent="-368300">
              <a:spcBef>
                <a:spcPts val="0"/>
              </a:spcBef>
              <a:buSzPts val="2200"/>
            </a:pPr>
            <a:r>
              <a:rPr lang="en-US" sz="2200" dirty="0"/>
              <a:t>keep in mind that </a:t>
            </a:r>
            <a:r>
              <a:rPr lang="en-US" sz="2200" b="1" dirty="0">
                <a:solidFill>
                  <a:schemeClr val="bg1"/>
                </a:solidFill>
              </a:rPr>
              <a:t>multiple transactions to your contract can be </a:t>
            </a:r>
            <a:r>
              <a:rPr lang="bg-BG" sz="2200" b="1" dirty="0">
                <a:solidFill>
                  <a:schemeClr val="bg1"/>
                </a:solidFill>
              </a:rPr>
              <a:t/>
            </a:r>
            <a:br>
              <a:rPr lang="bg-BG" sz="22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made and included in a single block.</a:t>
            </a:r>
          </a:p>
          <a:p>
            <a:pPr lvl="1" indent="-368300">
              <a:spcBef>
                <a:spcPts val="0"/>
              </a:spcBef>
              <a:buSzPts val="2200"/>
            </a:pPr>
            <a:r>
              <a:rPr lang="en-US" sz="2200" dirty="0"/>
              <a:t>which means that </a:t>
            </a:r>
            <a:r>
              <a:rPr lang="en-US" sz="2200" b="1" dirty="0" err="1">
                <a:solidFill>
                  <a:schemeClr val="bg1"/>
                </a:solidFill>
              </a:rPr>
              <a:t>block.number</a:t>
            </a:r>
            <a:r>
              <a:rPr lang="en-US" sz="2200" dirty="0"/>
              <a:t>, </a:t>
            </a:r>
            <a:r>
              <a:rPr lang="en-US" sz="2200" b="1" dirty="0" err="1">
                <a:solidFill>
                  <a:schemeClr val="bg1"/>
                </a:solidFill>
              </a:rPr>
              <a:t>block.timestamp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dirty="0"/>
              <a:t>and others will </a:t>
            </a:r>
            <a:r>
              <a:rPr lang="bg-BG" sz="2200" dirty="0"/>
              <a:t/>
            </a:r>
            <a:br>
              <a:rPr lang="bg-BG" sz="2200" dirty="0"/>
            </a:br>
            <a:r>
              <a:rPr lang="en-US" sz="2200" dirty="0"/>
              <a:t>be the same across all calls.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Good Practices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2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20700" lvl="0" indent="-457200" rtl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dirty="0"/>
              <a:t>avoid using </a:t>
            </a:r>
            <a:r>
              <a:rPr lang="en-GB" b="1" dirty="0" err="1">
                <a:solidFill>
                  <a:schemeClr val="bg1"/>
                </a:solidFill>
              </a:rPr>
              <a:t>address.call.value</a:t>
            </a:r>
            <a:r>
              <a:rPr lang="en-GB" b="1" dirty="0">
                <a:solidFill>
                  <a:schemeClr val="bg1"/>
                </a:solidFill>
              </a:rPr>
              <a:t>(x)() </a:t>
            </a:r>
            <a:r>
              <a:rPr lang="en-GB" dirty="0"/>
              <a:t>to send ETH</a:t>
            </a:r>
            <a:endParaRPr dirty="0"/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900"/>
            </a:pPr>
            <a:r>
              <a:rPr lang="en-GB" dirty="0"/>
              <a:t>they </a:t>
            </a:r>
            <a:r>
              <a:rPr lang="en-GB" b="1" dirty="0">
                <a:solidFill>
                  <a:schemeClr val="bg1"/>
                </a:solidFill>
              </a:rPr>
              <a:t>aren’t </a:t>
            </a:r>
            <a:r>
              <a:rPr lang="en-GB" dirty="0"/>
              <a:t>considered </a:t>
            </a:r>
            <a:r>
              <a:rPr lang="en-GB" b="1" dirty="0" err="1">
                <a:solidFill>
                  <a:schemeClr val="bg1"/>
                </a:solidFill>
              </a:rPr>
              <a:t>reentrancy</a:t>
            </a:r>
            <a:r>
              <a:rPr lang="en-GB" b="1" dirty="0">
                <a:solidFill>
                  <a:schemeClr val="bg1"/>
                </a:solidFill>
              </a:rPr>
              <a:t> safe</a:t>
            </a:r>
            <a:endParaRPr lang="bg-BG" b="1" dirty="0">
              <a:solidFill>
                <a:schemeClr val="bg1"/>
              </a:solidFill>
            </a:endParaRPr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900"/>
            </a:pPr>
            <a:r>
              <a:rPr lang="en-US" dirty="0"/>
              <a:t>they don’t put a 2300 gas limit on the fallback function</a:t>
            </a:r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don’t assume money cannot be sent to your contract</a:t>
            </a:r>
            <a:endParaRPr b="1" dirty="0">
              <a:solidFill>
                <a:schemeClr val="bg1"/>
              </a:solidFill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200"/>
            </a:pPr>
            <a:r>
              <a:rPr lang="en-GB" sz="2200" dirty="0"/>
              <a:t>a </a:t>
            </a:r>
            <a:r>
              <a:rPr lang="en-GB" b="1" dirty="0" err="1">
                <a:solidFill>
                  <a:schemeClr val="bg1"/>
                </a:solidFill>
              </a:rPr>
              <a:t>selfdestruct</a:t>
            </a:r>
            <a:r>
              <a:rPr lang="en-GB" sz="2200" dirty="0"/>
              <a:t> call of another contract will force funds anywhere</a:t>
            </a:r>
            <a:endParaRPr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always use a withdraw pattern </a:t>
            </a:r>
            <a:r>
              <a:rPr lang="en-GB" dirty="0"/>
              <a:t>for ETH transfers to avoid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deadlocks</a:t>
            </a:r>
            <a:endParaRPr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dirty="0"/>
              <a:t>calling contracts should be ask-to-get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sz="quarter" idx="10"/>
          </p:nvPr>
        </p:nvSpPr>
        <p:spPr>
          <a:xfrm>
            <a:off x="0" y="897094"/>
            <a:ext cx="9080205" cy="3900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20700" lvl="0" indent="-457200" rtl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Any external call fails </a:t>
            </a:r>
            <a:r>
              <a:rPr lang="en-GB" dirty="0"/>
              <a:t>when the call stack depth is 1024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(even ETH transfers). Assume that nothing is certain to succeed.</a:t>
            </a:r>
            <a:endParaRPr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The functions send(), call() and </a:t>
            </a:r>
            <a:r>
              <a:rPr lang="en-GB" b="1" dirty="0" err="1">
                <a:solidFill>
                  <a:schemeClr val="bg1"/>
                </a:solidFill>
              </a:rPr>
              <a:t>delegatecall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/>
              <a:t> return false on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failure and </a:t>
            </a:r>
            <a:r>
              <a:rPr lang="en-GB" b="1" dirty="0">
                <a:solidFill>
                  <a:schemeClr val="bg1"/>
                </a:solidFill>
              </a:rPr>
              <a:t>do not raise exceptions</a:t>
            </a:r>
            <a:r>
              <a:rPr lang="en-GB" dirty="0"/>
              <a:t>.</a:t>
            </a:r>
            <a:endParaRPr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 err="1">
                <a:solidFill>
                  <a:schemeClr val="bg1"/>
                </a:solidFill>
              </a:rPr>
              <a:t>msg.sender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is the address from the latest call, </a:t>
            </a:r>
            <a:r>
              <a:rPr lang="en-GB" b="1" dirty="0" err="1">
                <a:solidFill>
                  <a:schemeClr val="bg1"/>
                </a:solidFill>
              </a:rPr>
              <a:t>tx.origin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is the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initial address that triggered the transaction</a:t>
            </a:r>
            <a:endParaRPr dirty="0"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20700" lvl="0" indent="-457200" rtl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check for impossible cases </a:t>
            </a:r>
            <a:r>
              <a:rPr lang="en-GB" dirty="0"/>
              <a:t>via assert()</a:t>
            </a:r>
            <a:endParaRPr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keep </a:t>
            </a:r>
            <a:r>
              <a:rPr lang="en-GB" b="1" dirty="0" err="1">
                <a:solidFill>
                  <a:schemeClr val="bg1"/>
                </a:solidFill>
              </a:rPr>
              <a:t>fallbacks</a:t>
            </a:r>
            <a:r>
              <a:rPr lang="en-GB" b="1" dirty="0">
                <a:solidFill>
                  <a:schemeClr val="bg1"/>
                </a:solidFill>
              </a:rPr>
              <a:t> cheap</a:t>
            </a:r>
            <a:endParaRPr b="1" dirty="0">
              <a:solidFill>
                <a:schemeClr val="bg1"/>
              </a:solidFill>
            </a:endParaRPr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900"/>
            </a:pPr>
            <a:r>
              <a:rPr lang="en-GB" dirty="0"/>
              <a:t>they usually only have 2300 gas. Only enough for an event</a:t>
            </a:r>
            <a:endParaRPr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dirty="0"/>
              <a:t>always explicitly specify access modifiers (</a:t>
            </a:r>
            <a:r>
              <a:rPr lang="en-GB" b="1" dirty="0">
                <a:solidFill>
                  <a:schemeClr val="bg1"/>
                </a:solidFill>
              </a:rPr>
              <a:t>public</a:t>
            </a:r>
            <a:r>
              <a:rPr lang="en-GB" dirty="0"/>
              <a:t>; </a:t>
            </a:r>
            <a:r>
              <a:rPr lang="en-GB" b="1" dirty="0">
                <a:solidFill>
                  <a:schemeClr val="bg1"/>
                </a:solidFill>
              </a:rPr>
              <a:t>private</a:t>
            </a:r>
            <a:r>
              <a:rPr lang="en-GB" dirty="0"/>
              <a:t>)</a:t>
            </a:r>
            <a:endParaRPr dirty="0"/>
          </a:p>
          <a:p>
            <a:pPr marL="520700" lvl="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dirty="0"/>
              <a:t>use a </a:t>
            </a:r>
            <a:r>
              <a:rPr lang="en-GB" b="1" dirty="0">
                <a:solidFill>
                  <a:schemeClr val="bg1"/>
                </a:solidFill>
              </a:rPr>
              <a:t>specific solidity version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</a:t>
            </a:r>
            <a:endParaRPr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14630" y="3264768"/>
            <a:ext cx="2712433" cy="1492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chemeClr val="accent2"/>
                </a:solidFill>
                <a:effectLst/>
                <a:cs typeface="Calibri"/>
              </a:rPr>
              <a:t>// bad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pragma solidity ^0.4.24;</a:t>
            </a:r>
          </a:p>
          <a:p>
            <a:endParaRPr lang="en-US" b="0" dirty="0">
              <a:solidFill>
                <a:schemeClr val="accent1"/>
              </a:solidFill>
              <a:effectLst/>
              <a:cs typeface="Calibri"/>
            </a:endParaRPr>
          </a:p>
          <a:p>
            <a:endParaRPr lang="en-US" b="0" dirty="0">
              <a:solidFill>
                <a:schemeClr val="accent1"/>
              </a:solidFill>
              <a:effectLst/>
              <a:cs typeface="Calibri"/>
            </a:endParaRPr>
          </a:p>
          <a:p>
            <a:r>
              <a:rPr lang="en-US" b="0" dirty="0">
                <a:solidFill>
                  <a:schemeClr val="accent2"/>
                </a:solidFill>
                <a:effectLst/>
                <a:cs typeface="Calibri"/>
              </a:rPr>
              <a:t>// good</a:t>
            </a:r>
          </a:p>
          <a:p>
            <a:r>
              <a:rPr lang="en-US" dirty="0">
                <a:solidFill>
                  <a:schemeClr val="tx1"/>
                </a:solidFill>
                <a:effectLst/>
                <a:cs typeface="Calibri"/>
              </a:rPr>
              <a:t>pragma solidity 0.4.24;</a:t>
            </a:r>
          </a:p>
          <a:p>
            <a:endParaRPr lang="en-US" dirty="0">
              <a:solidFill>
                <a:schemeClr val="tx1"/>
              </a:solidFill>
              <a:effectLst/>
              <a:cs typeface="Calibri"/>
            </a:endParaRPr>
          </a:p>
          <a:p>
            <a:endParaRPr lang="en-US" b="0" dirty="0">
              <a:solidFill>
                <a:schemeClr val="accent1"/>
              </a:solidFill>
              <a:effectLst/>
              <a:cs typeface="Calibri"/>
            </a:endParaRPr>
          </a:p>
          <a:p>
            <a:endParaRPr lang="en-US" b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20700" lvl="0" indent="-457200" rtl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Differ literal operations from integer operations</a:t>
            </a:r>
            <a:endParaRPr b="1" dirty="0">
              <a:solidFill>
                <a:schemeClr val="bg1"/>
              </a:solidFill>
            </a:endParaRPr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900"/>
            </a:pPr>
            <a:r>
              <a:rPr lang="en-GB" dirty="0"/>
              <a:t>Literals have arbitrary precision</a:t>
            </a:r>
            <a:endParaRPr dirty="0"/>
          </a:p>
          <a:p>
            <a:pPr lvl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</a:pPr>
            <a:endParaRPr dirty="0"/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</a:t>
            </a:r>
            <a:endParaRPr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3422" y="2257602"/>
            <a:ext cx="4797951" cy="2387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  <a:cs typeface="Calibri"/>
              </a:rPr>
              <a:t>contract</a:t>
            </a:r>
            <a:r>
              <a:rPr lang="en-US" b="0" dirty="0">
                <a:solidFill>
                  <a:schemeClr val="accent1"/>
                </a:solidFill>
                <a:effectLst/>
                <a:cs typeface="Calibri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Test {</a:t>
            </a:r>
          </a:p>
          <a:p>
            <a:r>
              <a:rPr lang="en-US" b="0" dirty="0">
                <a:solidFill>
                  <a:schemeClr val="accent1"/>
                </a:solidFill>
                <a:effectLst/>
                <a:cs typeface="Calibri"/>
              </a:rPr>
              <a:t>   </a:t>
            </a:r>
            <a:r>
              <a:rPr lang="en-US" dirty="0">
                <a:solidFill>
                  <a:schemeClr val="bg1"/>
                </a:solidFill>
                <a:effectLst/>
                <a:cs typeface="Calibri"/>
              </a:rPr>
              <a:t>uint256 public </a:t>
            </a:r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a = 5;</a:t>
            </a:r>
          </a:p>
          <a:p>
            <a:r>
              <a:rPr lang="en-US" b="0" dirty="0">
                <a:solidFill>
                  <a:schemeClr val="accent1"/>
                </a:solidFill>
                <a:effectLst/>
                <a:cs typeface="Calibri"/>
              </a:rPr>
              <a:t>   </a:t>
            </a:r>
            <a:r>
              <a:rPr lang="en-US" dirty="0">
                <a:solidFill>
                  <a:schemeClr val="bg1"/>
                </a:solidFill>
                <a:effectLst/>
                <a:cs typeface="Calibri"/>
              </a:rPr>
              <a:t>uint256 public </a:t>
            </a:r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b = 2;</a:t>
            </a:r>
          </a:p>
          <a:p>
            <a:endParaRPr lang="en-US" b="0" dirty="0">
              <a:solidFill>
                <a:schemeClr val="bg1"/>
              </a:solidFill>
              <a:effectLst/>
              <a:cs typeface="Calibri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cs typeface="Calibri"/>
              </a:rPr>
              <a:t>   </a:t>
            </a:r>
            <a:r>
              <a:rPr lang="en-US" b="0" dirty="0">
                <a:solidFill>
                  <a:schemeClr val="accent2"/>
                </a:solidFill>
                <a:effectLst/>
                <a:cs typeface="Calibri"/>
              </a:rPr>
              <a:t>// 5/2 is 2, if 5 and 2 are variables</a:t>
            </a:r>
          </a:p>
          <a:p>
            <a:r>
              <a:rPr lang="en-US" dirty="0">
                <a:solidFill>
                  <a:schemeClr val="bg1"/>
                </a:solidFill>
                <a:effectLst/>
                <a:cs typeface="Calibri"/>
              </a:rPr>
              <a:t>   uint256 public </a:t>
            </a:r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c = (a/b) * 10; </a:t>
            </a:r>
            <a:r>
              <a:rPr lang="en-US" b="0" dirty="0">
                <a:solidFill>
                  <a:schemeClr val="accent2"/>
                </a:solidFill>
                <a:effectLst/>
                <a:cs typeface="Calibri"/>
              </a:rPr>
              <a:t>// = 20</a:t>
            </a:r>
          </a:p>
          <a:p>
            <a:endParaRPr lang="en-US" b="0" dirty="0">
              <a:solidFill>
                <a:schemeClr val="accent2"/>
              </a:solidFill>
              <a:effectLst/>
              <a:cs typeface="Calibri"/>
            </a:endParaRPr>
          </a:p>
          <a:p>
            <a:r>
              <a:rPr lang="en-US" b="0" dirty="0">
                <a:solidFill>
                  <a:schemeClr val="accent2"/>
                </a:solidFill>
                <a:effectLst/>
                <a:cs typeface="Calibri"/>
              </a:rPr>
              <a:t>   // 5/2 is 2.5 if 5 and 2 are literals</a:t>
            </a:r>
          </a:p>
          <a:p>
            <a:r>
              <a:rPr lang="en-US" b="0" dirty="0">
                <a:solidFill>
                  <a:schemeClr val="accent1"/>
                </a:solidFill>
                <a:effectLst/>
                <a:cs typeface="Calibri"/>
              </a:rPr>
              <a:t>   </a:t>
            </a:r>
            <a:r>
              <a:rPr lang="en-US" dirty="0">
                <a:solidFill>
                  <a:schemeClr val="bg1"/>
                </a:solidFill>
                <a:effectLst/>
                <a:cs typeface="Calibri"/>
              </a:rPr>
              <a:t>uint256 public </a:t>
            </a:r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d = (5/2) * 10; </a:t>
            </a:r>
            <a:r>
              <a:rPr lang="en-US" b="0" dirty="0">
                <a:solidFill>
                  <a:schemeClr val="accent2"/>
                </a:solidFill>
                <a:effectLst/>
                <a:cs typeface="Calibri"/>
              </a:rPr>
              <a:t>// = 25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cs typeface="Calibri"/>
              </a:rPr>
              <a:t>}</a:t>
            </a:r>
          </a:p>
          <a:p>
            <a:endParaRPr lang="en-US" b="0" dirty="0">
              <a:solidFill>
                <a:schemeClr val="accent1"/>
              </a:solidFill>
              <a:effectLst/>
              <a:cs typeface="Calibri"/>
            </a:endParaRPr>
          </a:p>
          <a:p>
            <a:endParaRPr lang="en-US" b="0" dirty="0">
              <a:solidFill>
                <a:schemeClr val="accent1"/>
              </a:solidFill>
              <a:effectLst/>
              <a:cs typeface="Calibri"/>
            </a:endParaRPr>
          </a:p>
          <a:p>
            <a:endParaRPr lang="en-US" b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5400"/>
              <a:buFont typeface="Noto Sans Symbols"/>
              <a:buNone/>
            </a:pPr>
            <a:r>
              <a:rPr lang="en-GB" sz="5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sli.do</a:t>
            </a:r>
            <a:r>
              <a:rPr lang="en-GB" sz="4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4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8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GB" sz="8600" b="1" dirty="0" err="1"/>
              <a:t>SContracts</a:t>
            </a:r>
            <a:endParaRPr sz="45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35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-GB" sz="3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sz="quarter" idx="10"/>
          </p:nvPr>
        </p:nvSpPr>
        <p:spPr>
          <a:xfrm>
            <a:off x="142802" y="897094"/>
            <a:ext cx="9001198" cy="3900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20700" lvl="0" indent="-45720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dirty="0"/>
              <a:t>Be aware that </a:t>
            </a:r>
            <a:r>
              <a:rPr lang="en-GB" b="1" dirty="0">
                <a:solidFill>
                  <a:schemeClr val="bg1"/>
                </a:solidFill>
              </a:rPr>
              <a:t>solidity functions &amp; variables can be overridden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</a:t>
            </a:r>
            <a:endParaRPr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90265" y="2143745"/>
            <a:ext cx="5361169" cy="21234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54000" rIns="108000" bIns="54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  <a:cs typeface="Calibri"/>
              </a:rPr>
              <a:t>contract</a:t>
            </a:r>
            <a:r>
              <a:rPr lang="en-US" b="0" dirty="0">
                <a:solidFill>
                  <a:schemeClr val="accent1"/>
                </a:solidFill>
                <a:effectLst/>
                <a:cs typeface="Calibri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cs typeface="Calibri"/>
              </a:rPr>
              <a:t>PretendingToRevert</a:t>
            </a:r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 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cs typeface="Calibri"/>
              </a:rPr>
              <a:t>    </a:t>
            </a:r>
            <a:r>
              <a:rPr lang="en-US" dirty="0">
                <a:solidFill>
                  <a:schemeClr val="bg1"/>
                </a:solidFill>
                <a:effectLst/>
                <a:cs typeface="Calibri"/>
              </a:rPr>
              <a:t>function</a:t>
            </a:r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 revert() </a:t>
            </a:r>
            <a:r>
              <a:rPr lang="en-US" dirty="0">
                <a:solidFill>
                  <a:schemeClr val="bg1"/>
                </a:solidFill>
                <a:effectLst/>
                <a:cs typeface="Calibri"/>
              </a:rPr>
              <a:t>internal constant</a:t>
            </a:r>
            <a:r>
              <a:rPr lang="en-US" b="0" dirty="0">
                <a:solidFill>
                  <a:schemeClr val="bg1"/>
                </a:solidFill>
                <a:effectLst/>
                <a:cs typeface="Calibri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{}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}</a:t>
            </a:r>
          </a:p>
          <a:p>
            <a:endParaRPr lang="en-US" b="0" dirty="0">
              <a:solidFill>
                <a:schemeClr val="accent1"/>
              </a:solidFill>
              <a:effectLst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effectLst/>
                <a:cs typeface="Calibri"/>
              </a:rPr>
              <a:t>contract</a:t>
            </a:r>
            <a:r>
              <a:rPr lang="en-US" b="0" dirty="0">
                <a:solidFill>
                  <a:schemeClr val="accent1"/>
                </a:solidFill>
                <a:effectLst/>
                <a:cs typeface="Calibri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cs typeface="Calibri"/>
              </a:rPr>
              <a:t>ExampleContract</a:t>
            </a:r>
            <a:r>
              <a:rPr lang="en-US" b="0" dirty="0">
                <a:solidFill>
                  <a:schemeClr val="bg1"/>
                </a:solidFill>
                <a:effectLst/>
                <a:cs typeface="Calibri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cs typeface="Calibri"/>
              </a:rPr>
              <a:t>is</a:t>
            </a:r>
            <a:r>
              <a:rPr lang="en-US" b="0" dirty="0">
                <a:solidFill>
                  <a:schemeClr val="bg1"/>
                </a:solidFill>
                <a:effectLst/>
                <a:cs typeface="Calibri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cs typeface="Calibri"/>
              </a:rPr>
              <a:t>PretendingToRevert</a:t>
            </a:r>
            <a:r>
              <a:rPr lang="en-US" b="0" dirty="0">
                <a:solidFill>
                  <a:schemeClr val="bg1"/>
                </a:solidFill>
                <a:effectLst/>
                <a:cs typeface="Calibri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{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cs typeface="Calibri"/>
              </a:rPr>
              <a:t>    </a:t>
            </a:r>
            <a:r>
              <a:rPr lang="en-US" dirty="0">
                <a:solidFill>
                  <a:schemeClr val="bg1"/>
                </a:solidFill>
                <a:effectLst/>
                <a:cs typeface="Calibri"/>
              </a:rPr>
              <a:t>function</a:t>
            </a:r>
            <a:r>
              <a:rPr lang="en-US" b="0" dirty="0">
                <a:solidFill>
                  <a:schemeClr val="bg1"/>
                </a:solidFill>
                <a:effectLst/>
                <a:cs typeface="Calibri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cs typeface="Calibri"/>
              </a:rPr>
              <a:t>somethingBad</a:t>
            </a:r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() </a:t>
            </a:r>
            <a:r>
              <a:rPr lang="en-US" b="0" dirty="0">
                <a:solidFill>
                  <a:schemeClr val="bg1"/>
                </a:solidFill>
                <a:effectLst/>
                <a:cs typeface="Calibri"/>
              </a:rPr>
              <a:t>public </a:t>
            </a:r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{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        revert();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    }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cs typeface="Calibri"/>
              </a:rPr>
              <a:t>}</a:t>
            </a:r>
          </a:p>
          <a:p>
            <a:endParaRPr lang="en-US" b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</a:pPr>
            <a:r>
              <a:rPr lang="en-GB" sz="2400" dirty="0"/>
              <a:t>The most </a:t>
            </a:r>
            <a:r>
              <a:rPr lang="en-GB" sz="2400" b="1" dirty="0">
                <a:solidFill>
                  <a:schemeClr val="bg1"/>
                </a:solidFill>
              </a:rPr>
              <a:t>common concerns </a:t>
            </a:r>
            <a:r>
              <a:rPr lang="en-GB" sz="2400" dirty="0"/>
              <a:t>come with </a:t>
            </a:r>
            <a:r>
              <a:rPr lang="en-GB" sz="2400" b="1" dirty="0">
                <a:solidFill>
                  <a:schemeClr val="bg1"/>
                </a:solidFill>
              </a:rPr>
              <a:t>external calls</a:t>
            </a:r>
            <a:endParaRPr sz="2400" b="1" dirty="0">
              <a:solidFill>
                <a:schemeClr val="bg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</a:pPr>
            <a:r>
              <a:rPr lang="en-GB" sz="2400" dirty="0"/>
              <a:t>The most </a:t>
            </a:r>
            <a:r>
              <a:rPr lang="en-GB" sz="2400" b="1" dirty="0">
                <a:solidFill>
                  <a:schemeClr val="bg1"/>
                </a:solidFill>
              </a:rPr>
              <a:t>common attack is </a:t>
            </a:r>
            <a:r>
              <a:rPr lang="en-GB" sz="2400" b="1" dirty="0" err="1">
                <a:solidFill>
                  <a:schemeClr val="bg1"/>
                </a:solidFill>
              </a:rPr>
              <a:t>reentrancy</a:t>
            </a:r>
            <a:endParaRPr sz="1100" b="1" dirty="0">
              <a:solidFill>
                <a:schemeClr val="bg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400"/>
            </a:pPr>
            <a:r>
              <a:rPr lang="en-GB" sz="2400" dirty="0"/>
              <a:t>The best way to write your functions is using </a:t>
            </a:r>
            <a:br>
              <a:rPr lang="en-GB" sz="2400" dirty="0"/>
            </a:br>
            <a:r>
              <a:rPr lang="en-GB" sz="2400" b="1" dirty="0">
                <a:solidFill>
                  <a:schemeClr val="bg1"/>
                </a:solidFill>
              </a:rPr>
              <a:t>checks-effects-interactions</a:t>
            </a:r>
            <a:r>
              <a:rPr lang="en-GB" sz="2400" dirty="0"/>
              <a:t> pattern</a:t>
            </a:r>
            <a:endParaRPr sz="2400" dirty="0"/>
          </a:p>
          <a:p>
            <a:pPr marR="0" lvl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400"/>
            </a:pPr>
            <a:r>
              <a:rPr lang="en-GB" sz="2400" b="1" dirty="0">
                <a:solidFill>
                  <a:schemeClr val="bg1"/>
                </a:solidFill>
              </a:rPr>
              <a:t>Unit tests </a:t>
            </a:r>
            <a:r>
              <a:rPr lang="en-GB" sz="2400" dirty="0"/>
              <a:t>are used to </a:t>
            </a:r>
            <a:r>
              <a:rPr lang="en-GB" sz="2400" b="1" dirty="0">
                <a:solidFill>
                  <a:schemeClr val="bg1"/>
                </a:solidFill>
              </a:rPr>
              <a:t>automatically test and evaluate </a:t>
            </a: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dirty="0"/>
              <a:t>your contract</a:t>
            </a:r>
            <a:endParaRPr sz="2400" dirty="0"/>
          </a:p>
          <a:p>
            <a:pPr marR="0" lvl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400"/>
            </a:pPr>
            <a:r>
              <a:rPr lang="en-GB" sz="2400" b="1" dirty="0">
                <a:solidFill>
                  <a:schemeClr val="bg1"/>
                </a:solidFill>
              </a:rPr>
              <a:t>Truffle allows for unit tests </a:t>
            </a:r>
            <a:r>
              <a:rPr lang="en-GB" sz="2400" dirty="0"/>
              <a:t>both in JS and Solidity</a:t>
            </a:r>
            <a:endParaRPr sz="2400" dirty="0"/>
          </a:p>
          <a:p>
            <a:pPr marR="0" lvl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400"/>
            </a:pPr>
            <a:r>
              <a:rPr lang="en-GB" sz="2400" b="1" u="sng" dirty="0">
                <a:solidFill>
                  <a:schemeClr val="bg1"/>
                </a:solidFill>
              </a:rPr>
              <a:t>Unit tests are absolutely mandatory for your contract! Do them!</a:t>
            </a:r>
            <a:endParaRPr sz="2400" b="1" u="sng" dirty="0">
              <a:solidFill>
                <a:schemeClr val="bg1"/>
              </a:solidFill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-GB" sz="3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100" dirty="0"/>
          </a:p>
        </p:txBody>
      </p:sp>
      <p:sp>
        <p:nvSpPr>
          <p:cNvPr id="274" name="Shape 274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253700" y="721800"/>
            <a:ext cx="168981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Readings</a:t>
            </a: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 dirty="0"/>
              <a:t>Security is the most important topic in </a:t>
            </a:r>
            <a:br>
              <a:rPr lang="en-GB" dirty="0"/>
            </a:br>
            <a:r>
              <a:rPr lang="en-GB" dirty="0"/>
              <a:t>Solidity!</a:t>
            </a:r>
            <a:endParaRPr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 dirty="0"/>
              <a:t>Make sure that you read the following materials:</a:t>
            </a:r>
            <a:endParaRPr dirty="0"/>
          </a:p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http://solidity.readthedocs.io/en/v0.4.24/security-considerations.html</a:t>
            </a:r>
            <a:endParaRPr lang="en-GB" u="sng" dirty="0">
              <a:solidFill>
                <a:schemeClr val="hlink"/>
              </a:solidFill>
            </a:endParaRPr>
          </a:p>
          <a:p>
            <a:pPr lvl="0">
              <a:spcBef>
                <a:spcPts val="0"/>
              </a:spcBef>
              <a:buClr>
                <a:schemeClr val="tx1"/>
              </a:buClr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https://consensys.github.io/smart-contract-best-practices/recommendations/#protocol-specific-recommendations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sz="quarter" idx="10"/>
          </p:nvPr>
        </p:nvSpPr>
        <p:spPr>
          <a:xfrm>
            <a:off x="71917" y="861652"/>
            <a:ext cx="9511561" cy="3900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20700" lvl="0" indent="-457200" rtl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sz="2200" dirty="0"/>
              <a:t>Writing unit tests for truffle in JavaScript:</a:t>
            </a:r>
            <a:endParaRPr sz="2200" dirty="0"/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900"/>
            </a:pPr>
            <a:r>
              <a:rPr lang="en-GB" sz="2200" u="sng" dirty="0">
                <a:solidFill>
                  <a:schemeClr val="hlink"/>
                </a:solidFill>
                <a:hlinkClick r:id="rId3"/>
              </a:rPr>
              <a:t>http://truffleframework.com/docs/getting_started/javascript-tests</a:t>
            </a:r>
            <a:endParaRPr sz="2200"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sz="2200" dirty="0"/>
              <a:t>Writing unit tests for truffle in Solidity:</a:t>
            </a:r>
            <a:endParaRPr sz="2200" dirty="0"/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900"/>
            </a:pPr>
            <a:r>
              <a:rPr lang="en-GB" sz="2200" u="sng" dirty="0">
                <a:solidFill>
                  <a:schemeClr val="hlink"/>
                </a:solidFill>
                <a:hlinkClick r:id="rId4"/>
              </a:rPr>
              <a:t>http://truffleframework.com/docs/getting_started/solidity-tests</a:t>
            </a:r>
            <a:endParaRPr sz="2200" dirty="0"/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Readings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91" y="4800600"/>
            <a:ext cx="9085659" cy="27265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4091834" y="3401877"/>
            <a:ext cx="4251626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800540" y="3401877"/>
            <a:ext cx="2971610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6663290" y="4174774"/>
            <a:ext cx="1680170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800540" y="4174774"/>
            <a:ext cx="4175673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5222366" y="4174774"/>
            <a:ext cx="1194772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998081" y="1856081"/>
            <a:ext cx="4345379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800541" y="1856081"/>
            <a:ext cx="2893784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6507328" y="1083184"/>
            <a:ext cx="1836132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800540" y="1083184"/>
            <a:ext cx="3139344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4205962" y="1083184"/>
            <a:ext cx="2035288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4478904" y="2628979"/>
            <a:ext cx="1889744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6640770" y="2628979"/>
            <a:ext cx="1702690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800541" y="2628979"/>
            <a:ext cx="3406241" cy="647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848256" y="1550943"/>
            <a:ext cx="3767414" cy="1079719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3690298" y="3048282"/>
            <a:ext cx="4605446" cy="1079719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4819586" y="1550943"/>
            <a:ext cx="1472084" cy="1079719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6495586" y="1550943"/>
            <a:ext cx="1800158" cy="1079719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848257" y="3048282"/>
            <a:ext cx="2537339" cy="1079719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399" dirty="0"/>
              <a:t>Software University – High-Quality Education and </a:t>
            </a:r>
            <a:br>
              <a:rPr lang="en-US" sz="2399" dirty="0"/>
            </a:br>
            <a:r>
              <a:rPr lang="en-US" sz="23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174" noProof="1">
                <a:hlinkClick r:id="rId3"/>
              </a:rPr>
              <a:t>softuni.bg</a:t>
            </a:r>
            <a:r>
              <a:rPr lang="en-US" sz="2174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2399" dirty="0"/>
              <a:t>Software University Foundation</a:t>
            </a:r>
            <a:endParaRPr lang="bg-BG" sz="2399" dirty="0"/>
          </a:p>
          <a:p>
            <a:pPr lvl="1">
              <a:lnSpc>
                <a:spcPct val="100000"/>
              </a:lnSpc>
            </a:pPr>
            <a:r>
              <a:rPr lang="en-US" sz="2249" noProof="1">
                <a:hlinkClick r:id="rId4"/>
              </a:rPr>
              <a:t>http://softuni.foundation/</a:t>
            </a:r>
            <a:endParaRPr lang="en-US" sz="2249" noProof="1"/>
          </a:p>
          <a:p>
            <a:pPr>
              <a:lnSpc>
                <a:spcPct val="100000"/>
              </a:lnSpc>
            </a:pPr>
            <a:r>
              <a:rPr lang="en-US" sz="2399" dirty="0"/>
              <a:t>Software University @ Facebook</a:t>
            </a:r>
          </a:p>
          <a:p>
            <a:pPr marL="742709" lvl="1" indent="-285657" defTabSz="914103">
              <a:lnSpc>
                <a:spcPct val="100000"/>
              </a:lnSpc>
              <a:tabLst>
                <a:tab pos="211868" algn="l"/>
              </a:tabLst>
              <a:defRPr/>
            </a:pPr>
            <a:r>
              <a:rPr lang="en-US" sz="2174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174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399" dirty="0"/>
              <a:t>Software University Forums</a:t>
            </a:r>
          </a:p>
          <a:p>
            <a:pPr marL="742709" lvl="1" indent="-285657" defTabSz="914103">
              <a:lnSpc>
                <a:spcPct val="100000"/>
              </a:lnSpc>
              <a:tabLst>
                <a:tab pos="211868" algn="l"/>
              </a:tabLst>
              <a:defRPr/>
            </a:pPr>
            <a:r>
              <a:rPr lang="en-US" sz="2099" dirty="0">
                <a:hlinkClick r:id="rId6"/>
              </a:rPr>
              <a:t>forum.softuni.bg</a:t>
            </a:r>
            <a:endParaRPr lang="en-US" sz="20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1" y="1903585"/>
            <a:ext cx="1591937" cy="397058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46" y="1543050"/>
            <a:ext cx="2525150" cy="3362218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0650" y="2740779"/>
            <a:ext cx="838837" cy="8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4019751"/>
            <a:ext cx="781472" cy="7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086" y="2857500"/>
            <a:ext cx="3481750" cy="1218183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30200" marR="0" lvl="0" indent="-33020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Noto Sans Symbols"/>
              <a:buAutoNum type="arabicPeriod"/>
            </a:pPr>
            <a:r>
              <a:rPr lang="en-US" noProof="1"/>
              <a:t>Blokchain Intro</a:t>
            </a:r>
          </a:p>
          <a:p>
            <a:pPr marL="330200" marR="0" lvl="0" indent="-33020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Noto Sans Symbols"/>
              <a:buAutoNum type="arabicPeriod"/>
            </a:pPr>
            <a:r>
              <a:rPr lang="en-US" sz="2600" b="0" i="0" u="none" strike="noStrike" cap="none" noProof="1">
                <a:latin typeface="Calibri"/>
                <a:ea typeface="Calibri"/>
                <a:cs typeface="Calibri"/>
                <a:sym typeface="Calibri"/>
              </a:rPr>
              <a:t>Ethereum Intro</a:t>
            </a:r>
          </a:p>
          <a:p>
            <a:pPr marL="330200" marR="0" lvl="0" indent="-33020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Noto Sans Symbols"/>
              <a:buAutoNum type="arabicPeriod"/>
            </a:pPr>
            <a:r>
              <a:rPr lang="en-US" noProof="1"/>
              <a:t>Smart Contract Basics</a:t>
            </a:r>
          </a:p>
          <a:p>
            <a:pPr marL="330200" marR="0" lvl="0" indent="-33020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Noto Sans Symbols"/>
              <a:buAutoNum type="arabicPeriod"/>
            </a:pPr>
            <a:r>
              <a:rPr lang="en-US" sz="2600" b="0" i="0" u="none" strike="noStrike" cap="none" noProof="1">
                <a:latin typeface="Calibri"/>
                <a:ea typeface="Calibri"/>
                <a:cs typeface="Calibri"/>
                <a:sym typeface="Calibri"/>
              </a:rPr>
              <a:t>Solidity Data Types</a:t>
            </a:r>
          </a:p>
          <a:p>
            <a:pPr marL="330200" marR="0" lvl="0" indent="-33020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Noto Sans Symbols"/>
              <a:buAutoNum type="arabicPeriod"/>
            </a:pPr>
            <a:r>
              <a:rPr lang="en-US" noProof="1"/>
              <a:t>Inheritance</a:t>
            </a:r>
          </a:p>
          <a:p>
            <a:pPr marL="330200" lvl="0" indent="-330200">
              <a:lnSpc>
                <a:spcPct val="117647"/>
              </a:lnSpc>
              <a:spcBef>
                <a:spcPts val="0"/>
              </a:spcBef>
              <a:buClr>
                <a:schemeClr val="tx1"/>
              </a:buClr>
              <a:buFont typeface="Noto Sans Symbols"/>
              <a:buAutoNum type="arabicPeriod"/>
            </a:pPr>
            <a:r>
              <a:rPr lang="en-US" noProof="1"/>
              <a:t>Web3 Interactions</a:t>
            </a:r>
          </a:p>
          <a:p>
            <a:pPr marL="330200" marR="0" lvl="0" indent="-33020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Noto Sans Symbols"/>
              <a:buAutoNum type="arabicPeriod"/>
            </a:pPr>
            <a:r>
              <a:rPr lang="en-US" sz="2600" b="0" i="0" u="none" strike="noStrike" cap="none" noProof="1">
                <a:latin typeface="Calibri"/>
                <a:ea typeface="Calibri"/>
                <a:cs typeface="Calibri"/>
                <a:sym typeface="Calibri"/>
              </a:rPr>
              <a:t>Optimization</a:t>
            </a:r>
          </a:p>
          <a:p>
            <a:pPr marL="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None/>
            </a:pPr>
            <a:endParaRPr lang="en-US" sz="2600" b="0" i="0" u="none" strike="noStrike" cap="none" noProof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-GB" sz="3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Course Summary</a:t>
            </a:r>
            <a:endParaRPr sz="3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0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20700" lvl="0" indent="-457200" rtl="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Deadlock</a:t>
            </a:r>
            <a:r>
              <a:rPr lang="en-GB" dirty="0"/>
              <a:t> situations</a:t>
            </a:r>
            <a:endParaRPr dirty="0"/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900"/>
            </a:pPr>
            <a:r>
              <a:rPr lang="en-GB" b="1" dirty="0">
                <a:solidFill>
                  <a:schemeClr val="bg1"/>
                </a:solidFill>
              </a:rPr>
              <a:t>Gas Limit</a:t>
            </a:r>
            <a:endParaRPr b="1" dirty="0">
              <a:solidFill>
                <a:schemeClr val="bg1"/>
              </a:solidFill>
            </a:endParaRPr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900"/>
            </a:pPr>
            <a:r>
              <a:rPr lang="en-GB" b="1" dirty="0">
                <a:solidFill>
                  <a:schemeClr val="bg1"/>
                </a:solidFill>
              </a:rPr>
              <a:t>Failing external calls</a:t>
            </a:r>
            <a:endParaRPr b="1" dirty="0">
              <a:solidFill>
                <a:schemeClr val="bg1"/>
              </a:solidFill>
            </a:endParaRP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n-GB" dirty="0"/>
              <a:t>Depending on them for critical actions (Parity, listen :) )</a:t>
            </a:r>
            <a:endParaRPr dirty="0"/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External calls</a:t>
            </a:r>
            <a:endParaRPr b="1" dirty="0">
              <a:solidFill>
                <a:schemeClr val="bg1"/>
              </a:solidFill>
            </a:endParaRPr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dirty="0"/>
              <a:t>Incorrect </a:t>
            </a:r>
            <a:r>
              <a:rPr lang="en-GB" b="1" dirty="0">
                <a:solidFill>
                  <a:schemeClr val="bg1"/>
                </a:solidFill>
              </a:rPr>
              <a:t>handling of input</a:t>
            </a:r>
            <a:endParaRPr b="1" dirty="0">
              <a:solidFill>
                <a:schemeClr val="bg1"/>
              </a:solidFill>
            </a:endParaRPr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Integer overflows</a:t>
            </a:r>
            <a:endParaRPr b="1" dirty="0">
              <a:solidFill>
                <a:schemeClr val="bg1"/>
              </a:solidFill>
            </a:endParaRPr>
          </a:p>
          <a:p>
            <a:pPr marL="5207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r>
              <a:rPr lang="en-GB" b="1" dirty="0">
                <a:solidFill>
                  <a:schemeClr val="bg1"/>
                </a:solidFill>
              </a:rPr>
              <a:t>Edge </a:t>
            </a:r>
            <a:r>
              <a:rPr lang="en-GB" b="1" dirty="0" smtClean="0">
                <a:solidFill>
                  <a:schemeClr val="bg1"/>
                </a:solidFill>
              </a:rPr>
              <a:t>cases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Common Concerns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contract </a:t>
            </a:r>
            <a:r>
              <a:rPr lang="en-US" dirty="0"/>
              <a:t>sends ether to an unknown address.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attacker can carefully construct a contract at an external address which contains malicious code in the </a:t>
            </a:r>
            <a:r>
              <a:rPr lang="en-US" dirty="0">
                <a:hlinkClick r:id="rId3"/>
              </a:rPr>
              <a:t>fallback function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Thus</a:t>
            </a:r>
            <a:r>
              <a:rPr lang="en-US" dirty="0"/>
              <a:t>, when a contract sends ether to this address, it will invoke the malicious code.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name "</a:t>
            </a:r>
            <a:r>
              <a:rPr lang="en-US" dirty="0" err="1"/>
              <a:t>re-entrancy</a:t>
            </a:r>
            <a:r>
              <a:rPr lang="en-US" dirty="0"/>
              <a:t>" comes from the fact that the external malicious contract calls back a function on the vulnerable </a:t>
            </a:r>
            <a:br>
              <a:rPr lang="en-US" dirty="0"/>
            </a:br>
            <a:r>
              <a:rPr lang="en-US" dirty="0" smtClean="0"/>
              <a:t>contract </a:t>
            </a:r>
            <a:r>
              <a:rPr lang="en-US" dirty="0"/>
              <a:t>and "</a:t>
            </a:r>
            <a:r>
              <a:rPr lang="en-US" i="1" dirty="0"/>
              <a:t>re-enters</a:t>
            </a:r>
            <a:r>
              <a:rPr lang="en-US" dirty="0"/>
              <a:t>" code execution at an arbitrary location on the vulnerable contract.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</a:t>
            </a:r>
            <a:r>
              <a:rPr lang="en-US" dirty="0" err="1"/>
              <a:t>Entrancy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1095A-7526-4466-B821-2E21EEA8D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400" dirty="0"/>
              <a:t>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4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buClr>
                <a:schemeClr val="tx1"/>
              </a:buClr>
            </a:pPr>
            <a:r>
              <a:rPr lang="en-US" dirty="0"/>
              <a:t>use the built-in </a:t>
            </a:r>
            <a:r>
              <a:rPr lang="en-US" dirty="0">
                <a:hlinkClick r:id="rId3"/>
              </a:rPr>
              <a:t>transfer()</a:t>
            </a:r>
            <a:r>
              <a:rPr lang="en-US" dirty="0"/>
              <a:t> function when sending ether to external </a:t>
            </a:r>
            <a:r>
              <a:rPr lang="en-US" dirty="0" smtClean="0"/>
              <a:t>contracts – 2300 gas</a:t>
            </a:r>
          </a:p>
          <a:p>
            <a:pPr lvl="0">
              <a:buClr>
                <a:schemeClr val="tx1"/>
              </a:buClr>
            </a:pPr>
            <a:r>
              <a:rPr lang="en-GB" dirty="0"/>
              <a:t>Checks-</a:t>
            </a:r>
            <a:r>
              <a:rPr lang="en-US" dirty="0"/>
              <a:t>E</a:t>
            </a:r>
            <a:r>
              <a:rPr lang="en-GB" dirty="0" err="1"/>
              <a:t>ffects</a:t>
            </a:r>
            <a:r>
              <a:rPr lang="en-GB" dirty="0"/>
              <a:t>-</a:t>
            </a:r>
            <a:r>
              <a:rPr lang="en-US" dirty="0"/>
              <a:t>I</a:t>
            </a:r>
            <a:r>
              <a:rPr lang="en-GB" dirty="0" err="1"/>
              <a:t>nteractions</a:t>
            </a: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Re-</a:t>
            </a:r>
            <a:r>
              <a:rPr lang="en-US" dirty="0" err="1" smtClean="0"/>
              <a:t>Entrancy</a:t>
            </a:r>
            <a:r>
              <a:rPr lang="en-US" dirty="0" smtClean="0"/>
              <a:t> - </a:t>
            </a:r>
            <a:r>
              <a:rPr lang="en-US" dirty="0"/>
              <a:t>Preventative </a:t>
            </a:r>
            <a:r>
              <a:rPr lang="en-US" dirty="0" smtClean="0"/>
              <a:t>Techniques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buClr>
                <a:schemeClr val="tx1"/>
              </a:buClr>
            </a:pPr>
            <a:r>
              <a:rPr lang="en-US" dirty="0">
                <a:hlinkClick r:id="rId3"/>
              </a:rPr>
              <a:t>The DAO</a:t>
            </a:r>
            <a:r>
              <a:rPr lang="en-US" dirty="0"/>
              <a:t> (Decentralized Autonomous Organization) was one </a:t>
            </a:r>
            <a:r>
              <a:rPr lang="en-US" dirty="0" smtClean="0"/>
              <a:t>of </a:t>
            </a:r>
            <a:r>
              <a:rPr lang="en-US" dirty="0"/>
              <a:t>the major hacks that occurred in the early development </a:t>
            </a: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err="1" smtClean="0"/>
              <a:t>Ethereum</a:t>
            </a:r>
            <a:r>
              <a:rPr lang="en-US" dirty="0" smtClean="0"/>
              <a:t>. At the time, the contract held over $150 million USD. Re-</a:t>
            </a:r>
            <a:r>
              <a:rPr lang="en-US" dirty="0" err="1" smtClean="0"/>
              <a:t>entrancy</a:t>
            </a:r>
            <a:r>
              <a:rPr lang="en-US" dirty="0" smtClean="0"/>
              <a:t> played a major role in the attack which ultimately </a:t>
            </a:r>
            <a:br>
              <a:rPr lang="en-US" dirty="0" smtClean="0"/>
            </a:br>
            <a:r>
              <a:rPr lang="en-US" dirty="0" smtClean="0"/>
              <a:t>lead to the hard-fork that created </a:t>
            </a:r>
            <a:r>
              <a:rPr lang="en-US" dirty="0" err="1" smtClean="0"/>
              <a:t>Ethereum</a:t>
            </a:r>
            <a:r>
              <a:rPr lang="en-US" dirty="0" smtClean="0"/>
              <a:t> Classic (ETC). For a good analysis of the DAO exploit, see </a:t>
            </a:r>
            <a:r>
              <a:rPr lang="en-US" dirty="0" smtClean="0">
                <a:hlinkClick r:id="rId4"/>
              </a:rPr>
              <a:t>Phil </a:t>
            </a:r>
            <a:r>
              <a:rPr lang="en-US" dirty="0" err="1" smtClean="0">
                <a:hlinkClick r:id="rId4"/>
              </a:rPr>
              <a:t>Daian's</a:t>
            </a:r>
            <a:r>
              <a:rPr lang="en-US" dirty="0" smtClean="0">
                <a:hlinkClick r:id="rId4"/>
              </a:rPr>
              <a:t> post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r>
              <a:rPr lang="en-US" dirty="0"/>
              <a:t>Real-World Example: The DAO</a:t>
            </a:r>
          </a:p>
        </p:txBody>
      </p:sp>
    </p:spTree>
    <p:extLst>
      <p:ext uri="{BB962C8B-B14F-4D97-AF65-F5344CB8AC3E}">
        <p14:creationId xmlns:p14="http://schemas.microsoft.com/office/powerpoint/2010/main" val="297333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1163</Words>
  <Application>Microsoft Office PowerPoint</Application>
  <PresentationFormat>On-screen Show (16:9)</PresentationFormat>
  <Paragraphs>212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Malgun Gothic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Smart Contract Development With Solidity</vt:lpstr>
      <vt:lpstr>Table of Contents</vt:lpstr>
      <vt:lpstr>Questions</vt:lpstr>
      <vt:lpstr>Course Summary</vt:lpstr>
      <vt:lpstr>Common Concerns</vt:lpstr>
      <vt:lpstr>Re-Entrancy</vt:lpstr>
      <vt:lpstr>PowerPoint Presentation</vt:lpstr>
      <vt:lpstr>Re-Entrancy - Preventative Techniques</vt:lpstr>
      <vt:lpstr>Real-World Example: The DAO</vt:lpstr>
      <vt:lpstr>Checks-Effects-Interactions</vt:lpstr>
      <vt:lpstr>Cross-function Race Conditions</vt:lpstr>
      <vt:lpstr>Cross-function Race Conditions</vt:lpstr>
      <vt:lpstr>Arithmetic Over/Under Flows</vt:lpstr>
      <vt:lpstr>PowerPoint Presentation</vt:lpstr>
      <vt:lpstr>Real-World Examples</vt:lpstr>
      <vt:lpstr>Real-World Examples</vt:lpstr>
      <vt:lpstr>Delegatecall</vt:lpstr>
      <vt:lpstr>PowerPoint Presentation</vt:lpstr>
      <vt:lpstr>Real-World Example</vt:lpstr>
      <vt:lpstr>Default Visibilities</vt:lpstr>
      <vt:lpstr>PowerPoint Presentation</vt:lpstr>
      <vt:lpstr>Real-World Example</vt:lpstr>
      <vt:lpstr>PowerPoint Presentation</vt:lpstr>
      <vt:lpstr>Good Practices</vt:lpstr>
      <vt:lpstr>Good Practices</vt:lpstr>
      <vt:lpstr>Tips</vt:lpstr>
      <vt:lpstr>Tips</vt:lpstr>
      <vt:lpstr>Tips</vt:lpstr>
      <vt:lpstr>Tips</vt:lpstr>
      <vt:lpstr>Tips</vt:lpstr>
      <vt:lpstr>Summary</vt:lpstr>
      <vt:lpstr>Readings</vt:lpstr>
      <vt:lpstr>Readings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development with solidity</dc:title>
  <cp:lastModifiedBy>Красимир Райков</cp:lastModifiedBy>
  <cp:revision>32</cp:revision>
  <dcterms:modified xsi:type="dcterms:W3CDTF">2019-03-27T13:33:41Z</dcterms:modified>
</cp:coreProperties>
</file>