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8" r:id="rId6"/>
    <p:sldId id="259" r:id="rId7"/>
    <p:sldId id="266" r:id="rId8"/>
    <p:sldId id="263" r:id="rId9"/>
    <p:sldId id="265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2BF8E-6AB3-4847-AF5E-33E2B2BB2669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516AC-052F-441E-B171-5BE460069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53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B21-09BC-44E2-8569-ABCA56EEC6A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6EF-74CB-49F0-8F92-5BAF93748704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6668-B19C-4032-A7E0-0CE13FBB247E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E400-4447-461B-9614-5196D2730BA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FA63-65F4-445F-8A12-8A489351998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5BD-BE8D-43CD-8859-8389790B732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6620-85E2-4539-9014-8A525FAD31F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1387-2360-4480-93FC-EFE6600259C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3191-257E-4D5C-8260-75BF0CF7C3D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9C-3C5D-4A2C-AFAD-ABD804AF7F2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632-2178-4D5C-8F0E-C841063077A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C32-81FD-4991-B680-37E6B735758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20F-147A-4E46-B93D-748FE6B9F08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DC41-9D38-429B-A237-9AE6F10D287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0E53-4F82-49D4-A699-AE713757FD2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D147-0D93-4826-A979-9FAFF3BA9870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2078-986F-4CDB-ADAC-0C62E453B46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DA8B-5DA1-48DD-A9EC-80CCF9A04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Résolution de sudoku: SMT-Z3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8DF17-3B99-4A3F-B516-0B68DAD1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fr-FR" dirty="0"/>
              <a:t>Sébastien COMTE – Roxane WALLEZ – Marguerite BUISSON</a:t>
            </a:r>
          </a:p>
          <a:p>
            <a:r>
              <a:rPr lang="fr-FR" dirty="0"/>
              <a:t>Pierre GERARD – Timothée NOUAILLE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3D2917-F76D-41C8-8FA6-EFE902F0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8D5A-6043-40E2-ADC0-0CE29D3F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4AC0-DCF6-48DA-95EC-126D382E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783" y="1540189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Expérience sur </a:t>
            </a:r>
            <a:r>
              <a:rPr lang="fr-FR" b="1" dirty="0" err="1"/>
              <a:t>Github</a:t>
            </a:r>
            <a:r>
              <a:rPr lang="fr-FR" b="1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Notre rôle au sein de la classe à tout d’abord été de mettre en place le repository commun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Comprendre l’intérêt d’utiliser la fonction Fork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Apprendre à gérer un projet multi-équipes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Expérience sur Visual studio: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Apprendre à utiliser un nouvel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Utilisation d’un outil de gestion de packages: </a:t>
            </a:r>
            <a:r>
              <a:rPr lang="fr-FR" dirty="0" err="1"/>
              <a:t>Nuget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Comprendre le fonctionnement du projet en C#: plusieurs projets et une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Rôle important des dépendances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CC931-29D1-4A01-B3D1-60F30DC5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7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D222B-870B-459E-A64B-9165C7C5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85" y="512462"/>
            <a:ext cx="8911687" cy="1280890"/>
          </a:xfrm>
        </p:spPr>
        <p:txBody>
          <a:bodyPr>
            <a:normAutofit/>
          </a:bodyPr>
          <a:lstStyle/>
          <a:p>
            <a:r>
              <a:rPr lang="fr-FR" sz="40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E29E7-D601-43FA-B34B-35E1EFB9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0" y="2240280"/>
            <a:ext cx="1005681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Merci de votre écoute avez-vous 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FC5BF-08F0-4AC1-9C0D-73916624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Graphique 6" descr="Questions">
            <a:extLst>
              <a:ext uri="{FF2B5EF4-FFF2-40B4-BE49-F238E27FC236}">
                <a16:creationId xmlns:a16="http://schemas.microsoft.com/office/drawing/2014/main" id="{F1C7ACD8-0052-4517-BAA4-1F96E859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5360" y="3322320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2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D9AEF-496F-4CEA-91A4-BF91F64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DB60E-BEBB-4092-9300-2E6F29B2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5257"/>
            <a:ext cx="8915400" cy="4833258"/>
          </a:xfrm>
        </p:spPr>
        <p:txBody>
          <a:bodyPr>
            <a:normAutofit/>
          </a:bodyPr>
          <a:lstStyle/>
          <a:p>
            <a:r>
              <a:rPr lang="fr-FR" dirty="0"/>
              <a:t>1problème</a:t>
            </a:r>
          </a:p>
          <a:p>
            <a:r>
              <a:rPr lang="fr-FR" dirty="0"/>
              <a:t>4 solutions (= méthodes de résolution):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800" dirty="0"/>
              <a:t>SOLVER SMT Z3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800" dirty="0"/>
              <a:t>Dancing Links </a:t>
            </a:r>
            <a:r>
              <a:rPr lang="fr-FR" sz="1800" dirty="0" err="1"/>
              <a:t>DlxLib</a:t>
            </a:r>
            <a:endParaRPr lang="fr-FR" sz="18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800" dirty="0" err="1"/>
              <a:t>Genetic</a:t>
            </a:r>
            <a:r>
              <a:rPr lang="fr-FR" sz="1800" dirty="0"/>
              <a:t> Sharp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800" dirty="0"/>
              <a:t>CSP Aima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Notre position: résolution par Solver SMT Z3</a:t>
            </a:r>
          </a:p>
          <a:p>
            <a:r>
              <a:rPr lang="fr-FR" dirty="0"/>
              <a:t>Challenge: déployer un code fonctionnel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0DDE90-6868-4760-B09C-6D83C445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Résultat de recherche d'images pour &quot;benchmark&quot;">
            <a:extLst>
              <a:ext uri="{FF2B5EF4-FFF2-40B4-BE49-F238E27FC236}">
                <a16:creationId xmlns:a16="http://schemas.microsoft.com/office/drawing/2014/main" id="{B07D0C47-F64C-4A9E-9F3E-EA75E340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60" y="2787269"/>
            <a:ext cx="2687183" cy="17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C4C8FE4-A7E6-4093-850D-FBCD496EC17C}"/>
              </a:ext>
            </a:extLst>
          </p:cNvPr>
          <p:cNvSpPr txBox="1"/>
          <p:nvPr/>
        </p:nvSpPr>
        <p:spPr>
          <a:xfrm>
            <a:off x="8087931" y="2787269"/>
            <a:ext cx="3656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Benchmark: </a:t>
            </a:r>
          </a:p>
          <a:p>
            <a:pPr algn="ctr"/>
            <a:endParaRPr lang="fr-FR" sz="2000" b="1" dirty="0"/>
          </a:p>
          <a:p>
            <a:pPr algn="ctr"/>
            <a:r>
              <a:rPr lang="fr-FR" sz="2000" dirty="0"/>
              <a:t>quelle méthode de résolution sera la plus performante 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88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D9AEF-496F-4CEA-91A4-BF91F64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 organisationnelle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0DDE90-6868-4760-B09C-6D83C445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9A280872-766F-43D9-BCDA-C45F5746011A}"/>
              </a:ext>
            </a:extLst>
          </p:cNvPr>
          <p:cNvSpPr/>
          <p:nvPr/>
        </p:nvSpPr>
        <p:spPr>
          <a:xfrm>
            <a:off x="1933866" y="2175916"/>
            <a:ext cx="2603581" cy="1620253"/>
          </a:xfrm>
          <a:prstGeom prst="homePlat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71F3A42-A438-4C37-822D-B8EDEC431358}"/>
              </a:ext>
            </a:extLst>
          </p:cNvPr>
          <p:cNvSpPr/>
          <p:nvPr/>
        </p:nvSpPr>
        <p:spPr>
          <a:xfrm>
            <a:off x="4082539" y="2175916"/>
            <a:ext cx="4829337" cy="1620253"/>
          </a:xfrm>
          <a:prstGeom prst="chevron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3AB3DCB1-4261-42F9-A78C-D11095E22BA1}"/>
              </a:ext>
            </a:extLst>
          </p:cNvPr>
          <p:cNvSpPr/>
          <p:nvPr/>
        </p:nvSpPr>
        <p:spPr>
          <a:xfrm>
            <a:off x="8387667" y="2175917"/>
            <a:ext cx="3399926" cy="1620253"/>
          </a:xfrm>
          <a:prstGeom prst="chevr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539846-7A5F-46A9-95E1-E9C23924C37F}"/>
              </a:ext>
            </a:extLst>
          </p:cNvPr>
          <p:cNvSpPr txBox="1"/>
          <p:nvPr/>
        </p:nvSpPr>
        <p:spPr>
          <a:xfrm>
            <a:off x="9354036" y="2662876"/>
            <a:ext cx="199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avant du projet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DF1989-E7F7-4D4A-A29B-B0E8F387AF9D}"/>
              </a:ext>
            </a:extLst>
          </p:cNvPr>
          <p:cNvSpPr txBox="1"/>
          <p:nvPr/>
        </p:nvSpPr>
        <p:spPr>
          <a:xfrm>
            <a:off x="5667651" y="2709420"/>
            <a:ext cx="21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7C8C95-9CC0-44FF-9E99-F1922948771F}"/>
              </a:ext>
            </a:extLst>
          </p:cNvPr>
          <p:cNvSpPr txBox="1"/>
          <p:nvPr/>
        </p:nvSpPr>
        <p:spPr>
          <a:xfrm>
            <a:off x="1969910" y="2723777"/>
            <a:ext cx="240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 la solution à déployer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55C9E3-EB9E-489A-9761-F58AAEAC57AF}"/>
              </a:ext>
            </a:extLst>
          </p:cNvPr>
          <p:cNvSpPr txBox="1"/>
          <p:nvPr/>
        </p:nvSpPr>
        <p:spPr>
          <a:xfrm>
            <a:off x="6754751" y="4688592"/>
            <a:ext cx="5032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MOE: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technologie utilisée</a:t>
            </a:r>
            <a:r>
              <a:rPr lang="fr-FR"/>
              <a:t>: C#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Tests des 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service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01AD70C-7A50-4BDB-81C1-DFAE296AAC92}"/>
              </a:ext>
            </a:extLst>
          </p:cNvPr>
          <p:cNvSpPr txBox="1"/>
          <p:nvPr/>
        </p:nvSpPr>
        <p:spPr>
          <a:xfrm>
            <a:off x="1685445" y="4550093"/>
            <a:ext cx="503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MOA: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Comprendre/appréhender le sujet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Effectuer les recherches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Vulgariser l’aspect technique pour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Vendre la solution </a:t>
            </a:r>
            <a:endParaRPr lang="en-GB" dirty="0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C7B59F55-E5DB-4131-B043-E127526F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720" y="1581335"/>
            <a:ext cx="8915400" cy="53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Répartition</a:t>
            </a:r>
            <a:endParaRPr lang="fr-FR" b="1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557A07-509D-4B37-9D8D-5E00D0D6AD70}"/>
              </a:ext>
            </a:extLst>
          </p:cNvPr>
          <p:cNvSpPr txBox="1"/>
          <p:nvPr/>
        </p:nvSpPr>
        <p:spPr>
          <a:xfrm>
            <a:off x="1519673" y="4057714"/>
            <a:ext cx="3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Marguerite, Roxane et Sébastien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7C94A5-D444-49CA-B154-9BBC985486C2}"/>
              </a:ext>
            </a:extLst>
          </p:cNvPr>
          <p:cNvSpPr txBox="1"/>
          <p:nvPr/>
        </p:nvSpPr>
        <p:spPr>
          <a:xfrm>
            <a:off x="6754751" y="4057714"/>
            <a:ext cx="4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Timothée et Pierre</a:t>
            </a:r>
          </a:p>
        </p:txBody>
      </p:sp>
    </p:spTree>
    <p:extLst>
      <p:ext uri="{BB962C8B-B14F-4D97-AF65-F5344CB8AC3E}">
        <p14:creationId xmlns:p14="http://schemas.microsoft.com/office/powerpoint/2010/main" val="24614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D9AEF-496F-4CEA-91A4-BF91F64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 organisationnelle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0DDE90-6868-4760-B09C-6D83C445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9A280872-766F-43D9-BCDA-C45F5746011A}"/>
              </a:ext>
            </a:extLst>
          </p:cNvPr>
          <p:cNvSpPr/>
          <p:nvPr/>
        </p:nvSpPr>
        <p:spPr>
          <a:xfrm>
            <a:off x="1532658" y="2354132"/>
            <a:ext cx="2603581" cy="1620253"/>
          </a:xfrm>
          <a:prstGeom prst="homePlat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71F3A42-A438-4C37-822D-B8EDEC431358}"/>
              </a:ext>
            </a:extLst>
          </p:cNvPr>
          <p:cNvSpPr/>
          <p:nvPr/>
        </p:nvSpPr>
        <p:spPr>
          <a:xfrm>
            <a:off x="3681331" y="2354132"/>
            <a:ext cx="4829337" cy="1620253"/>
          </a:xfrm>
          <a:prstGeom prst="chevron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3AB3DCB1-4261-42F9-A78C-D11095E22BA1}"/>
              </a:ext>
            </a:extLst>
          </p:cNvPr>
          <p:cNvSpPr/>
          <p:nvPr/>
        </p:nvSpPr>
        <p:spPr>
          <a:xfrm>
            <a:off x="7986459" y="2354133"/>
            <a:ext cx="3399926" cy="1620253"/>
          </a:xfrm>
          <a:prstGeom prst="chevr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539846-7A5F-46A9-95E1-E9C23924C37F}"/>
              </a:ext>
            </a:extLst>
          </p:cNvPr>
          <p:cNvSpPr txBox="1"/>
          <p:nvPr/>
        </p:nvSpPr>
        <p:spPr>
          <a:xfrm>
            <a:off x="8952828" y="2841092"/>
            <a:ext cx="199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avant du projet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DF1989-E7F7-4D4A-A29B-B0E8F387AF9D}"/>
              </a:ext>
            </a:extLst>
          </p:cNvPr>
          <p:cNvSpPr txBox="1"/>
          <p:nvPr/>
        </p:nvSpPr>
        <p:spPr>
          <a:xfrm>
            <a:off x="5266443" y="2887636"/>
            <a:ext cx="21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7C8C95-9CC0-44FF-9E99-F1922948771F}"/>
              </a:ext>
            </a:extLst>
          </p:cNvPr>
          <p:cNvSpPr txBox="1"/>
          <p:nvPr/>
        </p:nvSpPr>
        <p:spPr>
          <a:xfrm>
            <a:off x="1568702" y="2901993"/>
            <a:ext cx="240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 la solution à déployer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F557AB0-5B95-4CB4-BDC9-FFCBDF75CB15}"/>
              </a:ext>
            </a:extLst>
          </p:cNvPr>
          <p:cNvCxnSpPr>
            <a:cxnSpLocks/>
          </p:cNvCxnSpPr>
          <p:nvPr/>
        </p:nvCxnSpPr>
        <p:spPr>
          <a:xfrm>
            <a:off x="1532658" y="4187184"/>
            <a:ext cx="9998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F262117-F7E4-4C2B-A3F8-C7BD842B462B}"/>
              </a:ext>
            </a:extLst>
          </p:cNvPr>
          <p:cNvSpPr txBox="1"/>
          <p:nvPr/>
        </p:nvSpPr>
        <p:spPr>
          <a:xfrm>
            <a:off x="10659341" y="3848535"/>
            <a:ext cx="24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temps</a:t>
            </a:r>
            <a:endParaRPr lang="en-GB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9A2F8B-5EF7-4046-89DE-4021609B236E}"/>
              </a:ext>
            </a:extLst>
          </p:cNvPr>
          <p:cNvSpPr/>
          <p:nvPr/>
        </p:nvSpPr>
        <p:spPr>
          <a:xfrm>
            <a:off x="1532658" y="4130481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406D2-32AE-40C6-97A4-E5DE4A6953C7}"/>
              </a:ext>
            </a:extLst>
          </p:cNvPr>
          <p:cNvSpPr/>
          <p:nvPr/>
        </p:nvSpPr>
        <p:spPr>
          <a:xfrm>
            <a:off x="3250355" y="4125536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03665-65FE-4789-8231-456C91764C5E}"/>
              </a:ext>
            </a:extLst>
          </p:cNvPr>
          <p:cNvSpPr/>
          <p:nvPr/>
        </p:nvSpPr>
        <p:spPr>
          <a:xfrm>
            <a:off x="5015105" y="4125536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250DA4-BE77-472E-8CCA-528B79F51699}"/>
              </a:ext>
            </a:extLst>
          </p:cNvPr>
          <p:cNvSpPr/>
          <p:nvPr/>
        </p:nvSpPr>
        <p:spPr>
          <a:xfrm>
            <a:off x="7600447" y="4125536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103D3-A630-4F2D-9861-764A32595F25}"/>
              </a:ext>
            </a:extLst>
          </p:cNvPr>
          <p:cNvSpPr/>
          <p:nvPr/>
        </p:nvSpPr>
        <p:spPr>
          <a:xfrm>
            <a:off x="8667247" y="4125536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F25B27-F9B5-4C4E-9727-1958F4726961}"/>
              </a:ext>
            </a:extLst>
          </p:cNvPr>
          <p:cNvSpPr/>
          <p:nvPr/>
        </p:nvSpPr>
        <p:spPr>
          <a:xfrm>
            <a:off x="10521499" y="4125536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5BB2C15-73F8-4425-BF43-4AA70DAE1191}"/>
              </a:ext>
            </a:extLst>
          </p:cNvPr>
          <p:cNvSpPr txBox="1"/>
          <p:nvPr/>
        </p:nvSpPr>
        <p:spPr>
          <a:xfrm>
            <a:off x="1393251" y="4309949"/>
            <a:ext cx="1160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Répartition des tâches</a:t>
            </a:r>
            <a:endParaRPr lang="en-GB" sz="1300" i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BDE05EB-5939-4232-BB75-15DB6730A809}"/>
              </a:ext>
            </a:extLst>
          </p:cNvPr>
          <p:cNvSpPr txBox="1"/>
          <p:nvPr/>
        </p:nvSpPr>
        <p:spPr>
          <a:xfrm>
            <a:off x="3101283" y="4276023"/>
            <a:ext cx="11600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Mise en commun du savoir</a:t>
            </a:r>
            <a:endParaRPr lang="en-GB" sz="13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7BBD68-12D8-46D9-ADBA-0D17343BBEE9}"/>
              </a:ext>
            </a:extLst>
          </p:cNvPr>
          <p:cNvSpPr txBox="1"/>
          <p:nvPr/>
        </p:nvSpPr>
        <p:spPr>
          <a:xfrm>
            <a:off x="8613264" y="4256088"/>
            <a:ext cx="1160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Définition de la stratégie de mise en avant</a:t>
            </a:r>
            <a:endParaRPr lang="en-GB" sz="1300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668ECF-FB01-4FBB-8959-58DA8C5DEB2F}"/>
              </a:ext>
            </a:extLst>
          </p:cNvPr>
          <p:cNvSpPr txBox="1"/>
          <p:nvPr/>
        </p:nvSpPr>
        <p:spPr>
          <a:xfrm>
            <a:off x="10466875" y="4236513"/>
            <a:ext cx="1160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Vérification du livrable</a:t>
            </a:r>
            <a:endParaRPr lang="en-GB" sz="1300" i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A527E3C-45A2-488D-91AA-7B70AC48CACE}"/>
              </a:ext>
            </a:extLst>
          </p:cNvPr>
          <p:cNvSpPr txBox="1"/>
          <p:nvPr/>
        </p:nvSpPr>
        <p:spPr>
          <a:xfrm>
            <a:off x="6863261" y="4266042"/>
            <a:ext cx="14181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Vérification des fonctionnalités</a:t>
            </a:r>
            <a:endParaRPr lang="en-GB" sz="13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A9700-2280-475D-B2CE-2C69382617F7}"/>
              </a:ext>
            </a:extLst>
          </p:cNvPr>
          <p:cNvSpPr/>
          <p:nvPr/>
        </p:nvSpPr>
        <p:spPr>
          <a:xfrm>
            <a:off x="4392298" y="5699107"/>
            <a:ext cx="137842" cy="123296"/>
          </a:xfrm>
          <a:prstGeom prst="rect">
            <a:avLst/>
          </a:prstGeom>
          <a:solidFill>
            <a:srgbClr val="66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230B53D-7846-42F7-9085-93AF2BCCE391}"/>
              </a:ext>
            </a:extLst>
          </p:cNvPr>
          <p:cNvSpPr txBox="1"/>
          <p:nvPr/>
        </p:nvSpPr>
        <p:spPr>
          <a:xfrm>
            <a:off x="4548972" y="5617838"/>
            <a:ext cx="2029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Réunion d’équipe</a:t>
            </a:r>
            <a:endParaRPr lang="en-GB" sz="1300" i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721E439-86B4-486C-9CE2-353AE1D288A2}"/>
              </a:ext>
            </a:extLst>
          </p:cNvPr>
          <p:cNvSpPr txBox="1"/>
          <p:nvPr/>
        </p:nvSpPr>
        <p:spPr>
          <a:xfrm>
            <a:off x="4825971" y="4279628"/>
            <a:ext cx="11600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Suivi de l’avancée technique</a:t>
            </a:r>
            <a:endParaRPr lang="en-GB" sz="1300" i="1" dirty="0"/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B37EF35E-BDC8-4105-880A-D7413167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251" y="1791242"/>
            <a:ext cx="8915400" cy="539707"/>
          </a:xfrm>
        </p:spPr>
        <p:txBody>
          <a:bodyPr>
            <a:normAutofit/>
          </a:bodyPr>
          <a:lstStyle/>
          <a:p>
            <a:r>
              <a:rPr lang="fr-FR" dirty="0"/>
              <a:t>Organisation temporelle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99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EF870-CC37-41AF-9758-AFDA6795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Dimension théorique: SMT (</a:t>
            </a:r>
            <a:r>
              <a:rPr lang="fr-FR" sz="2800" dirty="0" err="1"/>
              <a:t>Satisfiability</a:t>
            </a:r>
            <a:r>
              <a:rPr lang="fr-FR" sz="2800" dirty="0"/>
              <a:t> modulo </a:t>
            </a:r>
            <a:r>
              <a:rPr lang="fr-FR" sz="2800" dirty="0" err="1"/>
              <a:t>theories</a:t>
            </a:r>
            <a:r>
              <a:rPr lang="fr-FR" sz="2800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82428-80F3-4B03-BC1A-7A6AEF50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Détermine si une formule du 1</a:t>
            </a:r>
            <a:r>
              <a:rPr lang="fr-FR" baseline="30000" dirty="0"/>
              <a:t>er</a:t>
            </a:r>
            <a:r>
              <a:rPr lang="fr-FR" dirty="0"/>
              <a:t> ordre est satisfiable par une théorie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Exemple: Théorie des nombres réels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Architecture solveur SMT: procédure(s) de décision + solveur SAT</a:t>
            </a:r>
          </a:p>
          <a:p>
            <a:pPr lvl="1"/>
            <a:r>
              <a:rPr lang="fr-FR" dirty="0"/>
              <a:t>Procédure: remplacer les prédicats et contraintes par des variables booléennes</a:t>
            </a:r>
          </a:p>
          <a:p>
            <a:pPr lvl="1"/>
            <a:r>
              <a:rPr lang="fr-FR" dirty="0"/>
              <a:t>Solveur SAT: vérifie la formule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6E59C-9494-41C1-AEC0-99C3045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FE161C5-CC3D-4B32-A5FB-00AFEBF1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41" y="3429000"/>
            <a:ext cx="363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11FAA-7338-4850-A30B-447A5A72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Z3, solver SMT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7C9BE-40D5-487A-8C0F-0350E582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5" y="1619250"/>
            <a:ext cx="9083676" cy="501015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Qu'est ce que c'est? </a:t>
            </a:r>
          </a:p>
          <a:p>
            <a:pPr marL="457200" lvl="1" indent="0">
              <a:buNone/>
            </a:pPr>
            <a:r>
              <a:rPr lang="fr-FR" dirty="0"/>
              <a:t>Un démonstrateur automatique de théorèmes = SMT</a:t>
            </a:r>
          </a:p>
          <a:p>
            <a:pPr marL="457200" lvl="1" indent="0">
              <a:buNone/>
            </a:pPr>
            <a:r>
              <a:rPr lang="fr-FR" dirty="0"/>
              <a:t>Basé sur plusieurs théories arithmétiques et logiques</a:t>
            </a:r>
          </a:p>
          <a:p>
            <a:endParaRPr lang="fr-FR" dirty="0"/>
          </a:p>
          <a:p>
            <a:r>
              <a:rPr lang="fr-FR" dirty="0"/>
              <a:t>Quelles utilisations ?</a:t>
            </a:r>
          </a:p>
          <a:p>
            <a:pPr marL="457200" lvl="1" indent="0">
              <a:buNone/>
            </a:pPr>
            <a:r>
              <a:rPr lang="fr-FR" dirty="0"/>
              <a:t>Théories du domaine fini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Résolution d’équation à deux inconnues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Cryptologie</a:t>
            </a:r>
            <a:r>
              <a:rPr lang="en-GB" dirty="0"/>
              <a:t> 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Logique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propositionnelle</a:t>
            </a:r>
            <a:endParaRPr lang="en-GB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Quel processus pour arriver à une solution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Configuration du solveur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Ajout des assertions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Vérification de la satisfiabilité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Sortie du modèle jugé satisfaisant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FD568-2B46-42EB-A1B2-F8684718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E9DA7B-67CB-44B1-872B-127FCEB76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44"/>
          <a:stretch/>
        </p:blipFill>
        <p:spPr>
          <a:xfrm>
            <a:off x="8367715" y="4195763"/>
            <a:ext cx="2743200" cy="9395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9396BA-7EC5-4A31-96C6-FA76BD8C1AD1}"/>
              </a:ext>
            </a:extLst>
          </p:cNvPr>
          <p:cNvSpPr txBox="1"/>
          <p:nvPr/>
        </p:nvSpPr>
        <p:spPr>
          <a:xfrm>
            <a:off x="9180512" y="377081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Exemple: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1D04DC-20D8-4C27-87FA-29343AD6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962" y="5385679"/>
            <a:ext cx="3676650" cy="238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4D5867-61CD-481A-89B1-F12ABBDA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162" y="6428610"/>
            <a:ext cx="2000250" cy="152400"/>
          </a:xfrm>
          <a:prstGeom prst="rect">
            <a:avLst/>
          </a:prstGeom>
        </p:spPr>
      </p:pic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6168B2E1-C35E-4541-961A-FBFE69A80B84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757991" y="4665523"/>
            <a:ext cx="1609725" cy="720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ABB4001-8320-4ABB-8A4E-ECD5CE34DF10}"/>
              </a:ext>
            </a:extLst>
          </p:cNvPr>
          <p:cNvCxnSpPr>
            <a:cxnSpLocks/>
          </p:cNvCxnSpPr>
          <p:nvPr/>
        </p:nvCxnSpPr>
        <p:spPr>
          <a:xfrm>
            <a:off x="6749442" y="6165187"/>
            <a:ext cx="2180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hèse fermante 22">
            <a:extLst>
              <a:ext uri="{FF2B5EF4-FFF2-40B4-BE49-F238E27FC236}">
                <a16:creationId xmlns:a16="http://schemas.microsoft.com/office/drawing/2014/main" id="{356E52D5-D411-4564-B697-04434EB2C3F6}"/>
              </a:ext>
            </a:extLst>
          </p:cNvPr>
          <p:cNvSpPr/>
          <p:nvPr/>
        </p:nvSpPr>
        <p:spPr>
          <a:xfrm>
            <a:off x="6517794" y="5157216"/>
            <a:ext cx="231648" cy="51840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enthèse fermante 23">
            <a:extLst>
              <a:ext uri="{FF2B5EF4-FFF2-40B4-BE49-F238E27FC236}">
                <a16:creationId xmlns:a16="http://schemas.microsoft.com/office/drawing/2014/main" id="{1129E56A-66E0-4D17-83A6-7CD49E228B8B}"/>
              </a:ext>
            </a:extLst>
          </p:cNvPr>
          <p:cNvSpPr/>
          <p:nvPr/>
        </p:nvSpPr>
        <p:spPr>
          <a:xfrm>
            <a:off x="6521440" y="5959181"/>
            <a:ext cx="208445" cy="4216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E03D004-C15E-4AD5-9977-B700616C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99" t="68729" r="48345" b="5579"/>
          <a:stretch/>
        </p:blipFill>
        <p:spPr>
          <a:xfrm>
            <a:off x="8836819" y="5853686"/>
            <a:ext cx="1477325" cy="34504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4FDD772-673A-4A76-BAAC-9E66219A39BD}"/>
              </a:ext>
            </a:extLst>
          </p:cNvPr>
          <p:cNvSpPr txBox="1"/>
          <p:nvPr/>
        </p:nvSpPr>
        <p:spPr>
          <a:xfrm>
            <a:off x="9561194" y="5095979"/>
            <a:ext cx="3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=</a:t>
            </a:r>
            <a:endParaRPr lang="en-GB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322299E-9CE2-44F4-A002-DD192C321EF3}"/>
              </a:ext>
            </a:extLst>
          </p:cNvPr>
          <p:cNvSpPr txBox="1"/>
          <p:nvPr/>
        </p:nvSpPr>
        <p:spPr>
          <a:xfrm>
            <a:off x="9477512" y="6133293"/>
            <a:ext cx="3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=</a:t>
            </a:r>
            <a:endParaRPr lang="en-GB" b="1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BB07C16-70B5-4F34-9655-7E65A0F0144A}"/>
              </a:ext>
            </a:extLst>
          </p:cNvPr>
          <p:cNvCxnSpPr>
            <a:cxnSpLocks/>
          </p:cNvCxnSpPr>
          <p:nvPr/>
        </p:nvCxnSpPr>
        <p:spPr>
          <a:xfrm>
            <a:off x="6124576" y="5885084"/>
            <a:ext cx="2726531" cy="1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6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F0AF6-EA0F-44DD-9F16-3CF8A4EB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SMT dans le cadre des Sudokus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DD4B6-A88F-479C-9B0A-DA1D46CF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587" y="1900518"/>
            <a:ext cx="8458200" cy="377762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Important de lui définir les règles du Sudokus : </a:t>
            </a:r>
          </a:p>
          <a:p>
            <a:pPr marL="0" indent="0">
              <a:buNone/>
            </a:pPr>
            <a:r>
              <a:rPr lang="fr-FR" dirty="0"/>
              <a:t>	- Chaque colonne, chaque ligne et chaque bloc de 3*3	doit contenir les nombres de 1 à 9, tous doivent apparaitre une seule fois.</a:t>
            </a:r>
          </a:p>
          <a:p>
            <a:r>
              <a:rPr lang="fr-FR" dirty="0"/>
              <a:t>SMT: Pour chaque cellule, il faut définir un nombre entier pour chaque nombre correspondant</a:t>
            </a:r>
          </a:p>
          <a:p>
            <a:r>
              <a:rPr lang="fr-FR" dirty="0"/>
              <a:t>On spécifie la règle suivante de cette manière: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Appliquer Z3 (ou tout autre solveur SMT) sur la formule résultante donne une affectation satisfaisante donnant des valeurs pour les 81 variables, soit les solutions du puzzle sudoku.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2E32FA-165B-493D-9F82-724125ED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Résultat de recherche d'images pour &quot;sudoku&quot;">
            <a:extLst>
              <a:ext uri="{FF2B5EF4-FFF2-40B4-BE49-F238E27FC236}">
                <a16:creationId xmlns:a16="http://schemas.microsoft.com/office/drawing/2014/main" id="{891AFC36-5973-4BE9-A8F8-706EC580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2" y="1900518"/>
            <a:ext cx="2757580" cy="27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C9BA39-A0A7-4E3A-ADB1-BDFF6469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5733"/>
            <a:ext cx="12192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F4B8-B111-4E1F-8EFE-98EFDA4D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Benchmark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D92BD-76B0-4215-9172-638CAD35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36" y="1371600"/>
            <a:ext cx="8915400" cy="3777622"/>
          </a:xfrm>
        </p:spPr>
        <p:txBody>
          <a:bodyPr/>
          <a:lstStyle/>
          <a:p>
            <a:r>
              <a:rPr lang="fr-FR" dirty="0"/>
              <a:t>Le benchmark est une technique marketing visant à observer, à comparer et à analyser les performances de produits ou services concurrents sur le marché, en vue d'optimiser la conception d'un nouveau produit, plus ou moins équivalent à ceux observés.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CC5B5-3CE3-4DBB-8712-DD79569C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D8DA432-B5C6-4FE1-A5C2-25568286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86" y="3327834"/>
            <a:ext cx="5031271" cy="3028142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97E5C5B-F63F-42CE-BA16-EA8C4A072857}"/>
              </a:ext>
            </a:extLst>
          </p:cNvPr>
          <p:cNvCxnSpPr/>
          <p:nvPr/>
        </p:nvCxnSpPr>
        <p:spPr>
          <a:xfrm flipH="1">
            <a:off x="7883899" y="4189879"/>
            <a:ext cx="5715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809EA42A-CF5A-4318-9502-545E2BC0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8" y="3327834"/>
            <a:ext cx="5037970" cy="302814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7D6958-345D-4BCE-B5E7-6EC44D48A0CB}"/>
              </a:ext>
            </a:extLst>
          </p:cNvPr>
          <p:cNvCxnSpPr/>
          <p:nvPr/>
        </p:nvCxnSpPr>
        <p:spPr>
          <a:xfrm flipH="1">
            <a:off x="2557743" y="4189879"/>
            <a:ext cx="5715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2835F-FC7A-48D8-9B1D-E5905B43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Benchmark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A5605-A9BC-451E-B0B7-163069DF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259" y="1905000"/>
            <a:ext cx="8915400" cy="3777622"/>
          </a:xfrm>
        </p:spPr>
        <p:txBody>
          <a:bodyPr/>
          <a:lstStyle/>
          <a:p>
            <a:r>
              <a:rPr lang="fr-FR" dirty="0"/>
              <a:t>Il est environ 3 fois plus rapide que le solveur le plus lent (Solver CSP)</a:t>
            </a:r>
          </a:p>
          <a:p>
            <a:r>
              <a:rPr lang="fr-FR" dirty="0"/>
              <a:t>Il est environ 20 fois plus lent que le solveur le plus rapide (</a:t>
            </a:r>
            <a:r>
              <a:rPr lang="fr-FR" dirty="0" err="1"/>
              <a:t>Norvig</a:t>
            </a:r>
            <a:r>
              <a:rPr lang="fr-FR" dirty="0"/>
              <a:t> Solver)</a:t>
            </a:r>
          </a:p>
          <a:p>
            <a:r>
              <a:rPr lang="fr-FR" dirty="0"/>
              <a:t>Les solutions des puzzles de types sudoku sont rapidement trouvées en spécifiant simplement les règles du jeu au format SMT, et en appliquant un solveur SMT.</a:t>
            </a:r>
          </a:p>
          <a:p>
            <a:r>
              <a:rPr lang="fr-FR" dirty="0"/>
              <a:t>Pour plusieurs autres types de puzzles, l'approche SMT pour les résoudre ou les générer fonctionne aussi bien.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37B62-8A6C-4048-8FC3-BF386E4C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278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1332</TotalTime>
  <Words>475</Words>
  <Application>Microsoft Office PowerPoint</Application>
  <PresentationFormat>Grand écran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Brin</vt:lpstr>
      <vt:lpstr>Résolution de sudoku: SMT-Z3</vt:lpstr>
      <vt:lpstr>Introduction</vt:lpstr>
      <vt:lpstr>Dimension organisationnelle du projet</vt:lpstr>
      <vt:lpstr>Dimension organisationnelle du projet</vt:lpstr>
      <vt:lpstr>Dimension théorique: SMT (Satisfiability modulo theories)</vt:lpstr>
      <vt:lpstr>Z3, solver SMT</vt:lpstr>
      <vt:lpstr>SMT dans le cadre des Sudokus</vt:lpstr>
      <vt:lpstr>Benchmark</vt:lpstr>
      <vt:lpstr>Conclusion du Benchmark</vt:lpstr>
      <vt:lpstr>Dimension technique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Résolution de sudoku: SMT-Z3</dc:title>
  <dc:creator>Sébastien COMTE</dc:creator>
  <cp:lastModifiedBy>GERARD Pierre</cp:lastModifiedBy>
  <cp:revision>29</cp:revision>
  <dcterms:created xsi:type="dcterms:W3CDTF">2019-10-10T09:05:07Z</dcterms:created>
  <dcterms:modified xsi:type="dcterms:W3CDTF">2019-10-25T08:03:02Z</dcterms:modified>
</cp:coreProperties>
</file>