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7" r:id="rId3"/>
    <p:sldId id="261" r:id="rId4"/>
    <p:sldId id="286" r:id="rId5"/>
    <p:sldId id="288" r:id="rId6"/>
    <p:sldId id="289" r:id="rId7"/>
    <p:sldId id="293" r:id="rId8"/>
    <p:sldId id="295" r:id="rId9"/>
    <p:sldId id="264" r:id="rId10"/>
    <p:sldId id="287" r:id="rId11"/>
    <p:sldId id="292" r:id="rId12"/>
    <p:sldId id="280" r:id="rId13"/>
  </p:sldIdLst>
  <p:sldSz cx="9144000" cy="5143500" type="screen16x9"/>
  <p:notesSz cx="6858000" cy="1781175"/>
  <p:embeddedFontLst>
    <p:embeddedFont>
      <p:font typeface="Helvetica Neue" panose="020B0604020202020204" charset="0"/>
      <p:regular r:id="rId15"/>
      <p:bold r:id="rId16"/>
      <p:italic r:id="rId17"/>
      <p:boldItalic r:id="rId18"/>
    </p:embeddedFont>
    <p:embeddedFont>
      <p:font typeface="Muli" panose="020B0604020202020204" charset="0"/>
      <p:regular r:id="rId19"/>
      <p:bold r:id="rId20"/>
      <p:italic r:id="rId21"/>
      <p:boldItalic r:id="rId22"/>
    </p:embeddedFont>
    <p:embeddedFont>
      <p:font typeface="Nixie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D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9AE8E-48F8-46BA-3A80-D67F5CDB36AF}" v="6" dt="2019-10-24T16:43:39.775"/>
    <p1510:client id="{377A94F5-8DC9-4287-95F8-0D8B022DB6BD}" v="43" dt="2019-10-25T07:11:02.237"/>
    <p1510:client id="{3D08192A-C9E2-6BB4-D077-A6AD917C09DE}" v="49" dt="2019-10-24T21:15:31.070"/>
    <p1510:client id="{5023333D-DEF4-5711-D55C-C1323392F5AE}" v="756" dt="2019-10-24T22:38:15.084"/>
    <p1510:client id="{51A8558A-EC26-ACFD-AC34-D42D2B46B168}" v="21" dt="2019-10-24T21:18:17.247"/>
    <p1510:client id="{5508F082-B5D5-D4C9-8BF2-155BF8AB4B0D}" v="7" dt="2019-10-24T16:46:35.598"/>
    <p1510:client id="{7CA96606-5222-402D-B899-018500042B21}" v="556" dt="2019-10-24T21:47:09.464"/>
    <p1510:client id="{951BD495-1B46-69C5-879C-DF1F11068CC9}" v="585" dt="2019-10-24T10:30:43.038"/>
    <p1510:client id="{A481A7B5-A46A-55B6-71DC-1043AD2C07C5}" v="91" dt="2019-10-24T21:22:48.750"/>
    <p1510:client id="{CF86C7F0-9A89-7A49-BE88-6CA05C20FA06}" v="6" dt="2019-10-24T10:44:03.143"/>
    <p1510:client id="{D373E35A-EC25-4EC8-97B1-7CCC1C0CBE61}" v="4" dt="2019-10-24T21:10:17.420"/>
  </p1510:revLst>
</p1510:revInfo>
</file>

<file path=ppt/tableStyles.xml><?xml version="1.0" encoding="utf-8"?>
<a:tblStyleLst xmlns:a="http://schemas.openxmlformats.org/drawingml/2006/main" def="{A73CDBFA-2976-4112-ACCD-A4478C2B1DD8}">
  <a:tblStyle styleId="{A73CDBFA-2976-4112-ACCD-A4478C2B1D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ronpython.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it is an integration of the </a:t>
            </a:r>
            <a:r>
              <a:rPr lang="en-US" err="1"/>
              <a:t>CPython</a:t>
            </a:r>
            <a:r>
              <a:rPr lang="en-US"/>
              <a:t> engine with the .NET or Mono runtime</a:t>
            </a:r>
          </a:p>
          <a:p>
            <a:pPr marL="0" indent="0">
              <a:buNone/>
            </a:pPr>
            <a:r>
              <a:rPr lang="en-US"/>
              <a:t>provides a powerful application scripting tool for .NET developers.</a:t>
            </a:r>
          </a:p>
          <a:p>
            <a:pPr marL="0" indent="0">
              <a:buNone/>
            </a:pPr>
            <a:r>
              <a:rPr lang="en-US"/>
              <a:t>It allows Python code to interact with the CLR, and may also be used to embed Python into a .NET application.</a:t>
            </a:r>
          </a:p>
          <a:p>
            <a:pPr marL="0" indent="0">
              <a:buNone/>
            </a:pPr>
            <a:r>
              <a:rPr lang="en-US"/>
              <a:t>If you are interested in a pure managed-code implementation of the Python language, you should check out the </a:t>
            </a:r>
            <a:r>
              <a:rPr lang="en-US">
                <a:hlinkClick r:id="rId3"/>
              </a:rPr>
              <a:t>IronPython</a:t>
            </a:r>
            <a:r>
              <a:rPr lang="en-US"/>
              <a:t> project, which is in active development.</a:t>
            </a:r>
          </a:p>
        </p:txBody>
      </p:sp>
    </p:spTree>
    <p:extLst>
      <p:ext uri="{BB962C8B-B14F-4D97-AF65-F5344CB8AC3E}">
        <p14:creationId xmlns:p14="http://schemas.microsoft.com/office/powerpoint/2010/main" val="2596370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61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647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98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err="1"/>
              <a:t>Forwardchecking</a:t>
            </a:r>
            <a:r>
              <a:rPr lang="en-US"/>
              <a:t>: application de </a:t>
            </a:r>
            <a:r>
              <a:rPr lang="en-US" err="1"/>
              <a:t>l’inférence</a:t>
            </a:r>
            <a:r>
              <a:rPr lang="en-US"/>
              <a:t> pendant </a:t>
            </a:r>
            <a:r>
              <a:rPr lang="en-US" err="1"/>
              <a:t>l’exploration</a:t>
            </a:r>
            <a:r>
              <a:rPr lang="en-US"/>
              <a:t> : </a:t>
            </a:r>
            <a:r>
              <a:rPr lang="en-US" err="1"/>
              <a:t>Maintient</a:t>
            </a:r>
            <a:r>
              <a:rPr lang="en-US"/>
              <a:t> en tout temps, </a:t>
            </a:r>
            <a:r>
              <a:rPr lang="en-US" err="1"/>
              <a:t>toutes</a:t>
            </a:r>
            <a:r>
              <a:rPr lang="en-US"/>
              <a:t> les </a:t>
            </a:r>
            <a:r>
              <a:rPr lang="en-US" err="1"/>
              <a:t>valeurs</a:t>
            </a:r>
            <a:r>
              <a:rPr lang="en-US"/>
              <a:t>  </a:t>
            </a:r>
            <a:r>
              <a:rPr lang="en-US" err="1"/>
              <a:t>possibles</a:t>
            </a:r>
            <a:r>
              <a:rPr lang="en-US"/>
              <a:t> pour </a:t>
            </a:r>
            <a:r>
              <a:rPr lang="en-US" err="1"/>
              <a:t>chacune</a:t>
            </a:r>
            <a:r>
              <a:rPr lang="en-US"/>
              <a:t> des variable</a:t>
            </a:r>
          </a:p>
          <a:p>
            <a:pPr>
              <a:buNone/>
            </a:pPr>
            <a:r>
              <a:rPr lang="en-US"/>
              <a:t>On </a:t>
            </a:r>
            <a:r>
              <a:rPr lang="en-US" err="1"/>
              <a:t>identifie</a:t>
            </a:r>
            <a:r>
              <a:rPr lang="en-US"/>
              <a:t> les </a:t>
            </a:r>
            <a:r>
              <a:rPr lang="en-US" err="1"/>
              <a:t>valeurs</a:t>
            </a:r>
            <a:r>
              <a:rPr lang="en-US"/>
              <a:t> </a:t>
            </a:r>
            <a:r>
              <a:rPr lang="en-US" err="1"/>
              <a:t>légales</a:t>
            </a:r>
            <a:r>
              <a:rPr lang="en-US"/>
              <a:t> pour les variables non </a:t>
            </a:r>
            <a:r>
              <a:rPr lang="en-US" err="1"/>
              <a:t>assignées</a:t>
            </a:r>
            <a:r>
              <a:rPr lang="en-US"/>
              <a:t>:</a:t>
            </a:r>
          </a:p>
          <a:p>
            <a:pPr>
              <a:buNone/>
            </a:pPr>
            <a:r>
              <a:rPr lang="en-US" err="1"/>
              <a:t>Terminaison</a:t>
            </a:r>
            <a:r>
              <a:rPr lang="en-US"/>
              <a:t> </a:t>
            </a:r>
            <a:r>
              <a:rPr lang="en-US" err="1"/>
              <a:t>quand</a:t>
            </a:r>
            <a:r>
              <a:rPr lang="en-US"/>
              <a:t> </a:t>
            </a:r>
            <a:r>
              <a:rPr lang="en-US" err="1"/>
              <a:t>une</a:t>
            </a:r>
            <a:r>
              <a:rPr lang="en-US"/>
              <a:t> variable </a:t>
            </a:r>
            <a:r>
              <a:rPr lang="en-US" err="1"/>
              <a:t>n’a</a:t>
            </a:r>
            <a:r>
              <a:rPr lang="en-US"/>
              <a:t> plus de </a:t>
            </a:r>
            <a:r>
              <a:rPr lang="en-US" err="1"/>
              <a:t>valeur</a:t>
            </a:r>
            <a:r>
              <a:rPr lang="en-US"/>
              <a:t> </a:t>
            </a:r>
            <a:r>
              <a:rPr lang="en-US" err="1"/>
              <a:t>légale</a:t>
            </a:r>
            <a:r>
              <a:rPr lang="en-US"/>
              <a:t> </a:t>
            </a:r>
          </a:p>
          <a:p>
            <a:pPr>
              <a:buNone/>
            </a:pPr>
            <a:r>
              <a:rPr lang="en-US" err="1"/>
              <a:t>Mais</a:t>
            </a:r>
            <a:r>
              <a:rPr lang="en-US"/>
              <a:t> </a:t>
            </a:r>
            <a:r>
              <a:rPr lang="en-US" err="1"/>
              <a:t>toutes</a:t>
            </a:r>
            <a:r>
              <a:rPr lang="en-US"/>
              <a:t> les </a:t>
            </a:r>
            <a:r>
              <a:rPr lang="en-US" err="1"/>
              <a:t>incohérencesne</a:t>
            </a:r>
            <a:r>
              <a:rPr lang="en-US"/>
              <a:t> </a:t>
            </a:r>
            <a:r>
              <a:rPr lang="en-US" err="1"/>
              <a:t>sont</a:t>
            </a:r>
            <a:r>
              <a:rPr lang="en-US"/>
              <a:t> pas </a:t>
            </a:r>
            <a:r>
              <a:rPr lang="en-US" err="1"/>
              <a:t>détectées</a:t>
            </a:r>
            <a:r>
              <a:rPr lang="en-US"/>
              <a:t> (ex </a:t>
            </a:r>
            <a:r>
              <a:rPr lang="en-US" err="1"/>
              <a:t>ligne</a:t>
            </a:r>
            <a:r>
              <a:rPr lang="en-US"/>
              <a:t> 3)</a:t>
            </a:r>
          </a:p>
          <a:p>
            <a:pPr>
              <a:buNone/>
            </a:pPr>
            <a:r>
              <a:rPr lang="en-US" err="1"/>
              <a:t>Maintien</a:t>
            </a:r>
            <a:r>
              <a:rPr lang="en-US"/>
              <a:t> de la </a:t>
            </a:r>
            <a:r>
              <a:rPr lang="en-US" err="1"/>
              <a:t>cohérence</a:t>
            </a:r>
            <a:r>
              <a:rPr lang="en-US"/>
              <a:t> </a:t>
            </a:r>
            <a:r>
              <a:rPr lang="en-US" err="1"/>
              <a:t>d’arc</a:t>
            </a:r>
            <a:r>
              <a:rPr lang="en-US"/>
              <a:t> (MAC)Propagation des </a:t>
            </a:r>
            <a:r>
              <a:rPr lang="en-US" err="1"/>
              <a:t>contraintes</a:t>
            </a:r>
            <a:endParaRPr lang="en-US"/>
          </a:p>
          <a:p>
            <a:pPr>
              <a:buNone/>
            </a:pPr>
            <a:endParaRPr lang="en-US"/>
          </a:p>
          <a:p>
            <a:pPr>
              <a:buNone/>
            </a:pPr>
            <a:r>
              <a:rPr lang="en-US"/>
              <a:t>Ordre des variables et des </a:t>
            </a:r>
            <a:r>
              <a:rPr lang="en-US" err="1"/>
              <a:t>valeurs</a:t>
            </a:r>
            <a:r>
              <a:rPr lang="en-US"/>
              <a:t></a:t>
            </a:r>
          </a:p>
          <a:p>
            <a:pPr>
              <a:buNone/>
            </a:pPr>
            <a:r>
              <a:rPr lang="en-US"/>
              <a:t>Objectif: </a:t>
            </a:r>
            <a:r>
              <a:rPr lang="en-US" err="1"/>
              <a:t>Détecter</a:t>
            </a:r>
            <a:r>
              <a:rPr lang="en-US"/>
              <a:t> les </a:t>
            </a:r>
            <a:r>
              <a:rPr lang="en-US" err="1"/>
              <a:t>incohérences</a:t>
            </a:r>
            <a:r>
              <a:rPr lang="en-US"/>
              <a:t> au plus </a:t>
            </a:r>
            <a:r>
              <a:rPr lang="en-US" err="1"/>
              <a:t>tôt</a:t>
            </a:r>
            <a:r>
              <a:rPr lang="en-US"/>
              <a:t> et </a:t>
            </a:r>
            <a:r>
              <a:rPr lang="en-US" err="1"/>
              <a:t>éviter</a:t>
            </a:r>
            <a:r>
              <a:rPr lang="en-US"/>
              <a:t> les </a:t>
            </a:r>
            <a:r>
              <a:rPr lang="en-US" err="1"/>
              <a:t>cul</a:t>
            </a:r>
            <a:r>
              <a:rPr lang="en-US"/>
              <a:t> de sacs</a:t>
            </a:r>
          </a:p>
          <a:p>
            <a:pPr>
              <a:buNone/>
            </a:pPr>
            <a:r>
              <a:rPr lang="en-US"/>
              <a:t>Variables la plus </a:t>
            </a:r>
            <a:r>
              <a:rPr lang="en-US" err="1"/>
              <a:t>contrainte</a:t>
            </a:r>
            <a:r>
              <a:rPr lang="en-US"/>
              <a:t></a:t>
            </a:r>
          </a:p>
          <a:p>
            <a:pPr>
              <a:buNone/>
            </a:pPr>
            <a:r>
              <a:rPr lang="en-US"/>
              <a:t>Variable avec le </a:t>
            </a:r>
            <a:r>
              <a:rPr lang="en-US" err="1"/>
              <a:t>moins</a:t>
            </a:r>
            <a:r>
              <a:rPr lang="en-US"/>
              <a:t> de </a:t>
            </a:r>
            <a:r>
              <a:rPr lang="en-US" err="1"/>
              <a:t>valeurs</a:t>
            </a:r>
            <a:r>
              <a:rPr lang="en-US"/>
              <a:t> </a:t>
            </a:r>
            <a:r>
              <a:rPr lang="en-US" err="1"/>
              <a:t>légales</a:t>
            </a:r>
            <a:r>
              <a:rPr lang="en-US"/>
              <a:t> </a:t>
            </a:r>
            <a:r>
              <a:rPr lang="en-US" err="1"/>
              <a:t>restantes</a:t>
            </a:r>
            <a:r>
              <a:rPr lang="en-US"/>
              <a:t></a:t>
            </a:r>
          </a:p>
          <a:p>
            <a:pPr>
              <a:buNone/>
            </a:pPr>
            <a:r>
              <a:rPr lang="en-US" err="1"/>
              <a:t>Heuristiquedu</a:t>
            </a:r>
            <a:r>
              <a:rPr lang="en-US"/>
              <a:t> minimum des </a:t>
            </a:r>
            <a:r>
              <a:rPr lang="en-US" err="1"/>
              <a:t>valeurs</a:t>
            </a:r>
            <a:r>
              <a:rPr lang="en-US"/>
              <a:t> </a:t>
            </a:r>
            <a:r>
              <a:rPr lang="en-US" err="1"/>
              <a:t>restantes</a:t>
            </a:r>
            <a:r>
              <a:rPr lang="en-US"/>
              <a:t> (MRV)</a:t>
            </a:r>
          </a:p>
          <a:p>
            <a:pPr>
              <a:buNone/>
            </a:pPr>
            <a:r>
              <a:rPr lang="en-US" err="1"/>
              <a:t>Ordonnancement</a:t>
            </a:r>
            <a:r>
              <a:rPr lang="en-US"/>
              <a:t> des </a:t>
            </a:r>
            <a:r>
              <a:rPr lang="en-US" err="1"/>
              <a:t>domaines</a:t>
            </a:r>
            <a:r>
              <a:rPr lang="en-US"/>
              <a:t>: </a:t>
            </a:r>
            <a:r>
              <a:rPr lang="en-US" err="1"/>
              <a:t>Heuristique</a:t>
            </a:r>
            <a:r>
              <a:rPr lang="en-US"/>
              <a:t> de la </a:t>
            </a:r>
            <a:r>
              <a:rPr lang="en-US" err="1"/>
              <a:t>valeur</a:t>
            </a:r>
            <a:r>
              <a:rPr lang="en-US"/>
              <a:t> la </a:t>
            </a:r>
            <a:r>
              <a:rPr lang="en-US" err="1"/>
              <a:t>moins</a:t>
            </a:r>
            <a:r>
              <a:rPr lang="en-US"/>
              <a:t> </a:t>
            </a:r>
            <a:r>
              <a:rPr lang="en-US" err="1"/>
              <a:t>contraignante</a:t>
            </a:r>
            <a:r>
              <a:rPr lang="en-US"/>
              <a:t> (LCV)Celle qui </a:t>
            </a:r>
            <a:r>
              <a:rPr lang="en-US" err="1"/>
              <a:t>exclut</a:t>
            </a:r>
            <a:r>
              <a:rPr lang="en-US"/>
              <a:t> le </a:t>
            </a:r>
            <a:r>
              <a:rPr lang="en-US" err="1"/>
              <a:t>moins</a:t>
            </a:r>
            <a:r>
              <a:rPr lang="en-US"/>
              <a:t> de </a:t>
            </a:r>
            <a:r>
              <a:rPr lang="en-US" err="1"/>
              <a:t>choix</a:t>
            </a:r>
            <a:r>
              <a:rPr lang="en-US"/>
              <a:t> par la suite.</a:t>
            </a:r>
          </a:p>
          <a:p>
            <a:pPr marL="0" indent="0">
              <a:buNone/>
            </a:pPr>
            <a:endParaRPr lang="en-US"/>
          </a:p>
          <a:p>
            <a:pPr marL="0" indent="0">
              <a:buNone/>
            </a:pPr>
            <a:r>
              <a:rPr lang="en-US"/>
              <a:t>The textbook </a:t>
            </a:r>
            <a:r>
              <a:rPr lang="en-US" b="1"/>
              <a:t>AIAMA</a:t>
            </a:r>
            <a:r>
              <a:rPr lang="en-US"/>
              <a:t> defines a search algorithm for solving CSPs that uses “backtracking” (which is really just a fancy term for how common search strategies like DFS work inherently). Essentially, if the search finds itself at a dead end, it will back up and traverse a different branch. In the case of CSPs, a dead end is an assignment from which no more values may be given to variables without constraint violation. If the backtracking algorithm finds itself here, it will un-assign some number of variables and continue the search. The algorithm is laid out below:</a:t>
            </a:r>
          </a:p>
          <a:p>
            <a:pPr marL="0" indent="0">
              <a:buNone/>
            </a:pPr>
            <a:endParaRPr lang="en-US"/>
          </a:p>
          <a:p>
            <a:pPr>
              <a:buNone/>
            </a:pPr>
            <a:r>
              <a:rPr lang="en-US"/>
              <a:t>Some signatures to talk about:</a:t>
            </a:r>
          </a:p>
          <a:p>
            <a:pPr>
              <a:buNone/>
            </a:pPr>
            <a:r>
              <a:rPr lang="en-US" i="1"/>
              <a:t>select-unassigned-variable(</a:t>
            </a:r>
            <a:r>
              <a:rPr lang="en-US" i="1" err="1"/>
              <a:t>csp</a:t>
            </a:r>
            <a:r>
              <a:rPr lang="en-US" i="1"/>
              <a:t>)</a:t>
            </a:r>
            <a:endParaRPr lang="en-US"/>
          </a:p>
          <a:p>
            <a:pPr>
              <a:buNone/>
            </a:pPr>
            <a:r>
              <a:rPr lang="en-US"/>
              <a:t>At this point, we choose a variable to make an assignment for. We’re not actually assigning a value to anything yet. You may wonder, does the order that we choose variables for assignment matter? The answer is yes. Many problems find useful to always pick the variable that has the smallest remaining domain. This technique is called Minimum Remaining Values (MRV).</a:t>
            </a:r>
          </a:p>
          <a:p>
            <a:pPr>
              <a:buNone/>
            </a:pPr>
            <a:r>
              <a:rPr lang="en-US" i="1"/>
              <a:t>order-domain-values(var, assignment, </a:t>
            </a:r>
            <a:r>
              <a:rPr lang="en-US" i="1" err="1"/>
              <a:t>csp</a:t>
            </a:r>
            <a:r>
              <a:rPr lang="en-US" i="1"/>
              <a:t>)</a:t>
            </a:r>
            <a:endParaRPr lang="en-US"/>
          </a:p>
          <a:p>
            <a:pPr>
              <a:buNone/>
            </a:pPr>
            <a:r>
              <a:rPr lang="en-US"/>
              <a:t>The order in which we check the values in our chosen variable’s domain can make a difference as well. A common approach is to order values by how much they would affect neighboring domains. We’d like to choose the values that cause the LEAST amount of domain-constriction first. This is called Least Constraining Value (LCV).</a:t>
            </a:r>
          </a:p>
          <a:p>
            <a:pPr>
              <a:buNone/>
            </a:pPr>
            <a:r>
              <a:rPr lang="en-US" i="1"/>
              <a:t>“is consistent with assignment”</a:t>
            </a:r>
            <a:endParaRPr lang="en-US"/>
          </a:p>
          <a:p>
            <a:pPr>
              <a:buNone/>
            </a:pPr>
            <a:r>
              <a:rPr lang="en-US"/>
              <a:t>This checks if the assigning the given value to the given variable would violate any constraints. Therefore, it only involves checking the domains of variables that are constrained to the given one.</a:t>
            </a:r>
          </a:p>
          <a:p>
            <a:pPr>
              <a:buNone/>
            </a:pPr>
            <a:r>
              <a:rPr lang="en-US" i="1"/>
              <a:t>inference(</a:t>
            </a:r>
            <a:r>
              <a:rPr lang="en-US" i="1" err="1"/>
              <a:t>csp</a:t>
            </a:r>
            <a:r>
              <a:rPr lang="en-US" i="1"/>
              <a:t>, var, value)</a:t>
            </a:r>
            <a:endParaRPr lang="en-US"/>
          </a:p>
          <a:p>
            <a:pPr>
              <a:buNone/>
            </a:pPr>
            <a:r>
              <a:rPr lang="en-US"/>
              <a:t>When we give a variable a value, we have to prune the domains of all variables constrained with it. Sometimes, pruning a domain causes a variable to only have one value left in its domain. We could then make an assignment there, after which we could recursively begin another inference.</a:t>
            </a:r>
          </a:p>
          <a:p>
            <a:pPr marL="0" indent="0">
              <a:buNone/>
            </a:pPr>
            <a:endParaRPr lang="en-US"/>
          </a:p>
        </p:txBody>
      </p:sp>
    </p:spTree>
    <p:extLst>
      <p:ext uri="{BB962C8B-B14F-4D97-AF65-F5344CB8AC3E}">
        <p14:creationId xmlns:p14="http://schemas.microsoft.com/office/powerpoint/2010/main" val="1537226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72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aurievln/epf-sudoku-MINA/tree/essai"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32524" y="1689900"/>
            <a:ext cx="6343500" cy="1159800"/>
          </a:xfrm>
          <a:prstGeom prst="rect">
            <a:avLst/>
          </a:prstGeom>
        </p:spPr>
        <p:txBody>
          <a:bodyPr spcFirstLastPara="1" wrap="square" lIns="91425" tIns="91425" rIns="91425" bIns="91425" anchor="ctr" anchorCtr="0">
            <a:noAutofit/>
          </a:bodyPr>
          <a:lstStyle/>
          <a:p>
            <a:r>
              <a:rPr lang="en"/>
              <a:t> </a:t>
            </a:r>
            <a:br>
              <a:rPr lang="en"/>
            </a:br>
            <a:r>
              <a:rPr lang="en"/>
              <a:t>RESOLUTION SUDOKU PAR CSP</a:t>
            </a:r>
          </a:p>
        </p:txBody>
      </p:sp>
      <p:pic>
        <p:nvPicPr>
          <p:cNvPr id="5" name="Image 4" descr="Une image contenant dessin&#10;&#10;Description générée automatiquement">
            <a:extLst>
              <a:ext uri="{FF2B5EF4-FFF2-40B4-BE49-F238E27FC236}">
                <a16:creationId xmlns:a16="http://schemas.microsoft.com/office/drawing/2014/main" id="{1FDD8F8C-888A-48A1-845D-06D9CAE1EC56}"/>
              </a:ext>
            </a:extLst>
          </p:cNvPr>
          <p:cNvPicPr>
            <a:picLocks noChangeAspect="1"/>
          </p:cNvPicPr>
          <p:nvPr/>
        </p:nvPicPr>
        <p:blipFill>
          <a:blip r:embed="rId3"/>
          <a:stretch>
            <a:fillRect/>
          </a:stretch>
        </p:blipFill>
        <p:spPr>
          <a:xfrm>
            <a:off x="6781905" y="231769"/>
            <a:ext cx="2133496" cy="6826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085849"/>
            <a:ext cx="6753345" cy="7521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Dimen</a:t>
            </a:r>
            <a:r>
              <a:rPr lang="fr-FR" dirty="0" err="1"/>
              <a:t>sion</a:t>
            </a:r>
            <a:r>
              <a:rPr lang="en-GB" dirty="0"/>
              <a:t> technique</a:t>
            </a:r>
            <a:endParaRPr dirty="0"/>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6" name="Google Shape;409;p19">
            <a:extLst>
              <a:ext uri="{FF2B5EF4-FFF2-40B4-BE49-F238E27FC236}">
                <a16:creationId xmlns:a16="http://schemas.microsoft.com/office/drawing/2014/main" id="{80D31C92-930B-4375-8BA3-E20D371403D6}"/>
              </a:ext>
            </a:extLst>
          </p:cNvPr>
          <p:cNvSpPr txBox="1">
            <a:spLocks noGrp="1"/>
          </p:cNvSpPr>
          <p:nvPr>
            <p:ph type="body" idx="3"/>
          </p:nvPr>
        </p:nvSpPr>
        <p:spPr>
          <a:xfrm>
            <a:off x="2427451" y="2027173"/>
            <a:ext cx="3732269"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err="1"/>
              <a:t>Outils</a:t>
            </a:r>
            <a:r>
              <a:rPr lang="en" b="1"/>
              <a:t> et </a:t>
            </a:r>
            <a:r>
              <a:rPr lang="en" b="1" err="1"/>
              <a:t>méthodes</a:t>
            </a:r>
            <a:endParaRPr lang="en-US" b="1" err="1"/>
          </a:p>
          <a:p>
            <a:pPr marL="285750" indent="-285750">
              <a:buFont typeface="Wingdings" panose="05000000000000000000" pitchFamily="2" charset="2"/>
              <a:buChar char="v"/>
            </a:pPr>
            <a:r>
              <a:rPr lang="fr-FR"/>
              <a:t>Apprentissage des bases en python </a:t>
            </a:r>
          </a:p>
          <a:p>
            <a:pPr marL="285750" indent="-285750">
              <a:buFont typeface="Wingdings" panose="05000000000000000000" pitchFamily="2" charset="2"/>
              <a:buChar char="v"/>
            </a:pPr>
            <a:r>
              <a:rPr lang="fr-FR"/>
              <a:t>Exécuter du python dans une solution .NET</a:t>
            </a:r>
          </a:p>
          <a:p>
            <a:pPr marL="285750" indent="-285750">
              <a:buFont typeface="Wingdings" panose="05000000000000000000" pitchFamily="2" charset="2"/>
              <a:buChar char="v"/>
            </a:pPr>
            <a:r>
              <a:rPr lang="fr-FR"/>
              <a:t>Création d’un objet </a:t>
            </a:r>
            <a:r>
              <a:rPr lang="fr-FR" err="1"/>
              <a:t>ILookup</a:t>
            </a:r>
            <a:r>
              <a:rPr lang="fr-FR"/>
              <a:t> pour mapper chaque temps de résolution d’un sudoku à son solver, pour pouvoir calculer le temps total de résolution par solver</a:t>
            </a:r>
            <a:endParaRPr lang="en-US"/>
          </a:p>
        </p:txBody>
      </p:sp>
    </p:spTree>
    <p:extLst>
      <p:ext uri="{BB962C8B-B14F-4D97-AF65-F5344CB8AC3E}">
        <p14:creationId xmlns:p14="http://schemas.microsoft.com/office/powerpoint/2010/main" val="130706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085849"/>
            <a:ext cx="6753345" cy="7521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Dimension </a:t>
            </a:r>
            <a:r>
              <a:rPr lang="en-GB" dirty="0"/>
              <a:t>technique</a:t>
            </a:r>
            <a:endParaRPr dirty="0"/>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6" name="Google Shape;409;p19">
            <a:extLst>
              <a:ext uri="{FF2B5EF4-FFF2-40B4-BE49-F238E27FC236}">
                <a16:creationId xmlns:a16="http://schemas.microsoft.com/office/drawing/2014/main" id="{80D31C92-930B-4375-8BA3-E20D371403D6}"/>
              </a:ext>
            </a:extLst>
          </p:cNvPr>
          <p:cNvSpPr txBox="1">
            <a:spLocks noGrp="1"/>
          </p:cNvSpPr>
          <p:nvPr>
            <p:ph type="body" idx="3"/>
          </p:nvPr>
        </p:nvSpPr>
        <p:spPr>
          <a:xfrm>
            <a:off x="875198" y="2183600"/>
            <a:ext cx="3732269" cy="1466294"/>
          </a:xfrm>
          <a:prstGeom prst="rect">
            <a:avLst/>
          </a:prstGeom>
        </p:spPr>
        <p:txBody>
          <a:bodyPr spcFirstLastPara="1" wrap="square" lIns="91425" tIns="91425" rIns="91425" bIns="91425" anchor="t" anchorCtr="0">
            <a:noAutofit/>
          </a:bodyPr>
          <a:lstStyle/>
          <a:p>
            <a:pPr marL="0" indent="0" algn="ctr">
              <a:buNone/>
            </a:pPr>
            <a:r>
              <a:rPr lang="en" b="1"/>
              <a:t>Visual Studio</a:t>
            </a:r>
            <a:endParaRPr lang="en-US"/>
          </a:p>
          <a:p>
            <a:pPr marL="285750" indent="-285750">
              <a:buFont typeface="Wingdings,Sans-Serif"/>
              <a:buChar char="Ø"/>
            </a:pPr>
            <a:r>
              <a:rPr lang="fr-FR" err="1">
                <a:solidFill>
                  <a:srgbClr val="33DAD6"/>
                </a:solidFill>
              </a:rPr>
              <a:t>Pythonnet</a:t>
            </a:r>
            <a:r>
              <a:rPr lang="fr-FR">
                <a:solidFill>
                  <a:srgbClr val="33DAD6"/>
                </a:solidFill>
              </a:rPr>
              <a:t> / </a:t>
            </a:r>
            <a:r>
              <a:rPr lang="fr-FR" err="1">
                <a:solidFill>
                  <a:srgbClr val="33DAD6"/>
                </a:solidFill>
              </a:rPr>
              <a:t>IronPython</a:t>
            </a:r>
            <a:endParaRPr lang="fr-FR">
              <a:solidFill>
                <a:srgbClr val="33DAD6"/>
              </a:solidFill>
            </a:endParaRPr>
          </a:p>
          <a:p>
            <a:pPr marL="285750" indent="-285750">
              <a:buFont typeface="Wingdings,Sans-Serif"/>
              <a:buChar char="Ø"/>
            </a:pPr>
            <a:r>
              <a:rPr lang="fr-FR"/>
              <a:t>Outil de Débogage</a:t>
            </a:r>
          </a:p>
          <a:p>
            <a:pPr marL="285750" indent="-285750">
              <a:buFont typeface="Wingdings,Sans-Serif"/>
              <a:buChar char="Ø"/>
            </a:pPr>
            <a:r>
              <a:rPr lang="fr-FR" err="1"/>
              <a:t>NuGet</a:t>
            </a:r>
            <a:r>
              <a:rPr lang="fr-FR"/>
              <a:t> : </a:t>
            </a:r>
            <a:r>
              <a:rPr lang="fr-FR" err="1"/>
              <a:t>Microsoft.NETCore.App</a:t>
            </a:r>
            <a:endParaRPr lang="fr-FR"/>
          </a:p>
        </p:txBody>
      </p:sp>
      <p:sp>
        <p:nvSpPr>
          <p:cNvPr id="3" name="Google Shape;408;p19">
            <a:extLst>
              <a:ext uri="{FF2B5EF4-FFF2-40B4-BE49-F238E27FC236}">
                <a16:creationId xmlns:a16="http://schemas.microsoft.com/office/drawing/2014/main" id="{0C294525-C8BD-41AC-B1A5-2BE0054FC401}"/>
              </a:ext>
            </a:extLst>
          </p:cNvPr>
          <p:cNvSpPr txBox="1">
            <a:spLocks/>
          </p:cNvSpPr>
          <p:nvPr/>
        </p:nvSpPr>
        <p:spPr>
          <a:xfrm>
            <a:off x="4679248" y="2180962"/>
            <a:ext cx="3911437" cy="1635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ctr">
              <a:buNone/>
            </a:pPr>
            <a:r>
              <a:rPr lang="fr-FR" b="1" err="1"/>
              <a:t>Github</a:t>
            </a:r>
            <a:r>
              <a:rPr lang="fr-FR" b="1"/>
              <a:t> </a:t>
            </a:r>
            <a:endParaRPr lang="en-US"/>
          </a:p>
          <a:p>
            <a:pPr marL="285750" indent="-285750"/>
            <a:r>
              <a:rPr lang="fr-FR"/>
              <a:t>Problème de push</a:t>
            </a:r>
          </a:p>
          <a:p>
            <a:pPr marL="285750" indent="-285750"/>
            <a:r>
              <a:rPr lang="fr-FR"/>
              <a:t>Clé </a:t>
            </a:r>
            <a:r>
              <a:rPr lang="fr-FR" err="1"/>
              <a:t>ssh</a:t>
            </a:r>
            <a:endParaRPr lang="fr-FR"/>
          </a:p>
          <a:p>
            <a:pPr marL="285750" indent="-285750"/>
            <a:r>
              <a:rPr lang="fr-FR"/>
              <a:t>Propre dépôt, séparé du groupe</a:t>
            </a:r>
          </a:p>
          <a:p>
            <a:pPr marL="285750" indent="-285750"/>
            <a:r>
              <a:rPr lang="fr-FR"/>
              <a:t>Fork de Laurie</a:t>
            </a:r>
          </a:p>
        </p:txBody>
      </p:sp>
      <p:sp>
        <p:nvSpPr>
          <p:cNvPr id="10" name="Google Shape;408;p19">
            <a:extLst>
              <a:ext uri="{FF2B5EF4-FFF2-40B4-BE49-F238E27FC236}">
                <a16:creationId xmlns:a16="http://schemas.microsoft.com/office/drawing/2014/main" id="{C8AEAB78-C36E-4B85-82ED-8932E4F6A591}"/>
              </a:ext>
            </a:extLst>
          </p:cNvPr>
          <p:cNvSpPr txBox="1">
            <a:spLocks/>
          </p:cNvSpPr>
          <p:nvPr/>
        </p:nvSpPr>
        <p:spPr>
          <a:xfrm>
            <a:off x="2401297" y="3814968"/>
            <a:ext cx="3911437" cy="1635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ctr">
              <a:buNone/>
            </a:pPr>
            <a:r>
              <a:rPr lang="fr-FR" b="1"/>
              <a:t>Découvertes</a:t>
            </a:r>
            <a:endParaRPr lang="en-US"/>
          </a:p>
          <a:p>
            <a:pPr marL="285750" indent="-285750" algn="ctr">
              <a:buFont typeface="Wingdings,Sans-Serif"/>
              <a:buChar char="v"/>
            </a:pPr>
            <a:r>
              <a:rPr lang="fr-FR"/>
              <a:t>Python / .NET-C# </a:t>
            </a:r>
            <a:endParaRPr lang="en-US"/>
          </a:p>
          <a:p>
            <a:pPr marL="285750" indent="-285750" algn="ctr">
              <a:buFont typeface="Wingdings,Sans-Serif"/>
              <a:buChar char="v"/>
            </a:pPr>
            <a:r>
              <a:rPr lang="fr-FR"/>
              <a:t>CSP : </a:t>
            </a:r>
            <a:r>
              <a:rPr lang="fr-FR" err="1"/>
              <a:t>Norvig</a:t>
            </a:r>
            <a:r>
              <a:rPr lang="fr-FR"/>
              <a:t> - AIMA</a:t>
            </a:r>
          </a:p>
          <a:p>
            <a:pPr marL="285750" indent="-285750" algn="ctr">
              <a:buFont typeface="Wingdings,Sans-Serif"/>
              <a:buChar char="v"/>
            </a:pPr>
            <a:endParaRPr lang="fr-FR"/>
          </a:p>
          <a:p>
            <a:pPr marL="0" indent="0" algn="ctr">
              <a:buNone/>
            </a:pPr>
            <a:endParaRPr lang="fr-FR" b="1"/>
          </a:p>
        </p:txBody>
      </p:sp>
    </p:spTree>
    <p:extLst>
      <p:ext uri="{BB962C8B-B14F-4D97-AF65-F5344CB8AC3E}">
        <p14:creationId xmlns:p14="http://schemas.microsoft.com/office/powerpoint/2010/main" val="418285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Merci!</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indent="0">
              <a:buNone/>
            </a:pPr>
            <a:r>
              <a:rPr lang="en" sz="3600" b="1"/>
              <a:t>Des questions ?</a:t>
            </a:r>
            <a:endParaRPr/>
          </a:p>
          <a:p>
            <a:pPr marL="0" indent="0">
              <a:buClr>
                <a:schemeClr val="dk1"/>
              </a:buClr>
              <a:buSzPts val="1100"/>
              <a:buNone/>
            </a:pPr>
            <a:r>
              <a:rPr lang="en"/>
              <a:t>Lien des repository du </a:t>
            </a:r>
            <a:r>
              <a:rPr lang="en" err="1"/>
              <a:t>projet</a:t>
            </a:r>
            <a:r>
              <a:rPr lang="en"/>
              <a:t> :</a:t>
            </a:r>
            <a:endParaRPr/>
          </a:p>
          <a:p>
            <a:r>
              <a:rPr lang="en">
                <a:solidFill>
                  <a:schemeClr val="bg1"/>
                </a:solidFill>
                <a:hlinkClick r:id="rId3"/>
              </a:rPr>
              <a:t>https://github.com/laurievln/epf-sudoku-MINA/tree/essai</a:t>
            </a:r>
            <a:endParaRPr lang="en">
              <a:solidFill>
                <a:schemeClr val="bg1"/>
              </a:solidFill>
            </a:endParaRPr>
          </a:p>
          <a:p>
            <a:pPr marL="457200" lvl="0" indent="-317500" algn="l" rtl="0">
              <a:spcBef>
                <a:spcPts val="0"/>
              </a:spcBef>
              <a:spcAft>
                <a:spcPts val="0"/>
              </a:spcAft>
              <a:buSzPts val="1400"/>
              <a:buChar char="◇"/>
            </a:pPr>
            <a:r>
              <a:rPr lang="en"/>
              <a:t>https://github.com/timnll/epf-sudoku-MINA</a:t>
            </a:r>
            <a:endParaRPr/>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r>
              <a:rPr lang="en"/>
              <a:t>ORGANISATION</a:t>
            </a:r>
          </a:p>
        </p:txBody>
      </p:sp>
      <p:sp>
        <p:nvSpPr>
          <p:cNvPr id="343" name="Google Shape;343;p12"/>
          <p:cNvSpPr txBox="1"/>
          <p:nvPr/>
        </p:nvSpPr>
        <p:spPr>
          <a:xfrm>
            <a:off x="1021021" y="1960185"/>
            <a:ext cx="3191400" cy="2726400"/>
          </a:xfrm>
          <a:prstGeom prst="rect">
            <a:avLst/>
          </a:prstGeom>
          <a:noFill/>
          <a:ln>
            <a:noFill/>
          </a:ln>
        </p:spPr>
        <p:txBody>
          <a:bodyPr spcFirstLastPara="1" wrap="square" lIns="91425" tIns="91425" rIns="91425" bIns="91425" anchor="t" anchorCtr="0">
            <a:noAutofit/>
          </a:bodyPr>
          <a:lstStyle/>
          <a:p>
            <a:pPr>
              <a:spcBef>
                <a:spcPts val="600"/>
              </a:spcBef>
            </a:pPr>
            <a:r>
              <a:rPr lang="en" b="1">
                <a:solidFill>
                  <a:srgbClr val="00E1C6"/>
                </a:solidFill>
                <a:latin typeface="Muli"/>
                <a:ea typeface="Muli"/>
                <a:cs typeface="Muli"/>
                <a:sym typeface="Muli"/>
              </a:rPr>
              <a:t>CONSTITU</a:t>
            </a:r>
            <a:r>
              <a:rPr lang="en-GB" b="1">
                <a:solidFill>
                  <a:srgbClr val="00E1C6"/>
                </a:solidFill>
                <a:latin typeface="Muli"/>
                <a:ea typeface="Muli"/>
                <a:cs typeface="Muli"/>
                <a:sym typeface="Muli"/>
              </a:rPr>
              <a:t>T</a:t>
            </a:r>
            <a:r>
              <a:rPr lang="en" b="1">
                <a:solidFill>
                  <a:srgbClr val="00E1C6"/>
                </a:solidFill>
                <a:latin typeface="Muli"/>
                <a:ea typeface="Muli"/>
                <a:cs typeface="Muli"/>
                <a:sym typeface="Muli"/>
              </a:rPr>
              <a:t>ION DE L'EQUIPE</a:t>
            </a:r>
            <a:endParaRPr lang="en-US" b="1">
              <a:solidFill>
                <a:srgbClr val="00E1C6"/>
              </a:solidFill>
              <a:latin typeface="Muli"/>
              <a:ea typeface="Muli"/>
              <a:cs typeface="Muli"/>
            </a:endParaRPr>
          </a:p>
          <a:p>
            <a:pPr>
              <a:spcBef>
                <a:spcPts val="600"/>
              </a:spcBef>
              <a:buClr>
                <a:schemeClr val="dk1"/>
              </a:buClr>
              <a:buSzPts val="1100"/>
            </a:pPr>
            <a:r>
              <a:rPr lang="en" sz="1200">
                <a:solidFill>
                  <a:srgbClr val="C6DAEC"/>
                </a:solidFill>
                <a:latin typeface="Muli"/>
                <a:ea typeface="Muli"/>
              </a:rPr>
              <a:t>- Ludivine </a:t>
            </a:r>
            <a:r>
              <a:rPr lang="en" sz="1200" err="1">
                <a:solidFill>
                  <a:srgbClr val="C6DAEC"/>
                </a:solidFill>
                <a:latin typeface="Muli"/>
                <a:ea typeface="Muli"/>
              </a:rPr>
              <a:t>Poquet</a:t>
            </a:r>
            <a:r>
              <a:rPr lang="en" sz="1200">
                <a:solidFill>
                  <a:srgbClr val="C6DAEC"/>
                </a:solidFill>
                <a:latin typeface="Muli"/>
                <a:ea typeface="Muli"/>
              </a:rPr>
              <a:t> </a:t>
            </a:r>
          </a:p>
          <a:p>
            <a:pPr>
              <a:spcBef>
                <a:spcPts val="600"/>
              </a:spcBef>
              <a:buClr>
                <a:schemeClr val="dk1"/>
              </a:buClr>
              <a:buSzPts val="1100"/>
            </a:pPr>
            <a:r>
              <a:rPr lang="en" sz="1200">
                <a:solidFill>
                  <a:srgbClr val="C6DAEC"/>
                </a:solidFill>
                <a:latin typeface="Muli"/>
                <a:ea typeface="Muli"/>
              </a:rPr>
              <a:t>- </a:t>
            </a:r>
            <a:r>
              <a:rPr lang="en" sz="1200" err="1">
                <a:solidFill>
                  <a:srgbClr val="C6DAEC"/>
                </a:solidFill>
                <a:latin typeface="Muli"/>
                <a:ea typeface="Muli"/>
              </a:rPr>
              <a:t>Mickael</a:t>
            </a:r>
            <a:r>
              <a:rPr lang="en" sz="1200">
                <a:solidFill>
                  <a:srgbClr val="C6DAEC"/>
                </a:solidFill>
                <a:latin typeface="Muli"/>
                <a:ea typeface="Muli"/>
              </a:rPr>
              <a:t> </a:t>
            </a:r>
            <a:r>
              <a:rPr lang="en" sz="1200" err="1">
                <a:solidFill>
                  <a:srgbClr val="C6DAEC"/>
                </a:solidFill>
                <a:latin typeface="Muli"/>
                <a:ea typeface="Muli"/>
              </a:rPr>
              <a:t>Archas</a:t>
            </a:r>
            <a:r>
              <a:rPr lang="en" sz="1200">
                <a:solidFill>
                  <a:srgbClr val="C6DAEC"/>
                </a:solidFill>
                <a:latin typeface="Muli"/>
                <a:ea typeface="Muli"/>
              </a:rPr>
              <a:t> </a:t>
            </a:r>
          </a:p>
          <a:p>
            <a:pPr>
              <a:spcBef>
                <a:spcPts val="600"/>
              </a:spcBef>
              <a:buClr>
                <a:schemeClr val="dk1"/>
              </a:buClr>
              <a:buSzPts val="1100"/>
            </a:pPr>
            <a:r>
              <a:rPr lang="en" sz="1200">
                <a:solidFill>
                  <a:srgbClr val="C6DAEC"/>
                </a:solidFill>
              </a:rPr>
              <a:t>- Sara </a:t>
            </a:r>
            <a:r>
              <a:rPr lang="en" sz="1200" err="1">
                <a:solidFill>
                  <a:srgbClr val="C6DAEC"/>
                </a:solidFill>
              </a:rPr>
              <a:t>Mezine</a:t>
            </a:r>
            <a:endParaRPr lang="en"/>
          </a:p>
          <a:p>
            <a:pPr>
              <a:spcBef>
                <a:spcPts val="600"/>
              </a:spcBef>
              <a:buClr>
                <a:schemeClr val="dk1"/>
              </a:buClr>
              <a:buSzPts val="1100"/>
            </a:pPr>
            <a:endParaRPr lang="en" sz="1200">
              <a:solidFill>
                <a:srgbClr val="C6DAEC"/>
              </a:solidFill>
              <a:ea typeface="Muli"/>
            </a:endParaRPr>
          </a:p>
          <a:p>
            <a:pPr>
              <a:spcBef>
                <a:spcPts val="600"/>
              </a:spcBef>
              <a:buClr>
                <a:schemeClr val="dk1"/>
              </a:buClr>
              <a:buSzPts val="1100"/>
            </a:pPr>
            <a:r>
              <a:rPr lang="en" sz="1200">
                <a:solidFill>
                  <a:srgbClr val="C6DAEC"/>
                </a:solidFill>
                <a:ea typeface="Muli"/>
              </a:rPr>
              <a:t>- Laurie Vu</a:t>
            </a:r>
            <a:r>
              <a:rPr lang="en-GB" sz="1200">
                <a:solidFill>
                  <a:srgbClr val="C6DAEC"/>
                </a:solidFill>
                <a:ea typeface="Muli"/>
              </a:rPr>
              <a:t>l</a:t>
            </a:r>
            <a:r>
              <a:rPr lang="en" sz="1200">
                <a:solidFill>
                  <a:srgbClr val="C6DAEC"/>
                </a:solidFill>
                <a:ea typeface="Muli"/>
              </a:rPr>
              <a:t>cain </a:t>
            </a:r>
            <a:endParaRPr lang="en"/>
          </a:p>
          <a:p>
            <a:pPr>
              <a:spcBef>
                <a:spcPts val="600"/>
              </a:spcBef>
              <a:buClr>
                <a:schemeClr val="dk1"/>
              </a:buClr>
              <a:buSzPts val="1100"/>
            </a:pPr>
            <a:r>
              <a:rPr lang="en" sz="1200">
                <a:solidFill>
                  <a:srgbClr val="C6DAEC"/>
                </a:solidFill>
                <a:latin typeface="Muli"/>
                <a:ea typeface="Muli"/>
              </a:rPr>
              <a:t>- Marianne Strasburger</a:t>
            </a:r>
          </a:p>
          <a:p>
            <a:pPr marL="0" lvl="0" indent="0" algn="l" rtl="0">
              <a:spcBef>
                <a:spcPts val="600"/>
              </a:spcBef>
              <a:spcAft>
                <a:spcPts val="0"/>
              </a:spcAft>
              <a:buClr>
                <a:schemeClr val="dk1"/>
              </a:buClr>
              <a:buSzPts val="1100"/>
              <a:buFont typeface="Arial"/>
              <a:buNone/>
            </a:pPr>
            <a:endParaRPr sz="1100">
              <a:solidFill>
                <a:srgbClr val="C6DAEC"/>
              </a:solidFill>
              <a:latin typeface="Muli"/>
              <a:ea typeface="Muli"/>
              <a:cs typeface="Muli"/>
              <a:sym typeface="Muli"/>
            </a:endParaRPr>
          </a:p>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2" name="Arrow: Right 1">
            <a:extLst>
              <a:ext uri="{FF2B5EF4-FFF2-40B4-BE49-F238E27FC236}">
                <a16:creationId xmlns:a16="http://schemas.microsoft.com/office/drawing/2014/main" id="{F51A3026-F365-4CFB-9FF9-92F149142EC1}"/>
              </a:ext>
            </a:extLst>
          </p:cNvPr>
          <p:cNvSpPr/>
          <p:nvPr/>
        </p:nvSpPr>
        <p:spPr>
          <a:xfrm>
            <a:off x="3879708" y="3524601"/>
            <a:ext cx="1051873" cy="336020"/>
          </a:xfrm>
          <a:prstGeom prst="rightArrow">
            <a:avLst/>
          </a:prstGeom>
          <a:solidFill>
            <a:srgbClr val="33DA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1">
            <a:extLst>
              <a:ext uri="{FF2B5EF4-FFF2-40B4-BE49-F238E27FC236}">
                <a16:creationId xmlns:a16="http://schemas.microsoft.com/office/drawing/2014/main" id="{16D59B96-09C0-7440-9FB1-AED2C91AABB9}"/>
              </a:ext>
            </a:extLst>
          </p:cNvPr>
          <p:cNvSpPr/>
          <p:nvPr/>
        </p:nvSpPr>
        <p:spPr>
          <a:xfrm>
            <a:off x="3879707" y="2571750"/>
            <a:ext cx="1051873" cy="336020"/>
          </a:xfrm>
          <a:prstGeom prst="rightArrow">
            <a:avLst/>
          </a:prstGeom>
          <a:solidFill>
            <a:srgbClr val="33DA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366;p15">
            <a:extLst>
              <a:ext uri="{FF2B5EF4-FFF2-40B4-BE49-F238E27FC236}">
                <a16:creationId xmlns:a16="http://schemas.microsoft.com/office/drawing/2014/main" id="{9CF13AF3-574D-5843-9024-280E56336EF0}"/>
              </a:ext>
            </a:extLst>
          </p:cNvPr>
          <p:cNvSpPr txBox="1">
            <a:spLocks noGrp="1"/>
          </p:cNvSpPr>
          <p:nvPr>
            <p:ph type="body" idx="1"/>
          </p:nvPr>
        </p:nvSpPr>
        <p:spPr>
          <a:xfrm>
            <a:off x="5173891" y="1774728"/>
            <a:ext cx="3794429" cy="1564416"/>
          </a:xfrm>
          <a:prstGeom prst="rect">
            <a:avLst/>
          </a:prstGeom>
        </p:spPr>
        <p:txBody>
          <a:bodyPr spcFirstLastPara="1" wrap="square" lIns="91425" tIns="91425" rIns="91425" bIns="91425" anchor="ctr" anchorCtr="0">
            <a:noAutofit/>
          </a:bodyPr>
          <a:lstStyle/>
          <a:p>
            <a:pPr marL="0" indent="0">
              <a:buNone/>
            </a:pPr>
            <a:r>
              <a:rPr lang="fr-FR" b="1">
                <a:solidFill>
                  <a:srgbClr val="00E1C6"/>
                </a:solidFill>
              </a:rPr>
              <a:t>TÂCHES</a:t>
            </a:r>
            <a:endParaRPr lang="fr-FR"/>
          </a:p>
          <a:p>
            <a:pPr marL="0" lvl="0" indent="0" algn="l" rtl="0">
              <a:spcBef>
                <a:spcPts val="600"/>
              </a:spcBef>
              <a:spcAft>
                <a:spcPts val="0"/>
              </a:spcAft>
              <a:buNone/>
            </a:pPr>
            <a:r>
              <a:rPr lang="fr-FR" sz="1200"/>
              <a:t>Recherche sur la solution CSP et librairies.</a:t>
            </a:r>
          </a:p>
          <a:p>
            <a:pPr marL="0" lvl="0" indent="0" algn="l" rtl="0">
              <a:spcBef>
                <a:spcPts val="600"/>
              </a:spcBef>
              <a:spcAft>
                <a:spcPts val="0"/>
              </a:spcAft>
              <a:buNone/>
            </a:pPr>
            <a:r>
              <a:rPr lang="fr-FR" sz="1200"/>
              <a:t>Recherche sur l’utilisation d’</a:t>
            </a:r>
            <a:r>
              <a:rPr lang="fr-FR" sz="1200" err="1"/>
              <a:t>IronPython</a:t>
            </a:r>
            <a:endParaRPr lang="fr-FR" sz="1200"/>
          </a:p>
          <a:p>
            <a:pPr marL="0" lvl="0" indent="0" algn="l" rtl="0">
              <a:spcBef>
                <a:spcPts val="600"/>
              </a:spcBef>
              <a:spcAft>
                <a:spcPts val="0"/>
              </a:spcAft>
              <a:buNone/>
            </a:pPr>
            <a:r>
              <a:rPr lang="fr-FR" sz="1200"/>
              <a:t>Préparation de la présentation </a:t>
            </a:r>
          </a:p>
        </p:txBody>
      </p:sp>
      <p:sp>
        <p:nvSpPr>
          <p:cNvPr id="8" name="Google Shape;366;p15">
            <a:extLst>
              <a:ext uri="{FF2B5EF4-FFF2-40B4-BE49-F238E27FC236}">
                <a16:creationId xmlns:a16="http://schemas.microsoft.com/office/drawing/2014/main" id="{E9605D29-0E16-7942-A0C7-8BE210F57F66}"/>
              </a:ext>
            </a:extLst>
          </p:cNvPr>
          <p:cNvSpPr txBox="1">
            <a:spLocks/>
          </p:cNvSpPr>
          <p:nvPr/>
        </p:nvSpPr>
        <p:spPr>
          <a:xfrm>
            <a:off x="5173892" y="3524601"/>
            <a:ext cx="3794429" cy="3360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endParaRPr lang="fr-FR"/>
          </a:p>
        </p:txBody>
      </p:sp>
      <p:sp>
        <p:nvSpPr>
          <p:cNvPr id="9" name="Google Shape;366;p15">
            <a:extLst>
              <a:ext uri="{FF2B5EF4-FFF2-40B4-BE49-F238E27FC236}">
                <a16:creationId xmlns:a16="http://schemas.microsoft.com/office/drawing/2014/main" id="{B4030F6D-90B4-9C4C-8440-E0B86B84C6C1}"/>
              </a:ext>
            </a:extLst>
          </p:cNvPr>
          <p:cNvSpPr txBox="1">
            <a:spLocks/>
          </p:cNvSpPr>
          <p:nvPr/>
        </p:nvSpPr>
        <p:spPr>
          <a:xfrm>
            <a:off x="5173890" y="3446515"/>
            <a:ext cx="3794429" cy="14467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None/>
            </a:pPr>
            <a:r>
              <a:rPr lang="fr-FR" sz="1200"/>
              <a:t>Adaptation du code python pour qu’il résolve un sudoku donné depuis un fichier txt</a:t>
            </a:r>
          </a:p>
          <a:p>
            <a:pPr marL="0" indent="0">
              <a:buNone/>
            </a:pPr>
            <a:r>
              <a:rPr lang="fr-FR" sz="1200"/>
              <a:t>Implémentation de la méthode C# via </a:t>
            </a:r>
            <a:r>
              <a:rPr lang="fr-FR" sz="1200" err="1"/>
              <a:t>IronPython</a:t>
            </a:r>
            <a:r>
              <a:rPr lang="fr-FR" sz="1200"/>
              <a:t> qui fait appel à la méthode principale en python</a:t>
            </a:r>
          </a:p>
          <a:p>
            <a:pPr marL="0" indent="0">
              <a:buFont typeface="Muli"/>
              <a:buNone/>
            </a:pPr>
            <a:r>
              <a:rPr lang="fr-FR" sz="1200"/>
              <a:t>Amélioration du Benchmark (temps pour chaque sudoku résolu par solver et temps total par solver)</a:t>
            </a:r>
          </a:p>
          <a:p>
            <a:pPr marL="0" indent="0">
              <a:buFont typeface="Muli"/>
              <a:buNone/>
            </a:pPr>
            <a:endParaRPr lang="fr-F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937577" y="1778732"/>
            <a:ext cx="4944300" cy="645300"/>
          </a:xfrm>
          <a:prstGeom prst="rect">
            <a:avLst/>
          </a:prstGeom>
        </p:spPr>
        <p:txBody>
          <a:bodyPr spcFirstLastPara="1" wrap="square" lIns="91425" tIns="91425" rIns="91425" bIns="91425" anchor="b" anchorCtr="0">
            <a:noAutofit/>
          </a:bodyPr>
          <a:lstStyle/>
          <a:p>
            <a:r>
              <a:rPr lang="en"/>
              <a:t>DEROULE DU PROJET – AVANT PROJET</a:t>
            </a:r>
            <a:endParaRPr/>
          </a:p>
        </p:txBody>
      </p:sp>
      <p:sp>
        <p:nvSpPr>
          <p:cNvPr id="373" name="Google Shape;373;p16"/>
          <p:cNvSpPr txBox="1">
            <a:spLocks noGrp="1"/>
          </p:cNvSpPr>
          <p:nvPr>
            <p:ph type="body" idx="1"/>
          </p:nvPr>
        </p:nvSpPr>
        <p:spPr>
          <a:xfrm>
            <a:off x="892969" y="2654096"/>
            <a:ext cx="5827163" cy="1989341"/>
          </a:xfrm>
          <a:prstGeom prst="rect">
            <a:avLst/>
          </a:prstGeom>
        </p:spPr>
        <p:txBody>
          <a:bodyPr spcFirstLastPara="1" wrap="square" lIns="91425" tIns="91425" rIns="91425" bIns="91425" anchor="t" anchorCtr="0">
            <a:noAutofit/>
          </a:bodyPr>
          <a:lstStyle/>
          <a:p>
            <a:r>
              <a:rPr lang="fr-FR"/>
              <a:t>Phase de recherche sur CSP, librairie AIMA </a:t>
            </a:r>
          </a:p>
          <a:p>
            <a:pPr>
              <a:spcBef>
                <a:spcPts val="0"/>
              </a:spcBef>
            </a:pPr>
            <a:r>
              <a:rPr lang="fr-FR"/>
              <a:t>Révision des bases en python </a:t>
            </a:r>
          </a:p>
          <a:p>
            <a:pPr>
              <a:spcBef>
                <a:spcPts val="0"/>
              </a:spcBef>
            </a:pPr>
            <a:r>
              <a:rPr lang="fr-FR"/>
              <a:t>Quelques recherches sur C#</a:t>
            </a:r>
          </a:p>
          <a:p>
            <a:pPr>
              <a:spcBef>
                <a:spcPts val="0"/>
              </a:spcBef>
            </a:pPr>
            <a:r>
              <a:rPr lang="fr-FR"/>
              <a:t>Compréhension du code de résolution du sudoku en Python</a:t>
            </a:r>
          </a:p>
          <a:p>
            <a:pPr>
              <a:spcBef>
                <a:spcPts val="0"/>
              </a:spcBef>
            </a:pPr>
            <a:r>
              <a:rPr lang="fr-FR"/>
              <a:t>Recherche sur l’utilisation d’</a:t>
            </a:r>
            <a:r>
              <a:rPr lang="fr-FR" err="1"/>
              <a:t>IronPython</a:t>
            </a:r>
            <a:r>
              <a:rPr lang="fr-FR"/>
              <a:t>, afin de faire fonctionner la solution existante codée en Python dans une application .NET</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937577" y="1778732"/>
            <a:ext cx="4944300" cy="645300"/>
          </a:xfrm>
          <a:prstGeom prst="rect">
            <a:avLst/>
          </a:prstGeom>
        </p:spPr>
        <p:txBody>
          <a:bodyPr spcFirstLastPara="1" wrap="square" lIns="91425" tIns="91425" rIns="91425" bIns="91425" anchor="b" anchorCtr="0">
            <a:noAutofit/>
          </a:bodyPr>
          <a:lstStyle/>
          <a:p>
            <a:r>
              <a:rPr lang="en"/>
              <a:t>DEROULE DU PROJET – PENDANT PROJET</a:t>
            </a:r>
            <a:endParaRPr/>
          </a:p>
        </p:txBody>
      </p:sp>
      <p:sp>
        <p:nvSpPr>
          <p:cNvPr id="373" name="Google Shape;373;p16"/>
          <p:cNvSpPr txBox="1">
            <a:spLocks noGrp="1"/>
          </p:cNvSpPr>
          <p:nvPr>
            <p:ph type="body" idx="1"/>
          </p:nvPr>
        </p:nvSpPr>
        <p:spPr>
          <a:xfrm>
            <a:off x="1007269" y="2395305"/>
            <a:ext cx="5680514" cy="2598176"/>
          </a:xfrm>
          <a:prstGeom prst="rect">
            <a:avLst/>
          </a:prstGeom>
        </p:spPr>
        <p:txBody>
          <a:bodyPr spcFirstLastPara="1" wrap="square" lIns="91425" tIns="91425" rIns="91425" bIns="91425" anchor="t" anchorCtr="0">
            <a:noAutofit/>
          </a:bodyPr>
          <a:lstStyle/>
          <a:p>
            <a:pPr marL="482600" indent="-342900">
              <a:buFont typeface="+mj-lt"/>
              <a:buAutoNum type="arabicPeriod"/>
            </a:pPr>
            <a:r>
              <a:rPr lang="fr-FR"/>
              <a:t>Blocage compte tenu de l'absence du chef d’orchestre et impossibilité de push sur le repo commun</a:t>
            </a:r>
          </a:p>
          <a:p>
            <a:pPr marL="482600" indent="-342900">
              <a:spcBef>
                <a:spcPts val="0"/>
              </a:spcBef>
              <a:buFont typeface="+mj-lt"/>
              <a:buAutoNum type="arabicPeriod"/>
            </a:pPr>
            <a:r>
              <a:rPr lang="fr-FR"/>
              <a:t>Création d'un nouveau repo dédié à l'implémentation de notre solution CSP de manière à l'avoir fonctionnelle en </a:t>
            </a:r>
            <a:r>
              <a:rPr lang="fr-FR" err="1"/>
              <a:t>IronPython</a:t>
            </a:r>
            <a:endParaRPr lang="fr-FR"/>
          </a:p>
          <a:p>
            <a:pPr marL="482600" indent="-342900">
              <a:spcBef>
                <a:spcPts val="0"/>
              </a:spcBef>
              <a:buFont typeface="+mj-lt"/>
              <a:buAutoNum type="arabicPeriod"/>
            </a:pPr>
            <a:r>
              <a:rPr lang="fr-FR"/>
              <a:t>Une fois la résolution obtenue, mise en accord du contenu du benchmark pour lier notre résolution aux autres</a:t>
            </a:r>
          </a:p>
          <a:p>
            <a:pPr marL="482600" indent="-342900">
              <a:spcBef>
                <a:spcPts val="0"/>
              </a:spcBef>
              <a:buFont typeface="+mj-lt"/>
              <a:buAutoNum type="arabicPeriod"/>
            </a:pPr>
            <a:r>
              <a:rPr lang="fr-FR"/>
              <a:t>Ajout au repo commun de notre projet afin de pouvoir comparer notre solution aux autres</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88159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085849"/>
            <a:ext cx="6753345" cy="7521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CSP</a:t>
            </a: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6" name="Google Shape;409;p19">
            <a:extLst>
              <a:ext uri="{FF2B5EF4-FFF2-40B4-BE49-F238E27FC236}">
                <a16:creationId xmlns:a16="http://schemas.microsoft.com/office/drawing/2014/main" id="{80D31C92-930B-4375-8BA3-E20D371403D6}"/>
              </a:ext>
            </a:extLst>
          </p:cNvPr>
          <p:cNvSpPr txBox="1">
            <a:spLocks noGrp="1"/>
          </p:cNvSpPr>
          <p:nvPr>
            <p:ph type="body" idx="3"/>
          </p:nvPr>
        </p:nvSpPr>
        <p:spPr>
          <a:xfrm>
            <a:off x="1046655" y="1838604"/>
            <a:ext cx="7153385" cy="2544900"/>
          </a:xfrm>
          <a:prstGeom prst="rect">
            <a:avLst/>
          </a:prstGeom>
        </p:spPr>
        <p:txBody>
          <a:bodyPr spcFirstLastPara="1" wrap="square" lIns="91425" tIns="91425" rIns="91425" bIns="91425" anchor="t" anchorCtr="0">
            <a:noAutofit/>
          </a:bodyPr>
          <a:lstStyle/>
          <a:p>
            <a:pPr marL="0" indent="0">
              <a:buNone/>
            </a:pPr>
            <a:r>
              <a:rPr lang="fr-FR" u="sng"/>
              <a:t>CSP</a:t>
            </a:r>
            <a:r>
              <a:rPr lang="fr-FR"/>
              <a:t> : Problème de satisfaction de contraintes (</a:t>
            </a:r>
            <a:r>
              <a:rPr lang="en" i="1"/>
              <a:t>Constraint Satisfaction Problem)</a:t>
            </a:r>
            <a:endParaRPr lang="fr-FR"/>
          </a:p>
          <a:p>
            <a:pPr marL="285750" indent="-285750">
              <a:buFont typeface="Wingdings"/>
              <a:buChar char="Ø"/>
            </a:pPr>
            <a:r>
              <a:rPr lang="fr-FR"/>
              <a:t>Un ensemble de contraintes (numériques ou booléennes) impliquant un certain nombre de variables. Chaque contrainte restreint les valeurs que peuvent prendre les variables.</a:t>
            </a:r>
          </a:p>
          <a:p>
            <a:pPr marL="0" indent="0">
              <a:buNone/>
            </a:pPr>
            <a:r>
              <a:rPr lang="fr-FR" u="sng"/>
              <a:t>Objectif</a:t>
            </a:r>
            <a:r>
              <a:rPr lang="fr-FR"/>
              <a:t> : trouver une affectation complète des valeurs aux variables afin de satisfaire toutes les contraintes du problème</a:t>
            </a:r>
          </a:p>
          <a:p>
            <a:pPr marL="0" indent="0">
              <a:buNone/>
            </a:pPr>
            <a:r>
              <a:rPr lang="fr-FR" u="sng"/>
              <a:t>Contrainte</a:t>
            </a:r>
            <a:r>
              <a:rPr lang="fr-FR"/>
              <a:t> : Les problèmes sont souvent fortement combinatoire ce qui leur donne une grande complexité</a:t>
            </a:r>
          </a:p>
          <a:p>
            <a:pPr marL="285750" indent="-285750">
              <a:buFont typeface="Wingdings"/>
              <a:buChar char="Ø"/>
            </a:pPr>
            <a:r>
              <a:rPr lang="fr-FR"/>
              <a:t>Combine des techniques de raisonnement et de déduction avec du calcul.</a:t>
            </a:r>
          </a:p>
        </p:txBody>
      </p:sp>
    </p:spTree>
    <p:extLst>
      <p:ext uri="{BB962C8B-B14F-4D97-AF65-F5344CB8AC3E}">
        <p14:creationId xmlns:p14="http://schemas.microsoft.com/office/powerpoint/2010/main" val="191934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13059" y="628928"/>
            <a:ext cx="5638263" cy="1795104"/>
          </a:xfrm>
          <a:prstGeom prst="rect">
            <a:avLst/>
          </a:prstGeom>
        </p:spPr>
        <p:txBody>
          <a:bodyPr spcFirstLastPara="1" wrap="square" lIns="91425" tIns="91425" rIns="91425" bIns="91425" anchor="b" anchorCtr="0">
            <a:noAutofit/>
          </a:bodyPr>
          <a:lstStyle/>
          <a:p>
            <a:r>
              <a:rPr lang="en" err="1"/>
              <a:t>L’utilisation</a:t>
            </a:r>
            <a:r>
              <a:rPr lang="en"/>
              <a:t> d’un CSP – Pour la </a:t>
            </a:r>
            <a:r>
              <a:rPr lang="en" err="1"/>
              <a:t>résolution</a:t>
            </a:r>
            <a:r>
              <a:rPr lang="en"/>
              <a:t> du sudoku</a:t>
            </a:r>
            <a:endParaRPr lang="en-US"/>
          </a:p>
        </p:txBody>
      </p:sp>
      <p:sp>
        <p:nvSpPr>
          <p:cNvPr id="373" name="Google Shape;373;p16"/>
          <p:cNvSpPr txBox="1">
            <a:spLocks noGrp="1"/>
          </p:cNvSpPr>
          <p:nvPr>
            <p:ph type="body" idx="1"/>
          </p:nvPr>
        </p:nvSpPr>
        <p:spPr>
          <a:xfrm>
            <a:off x="1061698" y="2313662"/>
            <a:ext cx="5680514" cy="1455176"/>
          </a:xfrm>
          <a:prstGeom prst="rect">
            <a:avLst/>
          </a:prstGeom>
        </p:spPr>
        <p:txBody>
          <a:bodyPr spcFirstLastPara="1" wrap="square" lIns="91425" tIns="91425" rIns="91425" bIns="91425" anchor="t" anchorCtr="0">
            <a:noAutofit/>
          </a:bodyPr>
          <a:lstStyle/>
          <a:p>
            <a:r>
              <a:rPr lang="fr-FR" sz="1050"/>
              <a:t>Les règles du sudoku sont composées de contraintes. Le CSP fonctionne sur des contraintes. Ils y a des facilité dans l’utilisation de cette méthode, notamment avec la présence de :</a:t>
            </a:r>
          </a:p>
          <a:p>
            <a:pPr lvl="1"/>
            <a:r>
              <a:rPr lang="fr-FR" sz="1050"/>
              <a:t>Une affectation  totale (instancie toutes les variables du problème)</a:t>
            </a:r>
          </a:p>
          <a:p>
            <a:pPr lvl="1"/>
            <a:r>
              <a:rPr lang="fr-FR" sz="1050"/>
              <a:t>Contraintes numériques (portant sur des variables à valeurs numériques)</a:t>
            </a:r>
          </a:p>
          <a:p>
            <a:pPr lvl="1"/>
            <a:r>
              <a:rPr lang="fr-FR" sz="1050"/>
              <a:t>Globale ou d’ordre supérieur (contraintes avec 3 variables ou plus)</a:t>
            </a:r>
          </a:p>
          <a:p>
            <a:endParaRPr lang="fr-FR" sz="1050"/>
          </a:p>
          <a:p>
            <a:pPr marL="482600" indent="-342900">
              <a:buAutoNum type="arabicPeriod"/>
            </a:pPr>
            <a:endParaRPr lang="fr-FR" sz="105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2" name="Picture 2" descr="A screenshot of a cell phone in the water&#10;&#10;Description generated with high confidence">
            <a:extLst>
              <a:ext uri="{FF2B5EF4-FFF2-40B4-BE49-F238E27FC236}">
                <a16:creationId xmlns:a16="http://schemas.microsoft.com/office/drawing/2014/main" id="{853D3863-3F23-4D02-85ED-EA5A5935D2F6}"/>
              </a:ext>
            </a:extLst>
          </p:cNvPr>
          <p:cNvPicPr>
            <a:picLocks noChangeAspect="1"/>
          </p:cNvPicPr>
          <p:nvPr/>
        </p:nvPicPr>
        <p:blipFill>
          <a:blip r:embed="rId3"/>
          <a:stretch>
            <a:fillRect/>
          </a:stretch>
        </p:blipFill>
        <p:spPr>
          <a:xfrm>
            <a:off x="221116" y="3377973"/>
            <a:ext cx="1319893" cy="1326696"/>
          </a:xfrm>
          <a:prstGeom prst="rect">
            <a:avLst/>
          </a:prstGeom>
        </p:spPr>
      </p:pic>
      <p:sp>
        <p:nvSpPr>
          <p:cNvPr id="4" name="TextBox 3">
            <a:extLst>
              <a:ext uri="{FF2B5EF4-FFF2-40B4-BE49-F238E27FC236}">
                <a16:creationId xmlns:a16="http://schemas.microsoft.com/office/drawing/2014/main" id="{03A8A73A-8095-4F71-A9DC-B3E28E34845B}"/>
              </a:ext>
            </a:extLst>
          </p:cNvPr>
          <p:cNvSpPr txBox="1"/>
          <p:nvPr/>
        </p:nvSpPr>
        <p:spPr>
          <a:xfrm>
            <a:off x="1526721" y="4186917"/>
            <a:ext cx="5212896"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900" i="1">
                <a:solidFill>
                  <a:srgbClr val="C6DAEC"/>
                </a:solidFill>
                <a:latin typeface="Muli"/>
                <a:sym typeface="Muli"/>
              </a:rPr>
              <a:t>Le but du jeu est de remplir ces cases avec des chiffres allant de 1 à 9 en veillant toujours à ce qu'un même chiffre ne figure qu'une seule fois par colonne, une seule fois par ligne, et une seule fois par carré de neuf cases.</a:t>
            </a:r>
            <a:endParaRPr lang="fr-FR" sz="900" i="1">
              <a:solidFill>
                <a:srgbClr val="C6DAEC"/>
              </a:solidFill>
              <a:latin typeface="Muli"/>
            </a:endParaRPr>
          </a:p>
          <a:p>
            <a:endParaRPr lang="fr-FR" sz="900">
              <a:solidFill>
                <a:srgbClr val="C6DAEC"/>
              </a:solidFill>
              <a:latin typeface="Muli"/>
            </a:endParaRPr>
          </a:p>
          <a:p>
            <a:endParaRPr lang="fr-FR" sz="900">
              <a:solidFill>
                <a:srgbClr val="C6DAEC"/>
              </a:solidFill>
              <a:latin typeface="Muli"/>
            </a:endParaRPr>
          </a:p>
        </p:txBody>
      </p:sp>
    </p:spTree>
    <p:extLst>
      <p:ext uri="{BB962C8B-B14F-4D97-AF65-F5344CB8AC3E}">
        <p14:creationId xmlns:p14="http://schemas.microsoft.com/office/powerpoint/2010/main" val="24473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FABF-4BE1-4616-B77C-6F2516EB2556}"/>
              </a:ext>
            </a:extLst>
          </p:cNvPr>
          <p:cNvSpPr>
            <a:spLocks noGrp="1"/>
          </p:cNvSpPr>
          <p:nvPr>
            <p:ph type="title"/>
          </p:nvPr>
        </p:nvSpPr>
        <p:spPr/>
        <p:txBody>
          <a:bodyPr/>
          <a:lstStyle/>
          <a:p>
            <a:r>
              <a:rPr lang="en-US" err="1"/>
              <a:t>L’utilisation</a:t>
            </a:r>
            <a:r>
              <a:rPr lang="en-US"/>
              <a:t> d’un CSP – Les </a:t>
            </a:r>
            <a:r>
              <a:rPr lang="en-US" err="1"/>
              <a:t>avantages</a:t>
            </a:r>
            <a:r>
              <a:rPr lang="en-US"/>
              <a:t>  </a:t>
            </a:r>
          </a:p>
        </p:txBody>
      </p:sp>
      <p:sp>
        <p:nvSpPr>
          <p:cNvPr id="3" name="Text Placeholder 2">
            <a:extLst>
              <a:ext uri="{FF2B5EF4-FFF2-40B4-BE49-F238E27FC236}">
                <a16:creationId xmlns:a16="http://schemas.microsoft.com/office/drawing/2014/main" id="{27772597-651E-455A-BBDE-BDCD6AB312CD}"/>
              </a:ext>
            </a:extLst>
          </p:cNvPr>
          <p:cNvSpPr>
            <a:spLocks noGrp="1"/>
          </p:cNvSpPr>
          <p:nvPr>
            <p:ph type="body" idx="1"/>
          </p:nvPr>
        </p:nvSpPr>
        <p:spPr>
          <a:xfrm>
            <a:off x="834629" y="2384393"/>
            <a:ext cx="6345835" cy="2653221"/>
          </a:xfrm>
        </p:spPr>
        <p:txBody>
          <a:bodyPr/>
          <a:lstStyle/>
          <a:p>
            <a:r>
              <a:rPr lang="en-US"/>
              <a:t>•</a:t>
            </a:r>
            <a:r>
              <a:rPr lang="en-US" err="1"/>
              <a:t>Permet</a:t>
            </a:r>
            <a:r>
              <a:rPr lang="en-US"/>
              <a:t> </a:t>
            </a:r>
            <a:r>
              <a:rPr lang="en-US" err="1"/>
              <a:t>l’utilisation</a:t>
            </a:r>
            <a:r>
              <a:rPr lang="en-US"/>
              <a:t> </a:t>
            </a:r>
            <a:r>
              <a:rPr lang="en-US" err="1"/>
              <a:t>d’algorithmes</a:t>
            </a:r>
            <a:r>
              <a:rPr lang="en-US"/>
              <a:t> </a:t>
            </a:r>
            <a:r>
              <a:rPr lang="en-US" err="1"/>
              <a:t>généraux</a:t>
            </a:r>
            <a:r>
              <a:rPr lang="en-US"/>
              <a:t> plus puissant que les </a:t>
            </a:r>
            <a:r>
              <a:rPr lang="en-US" err="1"/>
              <a:t>algorithmes</a:t>
            </a:r>
            <a:r>
              <a:rPr lang="en-US"/>
              <a:t> standards </a:t>
            </a:r>
            <a:r>
              <a:rPr lang="en-US" err="1"/>
              <a:t>d’exploration</a:t>
            </a:r>
            <a:r>
              <a:rPr lang="en-US"/>
              <a:t>.</a:t>
            </a:r>
          </a:p>
          <a:p>
            <a:r>
              <a:rPr lang="en-US"/>
              <a:t>•CSP et le Sudoku </a:t>
            </a:r>
            <a:r>
              <a:rPr lang="en-US" err="1"/>
              <a:t>fonctionnent</a:t>
            </a:r>
            <a:r>
              <a:rPr lang="en-US"/>
              <a:t> tout les deux sur un </a:t>
            </a:r>
            <a:r>
              <a:rPr lang="en-US" err="1"/>
              <a:t>système</a:t>
            </a:r>
            <a:r>
              <a:rPr lang="en-US"/>
              <a:t> de </a:t>
            </a:r>
            <a:r>
              <a:rPr lang="en-US" err="1"/>
              <a:t>contraintes</a:t>
            </a:r>
            <a:r>
              <a:rPr lang="en-US"/>
              <a:t>. Rend </a:t>
            </a:r>
            <a:r>
              <a:rPr lang="en-US" err="1"/>
              <a:t>l’utilisation</a:t>
            </a:r>
            <a:r>
              <a:rPr lang="en-US"/>
              <a:t> de </a:t>
            </a:r>
            <a:r>
              <a:rPr lang="en-US" err="1"/>
              <a:t>cette</a:t>
            </a:r>
            <a:r>
              <a:rPr lang="en-US"/>
              <a:t> </a:t>
            </a:r>
            <a:r>
              <a:rPr lang="en-US" err="1"/>
              <a:t>méthode</a:t>
            </a:r>
            <a:r>
              <a:rPr lang="en-US"/>
              <a:t> de </a:t>
            </a:r>
            <a:r>
              <a:rPr lang="en-US" err="1"/>
              <a:t>résolution</a:t>
            </a:r>
            <a:r>
              <a:rPr lang="en-US"/>
              <a:t> plus intuitive. </a:t>
            </a:r>
          </a:p>
          <a:p>
            <a:r>
              <a:rPr lang="en-US"/>
              <a:t>•</a:t>
            </a:r>
            <a:r>
              <a:rPr lang="en-US" err="1"/>
              <a:t>Plusieurs</a:t>
            </a:r>
            <a:r>
              <a:rPr lang="en-US"/>
              <a:t> </a:t>
            </a:r>
            <a:r>
              <a:rPr lang="en-US" err="1"/>
              <a:t>possibilités</a:t>
            </a:r>
            <a:r>
              <a:rPr lang="en-US"/>
              <a:t> pour </a:t>
            </a:r>
            <a:r>
              <a:rPr lang="en-US" err="1"/>
              <a:t>résoudre</a:t>
            </a:r>
            <a:r>
              <a:rPr lang="en-US"/>
              <a:t> le Sudoku (Solvers : </a:t>
            </a:r>
            <a:r>
              <a:rPr lang="en-US" err="1"/>
              <a:t>AbsCon</a:t>
            </a:r>
            <a:r>
              <a:rPr lang="en-US"/>
              <a:t>, Choco).</a:t>
            </a:r>
          </a:p>
          <a:p>
            <a:endParaRPr lang="en-US"/>
          </a:p>
        </p:txBody>
      </p:sp>
      <p:sp>
        <p:nvSpPr>
          <p:cNvPr id="4" name="Slide Number Placeholder 3">
            <a:extLst>
              <a:ext uri="{FF2B5EF4-FFF2-40B4-BE49-F238E27FC236}">
                <a16:creationId xmlns:a16="http://schemas.microsoft.com/office/drawing/2014/main" id="{B72C6449-7504-40B0-900B-7DF3CD98EF2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7</a:t>
            </a:fld>
            <a:endParaRPr lang="en"/>
          </a:p>
        </p:txBody>
      </p:sp>
    </p:spTree>
    <p:extLst>
      <p:ext uri="{BB962C8B-B14F-4D97-AF65-F5344CB8AC3E}">
        <p14:creationId xmlns:p14="http://schemas.microsoft.com/office/powerpoint/2010/main" val="303071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10" name="Title 1">
            <a:extLst>
              <a:ext uri="{FF2B5EF4-FFF2-40B4-BE49-F238E27FC236}">
                <a16:creationId xmlns:a16="http://schemas.microsoft.com/office/drawing/2014/main" id="{38D0079E-301F-4E4B-87D4-71E8CA65A004}"/>
              </a:ext>
            </a:extLst>
          </p:cNvPr>
          <p:cNvSpPr txBox="1">
            <a:spLocks/>
          </p:cNvSpPr>
          <p:nvPr/>
        </p:nvSpPr>
        <p:spPr>
          <a:xfrm>
            <a:off x="1925883" y="640896"/>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a:t>Solution CSP </a:t>
            </a:r>
          </a:p>
        </p:txBody>
      </p:sp>
      <p:sp>
        <p:nvSpPr>
          <p:cNvPr id="11" name="Text Placeholder 2">
            <a:extLst>
              <a:ext uri="{FF2B5EF4-FFF2-40B4-BE49-F238E27FC236}">
                <a16:creationId xmlns:a16="http://schemas.microsoft.com/office/drawing/2014/main" id="{0C49E594-6B15-4ADD-A586-B93612047A15}"/>
              </a:ext>
            </a:extLst>
          </p:cNvPr>
          <p:cNvSpPr txBox="1">
            <a:spLocks/>
          </p:cNvSpPr>
          <p:nvPr/>
        </p:nvSpPr>
        <p:spPr>
          <a:xfrm>
            <a:off x="971467" y="1343619"/>
            <a:ext cx="6345835" cy="2653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fr-FR"/>
              <a:t>Back-</a:t>
            </a:r>
            <a:r>
              <a:rPr lang="fr-FR" err="1"/>
              <a:t>Tracking</a:t>
            </a:r>
            <a:r>
              <a:rPr lang="fr-FR"/>
              <a:t> : En profondeur = Couplage Inférence + exploration</a:t>
            </a:r>
          </a:p>
          <a:p>
            <a:r>
              <a:rPr lang="fr-FR"/>
              <a:t>Inférence : </a:t>
            </a:r>
            <a:r>
              <a:rPr lang="fr-FR" err="1"/>
              <a:t>Forward</a:t>
            </a:r>
            <a:r>
              <a:rPr lang="fr-FR"/>
              <a:t>-Checking / MAC (Maintien de l'arc de cohérence)</a:t>
            </a:r>
          </a:p>
          <a:p>
            <a:r>
              <a:rPr lang="fr-FR"/>
              <a:t>Exploration : Heuristiques choix de variables, de valeurs = MRV (Minimum </a:t>
            </a:r>
            <a:r>
              <a:rPr lang="fr-FR" err="1"/>
              <a:t>Remaining</a:t>
            </a:r>
            <a:r>
              <a:rPr lang="fr-FR"/>
              <a:t> Values) - LCV (Least </a:t>
            </a:r>
            <a:r>
              <a:rPr lang="fr-FR" err="1"/>
              <a:t>Constraining</a:t>
            </a:r>
            <a:r>
              <a:rPr lang="fr-FR"/>
              <a:t> Value) </a:t>
            </a:r>
          </a:p>
          <a:p>
            <a:endParaRPr lang="fr-FR"/>
          </a:p>
        </p:txBody>
      </p:sp>
      <p:pic>
        <p:nvPicPr>
          <p:cNvPr id="12" name="Picture 5" descr="A picture containing bird&#10;&#10;Description generated with very high confidence">
            <a:extLst>
              <a:ext uri="{FF2B5EF4-FFF2-40B4-BE49-F238E27FC236}">
                <a16:creationId xmlns:a16="http://schemas.microsoft.com/office/drawing/2014/main" id="{716D49B6-C105-4FA9-9A22-A596E548FA2B}"/>
              </a:ext>
            </a:extLst>
          </p:cNvPr>
          <p:cNvPicPr>
            <a:picLocks noChangeAspect="1"/>
          </p:cNvPicPr>
          <p:nvPr/>
        </p:nvPicPr>
        <p:blipFill>
          <a:blip r:embed="rId3"/>
          <a:stretch>
            <a:fillRect/>
          </a:stretch>
        </p:blipFill>
        <p:spPr>
          <a:xfrm>
            <a:off x="302654" y="2696347"/>
            <a:ext cx="3620573" cy="1232415"/>
          </a:xfrm>
          <a:prstGeom prst="rect">
            <a:avLst/>
          </a:prstGeom>
        </p:spPr>
      </p:pic>
      <p:pic>
        <p:nvPicPr>
          <p:cNvPr id="13" name="Picture 7" descr="A picture containing bird&#10;&#10;Description generated with very high confidence">
            <a:extLst>
              <a:ext uri="{FF2B5EF4-FFF2-40B4-BE49-F238E27FC236}">
                <a16:creationId xmlns:a16="http://schemas.microsoft.com/office/drawing/2014/main" id="{C20F70AC-27E4-427B-88DB-F72E96DC6177}"/>
              </a:ext>
            </a:extLst>
          </p:cNvPr>
          <p:cNvPicPr>
            <a:picLocks noChangeAspect="1"/>
          </p:cNvPicPr>
          <p:nvPr/>
        </p:nvPicPr>
        <p:blipFill>
          <a:blip r:embed="rId4"/>
          <a:stretch>
            <a:fillRect/>
          </a:stretch>
        </p:blipFill>
        <p:spPr>
          <a:xfrm>
            <a:off x="302654" y="4091936"/>
            <a:ext cx="3676918" cy="678938"/>
          </a:xfrm>
          <a:prstGeom prst="rect">
            <a:avLst/>
          </a:prstGeom>
        </p:spPr>
      </p:pic>
      <p:pic>
        <p:nvPicPr>
          <p:cNvPr id="15" name="Picture 9" descr="A screenshot of a cell phone&#10;&#10;Description generated with very high confidence">
            <a:extLst>
              <a:ext uri="{FF2B5EF4-FFF2-40B4-BE49-F238E27FC236}">
                <a16:creationId xmlns:a16="http://schemas.microsoft.com/office/drawing/2014/main" id="{7D7C12C5-168C-40EB-929E-B71BC3C4E1D6}"/>
              </a:ext>
            </a:extLst>
          </p:cNvPr>
          <p:cNvPicPr>
            <a:picLocks noChangeAspect="1"/>
          </p:cNvPicPr>
          <p:nvPr/>
        </p:nvPicPr>
        <p:blipFill>
          <a:blip r:embed="rId5"/>
          <a:stretch>
            <a:fillRect/>
          </a:stretch>
        </p:blipFill>
        <p:spPr>
          <a:xfrm>
            <a:off x="4633175" y="2704140"/>
            <a:ext cx="3934495" cy="2073002"/>
          </a:xfrm>
          <a:prstGeom prst="rect">
            <a:avLst/>
          </a:prstGeom>
        </p:spPr>
      </p:pic>
      <p:sp>
        <p:nvSpPr>
          <p:cNvPr id="19" name="TextBox 18">
            <a:extLst>
              <a:ext uri="{FF2B5EF4-FFF2-40B4-BE49-F238E27FC236}">
                <a16:creationId xmlns:a16="http://schemas.microsoft.com/office/drawing/2014/main" id="{CC181ED9-C15C-41CB-9B5C-9759F9803A43}"/>
              </a:ext>
            </a:extLst>
          </p:cNvPr>
          <p:cNvSpPr txBox="1"/>
          <p:nvPr/>
        </p:nvSpPr>
        <p:spPr>
          <a:xfrm>
            <a:off x="685800" y="4857750"/>
            <a:ext cx="305276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tx2"/>
                </a:solidFill>
              </a:rPr>
              <a:t>https://steven.codes/blog/constraint-satisfaction-with-sudoku/ </a:t>
            </a:r>
            <a:endParaRPr lang="en-US">
              <a:solidFill>
                <a:schemeClr val="tx2"/>
              </a:solidFill>
            </a:endParaRPr>
          </a:p>
        </p:txBody>
      </p:sp>
      <p:sp>
        <p:nvSpPr>
          <p:cNvPr id="21" name="TextBox 20">
            <a:extLst>
              <a:ext uri="{FF2B5EF4-FFF2-40B4-BE49-F238E27FC236}">
                <a16:creationId xmlns:a16="http://schemas.microsoft.com/office/drawing/2014/main" id="{BB3A468F-8DAF-4090-AA40-319E273B64B5}"/>
              </a:ext>
            </a:extLst>
          </p:cNvPr>
          <p:cNvSpPr txBox="1"/>
          <p:nvPr/>
        </p:nvSpPr>
        <p:spPr>
          <a:xfrm>
            <a:off x="4605338" y="4857750"/>
            <a:ext cx="431482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tx2"/>
                </a:solidFill>
              </a:rPr>
              <a:t>http://www2.ift.ulaval.ca/~chaib/IFT-4102-7025/public_html/Fichiers/Acetates/CSP.pdf</a:t>
            </a:r>
          </a:p>
        </p:txBody>
      </p:sp>
    </p:spTree>
    <p:extLst>
      <p:ext uri="{BB962C8B-B14F-4D97-AF65-F5344CB8AC3E}">
        <p14:creationId xmlns:p14="http://schemas.microsoft.com/office/powerpoint/2010/main" val="163397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085849"/>
            <a:ext cx="6753345" cy="7521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Dim</a:t>
            </a:r>
            <a:r>
              <a:rPr lang="en-GB" dirty="0" err="1"/>
              <a:t>en</a:t>
            </a:r>
            <a:r>
              <a:rPr lang="fr-FR" dirty="0" err="1"/>
              <a:t>sion</a:t>
            </a:r>
            <a:r>
              <a:rPr lang="en-GB" dirty="0"/>
              <a:t> technique</a:t>
            </a:r>
            <a:endParaRPr dirty="0"/>
          </a:p>
        </p:txBody>
      </p:sp>
      <p:sp>
        <p:nvSpPr>
          <p:cNvPr id="407" name="Google Shape;407;p19"/>
          <p:cNvSpPr txBox="1">
            <a:spLocks noGrp="1"/>
          </p:cNvSpPr>
          <p:nvPr>
            <p:ph type="body" idx="1"/>
          </p:nvPr>
        </p:nvSpPr>
        <p:spPr>
          <a:xfrm>
            <a:off x="562257" y="2280975"/>
            <a:ext cx="2850408"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a:t>Visual Studio</a:t>
            </a:r>
          </a:p>
          <a:p>
            <a:pPr marL="285750" lvl="0" indent="-285750" algn="l" rtl="0">
              <a:spcBef>
                <a:spcPts val="600"/>
              </a:spcBef>
              <a:spcAft>
                <a:spcPts val="0"/>
              </a:spcAft>
              <a:buFont typeface="Wingdings" panose="05000000000000000000" pitchFamily="2" charset="2"/>
              <a:buChar char="Ø"/>
            </a:pPr>
            <a:r>
              <a:rPr lang="fr-FR"/>
              <a:t>Possibilité de faire cohabiter plusieurs langages</a:t>
            </a:r>
          </a:p>
          <a:p>
            <a:pPr marL="285750" lvl="0" indent="-285750" algn="l" rtl="0">
              <a:spcBef>
                <a:spcPts val="600"/>
              </a:spcBef>
              <a:spcAft>
                <a:spcPts val="0"/>
              </a:spcAft>
              <a:buFont typeface="Wingdings" panose="05000000000000000000" pitchFamily="2" charset="2"/>
              <a:buChar char="Ø"/>
            </a:pPr>
            <a:r>
              <a:rPr lang="fr-FR" err="1">
                <a:solidFill>
                  <a:srgbClr val="33DAD6"/>
                </a:solidFill>
              </a:rPr>
              <a:t>IronPython</a:t>
            </a:r>
            <a:r>
              <a:rPr lang="fr-FR"/>
              <a:t> : appel le code Python dans la console .NET</a:t>
            </a:r>
          </a:p>
          <a:p>
            <a:pPr marL="285750" lvl="0" indent="-285750" algn="l" rtl="0">
              <a:spcBef>
                <a:spcPts val="600"/>
              </a:spcBef>
              <a:spcAft>
                <a:spcPts val="0"/>
              </a:spcAft>
              <a:buFont typeface="Wingdings" panose="05000000000000000000" pitchFamily="2" charset="2"/>
              <a:buChar char="Ø"/>
            </a:pPr>
            <a:r>
              <a:rPr lang="fr-FR"/>
              <a:t>Ajout de référence : pour mettre en place </a:t>
            </a:r>
            <a:r>
              <a:rPr lang="fr-FR" err="1"/>
              <a:t>IronPython</a:t>
            </a:r>
            <a:endParaRPr/>
          </a:p>
        </p:txBody>
      </p:sp>
      <p:sp>
        <p:nvSpPr>
          <p:cNvPr id="408" name="Google Shape;408;p19"/>
          <p:cNvSpPr txBox="1">
            <a:spLocks noGrp="1"/>
          </p:cNvSpPr>
          <p:nvPr>
            <p:ph type="body" idx="2"/>
          </p:nvPr>
        </p:nvSpPr>
        <p:spPr>
          <a:xfrm>
            <a:off x="5910791" y="2180961"/>
            <a:ext cx="2575254"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err="1"/>
              <a:t>Github</a:t>
            </a:r>
            <a:endParaRPr lang="fr-FR" b="1"/>
          </a:p>
          <a:p>
            <a:pPr marL="285750" indent="-285750"/>
            <a:r>
              <a:rPr lang="fr-FR"/>
              <a:t>Travailler sur sa fork : éviter les conflits de version</a:t>
            </a:r>
          </a:p>
          <a:p>
            <a:pPr marL="285750" indent="-285750"/>
            <a:r>
              <a:rPr lang="fr-FR"/>
              <a:t>Réaliser une </a:t>
            </a:r>
            <a:r>
              <a:rPr lang="fr-FR">
                <a:solidFill>
                  <a:srgbClr val="33DAD6"/>
                </a:solidFill>
              </a:rPr>
              <a:t>pull </a:t>
            </a:r>
            <a:r>
              <a:rPr lang="fr-FR" err="1">
                <a:solidFill>
                  <a:srgbClr val="33DAD6"/>
                </a:solidFill>
              </a:rPr>
              <a:t>request</a:t>
            </a:r>
            <a:r>
              <a:rPr lang="fr-FR">
                <a:solidFill>
                  <a:srgbClr val="33DAD6"/>
                </a:solidFill>
              </a:rPr>
              <a:t> </a:t>
            </a:r>
            <a:r>
              <a:rPr lang="fr-FR"/>
              <a:t>pour récupérer une version avancée du code d’origine et pour merge notre fork dans ce dernier</a:t>
            </a:r>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7" name="Image 6" descr="Une image contenant horloge, clôture&#10;&#10;Description générée automatiquement">
            <a:extLst>
              <a:ext uri="{FF2B5EF4-FFF2-40B4-BE49-F238E27FC236}">
                <a16:creationId xmlns:a16="http://schemas.microsoft.com/office/drawing/2014/main" id="{18B66E0B-9794-4920-955F-330FD2D81840}"/>
              </a:ext>
            </a:extLst>
          </p:cNvPr>
          <p:cNvPicPr>
            <a:picLocks noChangeAspect="1"/>
          </p:cNvPicPr>
          <p:nvPr/>
        </p:nvPicPr>
        <p:blipFill>
          <a:blip r:embed="rId3"/>
          <a:stretch>
            <a:fillRect/>
          </a:stretch>
        </p:blipFill>
        <p:spPr>
          <a:xfrm>
            <a:off x="4036044" y="2035462"/>
            <a:ext cx="1270065" cy="1270065"/>
          </a:xfrm>
          <a:prstGeom prst="rect">
            <a:avLst/>
          </a:prstGeom>
        </p:spPr>
      </p:pic>
      <p:pic>
        <p:nvPicPr>
          <p:cNvPr id="8" name="Image 7">
            <a:extLst>
              <a:ext uri="{FF2B5EF4-FFF2-40B4-BE49-F238E27FC236}">
                <a16:creationId xmlns:a16="http://schemas.microsoft.com/office/drawing/2014/main" id="{0DBB232C-7B42-4060-8D41-D03AAC74401D}"/>
              </a:ext>
            </a:extLst>
          </p:cNvPr>
          <p:cNvPicPr>
            <a:picLocks noChangeAspect="1"/>
          </p:cNvPicPr>
          <p:nvPr/>
        </p:nvPicPr>
        <p:blipFill rotWithShape="1">
          <a:blip r:embed="rId4"/>
          <a:srcRect l="19648" r="20235"/>
          <a:stretch/>
        </p:blipFill>
        <p:spPr>
          <a:xfrm>
            <a:off x="3923668" y="3482608"/>
            <a:ext cx="1494818" cy="1243253"/>
          </a:xfrm>
          <a:prstGeom prst="rect">
            <a:avLst/>
          </a:prstGeom>
        </p:spPr>
      </p:pic>
    </p:spTree>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Affichage à l'écran (16:9)</PresentationFormat>
  <Paragraphs>119</Paragraphs>
  <Slides>12</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Wingdings</vt:lpstr>
      <vt:lpstr>Wingdings,Sans-Serif</vt:lpstr>
      <vt:lpstr>Helvetica Neue</vt:lpstr>
      <vt:lpstr>Muli</vt:lpstr>
      <vt:lpstr>Arial</vt:lpstr>
      <vt:lpstr>Nixie One</vt:lpstr>
      <vt:lpstr>Imogen template</vt:lpstr>
      <vt:lpstr>  RESOLUTION SUDOKU PAR CSP</vt:lpstr>
      <vt:lpstr>ORGANISATION</vt:lpstr>
      <vt:lpstr>DEROULE DU PROJET – AVANT PROJET</vt:lpstr>
      <vt:lpstr>DEROULE DU PROJET – PENDANT PROJET</vt:lpstr>
      <vt:lpstr>CSP</vt:lpstr>
      <vt:lpstr>L’utilisation d’un CSP – Pour la résolution du sudoku</vt:lpstr>
      <vt:lpstr>L’utilisation d’un CSP – Les avantages  </vt:lpstr>
      <vt:lpstr>Présentation PowerPoint</vt:lpstr>
      <vt:lpstr>Dimension technique</vt:lpstr>
      <vt:lpstr>Dimension technique</vt:lpstr>
      <vt:lpstr>Dimension technique</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dc:title>
  <dc:creator>Laurie VULCAIN</dc:creator>
  <cp:lastModifiedBy>VULCAIN Laurie</cp:lastModifiedBy>
  <cp:revision>2</cp:revision>
  <dcterms:modified xsi:type="dcterms:W3CDTF">2019-10-25T07:11:02Z</dcterms:modified>
</cp:coreProperties>
</file>