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90" d="100"/>
          <a:sy n="90" d="100"/>
        </p:scale>
        <p:origin x="23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June 11,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824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June 11,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054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June 11,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1874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June 11,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3156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June 11,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18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June 11,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89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June 11,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7630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June 11,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0618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June 11,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677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June 11,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55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June 11,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3597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June 11,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265144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d.stlouisfed.org/release/tables?rid=391&amp;eid=217586" TargetMode="External"/><Relationship Id="rId2" Type="http://schemas.openxmlformats.org/officeDocument/2006/relationships/hyperlink" Target="https://www.cms.gov/data-research/statistics-trends-and-reports/national-health-expenditure-data/state-resid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EE87F1-2B82-99CD-4709-62FDE708C98F}"/>
              </a:ext>
            </a:extLst>
          </p:cNvPr>
          <p:cNvPicPr>
            <a:picLocks noChangeAspect="1"/>
          </p:cNvPicPr>
          <p:nvPr/>
        </p:nvPicPr>
        <p:blipFill rotWithShape="1">
          <a:blip r:embed="rId2"/>
          <a:srcRect l="5559" r="49785" b="-1"/>
          <a:stretch/>
        </p:blipFill>
        <p:spPr>
          <a:xfrm>
            <a:off x="-1" y="10"/>
            <a:ext cx="4587901" cy="6857990"/>
          </a:xfrm>
          <a:prstGeom prst="rect">
            <a:avLst/>
          </a:prstGeom>
        </p:spPr>
      </p:pic>
      <p:sp>
        <p:nvSpPr>
          <p:cNvPr id="11" name="Rectangle 1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B17514-A5AB-7952-D00F-020943273227}"/>
              </a:ext>
            </a:extLst>
          </p:cNvPr>
          <p:cNvSpPr>
            <a:spLocks noGrp="1"/>
          </p:cNvSpPr>
          <p:nvPr>
            <p:ph type="ctrTitle"/>
          </p:nvPr>
        </p:nvSpPr>
        <p:spPr>
          <a:xfrm>
            <a:off x="5275425" y="768485"/>
            <a:ext cx="6133656" cy="3169674"/>
          </a:xfrm>
        </p:spPr>
        <p:txBody>
          <a:bodyPr>
            <a:normAutofit/>
          </a:bodyPr>
          <a:lstStyle/>
          <a:p>
            <a:pPr algn="r"/>
            <a:r>
              <a:rPr lang="en-US" dirty="0">
                <a:solidFill>
                  <a:schemeClr val="bg1"/>
                </a:solidFill>
              </a:rPr>
              <a:t>Project 3: Healthcare Expenditures</a:t>
            </a:r>
            <a:br>
              <a:rPr lang="en-US" dirty="0">
                <a:solidFill>
                  <a:schemeClr val="bg1"/>
                </a:solidFill>
              </a:rPr>
            </a:br>
            <a:r>
              <a:rPr lang="en-US" sz="2000" dirty="0">
                <a:solidFill>
                  <a:schemeClr val="bg1"/>
                </a:solidFill>
              </a:rPr>
              <a:t>data, Design, Delivery Overview</a:t>
            </a:r>
          </a:p>
        </p:txBody>
      </p:sp>
      <p:sp>
        <p:nvSpPr>
          <p:cNvPr id="3" name="Subtitle 2">
            <a:extLst>
              <a:ext uri="{FF2B5EF4-FFF2-40B4-BE49-F238E27FC236}">
                <a16:creationId xmlns:a16="http://schemas.microsoft.com/office/drawing/2014/main" id="{BCB7C1EA-E243-668C-16D1-24811238ED31}"/>
              </a:ext>
            </a:extLst>
          </p:cNvPr>
          <p:cNvSpPr>
            <a:spLocks noGrp="1"/>
          </p:cNvSpPr>
          <p:nvPr>
            <p:ph type="subTitle" idx="1"/>
          </p:nvPr>
        </p:nvSpPr>
        <p:spPr>
          <a:xfrm>
            <a:off x="4599845" y="4793128"/>
            <a:ext cx="7417984" cy="1141157"/>
          </a:xfrm>
        </p:spPr>
        <p:txBody>
          <a:bodyPr>
            <a:normAutofit fontScale="62500" lnSpcReduction="20000"/>
          </a:bodyPr>
          <a:lstStyle/>
          <a:p>
            <a:pPr marL="0" marR="0">
              <a:spcBef>
                <a:spcPts val="0"/>
              </a:spcBef>
              <a:spcAft>
                <a:spcPts val="0"/>
              </a:spcAft>
              <a:tabLst>
                <a:tab pos="2971800" algn="ctr"/>
                <a:tab pos="5943600" algn="r"/>
              </a:tabLst>
            </a:pPr>
            <a:r>
              <a:rPr lang="en-US" sz="1400" dirty="0">
                <a:solidFill>
                  <a:schemeClr val="bg1"/>
                </a:solidFill>
              </a:rPr>
              <a:t>Group: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Andrew Amato</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Steph Chestnut</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Kyle Keegan </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Gerardo Rodriguez</a:t>
            </a:r>
          </a:p>
          <a:p>
            <a:pPr marL="0" marR="0">
              <a:spcBef>
                <a:spcPts val="0"/>
              </a:spcBef>
              <a:spcAft>
                <a:spcPts val="0"/>
              </a:spcAft>
              <a:tabLst>
                <a:tab pos="2971800" algn="ctr"/>
                <a:tab pos="5943600" algn="r"/>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Brianna Trigueros-Pericone</a:t>
            </a:r>
          </a:p>
          <a:p>
            <a:pPr algn="r"/>
            <a:endParaRPr lang="en-US" sz="1400" dirty="0">
              <a:solidFill>
                <a:schemeClr val="bg1"/>
              </a:solidFill>
            </a:endParaRPr>
          </a:p>
        </p:txBody>
      </p:sp>
    </p:spTree>
    <p:extLst>
      <p:ext uri="{BB962C8B-B14F-4D97-AF65-F5344CB8AC3E}">
        <p14:creationId xmlns:p14="http://schemas.microsoft.com/office/powerpoint/2010/main" val="8843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B497-8DBC-CE34-8139-CFEF62189719}"/>
              </a:ext>
            </a:extLst>
          </p:cNvPr>
          <p:cNvSpPr>
            <a:spLocks noGrp="1"/>
          </p:cNvSpPr>
          <p:nvPr>
            <p:ph type="title"/>
          </p:nvPr>
        </p:nvSpPr>
        <p:spPr>
          <a:xfrm>
            <a:off x="581025" y="353568"/>
            <a:ext cx="10241280" cy="1234440"/>
          </a:xfrm>
        </p:spPr>
        <p:txBody>
          <a:bodyPr/>
          <a:lstStyle/>
          <a:p>
            <a:r>
              <a:rPr lang="en-US" dirty="0"/>
              <a:t>Annual Expenditure on Personal HealthCare</a:t>
            </a:r>
          </a:p>
        </p:txBody>
      </p:sp>
      <p:pic>
        <p:nvPicPr>
          <p:cNvPr id="5" name="Content Placeholder 4" descr="A graph of different colored lines&#10;&#10;Description automatically generated">
            <a:extLst>
              <a:ext uri="{FF2B5EF4-FFF2-40B4-BE49-F238E27FC236}">
                <a16:creationId xmlns:a16="http://schemas.microsoft.com/office/drawing/2014/main" id="{5251A938-94BA-C931-901C-8A896E06A3E3}"/>
              </a:ext>
            </a:extLst>
          </p:cNvPr>
          <p:cNvPicPr>
            <a:picLocks noGrp="1" noChangeAspect="1"/>
          </p:cNvPicPr>
          <p:nvPr>
            <p:ph idx="1"/>
          </p:nvPr>
        </p:nvPicPr>
        <p:blipFill>
          <a:blip r:embed="rId2"/>
          <a:stretch>
            <a:fillRect/>
          </a:stretch>
        </p:blipFill>
        <p:spPr>
          <a:xfrm>
            <a:off x="5591995" y="2228850"/>
            <a:ext cx="6590804" cy="3866007"/>
          </a:xfrm>
        </p:spPr>
      </p:pic>
      <p:pic>
        <p:nvPicPr>
          <p:cNvPr id="7" name="Picture 6">
            <a:extLst>
              <a:ext uri="{FF2B5EF4-FFF2-40B4-BE49-F238E27FC236}">
                <a16:creationId xmlns:a16="http://schemas.microsoft.com/office/drawing/2014/main" id="{ABA2DD12-08B3-296D-97FD-81CEE5ED6051}"/>
              </a:ext>
            </a:extLst>
          </p:cNvPr>
          <p:cNvPicPr>
            <a:picLocks noChangeAspect="1"/>
          </p:cNvPicPr>
          <p:nvPr/>
        </p:nvPicPr>
        <p:blipFill>
          <a:blip r:embed="rId3"/>
          <a:stretch>
            <a:fillRect/>
          </a:stretch>
        </p:blipFill>
        <p:spPr>
          <a:xfrm>
            <a:off x="0" y="2135632"/>
            <a:ext cx="5868219" cy="2238687"/>
          </a:xfrm>
          <a:prstGeom prst="rect">
            <a:avLst/>
          </a:prstGeom>
        </p:spPr>
      </p:pic>
      <p:sp>
        <p:nvSpPr>
          <p:cNvPr id="8" name="TextBox 7">
            <a:extLst>
              <a:ext uri="{FF2B5EF4-FFF2-40B4-BE49-F238E27FC236}">
                <a16:creationId xmlns:a16="http://schemas.microsoft.com/office/drawing/2014/main" id="{E5C4B60E-BA96-17E0-6314-70CF80BDE3C2}"/>
              </a:ext>
            </a:extLst>
          </p:cNvPr>
          <p:cNvSpPr txBox="1"/>
          <p:nvPr/>
        </p:nvSpPr>
        <p:spPr>
          <a:xfrm>
            <a:off x="266700" y="4374319"/>
            <a:ext cx="4533900" cy="2031325"/>
          </a:xfrm>
          <a:prstGeom prst="rect">
            <a:avLst/>
          </a:prstGeom>
          <a:noFill/>
        </p:spPr>
        <p:txBody>
          <a:bodyPr wrap="square" rtlCol="0">
            <a:spAutoFit/>
          </a:bodyPr>
          <a:lstStyle/>
          <a:p>
            <a:r>
              <a:rPr lang="en-US" dirty="0"/>
              <a:t>As seen from the chart, all regions continue to increase their spending on Personal Healthcare each year. </a:t>
            </a:r>
          </a:p>
          <a:p>
            <a:endParaRPr lang="en-US" dirty="0"/>
          </a:p>
          <a:p>
            <a:r>
              <a:rPr lang="en-US" dirty="0"/>
              <a:t>The New England and Mideast regions are spending the most, with the Rocky Mountains and Southwest spending the least</a:t>
            </a:r>
          </a:p>
        </p:txBody>
      </p:sp>
    </p:spTree>
    <p:extLst>
      <p:ext uri="{BB962C8B-B14F-4D97-AF65-F5344CB8AC3E}">
        <p14:creationId xmlns:p14="http://schemas.microsoft.com/office/powerpoint/2010/main" val="249447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7AB497-7A4E-A159-86D0-CB8260024B24}"/>
              </a:ext>
            </a:extLst>
          </p:cNvPr>
          <p:cNvPicPr>
            <a:picLocks noGrp="1" noChangeAspect="1"/>
          </p:cNvPicPr>
          <p:nvPr>
            <p:ph idx="1"/>
          </p:nvPr>
        </p:nvPicPr>
        <p:blipFill>
          <a:blip r:embed="rId2"/>
          <a:stretch>
            <a:fillRect/>
          </a:stretch>
        </p:blipFill>
        <p:spPr>
          <a:xfrm>
            <a:off x="76548" y="1800225"/>
            <a:ext cx="6371527" cy="1968655"/>
          </a:xfrm>
        </p:spPr>
      </p:pic>
      <p:pic>
        <p:nvPicPr>
          <p:cNvPr id="7" name="Picture 6" descr="A graph of different colored lines&#10;&#10;Description automatically generated">
            <a:extLst>
              <a:ext uri="{FF2B5EF4-FFF2-40B4-BE49-F238E27FC236}">
                <a16:creationId xmlns:a16="http://schemas.microsoft.com/office/drawing/2014/main" id="{C3E22EE6-AC38-EE43-33EA-49DBB411ABDE}"/>
              </a:ext>
            </a:extLst>
          </p:cNvPr>
          <p:cNvPicPr>
            <a:picLocks noChangeAspect="1"/>
          </p:cNvPicPr>
          <p:nvPr/>
        </p:nvPicPr>
        <p:blipFill rotWithShape="1">
          <a:blip r:embed="rId3"/>
          <a:srcRect r="7875"/>
          <a:stretch/>
        </p:blipFill>
        <p:spPr>
          <a:xfrm>
            <a:off x="6448076" y="2054186"/>
            <a:ext cx="5667375" cy="3086488"/>
          </a:xfrm>
          <a:prstGeom prst="rect">
            <a:avLst/>
          </a:prstGeom>
        </p:spPr>
      </p:pic>
      <p:sp>
        <p:nvSpPr>
          <p:cNvPr id="8" name="Title 1">
            <a:extLst>
              <a:ext uri="{FF2B5EF4-FFF2-40B4-BE49-F238E27FC236}">
                <a16:creationId xmlns:a16="http://schemas.microsoft.com/office/drawing/2014/main" id="{F94EE090-C65A-D6F7-4F73-870F45A63ED3}"/>
              </a:ext>
            </a:extLst>
          </p:cNvPr>
          <p:cNvSpPr>
            <a:spLocks noGrp="1"/>
          </p:cNvSpPr>
          <p:nvPr>
            <p:ph type="title"/>
          </p:nvPr>
        </p:nvSpPr>
        <p:spPr>
          <a:xfrm>
            <a:off x="600075" y="176213"/>
            <a:ext cx="10240963" cy="1235075"/>
          </a:xfrm>
        </p:spPr>
        <p:txBody>
          <a:bodyPr/>
          <a:lstStyle/>
          <a:p>
            <a:r>
              <a:rPr lang="en-US" dirty="0"/>
              <a:t>Annual Income by Region</a:t>
            </a:r>
          </a:p>
        </p:txBody>
      </p:sp>
      <p:sp>
        <p:nvSpPr>
          <p:cNvPr id="10" name="TextBox 9">
            <a:extLst>
              <a:ext uri="{FF2B5EF4-FFF2-40B4-BE49-F238E27FC236}">
                <a16:creationId xmlns:a16="http://schemas.microsoft.com/office/drawing/2014/main" id="{0949FEFC-4883-9678-226F-D60C65B38D02}"/>
              </a:ext>
            </a:extLst>
          </p:cNvPr>
          <p:cNvSpPr txBox="1"/>
          <p:nvPr/>
        </p:nvSpPr>
        <p:spPr>
          <a:xfrm>
            <a:off x="314325" y="4095750"/>
            <a:ext cx="5162550" cy="923330"/>
          </a:xfrm>
          <a:prstGeom prst="rect">
            <a:avLst/>
          </a:prstGeom>
          <a:noFill/>
        </p:spPr>
        <p:txBody>
          <a:bodyPr wrap="square" rtlCol="0">
            <a:spAutoFit/>
          </a:bodyPr>
          <a:lstStyle/>
          <a:p>
            <a:r>
              <a:rPr lang="en-US" dirty="0"/>
              <a:t>The annual income of each of the regions has continued to increase, but not as consistently as the expenditures on personal health care.</a:t>
            </a:r>
          </a:p>
        </p:txBody>
      </p:sp>
    </p:spTree>
    <p:extLst>
      <p:ext uri="{BB962C8B-B14F-4D97-AF65-F5344CB8AC3E}">
        <p14:creationId xmlns:p14="http://schemas.microsoft.com/office/powerpoint/2010/main" val="253451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different colored lines&#10;&#10;Description automatically generated">
            <a:extLst>
              <a:ext uri="{FF2B5EF4-FFF2-40B4-BE49-F238E27FC236}">
                <a16:creationId xmlns:a16="http://schemas.microsoft.com/office/drawing/2014/main" id="{83ACE5A6-2B14-8867-A666-18F6F1C75137}"/>
              </a:ext>
            </a:extLst>
          </p:cNvPr>
          <p:cNvPicPr>
            <a:picLocks noGrp="1" noChangeAspect="1"/>
          </p:cNvPicPr>
          <p:nvPr>
            <p:ph idx="1"/>
          </p:nvPr>
        </p:nvPicPr>
        <p:blipFill rotWithShape="1">
          <a:blip r:embed="rId2"/>
          <a:srcRect r="4682"/>
          <a:stretch/>
        </p:blipFill>
        <p:spPr>
          <a:xfrm>
            <a:off x="6338094" y="2248813"/>
            <a:ext cx="5484018" cy="3477976"/>
          </a:xfrm>
        </p:spPr>
      </p:pic>
      <p:sp>
        <p:nvSpPr>
          <p:cNvPr id="4" name="Title 1">
            <a:extLst>
              <a:ext uri="{FF2B5EF4-FFF2-40B4-BE49-F238E27FC236}">
                <a16:creationId xmlns:a16="http://schemas.microsoft.com/office/drawing/2014/main" id="{977E58EB-6982-E178-D625-DC6F91E55E35}"/>
              </a:ext>
            </a:extLst>
          </p:cNvPr>
          <p:cNvSpPr>
            <a:spLocks noGrp="1"/>
          </p:cNvSpPr>
          <p:nvPr>
            <p:ph type="title"/>
          </p:nvPr>
        </p:nvSpPr>
        <p:spPr>
          <a:xfrm>
            <a:off x="504825" y="168846"/>
            <a:ext cx="10240963" cy="1235075"/>
          </a:xfrm>
        </p:spPr>
        <p:txBody>
          <a:bodyPr/>
          <a:lstStyle/>
          <a:p>
            <a:r>
              <a:rPr lang="en-US" dirty="0"/>
              <a:t>Annual Expenditure on Personal HealthCare</a:t>
            </a:r>
          </a:p>
        </p:txBody>
      </p:sp>
      <p:pic>
        <p:nvPicPr>
          <p:cNvPr id="10" name="Picture 9">
            <a:extLst>
              <a:ext uri="{FF2B5EF4-FFF2-40B4-BE49-F238E27FC236}">
                <a16:creationId xmlns:a16="http://schemas.microsoft.com/office/drawing/2014/main" id="{03931FF8-CB37-D1D0-CE48-C96AC071F8C0}"/>
              </a:ext>
            </a:extLst>
          </p:cNvPr>
          <p:cNvPicPr>
            <a:picLocks noChangeAspect="1"/>
          </p:cNvPicPr>
          <p:nvPr/>
        </p:nvPicPr>
        <p:blipFill>
          <a:blip r:embed="rId3"/>
          <a:stretch>
            <a:fillRect/>
          </a:stretch>
        </p:blipFill>
        <p:spPr>
          <a:xfrm>
            <a:off x="0" y="1625308"/>
            <a:ext cx="6404770" cy="2095792"/>
          </a:xfrm>
          <a:prstGeom prst="rect">
            <a:avLst/>
          </a:prstGeom>
        </p:spPr>
      </p:pic>
      <p:sp>
        <p:nvSpPr>
          <p:cNvPr id="11" name="TextBox 10">
            <a:extLst>
              <a:ext uri="{FF2B5EF4-FFF2-40B4-BE49-F238E27FC236}">
                <a16:creationId xmlns:a16="http://schemas.microsoft.com/office/drawing/2014/main" id="{494DBB3E-81D3-6321-A572-717FDE8A4313}"/>
              </a:ext>
            </a:extLst>
          </p:cNvPr>
          <p:cNvSpPr txBox="1"/>
          <p:nvPr/>
        </p:nvSpPr>
        <p:spPr>
          <a:xfrm>
            <a:off x="369888" y="3987801"/>
            <a:ext cx="4038600" cy="2308324"/>
          </a:xfrm>
          <a:prstGeom prst="rect">
            <a:avLst/>
          </a:prstGeom>
          <a:noFill/>
        </p:spPr>
        <p:txBody>
          <a:bodyPr wrap="square" rtlCol="0">
            <a:spAutoFit/>
          </a:bodyPr>
          <a:lstStyle/>
          <a:p>
            <a:r>
              <a:rPr lang="en-US" dirty="0"/>
              <a:t>We then calculate the percentage of the annual income that was being spent on personal healthcare.</a:t>
            </a:r>
          </a:p>
          <a:p>
            <a:endParaRPr lang="en-US" dirty="0"/>
          </a:p>
          <a:p>
            <a:r>
              <a:rPr lang="en-US" dirty="0"/>
              <a:t>New England and Mideast spent the highest percentage of their income on personal healthcare, while the Southwest spent the lowest</a:t>
            </a:r>
          </a:p>
        </p:txBody>
      </p:sp>
    </p:spTree>
    <p:extLst>
      <p:ext uri="{BB962C8B-B14F-4D97-AF65-F5344CB8AC3E}">
        <p14:creationId xmlns:p14="http://schemas.microsoft.com/office/powerpoint/2010/main" val="3181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9778-F247-6DF7-EC98-3905EEBDB834}"/>
              </a:ext>
            </a:extLst>
          </p:cNvPr>
          <p:cNvSpPr>
            <a:spLocks noGrp="1"/>
          </p:cNvSpPr>
          <p:nvPr>
            <p:ph type="title"/>
          </p:nvPr>
        </p:nvSpPr>
        <p:spPr>
          <a:xfrm>
            <a:off x="975360" y="261139"/>
            <a:ext cx="10241280" cy="795765"/>
          </a:xfrm>
        </p:spPr>
        <p:txBody>
          <a:bodyPr>
            <a:normAutofit fontScale="90000"/>
          </a:bodyPr>
          <a:lstStyle/>
          <a:p>
            <a:pPr algn="ctr"/>
            <a:r>
              <a:rPr lang="en-US" dirty="0"/>
              <a:t>Comparisons</a:t>
            </a:r>
            <a:br>
              <a:rPr lang="en-US" dirty="0"/>
            </a:br>
            <a:r>
              <a:rPr lang="en-US" dirty="0"/>
              <a:t>Medicare/private/Medicaid</a:t>
            </a:r>
          </a:p>
        </p:txBody>
      </p:sp>
      <p:pic>
        <p:nvPicPr>
          <p:cNvPr id="8" name="Content Placeholder 7" descr="A close-up of a graph&#10;&#10;Description automatically generated">
            <a:extLst>
              <a:ext uri="{FF2B5EF4-FFF2-40B4-BE49-F238E27FC236}">
                <a16:creationId xmlns:a16="http://schemas.microsoft.com/office/drawing/2014/main" id="{D9DC0228-CAEC-0AE3-6152-FAE0E914B550}"/>
              </a:ext>
            </a:extLst>
          </p:cNvPr>
          <p:cNvPicPr>
            <a:picLocks noGrp="1" noChangeAspect="1"/>
          </p:cNvPicPr>
          <p:nvPr>
            <p:ph idx="1"/>
          </p:nvPr>
        </p:nvPicPr>
        <p:blipFill>
          <a:blip r:embed="rId2"/>
          <a:stretch>
            <a:fillRect/>
          </a:stretch>
        </p:blipFill>
        <p:spPr>
          <a:xfrm>
            <a:off x="1151802" y="1353424"/>
            <a:ext cx="9888396" cy="4575888"/>
          </a:xfrm>
        </p:spPr>
      </p:pic>
    </p:spTree>
    <p:extLst>
      <p:ext uri="{BB962C8B-B14F-4D97-AF65-F5344CB8AC3E}">
        <p14:creationId xmlns:p14="http://schemas.microsoft.com/office/powerpoint/2010/main" val="355156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0416-4FCA-79B4-2E0D-8649574ADA15}"/>
              </a:ext>
            </a:extLst>
          </p:cNvPr>
          <p:cNvSpPr>
            <a:spLocks noGrp="1"/>
          </p:cNvSpPr>
          <p:nvPr>
            <p:ph type="title"/>
          </p:nvPr>
        </p:nvSpPr>
        <p:spPr>
          <a:xfrm>
            <a:off x="975360" y="134777"/>
            <a:ext cx="10241280" cy="1234440"/>
          </a:xfrm>
        </p:spPr>
        <p:txBody>
          <a:bodyPr/>
          <a:lstStyle/>
          <a:p>
            <a:pPr algn="ctr"/>
            <a:r>
              <a:rPr lang="en-US" dirty="0"/>
              <a:t>Comparisons</a:t>
            </a:r>
            <a:br>
              <a:rPr lang="en-US" dirty="0"/>
            </a:br>
            <a:r>
              <a:rPr lang="en-US" dirty="0"/>
              <a:t>Medicare/private/Medicaid</a:t>
            </a:r>
          </a:p>
        </p:txBody>
      </p:sp>
      <p:pic>
        <p:nvPicPr>
          <p:cNvPr id="5" name="Content Placeholder 4" descr="A screenshot of a graph&#10;&#10;Description automatically generated">
            <a:extLst>
              <a:ext uri="{FF2B5EF4-FFF2-40B4-BE49-F238E27FC236}">
                <a16:creationId xmlns:a16="http://schemas.microsoft.com/office/drawing/2014/main" id="{3A3552BF-F3E1-607A-4EA6-661C47FC5177}"/>
              </a:ext>
            </a:extLst>
          </p:cNvPr>
          <p:cNvPicPr>
            <a:picLocks noGrp="1" noChangeAspect="1"/>
          </p:cNvPicPr>
          <p:nvPr>
            <p:ph idx="1"/>
          </p:nvPr>
        </p:nvPicPr>
        <p:blipFill>
          <a:blip r:embed="rId2"/>
          <a:stretch>
            <a:fillRect/>
          </a:stretch>
        </p:blipFill>
        <p:spPr>
          <a:xfrm>
            <a:off x="975360" y="1369217"/>
            <a:ext cx="9929813" cy="4996249"/>
          </a:xfrm>
        </p:spPr>
      </p:pic>
    </p:spTree>
    <p:extLst>
      <p:ext uri="{BB962C8B-B14F-4D97-AF65-F5344CB8AC3E}">
        <p14:creationId xmlns:p14="http://schemas.microsoft.com/office/powerpoint/2010/main" val="146611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7A08-AEDB-BEBF-5660-C1B5945807A3}"/>
              </a:ext>
            </a:extLst>
          </p:cNvPr>
          <p:cNvSpPr>
            <a:spLocks noGrp="1"/>
          </p:cNvSpPr>
          <p:nvPr>
            <p:ph type="title"/>
          </p:nvPr>
        </p:nvSpPr>
        <p:spPr>
          <a:xfrm>
            <a:off x="975360" y="169164"/>
            <a:ext cx="10241280" cy="1234440"/>
          </a:xfrm>
        </p:spPr>
        <p:txBody>
          <a:bodyPr/>
          <a:lstStyle/>
          <a:p>
            <a:pPr algn="ctr"/>
            <a:r>
              <a:rPr lang="en-US" dirty="0"/>
              <a:t>Comparisons</a:t>
            </a:r>
            <a:br>
              <a:rPr lang="en-US" dirty="0"/>
            </a:br>
            <a:r>
              <a:rPr lang="en-US" dirty="0"/>
              <a:t>Medicare/private/Medicaid</a:t>
            </a:r>
          </a:p>
        </p:txBody>
      </p:sp>
      <p:pic>
        <p:nvPicPr>
          <p:cNvPr id="5" name="Content Placeholder 4" descr="A close-up of a graph&#10;&#10;Description automatically generated">
            <a:extLst>
              <a:ext uri="{FF2B5EF4-FFF2-40B4-BE49-F238E27FC236}">
                <a16:creationId xmlns:a16="http://schemas.microsoft.com/office/drawing/2014/main" id="{80CEA91D-76A5-8C46-103B-FB1786FBD089}"/>
              </a:ext>
            </a:extLst>
          </p:cNvPr>
          <p:cNvPicPr>
            <a:picLocks noGrp="1" noChangeAspect="1"/>
          </p:cNvPicPr>
          <p:nvPr>
            <p:ph idx="1"/>
          </p:nvPr>
        </p:nvPicPr>
        <p:blipFill>
          <a:blip r:embed="rId2"/>
          <a:stretch>
            <a:fillRect/>
          </a:stretch>
        </p:blipFill>
        <p:spPr>
          <a:xfrm>
            <a:off x="975360" y="1527177"/>
            <a:ext cx="10241280" cy="4487862"/>
          </a:xfrm>
        </p:spPr>
      </p:pic>
    </p:spTree>
    <p:extLst>
      <p:ext uri="{BB962C8B-B14F-4D97-AF65-F5344CB8AC3E}">
        <p14:creationId xmlns:p14="http://schemas.microsoft.com/office/powerpoint/2010/main" val="405954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0D41-4878-B8DC-52DC-CBB7439BF798}"/>
              </a:ext>
            </a:extLst>
          </p:cNvPr>
          <p:cNvSpPr>
            <a:spLocks noGrp="1"/>
          </p:cNvSpPr>
          <p:nvPr>
            <p:ph type="title"/>
          </p:nvPr>
        </p:nvSpPr>
        <p:spPr>
          <a:xfrm>
            <a:off x="975360" y="498645"/>
            <a:ext cx="10241280" cy="1234440"/>
          </a:xfrm>
        </p:spPr>
        <p:txBody>
          <a:bodyPr>
            <a:normAutofit/>
          </a:bodyPr>
          <a:lstStyle/>
          <a:p>
            <a:pPr algn="ctr"/>
            <a:r>
              <a:rPr lang="en-US" sz="4000" dirty="0"/>
              <a:t>Data</a:t>
            </a:r>
          </a:p>
        </p:txBody>
      </p:sp>
      <p:sp>
        <p:nvSpPr>
          <p:cNvPr id="3" name="Content Placeholder 2">
            <a:extLst>
              <a:ext uri="{FF2B5EF4-FFF2-40B4-BE49-F238E27FC236}">
                <a16:creationId xmlns:a16="http://schemas.microsoft.com/office/drawing/2014/main" id="{1FD41A74-03A5-E624-04AC-9EF96F56B684}"/>
              </a:ext>
            </a:extLst>
          </p:cNvPr>
          <p:cNvSpPr>
            <a:spLocks noGrp="1"/>
          </p:cNvSpPr>
          <p:nvPr>
            <p:ph idx="1"/>
          </p:nvPr>
        </p:nvSpPr>
        <p:spPr>
          <a:xfrm>
            <a:off x="975360" y="2219142"/>
            <a:ext cx="10241280" cy="3959352"/>
          </a:xfrm>
        </p:spPr>
        <p:txBody>
          <a:bodyPr/>
          <a:lstStyle/>
          <a:p>
            <a:pPr marL="0" indent="0" algn="ctr">
              <a:spcBef>
                <a:spcPts val="0"/>
              </a:spcBef>
              <a:buNone/>
            </a:pPr>
            <a:r>
              <a:rPr lang="en-US" sz="2400" dirty="0"/>
              <a:t>The data was pulled from two sites:</a:t>
            </a:r>
          </a:p>
          <a:p>
            <a:pPr marL="0" indent="0">
              <a:spcBef>
                <a:spcPts val="0"/>
              </a:spcBef>
              <a:buNone/>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ctr">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 Centers for Medicare and Medicaid Services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Health Expenditures by State of Residence: Summary 	Tables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CMS.gov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https://www.cms.gov/data-research/statistics-trends-and-reports/national health-expenditure-data/state-residence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ctr">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 Louis Fred Economic Data (2024).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Income Per Capita Consumption Expenditures by State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 	Set].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Fred.stlouisfed.org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https://fred.stlouisfed.org/release/tables?rid=391&amp;eid=217586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8864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2826-54D5-1EB3-6D45-47E8D17E7B81}"/>
              </a:ext>
            </a:extLst>
          </p:cNvPr>
          <p:cNvSpPr>
            <a:spLocks noGrp="1"/>
          </p:cNvSpPr>
          <p:nvPr>
            <p:ph type="title"/>
          </p:nvPr>
        </p:nvSpPr>
        <p:spPr>
          <a:xfrm>
            <a:off x="975360" y="169164"/>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399D6762-7C15-DF3B-989A-CC2EE7305369}"/>
              </a:ext>
            </a:extLst>
          </p:cNvPr>
          <p:cNvSpPr>
            <a:spLocks noGrp="1"/>
          </p:cNvSpPr>
          <p:nvPr>
            <p:ph idx="1"/>
          </p:nvPr>
        </p:nvSpPr>
        <p:spPr>
          <a:xfrm>
            <a:off x="975360" y="1732254"/>
            <a:ext cx="10241280" cy="3959352"/>
          </a:xfrm>
        </p:spPr>
        <p:txBody>
          <a:bodyPr/>
          <a:lstStyle/>
          <a:p>
            <a:pPr marL="0" indent="0" algn="ctr">
              <a:lnSpc>
                <a:spcPct val="100000"/>
              </a:lnSpc>
              <a:spcBef>
                <a:spcPts val="0"/>
              </a:spcBef>
              <a:buNone/>
            </a:pPr>
            <a:r>
              <a:rPr lang="en-US" sz="2400" dirty="0"/>
              <a:t>The data was captured in two formats: JSON and XLS.</a:t>
            </a:r>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endParaRPr lang="en-US" sz="1200" dirty="0"/>
          </a:p>
          <a:p>
            <a:pPr marL="0" indent="0" algn="ctr">
              <a:lnSpc>
                <a:spcPct val="100000"/>
              </a:lnSpc>
              <a:spcBef>
                <a:spcPts val="0"/>
              </a:spcBef>
              <a:buNone/>
            </a:pPr>
            <a:r>
              <a:rPr lang="en-US" sz="2400" dirty="0"/>
              <a:t>The data was fed to a </a:t>
            </a:r>
            <a:r>
              <a:rPr lang="en-US" sz="2400" dirty="0" err="1"/>
              <a:t>Jupyter</a:t>
            </a:r>
            <a:r>
              <a:rPr lang="en-US" sz="2400" dirty="0"/>
              <a:t> NB where it was read using the following dependencies to clean the data: requests, pandas, </a:t>
            </a:r>
            <a:r>
              <a:rPr lang="en-US" sz="2400" dirty="0" err="1"/>
              <a:t>numpy</a:t>
            </a:r>
            <a:r>
              <a:rPr lang="en-US" sz="2400" dirty="0"/>
              <a:t>, </a:t>
            </a:r>
            <a:r>
              <a:rPr lang="en-US" sz="2400" dirty="0" err="1"/>
              <a:t>openpyxl</a:t>
            </a:r>
            <a:endParaRPr lang="en-US" sz="2400" dirty="0"/>
          </a:p>
          <a:p>
            <a:pPr marL="457200" lvl="1" indent="0" algn="ctr">
              <a:lnSpc>
                <a:spcPct val="100000"/>
              </a:lnSpc>
              <a:buNone/>
            </a:pPr>
            <a:endParaRPr lang="en-US" sz="1200" dirty="0"/>
          </a:p>
        </p:txBody>
      </p:sp>
      <p:pic>
        <p:nvPicPr>
          <p:cNvPr id="5" name="Picture 4" descr="A close-up of a computer screen&#10;&#10;Description automatically generated">
            <a:extLst>
              <a:ext uri="{FF2B5EF4-FFF2-40B4-BE49-F238E27FC236}">
                <a16:creationId xmlns:a16="http://schemas.microsoft.com/office/drawing/2014/main" id="{2802DF49-9F25-67CC-152C-90B3E2763ED3}"/>
              </a:ext>
            </a:extLst>
          </p:cNvPr>
          <p:cNvPicPr>
            <a:picLocks noChangeAspect="1"/>
          </p:cNvPicPr>
          <p:nvPr/>
        </p:nvPicPr>
        <p:blipFill>
          <a:blip r:embed="rId2"/>
          <a:stretch>
            <a:fillRect/>
          </a:stretch>
        </p:blipFill>
        <p:spPr>
          <a:xfrm>
            <a:off x="4373560" y="3711930"/>
            <a:ext cx="3444879" cy="1738844"/>
          </a:xfrm>
          <a:prstGeom prst="rect">
            <a:avLst/>
          </a:prstGeom>
        </p:spPr>
      </p:pic>
    </p:spTree>
    <p:extLst>
      <p:ext uri="{BB962C8B-B14F-4D97-AF65-F5344CB8AC3E}">
        <p14:creationId xmlns:p14="http://schemas.microsoft.com/office/powerpoint/2010/main" val="80423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B0B0-DECC-70DA-E2DF-140AC51FA6EF}"/>
              </a:ext>
            </a:extLst>
          </p:cNvPr>
          <p:cNvSpPr>
            <a:spLocks noGrp="1"/>
          </p:cNvSpPr>
          <p:nvPr>
            <p:ph type="title"/>
          </p:nvPr>
        </p:nvSpPr>
        <p:spPr>
          <a:xfrm>
            <a:off x="975360" y="427393"/>
            <a:ext cx="10241280" cy="1234440"/>
          </a:xfrm>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0B29EEA-C6B0-A241-90C8-C35729D9FCB4}"/>
              </a:ext>
            </a:extLst>
          </p:cNvPr>
          <p:cNvSpPr>
            <a:spLocks noGrp="1"/>
          </p:cNvSpPr>
          <p:nvPr>
            <p:ph idx="1"/>
          </p:nvPr>
        </p:nvSpPr>
        <p:spPr>
          <a:xfrm>
            <a:off x="975360" y="1803505"/>
            <a:ext cx="10241280" cy="3959352"/>
          </a:xfrm>
        </p:spPr>
        <p:txBody>
          <a:bodyPr/>
          <a:lstStyle/>
          <a:p>
            <a:pPr marL="0" indent="0" algn="ctr">
              <a:lnSpc>
                <a:spcPct val="100000"/>
              </a:lnSpc>
              <a:spcBef>
                <a:spcPts val="0"/>
              </a:spcBef>
              <a:buNone/>
            </a:pPr>
            <a:endParaRPr lang="en-US" dirty="0"/>
          </a:p>
          <a:p>
            <a:pPr marL="0" indent="0" algn="ctr">
              <a:lnSpc>
                <a:spcPct val="100000"/>
              </a:lnSpc>
              <a:spcBef>
                <a:spcPts val="0"/>
              </a:spcBef>
              <a:buNone/>
            </a:pPr>
            <a:r>
              <a:rPr lang="en-US" sz="2800" dirty="0"/>
              <a:t>Drop rows and columns</a:t>
            </a:r>
            <a:endParaRPr lang="en-US" dirty="0"/>
          </a:p>
          <a:p>
            <a:pPr marL="0" indent="0">
              <a:lnSpc>
                <a:spcPct val="100000"/>
              </a:lnSpc>
              <a:spcBef>
                <a:spcPts val="0"/>
              </a:spcBef>
              <a:buNone/>
            </a:pPr>
            <a:endParaRPr lang="en-US" sz="2800" dirty="0"/>
          </a:p>
          <a:p>
            <a:pPr marL="0" indent="0" algn="ctr">
              <a:lnSpc>
                <a:spcPct val="100000"/>
              </a:lnSpc>
              <a:spcBef>
                <a:spcPts val="0"/>
              </a:spcBef>
              <a:buNone/>
            </a:pPr>
            <a:r>
              <a:rPr lang="en-US" sz="2800" dirty="0"/>
              <a:t>Sort values</a:t>
            </a:r>
            <a:endParaRPr lang="en-US" dirty="0"/>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Change datatypes from (FLOAT to INT)</a:t>
            </a:r>
          </a:p>
          <a:p>
            <a:pPr marL="0" indent="0" algn="ctr">
              <a:lnSpc>
                <a:spcPct val="100000"/>
              </a:lnSpc>
              <a:spcBef>
                <a:spcPts val="0"/>
              </a:spcBef>
              <a:buNone/>
            </a:pPr>
            <a:endParaRPr lang="en-US" sz="2800" dirty="0"/>
          </a:p>
          <a:p>
            <a:pPr marL="0" indent="0" algn="ctr">
              <a:lnSpc>
                <a:spcPct val="100000"/>
              </a:lnSpc>
              <a:spcBef>
                <a:spcPts val="0"/>
              </a:spcBef>
              <a:buNone/>
            </a:pPr>
            <a:r>
              <a:rPr lang="en-US" sz="2800" dirty="0"/>
              <a:t>Convert </a:t>
            </a:r>
            <a:r>
              <a:rPr lang="en-US" sz="2800" dirty="0" err="1"/>
              <a:t>xls</a:t>
            </a:r>
            <a:r>
              <a:rPr lang="en-US" sz="2800" dirty="0"/>
              <a:t> files to csv</a:t>
            </a:r>
          </a:p>
        </p:txBody>
      </p:sp>
    </p:spTree>
    <p:extLst>
      <p:ext uri="{BB962C8B-B14F-4D97-AF65-F5344CB8AC3E}">
        <p14:creationId xmlns:p14="http://schemas.microsoft.com/office/powerpoint/2010/main" val="309173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39E6A-0305-1949-8230-829D3D1FFF57}"/>
              </a:ext>
            </a:extLst>
          </p:cNvPr>
          <p:cNvSpPr>
            <a:spLocks noGrp="1"/>
          </p:cNvSpPr>
          <p:nvPr>
            <p:ph type="title"/>
          </p:nvPr>
        </p:nvSpPr>
        <p:spPr>
          <a:xfrm>
            <a:off x="8643193" y="35505"/>
            <a:ext cx="3091607" cy="1057025"/>
          </a:xfrm>
        </p:spPr>
        <p:txBody>
          <a:bodyPr anchor="b">
            <a:normAutofit/>
          </a:bodyPr>
          <a:lstStyle/>
          <a:p>
            <a:pPr algn="ctr"/>
            <a:r>
              <a:rPr lang="en-US" sz="2800" dirty="0"/>
              <a:t>DATABASE</a:t>
            </a:r>
          </a:p>
        </p:txBody>
      </p:sp>
      <p:pic>
        <p:nvPicPr>
          <p:cNvPr id="5" name="Picture 4" descr="A screenshot of a computer&#10;&#10;Description automatically generated">
            <a:extLst>
              <a:ext uri="{FF2B5EF4-FFF2-40B4-BE49-F238E27FC236}">
                <a16:creationId xmlns:a16="http://schemas.microsoft.com/office/drawing/2014/main" id="{E2FFCCFF-0FA0-0EF3-5F8C-BF4BDE0E1A95}"/>
              </a:ext>
            </a:extLst>
          </p:cNvPr>
          <p:cNvPicPr>
            <a:picLocks noChangeAspect="1"/>
          </p:cNvPicPr>
          <p:nvPr/>
        </p:nvPicPr>
        <p:blipFill rotWithShape="1">
          <a:blip r:embed="rId2"/>
          <a:srcRect b="25575"/>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AC6F3BD1-47DE-DDF3-239E-18A15D8C45D3}"/>
              </a:ext>
            </a:extLst>
          </p:cNvPr>
          <p:cNvSpPr>
            <a:spLocks noGrp="1"/>
          </p:cNvSpPr>
          <p:nvPr>
            <p:ph idx="1"/>
          </p:nvPr>
        </p:nvSpPr>
        <p:spPr>
          <a:xfrm>
            <a:off x="8229601" y="1341912"/>
            <a:ext cx="3859480" cy="4616761"/>
          </a:xfrm>
        </p:spPr>
        <p:txBody>
          <a:bodyPr>
            <a:normAutofit/>
          </a:bodyPr>
          <a:lstStyle/>
          <a:p>
            <a:pPr marL="0" indent="0">
              <a:buNone/>
            </a:pPr>
            <a:endParaRPr lang="en-US" sz="1400" dirty="0"/>
          </a:p>
          <a:p>
            <a:pPr marL="0" indent="0" algn="ctr">
              <a:buNone/>
            </a:pPr>
            <a:r>
              <a:rPr lang="en-US" sz="2400" dirty="0"/>
              <a:t> Used an ERD Schema to create tables </a:t>
            </a:r>
          </a:p>
          <a:p>
            <a:pPr marL="0" indent="0" algn="ctr">
              <a:lnSpc>
                <a:spcPct val="100000"/>
              </a:lnSpc>
              <a:buNone/>
            </a:pPr>
            <a:endParaRPr lang="en-US" sz="2400" dirty="0"/>
          </a:p>
          <a:p>
            <a:pPr marL="0" indent="0" algn="ctr">
              <a:lnSpc>
                <a:spcPct val="100000"/>
              </a:lnSpc>
              <a:buNone/>
            </a:pPr>
            <a:r>
              <a:rPr lang="en-US" sz="2400" dirty="0"/>
              <a:t>Housed the data we imported in SQL / Postgres</a:t>
            </a:r>
          </a:p>
          <a:p>
            <a:pPr marL="0" indent="0" algn="ctr">
              <a:lnSpc>
                <a:spcPct val="100000"/>
              </a:lnSpc>
              <a:buNone/>
            </a:pPr>
            <a:endParaRPr lang="en-US" sz="2400" dirty="0"/>
          </a:p>
          <a:p>
            <a:pPr marL="0" indent="0" algn="ctr">
              <a:lnSpc>
                <a:spcPct val="100000"/>
              </a:lnSpc>
              <a:buNone/>
            </a:pPr>
            <a:r>
              <a:rPr lang="en-US" sz="2400" dirty="0"/>
              <a:t>Then created unique datasets by combining this data</a:t>
            </a:r>
          </a:p>
          <a:p>
            <a:pPr marL="0" indent="0">
              <a:buNone/>
            </a:pPr>
            <a:r>
              <a:rPr lang="en-US" sz="1400" dirty="0"/>
              <a:t>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08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3889D-D94D-D853-7662-D84B2CC16842}"/>
              </a:ext>
            </a:extLst>
          </p:cNvPr>
          <p:cNvSpPr>
            <a:spLocks noGrp="1"/>
          </p:cNvSpPr>
          <p:nvPr>
            <p:ph type="title"/>
          </p:nvPr>
        </p:nvSpPr>
        <p:spPr>
          <a:xfrm>
            <a:off x="1300757" y="167848"/>
            <a:ext cx="5929422" cy="1852976"/>
          </a:xfrm>
        </p:spPr>
        <p:txBody>
          <a:bodyPr>
            <a:normAutofit/>
          </a:bodyPr>
          <a:lstStyle/>
          <a:p>
            <a:pPr algn="ctr"/>
            <a:r>
              <a:rPr lang="en-US" sz="4000" dirty="0"/>
              <a:t>DATABASE and design</a:t>
            </a:r>
          </a:p>
        </p:txBody>
      </p:sp>
      <p:sp>
        <p:nvSpPr>
          <p:cNvPr id="3" name="Content Placeholder 2">
            <a:extLst>
              <a:ext uri="{FF2B5EF4-FFF2-40B4-BE49-F238E27FC236}">
                <a16:creationId xmlns:a16="http://schemas.microsoft.com/office/drawing/2014/main" id="{1CFC1E99-BC45-F0AE-917A-EA47EEA80633}"/>
              </a:ext>
            </a:extLst>
          </p:cNvPr>
          <p:cNvSpPr>
            <a:spLocks noGrp="1"/>
          </p:cNvSpPr>
          <p:nvPr>
            <p:ph idx="1"/>
          </p:nvPr>
        </p:nvSpPr>
        <p:spPr>
          <a:xfrm>
            <a:off x="415636" y="2552360"/>
            <a:ext cx="7699664" cy="3322219"/>
          </a:xfrm>
        </p:spPr>
        <p:txBody>
          <a:bodyPr>
            <a:normAutofit/>
          </a:bodyPr>
          <a:lstStyle/>
          <a:p>
            <a:pPr marL="0" indent="0" algn="ctr">
              <a:buNone/>
            </a:pPr>
            <a:r>
              <a:rPr lang="en-US" sz="2400" dirty="0"/>
              <a:t>We used SQL because we were able to house the data in visible database where it can be analyzed and manipulated to examine relationships.</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BECEF6C-6CEE-AD60-4423-6CE09A37BB93}"/>
              </a:ext>
            </a:extLst>
          </p:cNvPr>
          <p:cNvPicPr>
            <a:picLocks noChangeAspect="1"/>
          </p:cNvPicPr>
          <p:nvPr/>
        </p:nvPicPr>
        <p:blipFill rotWithShape="1">
          <a:blip r:embed="rId2"/>
          <a:srcRect l="4491" r="3" b="3"/>
          <a:stretch/>
        </p:blipFill>
        <p:spPr>
          <a:xfrm>
            <a:off x="8115300" y="-12515"/>
            <a:ext cx="4076700" cy="6418631"/>
          </a:xfrm>
          <a:prstGeom prst="rect">
            <a:avLst/>
          </a:prstGeom>
        </p:spPr>
      </p:pic>
    </p:spTree>
    <p:extLst>
      <p:ext uri="{BB962C8B-B14F-4D97-AF65-F5344CB8AC3E}">
        <p14:creationId xmlns:p14="http://schemas.microsoft.com/office/powerpoint/2010/main" val="80854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E6E8-8595-6DF5-7DD9-6777C53C86B9}"/>
              </a:ext>
            </a:extLst>
          </p:cNvPr>
          <p:cNvSpPr>
            <a:spLocks noGrp="1"/>
          </p:cNvSpPr>
          <p:nvPr>
            <p:ph type="title"/>
          </p:nvPr>
        </p:nvSpPr>
        <p:spPr>
          <a:xfrm>
            <a:off x="975360" y="192914"/>
            <a:ext cx="10241280" cy="1234440"/>
          </a:xfrm>
        </p:spPr>
        <p:txBody>
          <a:bodyPr/>
          <a:lstStyle/>
          <a:p>
            <a:pPr algn="ctr"/>
            <a:r>
              <a:rPr lang="en-US" dirty="0"/>
              <a:t>Additional Libraries </a:t>
            </a:r>
          </a:p>
        </p:txBody>
      </p:sp>
      <p:sp>
        <p:nvSpPr>
          <p:cNvPr id="3" name="Content Placeholder 2">
            <a:extLst>
              <a:ext uri="{FF2B5EF4-FFF2-40B4-BE49-F238E27FC236}">
                <a16:creationId xmlns:a16="http://schemas.microsoft.com/office/drawing/2014/main" id="{70974CBE-B499-520E-392E-47358CDB79B2}"/>
              </a:ext>
            </a:extLst>
          </p:cNvPr>
          <p:cNvSpPr>
            <a:spLocks noGrp="1"/>
          </p:cNvSpPr>
          <p:nvPr>
            <p:ph idx="1"/>
          </p:nvPr>
        </p:nvSpPr>
        <p:spPr>
          <a:xfrm>
            <a:off x="975360" y="1672877"/>
            <a:ext cx="10241280" cy="3959352"/>
          </a:xfrm>
        </p:spPr>
        <p:txBody>
          <a:bodyPr/>
          <a:lstStyle/>
          <a:p>
            <a:pPr marL="0" indent="0" algn="ctr">
              <a:buNone/>
            </a:pPr>
            <a:endParaRPr lang="en-US" sz="2400" dirty="0"/>
          </a:p>
          <a:p>
            <a:pPr marL="0" indent="0" algn="ctr">
              <a:buNone/>
            </a:pPr>
            <a:r>
              <a:rPr lang="en-US" sz="2400" b="1" dirty="0"/>
              <a:t>Openpyxl</a:t>
            </a:r>
            <a:r>
              <a:rPr lang="en-US" sz="2400" dirty="0"/>
              <a:t> – used perform tasks on excel data.</a:t>
            </a:r>
          </a:p>
          <a:p>
            <a:pPr marL="0" indent="0" algn="ctr">
              <a:buNone/>
            </a:pPr>
            <a:endParaRPr lang="en-US" sz="2400" dirty="0"/>
          </a:p>
          <a:p>
            <a:pPr marL="0" indent="0" algn="ctr">
              <a:buNone/>
            </a:pPr>
            <a:r>
              <a:rPr lang="en-US" sz="2400" b="1" dirty="0"/>
              <a:t>Psycopg2</a:t>
            </a:r>
            <a:r>
              <a:rPr lang="en-US" sz="2400" dirty="0"/>
              <a:t> – Uses python code to connect to PostgresQL.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452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A808-27BA-E485-40A6-09BF2AEFA178}"/>
              </a:ext>
            </a:extLst>
          </p:cNvPr>
          <p:cNvSpPr>
            <a:spLocks noGrp="1"/>
          </p:cNvSpPr>
          <p:nvPr>
            <p:ph type="title"/>
          </p:nvPr>
        </p:nvSpPr>
        <p:spPr>
          <a:xfrm>
            <a:off x="975360" y="181038"/>
            <a:ext cx="10241280" cy="1234440"/>
          </a:xfrm>
        </p:spPr>
        <p:txBody>
          <a:bodyPr/>
          <a:lstStyle/>
          <a:p>
            <a:pPr algn="ctr"/>
            <a:r>
              <a:rPr lang="en-US" dirty="0"/>
              <a:t>Data delivery</a:t>
            </a:r>
          </a:p>
        </p:txBody>
      </p:sp>
      <p:sp>
        <p:nvSpPr>
          <p:cNvPr id="3" name="Content Placeholder 2">
            <a:extLst>
              <a:ext uri="{FF2B5EF4-FFF2-40B4-BE49-F238E27FC236}">
                <a16:creationId xmlns:a16="http://schemas.microsoft.com/office/drawing/2014/main" id="{9EC61CCE-665E-9DF9-DA9D-0D4D0A4A01C0}"/>
              </a:ext>
            </a:extLst>
          </p:cNvPr>
          <p:cNvSpPr>
            <a:spLocks noGrp="1"/>
          </p:cNvSpPr>
          <p:nvPr>
            <p:ph idx="1"/>
          </p:nvPr>
        </p:nvSpPr>
        <p:spPr>
          <a:xfrm>
            <a:off x="975360" y="1840676"/>
            <a:ext cx="10241280" cy="4219066"/>
          </a:xfrm>
        </p:spPr>
        <p:txBody>
          <a:bodyPr>
            <a:normAutofit/>
          </a:bodyPr>
          <a:lstStyle/>
          <a:p>
            <a:pPr marL="0" indent="0" algn="ctr">
              <a:lnSpc>
                <a:spcPct val="100000"/>
              </a:lnSpc>
              <a:buNone/>
            </a:pPr>
            <a:r>
              <a:rPr lang="en-US" dirty="0"/>
              <a:t>This project used combined datasets designed in SQL and delivered via </a:t>
            </a:r>
            <a:r>
              <a:rPr lang="en-US" dirty="0" err="1"/>
              <a:t>SQLalchemy</a:t>
            </a:r>
            <a:r>
              <a:rPr lang="en-US" dirty="0"/>
              <a:t>, Pandas and Flask showing visualizations that represent our analysis topics.</a:t>
            </a:r>
          </a:p>
          <a:p>
            <a:pPr marL="0" indent="0" algn="ctr">
              <a:lnSpc>
                <a:spcPct val="100000"/>
              </a:lnSpc>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Overview: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Group 3 will be using data sets from the US Centers for Medicare and Medicaid Services and the St. Louis Fred and will look at healthcare consumption by state investigating the correlation between private healthcare usage, income, and region. We will also be taking a deeper dive into healthcare usage to include patient usage of physicians, clinics, and hospitals. State consumption rates can also vary based on time frame and will examine this correlation by investigating two different decades; 2020-2010 and 2010-2020.</a:t>
            </a:r>
          </a:p>
          <a:p>
            <a:pPr marL="0" indent="0" algn="ctr">
              <a:lnSpc>
                <a:spcPct val="100000"/>
              </a:lnSpc>
              <a:buNone/>
            </a:pPr>
            <a:endParaRPr lang="en-US" dirty="0"/>
          </a:p>
        </p:txBody>
      </p:sp>
    </p:spTree>
    <p:extLst>
      <p:ext uri="{BB962C8B-B14F-4D97-AF65-F5344CB8AC3E}">
        <p14:creationId xmlns:p14="http://schemas.microsoft.com/office/powerpoint/2010/main" val="277832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6619-4B00-79CB-7A56-7C73338E4734}"/>
              </a:ext>
            </a:extLst>
          </p:cNvPr>
          <p:cNvSpPr>
            <a:spLocks noGrp="1"/>
          </p:cNvSpPr>
          <p:nvPr>
            <p:ph type="title"/>
          </p:nvPr>
        </p:nvSpPr>
        <p:spPr>
          <a:xfrm>
            <a:off x="568280" y="4717774"/>
            <a:ext cx="6676086" cy="1372775"/>
          </a:xfrm>
        </p:spPr>
        <p:txBody>
          <a:bodyPr anchor="b">
            <a:normAutofit/>
          </a:bodyPr>
          <a:lstStyle/>
          <a:p>
            <a:endParaRPr lang="en-US" dirty="0">
              <a:solidFill>
                <a:srgbClr val="FFFFFF"/>
              </a:solidFill>
            </a:endParaRPr>
          </a:p>
        </p:txBody>
      </p:sp>
      <p:sp>
        <p:nvSpPr>
          <p:cNvPr id="9" name="Content Placeholder 8">
            <a:extLst>
              <a:ext uri="{FF2B5EF4-FFF2-40B4-BE49-F238E27FC236}">
                <a16:creationId xmlns:a16="http://schemas.microsoft.com/office/drawing/2014/main" id="{FE441EE8-3744-D417-DA68-EB658AF5E08C}"/>
              </a:ext>
            </a:extLst>
          </p:cNvPr>
          <p:cNvSpPr>
            <a:spLocks noGrp="1"/>
          </p:cNvSpPr>
          <p:nvPr>
            <p:ph idx="1"/>
          </p:nvPr>
        </p:nvSpPr>
        <p:spPr>
          <a:xfrm>
            <a:off x="10300289" y="333586"/>
            <a:ext cx="2048540" cy="5742008"/>
          </a:xfrm>
        </p:spPr>
        <p:txBody>
          <a:bodyPr>
            <a:normAutofit/>
          </a:bodyPr>
          <a:lstStyle/>
          <a:p>
            <a:endParaRPr lang="en-US" dirty="0"/>
          </a:p>
        </p:txBody>
      </p:sp>
      <p:pic>
        <p:nvPicPr>
          <p:cNvPr id="4" name="Camera 3">
            <a:extLst>
              <a:ext uri="{FF2B5EF4-FFF2-40B4-BE49-F238E27FC236}">
                <a16:creationId xmlns:a16="http://schemas.microsoft.com/office/drawing/2014/main" id="{AA5A0ED0-9DD6-A71F-4C25-7B256D52A6BC}"/>
              </a:ext>
            </a:extLst>
          </p:cNvPr>
          <p:cNvPicPr>
            <a:picLocks noChangeAspect="1"/>
            <a:extLst>
              <a:ext uri="{51228E76-BA90-4043-B771-695A4F85340A}">
                <alf:liveFeedProps xmlns:alf="http://schemas.microsoft.com/office/drawing/2021/livefeed"/>
              </a:ext>
            </a:extLst>
          </p:cNvPicPr>
          <p:nvPr/>
        </p:nvPicPr>
        <p:blipFill rotWithShape="1">
          <a:blip r:embed="rId2">
            <a:extLst>
              <a:ext uri="{96DAC541-7B7A-43D3-8B79-37D633B846F1}">
                <asvg:svgBlip xmlns:asvg="http://schemas.microsoft.com/office/drawing/2016/SVG/main" r:embed="rId3"/>
              </a:ext>
            </a:extLst>
          </a:blip>
          <a:srcRect/>
          <a:stretch/>
        </p:blipFill>
        <p:spPr>
          <a:xfrm>
            <a:off x="9992868" y="484632"/>
            <a:ext cx="1714500" cy="1714500"/>
          </a:xfrm>
          <a:prstGeom prst="ellipse">
            <a:avLst/>
          </a:prstGeom>
          <a:ln w="19050" cap="rnd">
            <a:noFill/>
          </a:ln>
          <a:effectLst/>
        </p:spPr>
      </p:pic>
      <p:pic>
        <p:nvPicPr>
          <p:cNvPr id="12" name="Picture 11">
            <a:extLst>
              <a:ext uri="{FF2B5EF4-FFF2-40B4-BE49-F238E27FC236}">
                <a16:creationId xmlns:a16="http://schemas.microsoft.com/office/drawing/2014/main" id="{21BA3476-A638-5B09-1CD3-259C8A21B202}"/>
              </a:ext>
            </a:extLst>
          </p:cNvPr>
          <p:cNvPicPr>
            <a:picLocks noChangeAspect="1"/>
          </p:cNvPicPr>
          <p:nvPr/>
        </p:nvPicPr>
        <p:blipFill>
          <a:blip r:embed="rId4"/>
          <a:stretch>
            <a:fillRect/>
          </a:stretch>
        </p:blipFill>
        <p:spPr>
          <a:xfrm>
            <a:off x="461176" y="304364"/>
            <a:ext cx="11269648" cy="6249272"/>
          </a:xfrm>
          <a:prstGeom prst="rect">
            <a:avLst/>
          </a:prstGeom>
        </p:spPr>
      </p:pic>
    </p:spTree>
    <p:extLst>
      <p:ext uri="{BB962C8B-B14F-4D97-AF65-F5344CB8AC3E}">
        <p14:creationId xmlns:p14="http://schemas.microsoft.com/office/powerpoint/2010/main" val="760509499"/>
      </p:ext>
    </p:extLst>
  </p:cSld>
  <p:clrMapOvr>
    <a:masterClrMapping/>
  </p:clrMapOvr>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128</TotalTime>
  <Words>525</Words>
  <Application>Microsoft Macintosh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Gill Sans Nova</vt:lpstr>
      <vt:lpstr>GradientRiseVTI</vt:lpstr>
      <vt:lpstr>Project 3: Healthcare Expenditures data, Design, Delivery Overview</vt:lpstr>
      <vt:lpstr>Data</vt:lpstr>
      <vt:lpstr>Data transformation</vt:lpstr>
      <vt:lpstr>Data transformation</vt:lpstr>
      <vt:lpstr>DATABASE</vt:lpstr>
      <vt:lpstr>DATABASE and design</vt:lpstr>
      <vt:lpstr>Additional Libraries </vt:lpstr>
      <vt:lpstr>Data delivery</vt:lpstr>
      <vt:lpstr>PowerPoint Presentation</vt:lpstr>
      <vt:lpstr>Annual Expenditure on Personal HealthCare</vt:lpstr>
      <vt:lpstr>Annual Income by Region</vt:lpstr>
      <vt:lpstr>Annual Expenditure on Personal HealthCare</vt:lpstr>
      <vt:lpstr>Comparisons Medicare/private/Medicaid</vt:lpstr>
      <vt:lpstr>Comparisons Medicare/private/Medicaid</vt:lpstr>
      <vt:lpstr>Comparisons Medicare/private/Medicaid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 Chestnut</dc:creator>
  <cp:lastModifiedBy>Steph Chestnut</cp:lastModifiedBy>
  <cp:revision>9</cp:revision>
  <dcterms:created xsi:type="dcterms:W3CDTF">2024-06-10T23:08:38Z</dcterms:created>
  <dcterms:modified xsi:type="dcterms:W3CDTF">2024-06-11T23:03:54Z</dcterms:modified>
</cp:coreProperties>
</file>