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654" y="3805382"/>
            <a:ext cx="6031345" cy="3052618"/>
          </a:xfrm>
        </p:spPr>
        <p:txBody>
          <a:bodyPr anchor="ctr"/>
          <a:lstStyle/>
          <a:p>
            <a:r>
              <a:rPr lang="en-US" dirty="0"/>
              <a:t>Social media usage throughout the world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By: Andrew Amato, Christina Gabriel, Gerardo Lopez Rodriguez, and Steven Schiffner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1131281"/>
            <a:ext cx="429490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2674013"/>
            <a:ext cx="4664363" cy="326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Does social media usage correlate with a population’s wealth or age?</a:t>
            </a:r>
          </a:p>
          <a:p>
            <a:r>
              <a:rPr lang="en-US" dirty="0"/>
              <a:t>Does this relationship change when looking at specific platforms?</a:t>
            </a:r>
          </a:p>
          <a:p>
            <a:r>
              <a:rPr lang="en-US" dirty="0"/>
              <a:t>Historically, how closely related is social media penetration with internet penetration?</a:t>
            </a:r>
          </a:p>
          <a:p>
            <a:r>
              <a:rPr lang="en-US" dirty="0"/>
              <a:t>Do countries with high rates of social media usage tend to produce more top influencers?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DDB-4ADB-E99C-76CB-CC977ACB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7"/>
            <a:ext cx="4179570" cy="5424255"/>
          </a:xfrm>
        </p:spPr>
        <p:txBody>
          <a:bodyPr/>
          <a:lstStyle/>
          <a:p>
            <a:r>
              <a:rPr lang="en-US" dirty="0"/>
              <a:t>Section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Social media usage vs. </a:t>
            </a:r>
            <a:r>
              <a:rPr lang="en-US" dirty="0" err="1"/>
              <a:t>gdp</a:t>
            </a:r>
            <a:r>
              <a:rPr lang="en-US" dirty="0"/>
              <a:t> and median 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christina</a:t>
            </a:r>
            <a:r>
              <a:rPr lang="en-US" dirty="0"/>
              <a:t> </a:t>
            </a:r>
            <a:r>
              <a:rPr lang="en-US" dirty="0" err="1"/>
              <a:t>gabriel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E4DD-4C06-ADAE-830F-F09984EC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838000"/>
            <a:ext cx="5200651" cy="4814656"/>
          </a:xfrm>
        </p:spPr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Narrowing our analysis to </a:t>
            </a:r>
            <a:r>
              <a:rPr lang="en-US" dirty="0" err="1"/>
              <a:t>facebook</a:t>
            </a:r>
            <a:r>
              <a:rPr lang="en-US" dirty="0"/>
              <a:t> and </a:t>
            </a:r>
            <a:r>
              <a:rPr lang="en-US" dirty="0" err="1"/>
              <a:t>tiktok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Steven Schiffner</a:t>
            </a:r>
          </a:p>
        </p:txBody>
      </p:sp>
    </p:spTree>
    <p:extLst>
      <p:ext uri="{BB962C8B-B14F-4D97-AF65-F5344CB8AC3E}">
        <p14:creationId xmlns:p14="http://schemas.microsoft.com/office/powerpoint/2010/main" val="2246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384D-19CF-B629-C41A-F66A414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8" y="-380048"/>
            <a:ext cx="8779708" cy="2936636"/>
          </a:xfrm>
        </p:spPr>
        <p:txBody>
          <a:bodyPr/>
          <a:lstStyle/>
          <a:p>
            <a:r>
              <a:rPr lang="en-US" dirty="0"/>
              <a:t>Initial analysis on </a:t>
            </a:r>
            <a:r>
              <a:rPr lang="en-US" dirty="0" err="1"/>
              <a:t>facebook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producing charts for </a:t>
            </a:r>
            <a:r>
              <a:rPr lang="en-US" sz="2000" dirty="0" err="1"/>
              <a:t>facebook</a:t>
            </a:r>
            <a:r>
              <a:rPr lang="en-US" sz="2000" dirty="0"/>
              <a:t> usage vs. both </a:t>
            </a:r>
            <a:r>
              <a:rPr lang="en-US" sz="2000" dirty="0" err="1"/>
              <a:t>gdp</a:t>
            </a:r>
            <a:r>
              <a:rPr lang="en-US" sz="2000" dirty="0"/>
              <a:t> per capita and median age, we see a slight relationship between the two sets of data. However, there do appear to be some outliers in the bottom left corner…</a:t>
            </a:r>
            <a:endParaRPr lang="en-US" dirty="0"/>
          </a:p>
        </p:txBody>
      </p:sp>
      <p:pic>
        <p:nvPicPr>
          <p:cNvPr id="9" name="Content Placeholder 8" descr="A graph of a number of blue dots&#10;&#10;Description automatically generated with medium confidence">
            <a:extLst>
              <a:ext uri="{FF2B5EF4-FFF2-40B4-BE49-F238E27FC236}">
                <a16:creationId xmlns:a16="http://schemas.microsoft.com/office/drawing/2014/main" id="{B76E10BD-0A1A-1191-296F-DFFB1CFF1B1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087418" y="2755395"/>
            <a:ext cx="4789632" cy="359222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C459-30CB-76D2-99CE-5ED4649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Content Placeholder 18" descr="A line graph with blue dots&#10;&#10;Description automatically generated">
            <a:extLst>
              <a:ext uri="{FF2B5EF4-FFF2-40B4-BE49-F238E27FC236}">
                <a16:creationId xmlns:a16="http://schemas.microsoft.com/office/drawing/2014/main" id="{CB0E2EC9-74CF-5579-2A78-A75AE31273F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877050" y="2755394"/>
            <a:ext cx="4789632" cy="3592223"/>
          </a:xfrm>
        </p:spPr>
      </p:pic>
    </p:spTree>
    <p:extLst>
      <p:ext uri="{BB962C8B-B14F-4D97-AF65-F5344CB8AC3E}">
        <p14:creationId xmlns:p14="http://schemas.microsoft.com/office/powerpoint/2010/main" val="4139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9498-8079-ACE0-548C-E34652B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Restricting the dataset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narrowing the set of countries we are looking at to those with a </a:t>
            </a:r>
            <a:r>
              <a:rPr lang="en-US" sz="2000" dirty="0" err="1"/>
              <a:t>gdp</a:t>
            </a:r>
            <a:r>
              <a:rPr lang="en-US" sz="2000" dirty="0"/>
              <a:t> per capita over 20,000 </a:t>
            </a:r>
            <a:r>
              <a:rPr lang="en-US" sz="2000" dirty="0" err="1"/>
              <a:t>Usd</a:t>
            </a:r>
            <a:r>
              <a:rPr lang="en-US" sz="2000" dirty="0"/>
              <a:t> or a median age of at least 25, we see a clear lack of correlation in the data</a:t>
            </a:r>
            <a:endParaRPr lang="en-US" dirty="0"/>
          </a:p>
        </p:txBody>
      </p:sp>
      <p:pic>
        <p:nvPicPr>
          <p:cNvPr id="9" name="Content Placeholder 8" descr="A graph showing the percentage of population&#10;&#10;Description automatically generated">
            <a:extLst>
              <a:ext uri="{FF2B5EF4-FFF2-40B4-BE49-F238E27FC236}">
                <a16:creationId xmlns:a16="http://schemas.microsoft.com/office/drawing/2014/main" id="{0913DAFA-FB20-E51E-2D4A-0F6E8E1A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933699" y="2797254"/>
            <a:ext cx="4406621" cy="3304965"/>
          </a:xfrm>
        </p:spPr>
      </p:pic>
      <p:pic>
        <p:nvPicPr>
          <p:cNvPr id="11" name="Content Placeholder 10" descr="A diagram of a facebook usage&#10;&#10;Description automatically generated with medium confidence">
            <a:extLst>
              <a:ext uri="{FF2B5EF4-FFF2-40B4-BE49-F238E27FC236}">
                <a16:creationId xmlns:a16="http://schemas.microsoft.com/office/drawing/2014/main" id="{D9E6E55C-39C4-B59D-DD5A-EB47A2A01BC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340320" y="2797254"/>
            <a:ext cx="4406620" cy="330496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CD08-D415-A885-7395-75592F24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3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E058-0F77-F956-DF40-52F81B82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Tiktok</a:t>
            </a:r>
            <a:r>
              <a:rPr lang="en-US" dirty="0"/>
              <a:t> analysis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Upon giving a similar treatment to our </a:t>
            </a:r>
            <a:r>
              <a:rPr lang="en-US" sz="2000" dirty="0" err="1"/>
              <a:t>tiktok</a:t>
            </a:r>
            <a:r>
              <a:rPr lang="en-US" sz="2000" dirty="0"/>
              <a:t> data, but with a slightly higher age restriction of 30 or higher to account for the shape of the data, we see a clear downwards trend in usage vs median age (but not vs </a:t>
            </a:r>
            <a:r>
              <a:rPr lang="en-US" sz="2000" dirty="0" err="1"/>
              <a:t>gdp</a:t>
            </a:r>
            <a:r>
              <a:rPr lang="en-US" sz="2000" dirty="0"/>
              <a:t>).</a:t>
            </a:r>
            <a:endParaRPr lang="en-US" dirty="0"/>
          </a:p>
        </p:txBody>
      </p:sp>
      <p:pic>
        <p:nvPicPr>
          <p:cNvPr id="9" name="Content Placeholder 8" descr="A graph showing the difference between a number of people&#10;&#10;Description automatically generated">
            <a:extLst>
              <a:ext uri="{FF2B5EF4-FFF2-40B4-BE49-F238E27FC236}">
                <a16:creationId xmlns:a16="http://schemas.microsoft.com/office/drawing/2014/main" id="{CB9B4199-B9FE-CF28-0B8A-07C56CF6993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279855" y="3029423"/>
            <a:ext cx="4346155" cy="3259616"/>
          </a:xfrm>
        </p:spPr>
      </p:pic>
      <p:pic>
        <p:nvPicPr>
          <p:cNvPr id="11" name="Content Placeholder 10" descr="A graph of blue dots and red lines&#10;&#10;Description automatically generated">
            <a:extLst>
              <a:ext uri="{FF2B5EF4-FFF2-40B4-BE49-F238E27FC236}">
                <a16:creationId xmlns:a16="http://schemas.microsoft.com/office/drawing/2014/main" id="{A9A68F2D-2B15-D91C-8330-B93145FC99D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933700" y="3029423"/>
            <a:ext cx="4346156" cy="325961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5BC7-9CA7-1F54-6A75-BD573138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0EE7-2F4B-B1DE-980F-9A064D5C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87017"/>
            <a:ext cx="4914323" cy="5165637"/>
          </a:xfrm>
        </p:spPr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Internet penetration vs. Social media penetration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Gerardo </a:t>
            </a:r>
            <a:r>
              <a:rPr lang="en-US" dirty="0" err="1"/>
              <a:t>lopez</a:t>
            </a:r>
            <a:r>
              <a:rPr lang="en-US" dirty="0"/>
              <a:t> </a:t>
            </a:r>
            <a:r>
              <a:rPr lang="en-US" dirty="0" err="1"/>
              <a:t>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571-5901-ABBF-E9FB-B13499AF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29999"/>
            <a:ext cx="5052868" cy="5479673"/>
          </a:xfrm>
        </p:spPr>
        <p:txBody>
          <a:bodyPr/>
          <a:lstStyle/>
          <a:p>
            <a:r>
              <a:rPr lang="en-US" dirty="0"/>
              <a:t>Section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Comparing social media usage with origin of top influencers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Andrew Amato</a:t>
            </a:r>
          </a:p>
        </p:txBody>
      </p:sp>
    </p:spTree>
    <p:extLst>
      <p:ext uri="{BB962C8B-B14F-4D97-AF65-F5344CB8AC3E}">
        <p14:creationId xmlns:p14="http://schemas.microsoft.com/office/powerpoint/2010/main" val="376484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{8542BDA3-468A-4777-AFA6-EB0A6955F201}tf67328976_win32</Template>
  <TotalTime>95</TotalTime>
  <Words>298</Words>
  <Application>Microsoft Office PowerPoint</Application>
  <PresentationFormat>Widescreen</PresentationFormat>
  <Paragraphs>19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Social media usage throughout the world  By: Andrew Amato, Christina Gabriel, Gerardo Lopez Rodriguez, and Steven Schiffner</vt:lpstr>
      <vt:lpstr>Questions to be answered</vt:lpstr>
      <vt:lpstr>Section 1  Social media usage vs. gdp and median age  By christina gabriel </vt:lpstr>
      <vt:lpstr>Section 2  Narrowing our analysis to facebook and tiktok  By Steven Schiffner</vt:lpstr>
      <vt:lpstr>Initial analysis on facebook  Upon producing charts for facebook usage vs. both gdp per capita and median age, we see a slight relationship between the two sets of data. However, there do appear to be some outliers in the bottom left corner…</vt:lpstr>
      <vt:lpstr>Restricting the dataset  Upon narrowing the set of countries we are looking at to those with a gdp per capita over 20,000 Usd or a median age of at least 25, we see a clear lack of correlation in the data</vt:lpstr>
      <vt:lpstr>Tiktok analysis  Upon giving a similar treatment to our tiktok data, but with a slightly higher age restriction of 30 or higher to account for the shape of the data, we see a clear downwards trend in usage vs median age (but not vs gdp).</vt:lpstr>
      <vt:lpstr>Section 3  Internet penetration vs. Social media penetration  By Gerardo lopez rodriguez</vt:lpstr>
      <vt:lpstr>Section 4  Comparing social media usage with origin of top influencers  By Andrew Amato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throughout the world  By: Andrew Amato, Christina Gabriel, Gerardo Lopez Rodriguez, and Steven Schiffner</dc:title>
  <dc:creator>Steven Schiffner</dc:creator>
  <cp:lastModifiedBy>Steven Schiffner</cp:lastModifiedBy>
  <cp:revision>1</cp:revision>
  <dcterms:created xsi:type="dcterms:W3CDTF">2024-04-04T22:51:12Z</dcterms:created>
  <dcterms:modified xsi:type="dcterms:W3CDTF">2024-04-05T00:27:05Z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