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2" r:id="rId9"/>
    <p:sldId id="263" r:id="rId10"/>
    <p:sldId id="264" r:id="rId11"/>
    <p:sldId id="260" r:id="rId12"/>
    <p:sldId id="261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655" autoAdjust="0"/>
  </p:normalViewPr>
  <p:slideViewPr>
    <p:cSldViewPr snapToGrid="0">
      <p:cViewPr>
        <p:scale>
          <a:sx n="66" d="100"/>
          <a:sy n="66" d="100"/>
        </p:scale>
        <p:origin x="702" y="10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0654" y="3805382"/>
            <a:ext cx="6031345" cy="3052618"/>
          </a:xfrm>
        </p:spPr>
        <p:txBody>
          <a:bodyPr anchor="ctr"/>
          <a:lstStyle/>
          <a:p>
            <a:r>
              <a:rPr lang="en-US" dirty="0"/>
              <a:t>Social media usage throughout the world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By: Andrew Amato, Christina Gabriel, Gerardo Lopez Rodriguez, and Steven Schiffner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7F6E-1B35-FD12-567A-B88E0BE90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911933"/>
          </a:xfrm>
        </p:spPr>
        <p:txBody>
          <a:bodyPr/>
          <a:lstStyle/>
          <a:p>
            <a:r>
              <a:rPr lang="en-US" dirty="0"/>
              <a:t>popular influencers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04F7B-F0A9-23BA-D9E1-2C677B84A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1523613"/>
            <a:ext cx="8420100" cy="911933"/>
          </a:xfrm>
        </p:spPr>
        <p:txBody>
          <a:bodyPr>
            <a:normAutofit/>
          </a:bodyPr>
          <a:lstStyle/>
          <a:p>
            <a:r>
              <a:rPr lang="en-US" dirty="0"/>
              <a:t>There is an interesting distribution for Instagram and </a:t>
            </a:r>
            <a:r>
              <a:rPr lang="en-US" dirty="0" err="1"/>
              <a:t>Youtube</a:t>
            </a:r>
            <a:r>
              <a:rPr lang="en-US" dirty="0"/>
              <a:t> influencers. For YT, most channels come from India and for Insta, the second most come from SK, TikTok was more dispersed amongst countries.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7911D-82AA-97BA-378A-18FC2290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3" name="Content Placeholder 12" descr="A graph of instagram influencers&#10;&#10;Description automatically generated">
            <a:extLst>
              <a:ext uri="{FF2B5EF4-FFF2-40B4-BE49-F238E27FC236}">
                <a16:creationId xmlns:a16="http://schemas.microsoft.com/office/drawing/2014/main" id="{7CD0D863-1B80-A9A8-FFE4-F6E820EC7439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0" y="2478265"/>
            <a:ext cx="6850966" cy="4422453"/>
          </a:xfrm>
        </p:spPr>
      </p:pic>
      <p:pic>
        <p:nvPicPr>
          <p:cNvPr id="23" name="Content Placeholder 22" descr="A graph with blue and white lines&#10;&#10;Description automatically generated">
            <a:extLst>
              <a:ext uri="{FF2B5EF4-FFF2-40B4-BE49-F238E27FC236}">
                <a16:creationId xmlns:a16="http://schemas.microsoft.com/office/drawing/2014/main" id="{10C5581A-E0FD-E1C9-81D7-4C2835691D6F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6850966" y="2478263"/>
            <a:ext cx="5234940" cy="4422453"/>
          </a:xfr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D895443-093A-A71D-043A-53EDF3A3B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257" y="3258348"/>
            <a:ext cx="5776909" cy="181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5DCE-9727-43D8-71E6-5C96920FE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824410"/>
          </a:xfrm>
        </p:spPr>
        <p:txBody>
          <a:bodyPr>
            <a:normAutofit fontScale="90000"/>
          </a:bodyPr>
          <a:lstStyle/>
          <a:p>
            <a:r>
              <a:rPr lang="en-US" dirty="0"/>
              <a:t>Social Media Usage vs Popular Influencers and Suicide 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BAE30-3F2F-E0F5-568F-FA078E6B4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0686" y="1393371"/>
            <a:ext cx="9133114" cy="658189"/>
          </a:xfrm>
        </p:spPr>
        <p:txBody>
          <a:bodyPr>
            <a:normAutofit/>
          </a:bodyPr>
          <a:lstStyle/>
          <a:p>
            <a:r>
              <a:rPr lang="en-US" dirty="0"/>
              <a:t>No relationship between social media users and number of influencers or suicide rate across platform type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F9A0F-449D-5AC2-3543-8B2B6E73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60FAA7-5FAA-7734-E446-0906DC37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28" y="2075543"/>
            <a:ext cx="5618986" cy="4699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C9E227-6481-9262-3004-2B006BC89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857" y="2051560"/>
            <a:ext cx="5764129" cy="466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0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2" y="1131281"/>
            <a:ext cx="4294909" cy="1325563"/>
          </a:xfrm>
        </p:spPr>
        <p:txBody>
          <a:bodyPr>
            <a:normAutofit/>
          </a:bodyPr>
          <a:lstStyle/>
          <a:p>
            <a:r>
              <a:rPr lang="en-US" sz="3600" dirty="0"/>
              <a:t>Questions to be answered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2674013"/>
            <a:ext cx="4664363" cy="32695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Does social media usage correlate with a population’s wealth or age?</a:t>
            </a:r>
          </a:p>
          <a:p>
            <a:r>
              <a:rPr lang="en-US" dirty="0"/>
              <a:t>Does this relationship change when looking at specific platforms?</a:t>
            </a:r>
          </a:p>
          <a:p>
            <a:r>
              <a:rPr lang="en-US" dirty="0"/>
              <a:t>Historically, how closely related is social media penetration with internet penetration?</a:t>
            </a:r>
          </a:p>
          <a:p>
            <a:r>
              <a:rPr lang="en-US" dirty="0"/>
              <a:t>Do countries with high rates of social media usage tend to produce more top influencers?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BDDB-4ADB-E99C-76CB-CC977ACBB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7"/>
            <a:ext cx="4179570" cy="5424255"/>
          </a:xfrm>
        </p:spPr>
        <p:txBody>
          <a:bodyPr/>
          <a:lstStyle/>
          <a:p>
            <a:r>
              <a:rPr lang="en-US" dirty="0"/>
              <a:t>Section 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Social media usage vs. </a:t>
            </a:r>
            <a:r>
              <a:rPr lang="en-US" dirty="0" err="1"/>
              <a:t>gdp</a:t>
            </a:r>
            <a:r>
              <a:rPr lang="en-US" dirty="0"/>
              <a:t> and median age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By </a:t>
            </a:r>
            <a:r>
              <a:rPr lang="en-US" dirty="0" err="1"/>
              <a:t>christina</a:t>
            </a:r>
            <a:r>
              <a:rPr lang="en-US" dirty="0"/>
              <a:t> </a:t>
            </a:r>
            <a:r>
              <a:rPr lang="en-US" dirty="0" err="1"/>
              <a:t>gabriel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CE4DD-4C06-ADAE-830F-F09984ECF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49" y="838000"/>
            <a:ext cx="5200651" cy="4814656"/>
          </a:xfrm>
        </p:spPr>
        <p:txBody>
          <a:bodyPr/>
          <a:lstStyle/>
          <a:p>
            <a:r>
              <a:rPr lang="en-US" dirty="0"/>
              <a:t>Section 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Narrowing our analysis to </a:t>
            </a:r>
            <a:r>
              <a:rPr lang="en-US" dirty="0" err="1"/>
              <a:t>facebook</a:t>
            </a:r>
            <a:r>
              <a:rPr lang="en-US" dirty="0"/>
              <a:t> and </a:t>
            </a:r>
            <a:r>
              <a:rPr lang="en-US" dirty="0" err="1"/>
              <a:t>tiktok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By Steven Schiffner</a:t>
            </a:r>
          </a:p>
        </p:txBody>
      </p:sp>
    </p:spTree>
    <p:extLst>
      <p:ext uri="{BB962C8B-B14F-4D97-AF65-F5344CB8AC3E}">
        <p14:creationId xmlns:p14="http://schemas.microsoft.com/office/powerpoint/2010/main" val="22462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A384D-19CF-B629-C41A-F66A4149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8" y="-380048"/>
            <a:ext cx="8779708" cy="2936636"/>
          </a:xfrm>
        </p:spPr>
        <p:txBody>
          <a:bodyPr/>
          <a:lstStyle/>
          <a:p>
            <a:r>
              <a:rPr lang="en-US" dirty="0"/>
              <a:t>Initial analysis on </a:t>
            </a:r>
            <a:r>
              <a:rPr lang="en-US" dirty="0" err="1"/>
              <a:t>facebook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Upon producing charts for </a:t>
            </a:r>
            <a:r>
              <a:rPr lang="en-US" sz="2000" dirty="0" err="1"/>
              <a:t>facebook</a:t>
            </a:r>
            <a:r>
              <a:rPr lang="en-US" sz="2000" dirty="0"/>
              <a:t> usage vs. both </a:t>
            </a:r>
            <a:r>
              <a:rPr lang="en-US" sz="2000" dirty="0" err="1"/>
              <a:t>gdp</a:t>
            </a:r>
            <a:r>
              <a:rPr lang="en-US" sz="2000" dirty="0"/>
              <a:t> per capita and median age, we see a slight relationship between the two sets of data. However, there do appear to be some outliers in the bottom left corner…</a:t>
            </a:r>
            <a:endParaRPr lang="en-US" dirty="0"/>
          </a:p>
        </p:txBody>
      </p:sp>
      <p:pic>
        <p:nvPicPr>
          <p:cNvPr id="9" name="Content Placeholder 8" descr="A graph of a number of blue dots&#10;&#10;Description automatically generated with medium confidence">
            <a:extLst>
              <a:ext uri="{FF2B5EF4-FFF2-40B4-BE49-F238E27FC236}">
                <a16:creationId xmlns:a16="http://schemas.microsoft.com/office/drawing/2014/main" id="{B76E10BD-0A1A-1191-296F-DFFB1CFF1B1B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2087418" y="2755395"/>
            <a:ext cx="4789632" cy="3592223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1C459-30CB-76D2-99CE-5ED4649C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9" name="Content Placeholder 18" descr="A line graph with blue dots&#10;&#10;Description automatically generated">
            <a:extLst>
              <a:ext uri="{FF2B5EF4-FFF2-40B4-BE49-F238E27FC236}">
                <a16:creationId xmlns:a16="http://schemas.microsoft.com/office/drawing/2014/main" id="{CB0E2EC9-74CF-5579-2A78-A75AE31273FE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6877050" y="2755394"/>
            <a:ext cx="4789632" cy="3592223"/>
          </a:xfrm>
        </p:spPr>
      </p:pic>
    </p:spTree>
    <p:extLst>
      <p:ext uri="{BB962C8B-B14F-4D97-AF65-F5344CB8AC3E}">
        <p14:creationId xmlns:p14="http://schemas.microsoft.com/office/powerpoint/2010/main" val="41392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B9498-8079-ACE0-548C-E34652BF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Restricting the dataset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Upon narrowing the set of countries we are looking at to those with a </a:t>
            </a:r>
            <a:r>
              <a:rPr lang="en-US" sz="2000" dirty="0" err="1"/>
              <a:t>gdp</a:t>
            </a:r>
            <a:r>
              <a:rPr lang="en-US" sz="2000" dirty="0"/>
              <a:t> per capita over 20,000 </a:t>
            </a:r>
            <a:r>
              <a:rPr lang="en-US" sz="2000" dirty="0" err="1"/>
              <a:t>Usd</a:t>
            </a:r>
            <a:r>
              <a:rPr lang="en-US" sz="2000" dirty="0"/>
              <a:t> or a median age of at least 25, we see a clear lack of correlation in the data</a:t>
            </a:r>
            <a:endParaRPr lang="en-US" dirty="0"/>
          </a:p>
        </p:txBody>
      </p:sp>
      <p:pic>
        <p:nvPicPr>
          <p:cNvPr id="9" name="Content Placeholder 8" descr="A graph showing the percentage of population&#10;&#10;Description automatically generated">
            <a:extLst>
              <a:ext uri="{FF2B5EF4-FFF2-40B4-BE49-F238E27FC236}">
                <a16:creationId xmlns:a16="http://schemas.microsoft.com/office/drawing/2014/main" id="{0913DAFA-FB20-E51E-2D4A-0F6E8E1A63A3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2933699" y="2797254"/>
            <a:ext cx="4406621" cy="3304965"/>
          </a:xfrm>
        </p:spPr>
      </p:pic>
      <p:pic>
        <p:nvPicPr>
          <p:cNvPr id="11" name="Content Placeholder 10" descr="A diagram of a facebook usage&#10;&#10;Description automatically generated with medium confidence">
            <a:extLst>
              <a:ext uri="{FF2B5EF4-FFF2-40B4-BE49-F238E27FC236}">
                <a16:creationId xmlns:a16="http://schemas.microsoft.com/office/drawing/2014/main" id="{D9E6E55C-39C4-B59D-DD5A-EB47A2A01BC0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7340320" y="2797254"/>
            <a:ext cx="4406620" cy="3304964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0CD08-D415-A885-7395-75592F24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633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5E058-0F77-F956-DF40-52F81B82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Tiktok</a:t>
            </a:r>
            <a:r>
              <a:rPr lang="en-US" dirty="0"/>
              <a:t> analysis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Upon giving a similar treatment to our </a:t>
            </a:r>
            <a:r>
              <a:rPr lang="en-US" sz="2000" dirty="0" err="1"/>
              <a:t>tiktok</a:t>
            </a:r>
            <a:r>
              <a:rPr lang="en-US" sz="2000" dirty="0"/>
              <a:t> data, but with a slightly higher age restriction of 30 or higher to account for the shape of the data, we see a clear downwards trend in usage vs median age (but not vs </a:t>
            </a:r>
            <a:r>
              <a:rPr lang="en-US" sz="2000" dirty="0" err="1"/>
              <a:t>gdp</a:t>
            </a:r>
            <a:r>
              <a:rPr lang="en-US" sz="2000" dirty="0"/>
              <a:t>).</a:t>
            </a:r>
            <a:endParaRPr lang="en-US" dirty="0"/>
          </a:p>
        </p:txBody>
      </p:sp>
      <p:pic>
        <p:nvPicPr>
          <p:cNvPr id="9" name="Content Placeholder 8" descr="A graph showing the difference between a number of people&#10;&#10;Description automatically generated">
            <a:extLst>
              <a:ext uri="{FF2B5EF4-FFF2-40B4-BE49-F238E27FC236}">
                <a16:creationId xmlns:a16="http://schemas.microsoft.com/office/drawing/2014/main" id="{CB9B4199-B9FE-CF28-0B8A-07C56CF6993C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7279855" y="3029423"/>
            <a:ext cx="4346155" cy="3259616"/>
          </a:xfrm>
        </p:spPr>
      </p:pic>
      <p:pic>
        <p:nvPicPr>
          <p:cNvPr id="11" name="Content Placeholder 10" descr="A graph of blue dots and red lines&#10;&#10;Description automatically generated">
            <a:extLst>
              <a:ext uri="{FF2B5EF4-FFF2-40B4-BE49-F238E27FC236}">
                <a16:creationId xmlns:a16="http://schemas.microsoft.com/office/drawing/2014/main" id="{A9A68F2D-2B15-D91C-8330-B93145FC99D1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2933700" y="3029423"/>
            <a:ext cx="4346156" cy="3259616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D5BC7-9CA7-1F54-6A75-BD573138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3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C0EE7-2F4B-B1DE-980F-9A064D5CA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49" y="487017"/>
            <a:ext cx="4914323" cy="5165637"/>
          </a:xfrm>
        </p:spPr>
        <p:txBody>
          <a:bodyPr/>
          <a:lstStyle/>
          <a:p>
            <a:r>
              <a:rPr lang="en-US" dirty="0"/>
              <a:t>Section 3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Internet penetration vs. Social media penetration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By Gerardo </a:t>
            </a:r>
            <a:r>
              <a:rPr lang="en-US" dirty="0" err="1"/>
              <a:t>lopez</a:t>
            </a:r>
            <a:r>
              <a:rPr lang="en-US" dirty="0"/>
              <a:t> </a:t>
            </a:r>
            <a:r>
              <a:rPr lang="en-US" dirty="0" err="1"/>
              <a:t>rodriguez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2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0C571-5901-ABBF-E9FB-B13499AF6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329999"/>
            <a:ext cx="5052868" cy="5479673"/>
          </a:xfrm>
        </p:spPr>
        <p:txBody>
          <a:bodyPr/>
          <a:lstStyle/>
          <a:p>
            <a:r>
              <a:rPr lang="en-US" dirty="0"/>
              <a:t>Section 4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Comparing social media usage with origin of top influencers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By Andrew Amato</a:t>
            </a:r>
          </a:p>
        </p:txBody>
      </p:sp>
    </p:spTree>
    <p:extLst>
      <p:ext uri="{BB962C8B-B14F-4D97-AF65-F5344CB8AC3E}">
        <p14:creationId xmlns:p14="http://schemas.microsoft.com/office/powerpoint/2010/main" val="37648426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{8542BDA3-468A-4777-AFA6-EB0A6955F201}tf67328976_win32</Template>
  <TotalTime>137</TotalTime>
  <Words>364</Words>
  <Application>Microsoft Office PowerPoint</Application>
  <PresentationFormat>Widescreen</PresentationFormat>
  <Paragraphs>25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Custom</vt:lpstr>
      <vt:lpstr>Social media usage throughout the world  By: Andrew Amato, Christina Gabriel, Gerardo Lopez Rodriguez, and Steven Schiffner</vt:lpstr>
      <vt:lpstr>Questions to be answered</vt:lpstr>
      <vt:lpstr>Section 1  Social media usage vs. gdp and median age  By christina gabriel </vt:lpstr>
      <vt:lpstr>Section 2  Narrowing our analysis to facebook and tiktok  By Steven Schiffner</vt:lpstr>
      <vt:lpstr>Initial analysis on facebook  Upon producing charts for facebook usage vs. both gdp per capita and median age, we see a slight relationship between the two sets of data. However, there do appear to be some outliers in the bottom left corner…</vt:lpstr>
      <vt:lpstr>Restricting the dataset  Upon narrowing the set of countries we are looking at to those with a gdp per capita over 20,000 Usd or a median age of at least 25, we see a clear lack of correlation in the data</vt:lpstr>
      <vt:lpstr>Tiktok analysis  Upon giving a similar treatment to our tiktok data, but with a slightly higher age restriction of 30 or higher to account for the shape of the data, we see a clear downwards trend in usage vs median age (but not vs gdp).</vt:lpstr>
      <vt:lpstr>Section 3  Internet penetration vs. Social media penetration  By Gerardo lopez rodriguez</vt:lpstr>
      <vt:lpstr>Section 4  Comparing social media usage with origin of top influencers  By Andrew Amato</vt:lpstr>
      <vt:lpstr>popular influencers</vt:lpstr>
      <vt:lpstr>Social Media Usage vs Popular Influencers and Suicide Rate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usage throughout the world  By: Andrew Amato, Christina Gabriel, Gerardo Lopez Rodriguez, and Steven Schiffner</dc:title>
  <dc:creator>Steven Schiffner</dc:creator>
  <cp:lastModifiedBy>Andrew Amato</cp:lastModifiedBy>
  <cp:revision>2</cp:revision>
  <dcterms:created xsi:type="dcterms:W3CDTF">2024-04-04T22:51:12Z</dcterms:created>
  <dcterms:modified xsi:type="dcterms:W3CDTF">2024-04-07T17:11:00Z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