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58" r:id="rId7"/>
    <p:sldId id="267" r:id="rId8"/>
    <p:sldId id="268" r:id="rId9"/>
    <p:sldId id="259" r:id="rId10"/>
    <p:sldId id="262" r:id="rId11"/>
    <p:sldId id="263" r:id="rId12"/>
    <p:sldId id="264" r:id="rId13"/>
    <p:sldId id="269" r:id="rId14"/>
    <p:sldId id="270" r:id="rId15"/>
    <p:sldId id="261" r:id="rId16"/>
    <p:sldId id="266"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655" autoAdjust="0"/>
  </p:normalViewPr>
  <p:slideViewPr>
    <p:cSldViewPr snapToGrid="0">
      <p:cViewPr varScale="1">
        <p:scale>
          <a:sx n="68" d="100"/>
          <a:sy n="68" d="100"/>
        </p:scale>
        <p:origin x="618" y="66"/>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4/8/2024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30143498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160654" y="3805382"/>
            <a:ext cx="6031345" cy="3052618"/>
          </a:xfrm>
        </p:spPr>
        <p:txBody>
          <a:bodyPr anchor="ctr"/>
          <a:lstStyle/>
          <a:p>
            <a:r>
              <a:rPr lang="en-US" dirty="0"/>
              <a:t>Social media usage throughout the world</a:t>
            </a:r>
            <a:br>
              <a:rPr lang="en-US" dirty="0"/>
            </a:br>
            <a:br>
              <a:rPr lang="en-US" dirty="0"/>
            </a:br>
            <a:r>
              <a:rPr lang="en-US" sz="2400" dirty="0"/>
              <a:t>By: Andrew Amato, Christina Gabriel, Gerardo Lopez Rodriguez, and Steven Schiffner</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C0EE7-2F4B-B1DE-980F-9A064D5CAFE9}"/>
              </a:ext>
            </a:extLst>
          </p:cNvPr>
          <p:cNvSpPr>
            <a:spLocks noGrp="1"/>
          </p:cNvSpPr>
          <p:nvPr>
            <p:ph type="ctrTitle"/>
          </p:nvPr>
        </p:nvSpPr>
        <p:spPr>
          <a:xfrm>
            <a:off x="6991349" y="487017"/>
            <a:ext cx="4914323" cy="5165637"/>
          </a:xfrm>
        </p:spPr>
        <p:txBody>
          <a:bodyPr/>
          <a:lstStyle/>
          <a:p>
            <a:r>
              <a:rPr lang="en-US" dirty="0"/>
              <a:t>Section 3</a:t>
            </a:r>
            <a:br>
              <a:rPr lang="en-US" dirty="0"/>
            </a:br>
            <a:br>
              <a:rPr lang="en-US" dirty="0"/>
            </a:br>
            <a:r>
              <a:rPr lang="en-US" dirty="0"/>
              <a:t>Internet penetration vs. Social media penetration</a:t>
            </a:r>
            <a:br>
              <a:rPr lang="en-US" dirty="0"/>
            </a:br>
            <a:br>
              <a:rPr lang="en-US" dirty="0"/>
            </a:br>
            <a:r>
              <a:rPr lang="en-US" dirty="0"/>
              <a:t>By Gerardo </a:t>
            </a:r>
            <a:r>
              <a:rPr lang="en-US" dirty="0" err="1"/>
              <a:t>lopez</a:t>
            </a:r>
            <a:r>
              <a:rPr lang="en-US" dirty="0"/>
              <a:t> </a:t>
            </a:r>
            <a:r>
              <a:rPr lang="en-US" dirty="0" err="1"/>
              <a:t>rodriguez</a:t>
            </a:r>
            <a:endParaRPr lang="en-US" dirty="0"/>
          </a:p>
        </p:txBody>
      </p:sp>
      <p:pic>
        <p:nvPicPr>
          <p:cNvPr id="3" name="Picture 2" descr="A graph of a graph with orange and blue lines&#10;&#10;Description automatically generated">
            <a:extLst>
              <a:ext uri="{FF2B5EF4-FFF2-40B4-BE49-F238E27FC236}">
                <a16:creationId xmlns:a16="http://schemas.microsoft.com/office/drawing/2014/main" id="{3869F7B7-494F-282D-44C6-B91AAB3652B2}"/>
              </a:ext>
            </a:extLst>
          </p:cNvPr>
          <p:cNvPicPr>
            <a:picLocks noChangeAspect="1"/>
          </p:cNvPicPr>
          <p:nvPr/>
        </p:nvPicPr>
        <p:blipFill>
          <a:blip r:embed="rId2"/>
          <a:stretch>
            <a:fillRect/>
          </a:stretch>
        </p:blipFill>
        <p:spPr>
          <a:xfrm>
            <a:off x="0" y="-4260"/>
            <a:ext cx="6541698" cy="3876028"/>
          </a:xfrm>
          <a:prstGeom prst="rect">
            <a:avLst/>
          </a:prstGeom>
        </p:spPr>
      </p:pic>
      <p:sp>
        <p:nvSpPr>
          <p:cNvPr id="4" name="TextBox 3">
            <a:extLst>
              <a:ext uri="{FF2B5EF4-FFF2-40B4-BE49-F238E27FC236}">
                <a16:creationId xmlns:a16="http://schemas.microsoft.com/office/drawing/2014/main" id="{32DBECDF-9F6E-02B0-6E24-D32A8461901B}"/>
              </a:ext>
            </a:extLst>
          </p:cNvPr>
          <p:cNvSpPr txBox="1"/>
          <p:nvPr/>
        </p:nvSpPr>
        <p:spPr>
          <a:xfrm>
            <a:off x="242361" y="3866997"/>
            <a:ext cx="589184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Graph depicts  year to year percentage change global internet usage and social media usage, 2014-2022</a:t>
            </a:r>
          </a:p>
          <a:p>
            <a:endParaRPr lang="en-US" dirty="0"/>
          </a:p>
          <a:p>
            <a:r>
              <a:rPr lang="en-US" dirty="0"/>
              <a:t>Social Media saw significant spike in growth in 2016 by ( 20.9) with  a gradual decline of 3.0%</a:t>
            </a:r>
          </a:p>
          <a:p>
            <a:endParaRPr lang="en-US" dirty="0"/>
          </a:p>
          <a:p>
            <a:r>
              <a:rPr lang="en-US" dirty="0"/>
              <a:t>Internet usage growth peak in  2020 by 10.83% and then stabilized </a:t>
            </a:r>
          </a:p>
        </p:txBody>
      </p:sp>
    </p:spTree>
    <p:extLst>
      <p:ext uri="{BB962C8B-B14F-4D97-AF65-F5344CB8AC3E}">
        <p14:creationId xmlns:p14="http://schemas.microsoft.com/office/powerpoint/2010/main" val="501163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93B926-614E-6913-3196-BC5243CE23FF}"/>
              </a:ext>
            </a:extLst>
          </p:cNvPr>
          <p:cNvSpPr txBox="1"/>
          <p:nvPr/>
        </p:nvSpPr>
        <p:spPr>
          <a:xfrm>
            <a:off x="3509210" y="126331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0ADF6B7B-9970-F07E-622A-6B46F67F0D96}"/>
              </a:ext>
            </a:extLst>
          </p:cNvPr>
          <p:cNvSpPr txBox="1"/>
          <p:nvPr/>
        </p:nvSpPr>
        <p:spPr>
          <a:xfrm>
            <a:off x="645469" y="387810"/>
            <a:ext cx="11089859"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The peak in social media growth in 2016 could be attributed global events, technological advancements and online engagement.</a:t>
            </a:r>
          </a:p>
          <a:p>
            <a:endParaRPr lang="en-US" sz="2800" dirty="0"/>
          </a:p>
          <a:p>
            <a:endParaRPr lang="en-US" sz="2800" dirty="0"/>
          </a:p>
          <a:p>
            <a:r>
              <a:rPr lang="en-US" sz="2800" dirty="0"/>
              <a:t>The spike internet usage  in 2020 is likely linked to the global COVID-19 Pandemic which necessitated  remote work, learning and socialization. </a:t>
            </a:r>
          </a:p>
          <a:p>
            <a:endParaRPr lang="en-US" sz="2800" dirty="0"/>
          </a:p>
          <a:p>
            <a:r>
              <a:rPr lang="en-US" sz="2800" dirty="0"/>
              <a:t>Internet and social media penetration are closely related but saturation levels are influence by a mix  set of factors. </a:t>
            </a:r>
          </a:p>
          <a:p>
            <a:r>
              <a:rPr lang="en-US" sz="2800" dirty="0"/>
              <a:t>( Cultural, Technological , economical, among others.</a:t>
            </a:r>
          </a:p>
          <a:p>
            <a:endParaRPr lang="en-US" sz="2800" dirty="0"/>
          </a:p>
          <a:p>
            <a:r>
              <a:rPr lang="en-US" sz="2800" dirty="0"/>
              <a:t>The line plot data illustrates this information.</a:t>
            </a:r>
          </a:p>
          <a:p>
            <a:endParaRPr lang="en-US" sz="2800" dirty="0"/>
          </a:p>
        </p:txBody>
      </p:sp>
    </p:spTree>
    <p:extLst>
      <p:ext uri="{BB962C8B-B14F-4D97-AF65-F5344CB8AC3E}">
        <p14:creationId xmlns:p14="http://schemas.microsoft.com/office/powerpoint/2010/main" val="2644083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0C571-5901-ABBF-E9FB-B13499AF6AED}"/>
              </a:ext>
            </a:extLst>
          </p:cNvPr>
          <p:cNvSpPr>
            <a:spLocks noGrp="1"/>
          </p:cNvSpPr>
          <p:nvPr>
            <p:ph type="ctrTitle"/>
          </p:nvPr>
        </p:nvSpPr>
        <p:spPr>
          <a:xfrm>
            <a:off x="6991350" y="329999"/>
            <a:ext cx="5052868" cy="5479673"/>
          </a:xfrm>
        </p:spPr>
        <p:txBody>
          <a:bodyPr/>
          <a:lstStyle/>
          <a:p>
            <a:r>
              <a:rPr lang="en-US" dirty="0"/>
              <a:t>Section 4</a:t>
            </a:r>
            <a:br>
              <a:rPr lang="en-US" dirty="0"/>
            </a:br>
            <a:br>
              <a:rPr lang="en-US" dirty="0"/>
            </a:br>
            <a:r>
              <a:rPr lang="en-US" dirty="0"/>
              <a:t>Comparing social media usage with origin of top influencers and suicide Rate</a:t>
            </a:r>
            <a:br>
              <a:rPr lang="en-US" dirty="0"/>
            </a:br>
            <a:br>
              <a:rPr lang="en-US" dirty="0"/>
            </a:br>
            <a:r>
              <a:rPr lang="en-US" dirty="0"/>
              <a:t>By Andrew Amato</a:t>
            </a:r>
          </a:p>
        </p:txBody>
      </p:sp>
    </p:spTree>
    <p:extLst>
      <p:ext uri="{BB962C8B-B14F-4D97-AF65-F5344CB8AC3E}">
        <p14:creationId xmlns:p14="http://schemas.microsoft.com/office/powerpoint/2010/main" val="376484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05DCE-9727-43D8-71E6-5C96920FEBD2}"/>
              </a:ext>
            </a:extLst>
          </p:cNvPr>
          <p:cNvSpPr>
            <a:spLocks noGrp="1"/>
          </p:cNvSpPr>
          <p:nvPr>
            <p:ph type="title"/>
          </p:nvPr>
        </p:nvSpPr>
        <p:spPr>
          <a:xfrm>
            <a:off x="2933700" y="568961"/>
            <a:ext cx="8420100" cy="824410"/>
          </a:xfrm>
        </p:spPr>
        <p:txBody>
          <a:bodyPr>
            <a:normAutofit fontScale="90000"/>
          </a:bodyPr>
          <a:lstStyle/>
          <a:p>
            <a:r>
              <a:rPr lang="en-US" dirty="0"/>
              <a:t>Social Media Usage vs Popular Influencers and Suicide Rate</a:t>
            </a:r>
          </a:p>
        </p:txBody>
      </p:sp>
      <p:sp>
        <p:nvSpPr>
          <p:cNvPr id="3" name="Text Placeholder 2">
            <a:extLst>
              <a:ext uri="{FF2B5EF4-FFF2-40B4-BE49-F238E27FC236}">
                <a16:creationId xmlns:a16="http://schemas.microsoft.com/office/drawing/2014/main" id="{2D8BAE30-3F2F-E0F5-568F-FA078E6B46A3}"/>
              </a:ext>
            </a:extLst>
          </p:cNvPr>
          <p:cNvSpPr>
            <a:spLocks noGrp="1"/>
          </p:cNvSpPr>
          <p:nvPr>
            <p:ph type="body" idx="1"/>
          </p:nvPr>
        </p:nvSpPr>
        <p:spPr>
          <a:xfrm>
            <a:off x="2220686" y="1393371"/>
            <a:ext cx="9133114" cy="658189"/>
          </a:xfrm>
        </p:spPr>
        <p:txBody>
          <a:bodyPr>
            <a:normAutofit/>
          </a:bodyPr>
          <a:lstStyle/>
          <a:p>
            <a:r>
              <a:rPr lang="en-US" dirty="0"/>
              <a:t>No relationship between social media users and number of influencers or suicide rate across platform type</a:t>
            </a:r>
          </a:p>
        </p:txBody>
      </p:sp>
      <p:sp>
        <p:nvSpPr>
          <p:cNvPr id="7" name="Slide Number Placeholder 6">
            <a:extLst>
              <a:ext uri="{FF2B5EF4-FFF2-40B4-BE49-F238E27FC236}">
                <a16:creationId xmlns:a16="http://schemas.microsoft.com/office/drawing/2014/main" id="{E29F9A0F-449D-5AC2-3543-8B2B6E7325EA}"/>
              </a:ext>
            </a:extLst>
          </p:cNvPr>
          <p:cNvSpPr>
            <a:spLocks noGrp="1"/>
          </p:cNvSpPr>
          <p:nvPr>
            <p:ph type="sldNum" sz="quarter" idx="12"/>
          </p:nvPr>
        </p:nvSpPr>
        <p:spPr/>
        <p:txBody>
          <a:bodyPr/>
          <a:lstStyle/>
          <a:p>
            <a:fld id="{A49DFD55-3C28-40EF-9E31-A92D2E4017FF}" type="slidenum">
              <a:rPr lang="en-US" smtClean="0"/>
              <a:pPr/>
              <a:t>13</a:t>
            </a:fld>
            <a:endParaRPr lang="en-US" dirty="0"/>
          </a:p>
        </p:txBody>
      </p:sp>
      <p:pic>
        <p:nvPicPr>
          <p:cNvPr id="11" name="Picture 10">
            <a:extLst>
              <a:ext uri="{FF2B5EF4-FFF2-40B4-BE49-F238E27FC236}">
                <a16:creationId xmlns:a16="http://schemas.microsoft.com/office/drawing/2014/main" id="{FE60FAA7-5FAA-7734-E446-0906DC37A5F1}"/>
              </a:ext>
            </a:extLst>
          </p:cNvPr>
          <p:cNvPicPr>
            <a:picLocks noChangeAspect="1"/>
          </p:cNvPicPr>
          <p:nvPr/>
        </p:nvPicPr>
        <p:blipFill>
          <a:blip r:embed="rId2"/>
          <a:stretch>
            <a:fillRect/>
          </a:stretch>
        </p:blipFill>
        <p:spPr>
          <a:xfrm>
            <a:off x="186728" y="2075543"/>
            <a:ext cx="5618986" cy="4699250"/>
          </a:xfrm>
          <a:prstGeom prst="rect">
            <a:avLst/>
          </a:prstGeom>
        </p:spPr>
      </p:pic>
      <p:pic>
        <p:nvPicPr>
          <p:cNvPr id="13" name="Picture 12">
            <a:extLst>
              <a:ext uri="{FF2B5EF4-FFF2-40B4-BE49-F238E27FC236}">
                <a16:creationId xmlns:a16="http://schemas.microsoft.com/office/drawing/2014/main" id="{EEC9E227-6481-9262-3004-2B006BC89098}"/>
              </a:ext>
            </a:extLst>
          </p:cNvPr>
          <p:cNvPicPr>
            <a:picLocks noChangeAspect="1"/>
          </p:cNvPicPr>
          <p:nvPr/>
        </p:nvPicPr>
        <p:blipFill>
          <a:blip r:embed="rId3"/>
          <a:stretch>
            <a:fillRect/>
          </a:stretch>
        </p:blipFill>
        <p:spPr>
          <a:xfrm>
            <a:off x="5950857" y="2051560"/>
            <a:ext cx="5764129" cy="4669914"/>
          </a:xfrm>
          <a:prstGeom prst="rect">
            <a:avLst/>
          </a:prstGeom>
        </p:spPr>
      </p:pic>
    </p:spTree>
    <p:extLst>
      <p:ext uri="{BB962C8B-B14F-4D97-AF65-F5344CB8AC3E}">
        <p14:creationId xmlns:p14="http://schemas.microsoft.com/office/powerpoint/2010/main" val="535207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7F6E-1B35-FD12-567A-B88E0BE903B6}"/>
              </a:ext>
            </a:extLst>
          </p:cNvPr>
          <p:cNvSpPr>
            <a:spLocks noGrp="1"/>
          </p:cNvSpPr>
          <p:nvPr>
            <p:ph type="title"/>
          </p:nvPr>
        </p:nvSpPr>
        <p:spPr>
          <a:xfrm>
            <a:off x="2933700" y="568962"/>
            <a:ext cx="8420100" cy="476068"/>
          </a:xfrm>
        </p:spPr>
        <p:txBody>
          <a:bodyPr/>
          <a:lstStyle/>
          <a:p>
            <a:r>
              <a:rPr lang="en-US" dirty="0"/>
              <a:t>popular influencers</a:t>
            </a:r>
          </a:p>
        </p:txBody>
      </p:sp>
      <p:sp>
        <p:nvSpPr>
          <p:cNvPr id="3" name="Text Placeholder 2">
            <a:extLst>
              <a:ext uri="{FF2B5EF4-FFF2-40B4-BE49-F238E27FC236}">
                <a16:creationId xmlns:a16="http://schemas.microsoft.com/office/drawing/2014/main" id="{5B004F7B-F0A9-23BA-D9E1-2C677B84A214}"/>
              </a:ext>
            </a:extLst>
          </p:cNvPr>
          <p:cNvSpPr>
            <a:spLocks noGrp="1"/>
          </p:cNvSpPr>
          <p:nvPr>
            <p:ph type="body" idx="1"/>
          </p:nvPr>
        </p:nvSpPr>
        <p:spPr>
          <a:xfrm>
            <a:off x="2264229" y="1045031"/>
            <a:ext cx="9821677" cy="1390516"/>
          </a:xfrm>
        </p:spPr>
        <p:txBody>
          <a:bodyPr>
            <a:normAutofit/>
          </a:bodyPr>
          <a:lstStyle/>
          <a:p>
            <a:r>
              <a:rPr lang="en-US" dirty="0"/>
              <a:t>There is an interesting distribution for Instagram and </a:t>
            </a:r>
            <a:r>
              <a:rPr lang="en-US" dirty="0" err="1"/>
              <a:t>Youtube</a:t>
            </a:r>
            <a:r>
              <a:rPr lang="en-US" dirty="0"/>
              <a:t> influencers. For YT, most channels come from India and for Insta, the second most come from SK, TikTok was more dispersed amongst countries. There was also no relationship between the amount of of top content creators and the most used social media type in a country.</a:t>
            </a:r>
          </a:p>
        </p:txBody>
      </p:sp>
      <p:sp>
        <p:nvSpPr>
          <p:cNvPr id="7" name="Slide Number Placeholder 6">
            <a:extLst>
              <a:ext uri="{FF2B5EF4-FFF2-40B4-BE49-F238E27FC236}">
                <a16:creationId xmlns:a16="http://schemas.microsoft.com/office/drawing/2014/main" id="{7397911D-82AA-97BA-378A-18FC22904E6C}"/>
              </a:ext>
            </a:extLst>
          </p:cNvPr>
          <p:cNvSpPr>
            <a:spLocks noGrp="1"/>
          </p:cNvSpPr>
          <p:nvPr>
            <p:ph type="sldNum" sz="quarter" idx="12"/>
          </p:nvPr>
        </p:nvSpPr>
        <p:spPr/>
        <p:txBody>
          <a:bodyPr/>
          <a:lstStyle/>
          <a:p>
            <a:fld id="{A49DFD55-3C28-40EF-9E31-A92D2E4017FF}" type="slidenum">
              <a:rPr lang="en-US" smtClean="0"/>
              <a:pPr/>
              <a:t>14</a:t>
            </a:fld>
            <a:endParaRPr lang="en-US" dirty="0"/>
          </a:p>
        </p:txBody>
      </p:sp>
      <p:pic>
        <p:nvPicPr>
          <p:cNvPr id="13" name="Content Placeholder 12" descr="A graph of instagram influencers&#10;&#10;Description automatically generated">
            <a:extLst>
              <a:ext uri="{FF2B5EF4-FFF2-40B4-BE49-F238E27FC236}">
                <a16:creationId xmlns:a16="http://schemas.microsoft.com/office/drawing/2014/main" id="{7CD0D863-1B80-A9A8-FFE4-F6E820EC7439}"/>
              </a:ext>
            </a:extLst>
          </p:cNvPr>
          <p:cNvPicPr>
            <a:picLocks noGrp="1" noChangeAspect="1"/>
          </p:cNvPicPr>
          <p:nvPr>
            <p:ph sz="half" idx="13"/>
          </p:nvPr>
        </p:nvPicPr>
        <p:blipFill>
          <a:blip r:embed="rId2"/>
          <a:stretch>
            <a:fillRect/>
          </a:stretch>
        </p:blipFill>
        <p:spPr>
          <a:xfrm>
            <a:off x="0" y="2478265"/>
            <a:ext cx="6850966" cy="4422453"/>
          </a:xfrm>
        </p:spPr>
      </p:pic>
      <p:pic>
        <p:nvPicPr>
          <p:cNvPr id="23" name="Content Placeholder 22" descr="A graph with blue and white lines&#10;&#10;Description automatically generated">
            <a:extLst>
              <a:ext uri="{FF2B5EF4-FFF2-40B4-BE49-F238E27FC236}">
                <a16:creationId xmlns:a16="http://schemas.microsoft.com/office/drawing/2014/main" id="{10C5581A-E0FD-E1C9-81D7-4C2835691D6F}"/>
              </a:ext>
            </a:extLst>
          </p:cNvPr>
          <p:cNvPicPr>
            <a:picLocks noGrp="1" noChangeAspect="1"/>
          </p:cNvPicPr>
          <p:nvPr>
            <p:ph sz="half" idx="14"/>
          </p:nvPr>
        </p:nvPicPr>
        <p:blipFill>
          <a:blip r:embed="rId3"/>
          <a:stretch>
            <a:fillRect/>
          </a:stretch>
        </p:blipFill>
        <p:spPr>
          <a:xfrm>
            <a:off x="6850966" y="2478263"/>
            <a:ext cx="5234940" cy="4422453"/>
          </a:xfrm>
        </p:spPr>
      </p:pic>
      <p:pic>
        <p:nvPicPr>
          <p:cNvPr id="25" name="Picture 24">
            <a:extLst>
              <a:ext uri="{FF2B5EF4-FFF2-40B4-BE49-F238E27FC236}">
                <a16:creationId xmlns:a16="http://schemas.microsoft.com/office/drawing/2014/main" id="{6D895443-093A-A71D-043A-53EDF3A3BCD5}"/>
              </a:ext>
            </a:extLst>
          </p:cNvPr>
          <p:cNvPicPr>
            <a:picLocks noChangeAspect="1"/>
          </p:cNvPicPr>
          <p:nvPr/>
        </p:nvPicPr>
        <p:blipFill>
          <a:blip r:embed="rId4"/>
          <a:stretch>
            <a:fillRect/>
          </a:stretch>
        </p:blipFill>
        <p:spPr>
          <a:xfrm>
            <a:off x="769257" y="3258348"/>
            <a:ext cx="5776909" cy="1819010"/>
          </a:xfrm>
          <a:prstGeom prst="rect">
            <a:avLst/>
          </a:prstGeom>
        </p:spPr>
      </p:pic>
    </p:spTree>
    <p:extLst>
      <p:ext uri="{BB962C8B-B14F-4D97-AF65-F5344CB8AC3E}">
        <p14:creationId xmlns:p14="http://schemas.microsoft.com/office/powerpoint/2010/main" val="10627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221672" y="1131281"/>
            <a:ext cx="4294909" cy="1325563"/>
          </a:xfrm>
        </p:spPr>
        <p:txBody>
          <a:bodyPr>
            <a:normAutofit/>
          </a:bodyPr>
          <a:lstStyle/>
          <a:p>
            <a:r>
              <a:rPr lang="en-US" sz="3600" dirty="0"/>
              <a:t>Questions to be answered</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221673" y="2674013"/>
            <a:ext cx="4664363" cy="3269589"/>
          </a:xfrm>
        </p:spPr>
        <p:txBody>
          <a:bodyPr>
            <a:normAutofit fontScale="92500" lnSpcReduction="10000"/>
          </a:bodyPr>
          <a:lstStyle/>
          <a:p>
            <a:r>
              <a:rPr lang="en-US" dirty="0"/>
              <a:t>Does social media usage correlate with a population’s wealth or age?</a:t>
            </a:r>
          </a:p>
          <a:p>
            <a:r>
              <a:rPr lang="en-US" dirty="0"/>
              <a:t>Does this relationship change when looking at specific platforms?</a:t>
            </a:r>
          </a:p>
          <a:p>
            <a:r>
              <a:rPr lang="en-US" dirty="0"/>
              <a:t>Historically, how closely related is social media penetration with internet penetration?</a:t>
            </a:r>
          </a:p>
          <a:p>
            <a:r>
              <a:rPr lang="en-US" dirty="0"/>
              <a:t>Do countries with high rates of social media usage tend to produce more top influencers?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BDDB-4ADB-E99C-76CB-CC977ACBB41B}"/>
              </a:ext>
            </a:extLst>
          </p:cNvPr>
          <p:cNvSpPr>
            <a:spLocks noGrp="1"/>
          </p:cNvSpPr>
          <p:nvPr>
            <p:ph type="ctrTitle"/>
          </p:nvPr>
        </p:nvSpPr>
        <p:spPr>
          <a:xfrm>
            <a:off x="6991350" y="487017"/>
            <a:ext cx="4179570" cy="5424255"/>
          </a:xfrm>
        </p:spPr>
        <p:txBody>
          <a:bodyPr/>
          <a:lstStyle/>
          <a:p>
            <a:r>
              <a:rPr lang="en-US" dirty="0"/>
              <a:t>Section 1</a:t>
            </a:r>
            <a:br>
              <a:rPr lang="en-US" dirty="0"/>
            </a:br>
            <a:br>
              <a:rPr lang="en-US" dirty="0"/>
            </a:br>
            <a:r>
              <a:rPr lang="en-US" dirty="0"/>
              <a:t>Social media usage vs. </a:t>
            </a:r>
            <a:r>
              <a:rPr lang="en-US" dirty="0" err="1"/>
              <a:t>gdp</a:t>
            </a:r>
            <a:r>
              <a:rPr lang="en-US" dirty="0"/>
              <a:t> and median age</a:t>
            </a:r>
            <a:br>
              <a:rPr lang="en-US" dirty="0"/>
            </a:br>
            <a:br>
              <a:rPr lang="en-US" dirty="0"/>
            </a:br>
            <a:r>
              <a:rPr lang="en-US" dirty="0"/>
              <a:t>By </a:t>
            </a:r>
            <a:r>
              <a:rPr lang="en-US" dirty="0" err="1"/>
              <a:t>christina</a:t>
            </a:r>
            <a:r>
              <a:rPr lang="en-US" dirty="0"/>
              <a:t> </a:t>
            </a:r>
            <a:r>
              <a:rPr lang="en-US" dirty="0" err="1"/>
              <a:t>gabriel</a:t>
            </a:r>
            <a:br>
              <a:rPr lang="en-US" dirty="0"/>
            </a:br>
            <a:endParaRPr lang="en-US" dirty="0"/>
          </a:p>
        </p:txBody>
      </p:sp>
    </p:spTree>
    <p:extLst>
      <p:ext uri="{BB962C8B-B14F-4D97-AF65-F5344CB8AC3E}">
        <p14:creationId xmlns:p14="http://schemas.microsoft.com/office/powerpoint/2010/main" val="334420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384D-19CF-B629-C41A-F66A4149C7B6}"/>
              </a:ext>
            </a:extLst>
          </p:cNvPr>
          <p:cNvSpPr>
            <a:spLocks noGrp="1"/>
          </p:cNvSpPr>
          <p:nvPr>
            <p:ph type="title"/>
          </p:nvPr>
        </p:nvSpPr>
        <p:spPr>
          <a:xfrm>
            <a:off x="2412882" y="-364550"/>
            <a:ext cx="8779708" cy="2642801"/>
          </a:xfrm>
        </p:spPr>
        <p:txBody>
          <a:bodyPr/>
          <a:lstStyle/>
          <a:p>
            <a:r>
              <a:rPr lang="en-US" dirty="0"/>
              <a:t>Social media usage vs. GDP Per Capita</a:t>
            </a:r>
            <a:br>
              <a:rPr lang="en-US" dirty="0"/>
            </a:br>
            <a:br>
              <a:rPr lang="en-US" dirty="0"/>
            </a:br>
            <a:endParaRPr lang="en-US" dirty="0"/>
          </a:p>
        </p:txBody>
      </p:sp>
      <p:sp>
        <p:nvSpPr>
          <p:cNvPr id="7" name="Slide Number Placeholder 6">
            <a:extLst>
              <a:ext uri="{FF2B5EF4-FFF2-40B4-BE49-F238E27FC236}">
                <a16:creationId xmlns:a16="http://schemas.microsoft.com/office/drawing/2014/main" id="{F5E1C459-30CB-76D2-99CE-5ED4649CA4E2}"/>
              </a:ext>
            </a:extLst>
          </p:cNvPr>
          <p:cNvSpPr>
            <a:spLocks noGrp="1"/>
          </p:cNvSpPr>
          <p:nvPr>
            <p:ph type="sldNum" sz="quarter" idx="12"/>
          </p:nvPr>
        </p:nvSpPr>
        <p:spPr/>
        <p:txBody>
          <a:bodyPr/>
          <a:lstStyle/>
          <a:p>
            <a:fld id="{A49DFD55-3C28-40EF-9E31-A92D2E4017FF}" type="slidenum">
              <a:rPr lang="en-US" smtClean="0"/>
              <a:pPr/>
              <a:t>4</a:t>
            </a:fld>
            <a:endParaRPr lang="en-US" dirty="0"/>
          </a:p>
        </p:txBody>
      </p:sp>
      <p:pic>
        <p:nvPicPr>
          <p:cNvPr id="10" name="Content Placeholder 9" descr="A graph with blue dots and a red line&#10;&#10;Description automatically generated">
            <a:extLst>
              <a:ext uri="{FF2B5EF4-FFF2-40B4-BE49-F238E27FC236}">
                <a16:creationId xmlns:a16="http://schemas.microsoft.com/office/drawing/2014/main" id="{C054E43F-C4AC-C45C-99CE-9E0083BBE1BB}"/>
              </a:ext>
            </a:extLst>
          </p:cNvPr>
          <p:cNvPicPr>
            <a:picLocks noGrp="1" noChangeAspect="1"/>
          </p:cNvPicPr>
          <p:nvPr>
            <p:ph sz="half" idx="13"/>
          </p:nvPr>
        </p:nvPicPr>
        <p:blipFill>
          <a:blip r:embed="rId3"/>
          <a:stretch>
            <a:fillRect/>
          </a:stretch>
        </p:blipFill>
        <p:spPr>
          <a:xfrm>
            <a:off x="3076090" y="2052368"/>
            <a:ext cx="6039820" cy="4529864"/>
          </a:xfrm>
        </p:spPr>
      </p:pic>
      <p:sp>
        <p:nvSpPr>
          <p:cNvPr id="11" name="TextBox 10">
            <a:extLst>
              <a:ext uri="{FF2B5EF4-FFF2-40B4-BE49-F238E27FC236}">
                <a16:creationId xmlns:a16="http://schemas.microsoft.com/office/drawing/2014/main" id="{A8F2BA45-544A-50DB-D68E-0D8486CCF236}"/>
              </a:ext>
            </a:extLst>
          </p:cNvPr>
          <p:cNvSpPr txBox="1"/>
          <p:nvPr/>
        </p:nvSpPr>
        <p:spPr>
          <a:xfrm>
            <a:off x="3076090" y="1551143"/>
            <a:ext cx="6039820" cy="369332"/>
          </a:xfrm>
          <a:prstGeom prst="rect">
            <a:avLst/>
          </a:prstGeom>
          <a:noFill/>
        </p:spPr>
        <p:txBody>
          <a:bodyPr wrap="square" rtlCol="0">
            <a:spAutoFit/>
          </a:bodyPr>
          <a:lstStyle/>
          <a:p>
            <a:r>
              <a:rPr lang="en-US" dirty="0"/>
              <a:t>Correlation: Negative Relationship</a:t>
            </a:r>
          </a:p>
        </p:txBody>
      </p:sp>
    </p:spTree>
    <p:extLst>
      <p:ext uri="{BB962C8B-B14F-4D97-AF65-F5344CB8AC3E}">
        <p14:creationId xmlns:p14="http://schemas.microsoft.com/office/powerpoint/2010/main" val="3521693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384D-19CF-B629-C41A-F66A4149C7B6}"/>
              </a:ext>
            </a:extLst>
          </p:cNvPr>
          <p:cNvSpPr>
            <a:spLocks noGrp="1"/>
          </p:cNvSpPr>
          <p:nvPr>
            <p:ph type="title"/>
          </p:nvPr>
        </p:nvSpPr>
        <p:spPr>
          <a:xfrm>
            <a:off x="2581194" y="-628021"/>
            <a:ext cx="8779708" cy="2936636"/>
          </a:xfrm>
        </p:spPr>
        <p:txBody>
          <a:bodyPr/>
          <a:lstStyle/>
          <a:p>
            <a:r>
              <a:rPr lang="en-US" dirty="0"/>
              <a:t>Social media usage vs. Median age</a:t>
            </a:r>
            <a:br>
              <a:rPr lang="en-US" dirty="0"/>
            </a:br>
            <a:br>
              <a:rPr lang="en-US" dirty="0"/>
            </a:br>
            <a:endParaRPr lang="en-US" dirty="0"/>
          </a:p>
        </p:txBody>
      </p:sp>
      <p:sp>
        <p:nvSpPr>
          <p:cNvPr id="7" name="Slide Number Placeholder 6">
            <a:extLst>
              <a:ext uri="{FF2B5EF4-FFF2-40B4-BE49-F238E27FC236}">
                <a16:creationId xmlns:a16="http://schemas.microsoft.com/office/drawing/2014/main" id="{F5E1C459-30CB-76D2-99CE-5ED4649CA4E2}"/>
              </a:ext>
            </a:extLst>
          </p:cNvPr>
          <p:cNvSpPr>
            <a:spLocks noGrp="1"/>
          </p:cNvSpPr>
          <p:nvPr>
            <p:ph type="sldNum" sz="quarter" idx="12"/>
          </p:nvPr>
        </p:nvSpPr>
        <p:spPr/>
        <p:txBody>
          <a:bodyPr/>
          <a:lstStyle/>
          <a:p>
            <a:fld id="{A49DFD55-3C28-40EF-9E31-A92D2E4017FF}" type="slidenum">
              <a:rPr lang="en-US" smtClean="0"/>
              <a:pPr/>
              <a:t>5</a:t>
            </a:fld>
            <a:endParaRPr lang="en-US" dirty="0"/>
          </a:p>
        </p:txBody>
      </p:sp>
      <p:pic>
        <p:nvPicPr>
          <p:cNvPr id="5" name="Content Placeholder 4" descr="A graph with blue dots and red line&#10;&#10;Description automatically generated">
            <a:extLst>
              <a:ext uri="{FF2B5EF4-FFF2-40B4-BE49-F238E27FC236}">
                <a16:creationId xmlns:a16="http://schemas.microsoft.com/office/drawing/2014/main" id="{4EBEA190-0740-B494-0B03-6223742A5BE3}"/>
              </a:ext>
            </a:extLst>
          </p:cNvPr>
          <p:cNvPicPr>
            <a:picLocks noGrp="1" noChangeAspect="1"/>
          </p:cNvPicPr>
          <p:nvPr>
            <p:ph sz="half" idx="13"/>
          </p:nvPr>
        </p:nvPicPr>
        <p:blipFill>
          <a:blip r:embed="rId2"/>
          <a:stretch>
            <a:fillRect/>
          </a:stretch>
        </p:blipFill>
        <p:spPr>
          <a:xfrm>
            <a:off x="3184579" y="2171780"/>
            <a:ext cx="5822842" cy="4367131"/>
          </a:xfrm>
        </p:spPr>
      </p:pic>
      <p:sp>
        <p:nvSpPr>
          <p:cNvPr id="8" name="TextBox 7">
            <a:extLst>
              <a:ext uri="{FF2B5EF4-FFF2-40B4-BE49-F238E27FC236}">
                <a16:creationId xmlns:a16="http://schemas.microsoft.com/office/drawing/2014/main" id="{4FA4257B-F91B-4FD7-4E1A-06ABBEBB7D48}"/>
              </a:ext>
            </a:extLst>
          </p:cNvPr>
          <p:cNvSpPr txBox="1"/>
          <p:nvPr/>
        </p:nvSpPr>
        <p:spPr>
          <a:xfrm>
            <a:off x="3184579" y="1662284"/>
            <a:ext cx="5822842" cy="646331"/>
          </a:xfrm>
          <a:prstGeom prst="rect">
            <a:avLst/>
          </a:prstGeom>
          <a:noFill/>
        </p:spPr>
        <p:txBody>
          <a:bodyPr wrap="square" rtlCol="0">
            <a:spAutoFit/>
          </a:bodyPr>
          <a:lstStyle/>
          <a:p>
            <a:r>
              <a:rPr lang="en-US" dirty="0"/>
              <a:t>Correlation: Negative Relationship</a:t>
            </a:r>
          </a:p>
          <a:p>
            <a:endParaRPr lang="en-US" dirty="0"/>
          </a:p>
        </p:txBody>
      </p:sp>
    </p:spTree>
    <p:extLst>
      <p:ext uri="{BB962C8B-B14F-4D97-AF65-F5344CB8AC3E}">
        <p14:creationId xmlns:p14="http://schemas.microsoft.com/office/powerpoint/2010/main" val="3734011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CE4DD-4C06-ADAE-830F-F09984ECFD44}"/>
              </a:ext>
            </a:extLst>
          </p:cNvPr>
          <p:cNvSpPr>
            <a:spLocks noGrp="1"/>
          </p:cNvSpPr>
          <p:nvPr>
            <p:ph type="ctrTitle"/>
          </p:nvPr>
        </p:nvSpPr>
        <p:spPr>
          <a:xfrm>
            <a:off x="6991349" y="838000"/>
            <a:ext cx="5200651" cy="4814656"/>
          </a:xfrm>
        </p:spPr>
        <p:txBody>
          <a:bodyPr/>
          <a:lstStyle/>
          <a:p>
            <a:r>
              <a:rPr lang="en-US" dirty="0"/>
              <a:t>Section 2</a:t>
            </a:r>
            <a:br>
              <a:rPr lang="en-US" dirty="0"/>
            </a:br>
            <a:br>
              <a:rPr lang="en-US" dirty="0"/>
            </a:br>
            <a:r>
              <a:rPr lang="en-US" dirty="0"/>
              <a:t>Narrowing our analysis to </a:t>
            </a:r>
            <a:r>
              <a:rPr lang="en-US" dirty="0" err="1"/>
              <a:t>facebook</a:t>
            </a:r>
            <a:r>
              <a:rPr lang="en-US" dirty="0"/>
              <a:t> and </a:t>
            </a:r>
            <a:r>
              <a:rPr lang="en-US" dirty="0" err="1"/>
              <a:t>tiktok</a:t>
            </a:r>
            <a:br>
              <a:rPr lang="en-US" dirty="0"/>
            </a:br>
            <a:br>
              <a:rPr lang="en-US" dirty="0"/>
            </a:br>
            <a:r>
              <a:rPr lang="en-US" dirty="0"/>
              <a:t>By Steven Schiffner</a:t>
            </a:r>
          </a:p>
        </p:txBody>
      </p:sp>
    </p:spTree>
    <p:extLst>
      <p:ext uri="{BB962C8B-B14F-4D97-AF65-F5344CB8AC3E}">
        <p14:creationId xmlns:p14="http://schemas.microsoft.com/office/powerpoint/2010/main" val="224626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384D-19CF-B629-C41A-F66A4149C7B6}"/>
              </a:ext>
            </a:extLst>
          </p:cNvPr>
          <p:cNvSpPr>
            <a:spLocks noGrp="1"/>
          </p:cNvSpPr>
          <p:nvPr>
            <p:ph type="title"/>
          </p:nvPr>
        </p:nvSpPr>
        <p:spPr>
          <a:xfrm>
            <a:off x="2087418" y="-380048"/>
            <a:ext cx="8779708" cy="2936636"/>
          </a:xfrm>
        </p:spPr>
        <p:txBody>
          <a:bodyPr/>
          <a:lstStyle/>
          <a:p>
            <a:r>
              <a:rPr lang="en-US" dirty="0"/>
              <a:t>Initial analysis on </a:t>
            </a:r>
            <a:r>
              <a:rPr lang="en-US" dirty="0" err="1"/>
              <a:t>facebook</a:t>
            </a:r>
            <a:br>
              <a:rPr lang="en-US" dirty="0"/>
            </a:br>
            <a:br>
              <a:rPr lang="en-US" dirty="0"/>
            </a:br>
            <a:r>
              <a:rPr lang="en-US" sz="2000" dirty="0"/>
              <a:t>Upon producing charts for </a:t>
            </a:r>
            <a:r>
              <a:rPr lang="en-US" sz="2000" dirty="0" err="1"/>
              <a:t>facebook</a:t>
            </a:r>
            <a:r>
              <a:rPr lang="en-US" sz="2000" dirty="0"/>
              <a:t> usage vs. both </a:t>
            </a:r>
            <a:r>
              <a:rPr lang="en-US" sz="2000" dirty="0" err="1"/>
              <a:t>gdp</a:t>
            </a:r>
            <a:r>
              <a:rPr lang="en-US" sz="2000" dirty="0"/>
              <a:t> per capita and median age, we see a slight relationship between the two sets of data. However, there do appear to be some outliers in the bottom left corner…</a:t>
            </a:r>
            <a:endParaRPr lang="en-US" dirty="0"/>
          </a:p>
        </p:txBody>
      </p:sp>
      <p:pic>
        <p:nvPicPr>
          <p:cNvPr id="9" name="Content Placeholder 8" descr="A graph of a number of blue dots&#10;&#10;Description automatically generated with medium confidence">
            <a:extLst>
              <a:ext uri="{FF2B5EF4-FFF2-40B4-BE49-F238E27FC236}">
                <a16:creationId xmlns:a16="http://schemas.microsoft.com/office/drawing/2014/main" id="{B76E10BD-0A1A-1191-296F-DFFB1CFF1B1B}"/>
              </a:ext>
            </a:extLst>
          </p:cNvPr>
          <p:cNvPicPr>
            <a:picLocks noGrp="1" noChangeAspect="1"/>
          </p:cNvPicPr>
          <p:nvPr>
            <p:ph sz="half" idx="13"/>
          </p:nvPr>
        </p:nvPicPr>
        <p:blipFill>
          <a:blip r:embed="rId2"/>
          <a:stretch>
            <a:fillRect/>
          </a:stretch>
        </p:blipFill>
        <p:spPr>
          <a:xfrm>
            <a:off x="2087418" y="2755395"/>
            <a:ext cx="4789632" cy="3592223"/>
          </a:xfrm>
        </p:spPr>
      </p:pic>
      <p:sp>
        <p:nvSpPr>
          <p:cNvPr id="7" name="Slide Number Placeholder 6">
            <a:extLst>
              <a:ext uri="{FF2B5EF4-FFF2-40B4-BE49-F238E27FC236}">
                <a16:creationId xmlns:a16="http://schemas.microsoft.com/office/drawing/2014/main" id="{F5E1C459-30CB-76D2-99CE-5ED4649CA4E2}"/>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19" name="Content Placeholder 18" descr="A line graph with blue dots&#10;&#10;Description automatically generated">
            <a:extLst>
              <a:ext uri="{FF2B5EF4-FFF2-40B4-BE49-F238E27FC236}">
                <a16:creationId xmlns:a16="http://schemas.microsoft.com/office/drawing/2014/main" id="{CB0E2EC9-74CF-5579-2A78-A75AE31273FE}"/>
              </a:ext>
            </a:extLst>
          </p:cNvPr>
          <p:cNvPicPr>
            <a:picLocks noGrp="1" noChangeAspect="1"/>
          </p:cNvPicPr>
          <p:nvPr>
            <p:ph sz="half" idx="14"/>
          </p:nvPr>
        </p:nvPicPr>
        <p:blipFill>
          <a:blip r:embed="rId3"/>
          <a:stretch>
            <a:fillRect/>
          </a:stretch>
        </p:blipFill>
        <p:spPr>
          <a:xfrm>
            <a:off x="6877050" y="2755394"/>
            <a:ext cx="4789632" cy="3592223"/>
          </a:xfrm>
        </p:spPr>
      </p:pic>
    </p:spTree>
    <p:extLst>
      <p:ext uri="{BB962C8B-B14F-4D97-AF65-F5344CB8AC3E}">
        <p14:creationId xmlns:p14="http://schemas.microsoft.com/office/powerpoint/2010/main" val="413924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B9498-8079-ACE0-548C-E34652BFE6C8}"/>
              </a:ext>
            </a:extLst>
          </p:cNvPr>
          <p:cNvSpPr>
            <a:spLocks noGrp="1"/>
          </p:cNvSpPr>
          <p:nvPr>
            <p:ph type="title"/>
          </p:nvPr>
        </p:nvSpPr>
        <p:spPr/>
        <p:txBody>
          <a:bodyPr>
            <a:normAutofit fontScale="90000"/>
          </a:bodyPr>
          <a:lstStyle/>
          <a:p>
            <a:r>
              <a:rPr lang="en-US" dirty="0"/>
              <a:t>Restricting the dataset</a:t>
            </a:r>
            <a:br>
              <a:rPr lang="en-US" dirty="0"/>
            </a:br>
            <a:br>
              <a:rPr lang="en-US" dirty="0"/>
            </a:br>
            <a:r>
              <a:rPr lang="en-US" sz="2000" dirty="0"/>
              <a:t>Upon narrowing the set of countries we are looking at to those with a </a:t>
            </a:r>
            <a:r>
              <a:rPr lang="en-US" sz="2000" dirty="0" err="1"/>
              <a:t>gdp</a:t>
            </a:r>
            <a:r>
              <a:rPr lang="en-US" sz="2000" dirty="0"/>
              <a:t> per capita over 20,000 </a:t>
            </a:r>
            <a:r>
              <a:rPr lang="en-US" sz="2000" dirty="0" err="1"/>
              <a:t>Usd</a:t>
            </a:r>
            <a:r>
              <a:rPr lang="en-US" sz="2000" dirty="0"/>
              <a:t> or a median age of at least 25, we see a clear lack of correlation in the data</a:t>
            </a:r>
            <a:endParaRPr lang="en-US" dirty="0"/>
          </a:p>
        </p:txBody>
      </p:sp>
      <p:pic>
        <p:nvPicPr>
          <p:cNvPr id="9" name="Content Placeholder 8" descr="A graph showing the percentage of population&#10;&#10;Description automatically generated">
            <a:extLst>
              <a:ext uri="{FF2B5EF4-FFF2-40B4-BE49-F238E27FC236}">
                <a16:creationId xmlns:a16="http://schemas.microsoft.com/office/drawing/2014/main" id="{0913DAFA-FB20-E51E-2D4A-0F6E8E1A63A3}"/>
              </a:ext>
            </a:extLst>
          </p:cNvPr>
          <p:cNvPicPr>
            <a:picLocks noGrp="1" noChangeAspect="1"/>
          </p:cNvPicPr>
          <p:nvPr>
            <p:ph sz="half" idx="13"/>
          </p:nvPr>
        </p:nvPicPr>
        <p:blipFill>
          <a:blip r:embed="rId2"/>
          <a:stretch>
            <a:fillRect/>
          </a:stretch>
        </p:blipFill>
        <p:spPr>
          <a:xfrm>
            <a:off x="2933699" y="2797254"/>
            <a:ext cx="4406621" cy="3304965"/>
          </a:xfrm>
        </p:spPr>
      </p:pic>
      <p:pic>
        <p:nvPicPr>
          <p:cNvPr id="11" name="Content Placeholder 10" descr="A diagram of a facebook usage&#10;&#10;Description automatically generated with medium confidence">
            <a:extLst>
              <a:ext uri="{FF2B5EF4-FFF2-40B4-BE49-F238E27FC236}">
                <a16:creationId xmlns:a16="http://schemas.microsoft.com/office/drawing/2014/main" id="{D9E6E55C-39C4-B59D-DD5A-EB47A2A01BC0}"/>
              </a:ext>
            </a:extLst>
          </p:cNvPr>
          <p:cNvPicPr>
            <a:picLocks noGrp="1" noChangeAspect="1"/>
          </p:cNvPicPr>
          <p:nvPr>
            <p:ph sz="half" idx="14"/>
          </p:nvPr>
        </p:nvPicPr>
        <p:blipFill>
          <a:blip r:embed="rId3"/>
          <a:stretch>
            <a:fillRect/>
          </a:stretch>
        </p:blipFill>
        <p:spPr>
          <a:xfrm>
            <a:off x="7340320" y="2797254"/>
            <a:ext cx="4406620" cy="3304964"/>
          </a:xfrm>
        </p:spPr>
      </p:pic>
      <p:sp>
        <p:nvSpPr>
          <p:cNvPr id="7" name="Slide Number Placeholder 6">
            <a:extLst>
              <a:ext uri="{FF2B5EF4-FFF2-40B4-BE49-F238E27FC236}">
                <a16:creationId xmlns:a16="http://schemas.microsoft.com/office/drawing/2014/main" id="{4890CD08-D415-A885-7395-75592F242835}"/>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3936633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5E058-0F77-F956-DF40-52F81B82D162}"/>
              </a:ext>
            </a:extLst>
          </p:cNvPr>
          <p:cNvSpPr>
            <a:spLocks noGrp="1"/>
          </p:cNvSpPr>
          <p:nvPr>
            <p:ph type="title"/>
          </p:nvPr>
        </p:nvSpPr>
        <p:spPr/>
        <p:txBody>
          <a:bodyPr>
            <a:normAutofit fontScale="90000"/>
          </a:bodyPr>
          <a:lstStyle/>
          <a:p>
            <a:r>
              <a:rPr lang="en-US" dirty="0" err="1"/>
              <a:t>Tiktok</a:t>
            </a:r>
            <a:r>
              <a:rPr lang="en-US" dirty="0"/>
              <a:t> analysis</a:t>
            </a:r>
            <a:br>
              <a:rPr lang="en-US" dirty="0"/>
            </a:br>
            <a:br>
              <a:rPr lang="en-US" dirty="0"/>
            </a:br>
            <a:r>
              <a:rPr lang="en-US" sz="2000" dirty="0"/>
              <a:t>Upon giving a similar treatment to our </a:t>
            </a:r>
            <a:r>
              <a:rPr lang="en-US" sz="2000" dirty="0" err="1"/>
              <a:t>tiktok</a:t>
            </a:r>
            <a:r>
              <a:rPr lang="en-US" sz="2000" dirty="0"/>
              <a:t> data, but with a slightly higher age restriction of 30 or higher to account for the shape of the data, we see a clear downwards trend in usage vs median age (but not vs </a:t>
            </a:r>
            <a:r>
              <a:rPr lang="en-US" sz="2000" dirty="0" err="1"/>
              <a:t>gdp</a:t>
            </a:r>
            <a:r>
              <a:rPr lang="en-US" sz="2000" dirty="0"/>
              <a:t>).</a:t>
            </a:r>
            <a:endParaRPr lang="en-US" dirty="0"/>
          </a:p>
        </p:txBody>
      </p:sp>
      <p:pic>
        <p:nvPicPr>
          <p:cNvPr id="9" name="Content Placeholder 8" descr="A graph showing the difference between a number of people&#10;&#10;Description automatically generated">
            <a:extLst>
              <a:ext uri="{FF2B5EF4-FFF2-40B4-BE49-F238E27FC236}">
                <a16:creationId xmlns:a16="http://schemas.microsoft.com/office/drawing/2014/main" id="{CB9B4199-B9FE-CF28-0B8A-07C56CF6993C}"/>
              </a:ext>
            </a:extLst>
          </p:cNvPr>
          <p:cNvPicPr>
            <a:picLocks noGrp="1" noChangeAspect="1"/>
          </p:cNvPicPr>
          <p:nvPr>
            <p:ph sz="half" idx="13"/>
          </p:nvPr>
        </p:nvPicPr>
        <p:blipFill>
          <a:blip r:embed="rId2"/>
          <a:stretch>
            <a:fillRect/>
          </a:stretch>
        </p:blipFill>
        <p:spPr>
          <a:xfrm>
            <a:off x="7279855" y="3029423"/>
            <a:ext cx="4346155" cy="3259616"/>
          </a:xfrm>
        </p:spPr>
      </p:pic>
      <p:pic>
        <p:nvPicPr>
          <p:cNvPr id="11" name="Content Placeholder 10" descr="A graph of blue dots and red lines&#10;&#10;Description automatically generated">
            <a:extLst>
              <a:ext uri="{FF2B5EF4-FFF2-40B4-BE49-F238E27FC236}">
                <a16:creationId xmlns:a16="http://schemas.microsoft.com/office/drawing/2014/main" id="{A9A68F2D-2B15-D91C-8330-B93145FC99D1}"/>
              </a:ext>
            </a:extLst>
          </p:cNvPr>
          <p:cNvPicPr>
            <a:picLocks noGrp="1" noChangeAspect="1"/>
          </p:cNvPicPr>
          <p:nvPr>
            <p:ph sz="half" idx="14"/>
          </p:nvPr>
        </p:nvPicPr>
        <p:blipFill>
          <a:blip r:embed="rId3"/>
          <a:stretch>
            <a:fillRect/>
          </a:stretch>
        </p:blipFill>
        <p:spPr>
          <a:xfrm>
            <a:off x="2933700" y="3029423"/>
            <a:ext cx="4346156" cy="3259616"/>
          </a:xfrm>
        </p:spPr>
      </p:pic>
      <p:sp>
        <p:nvSpPr>
          <p:cNvPr id="7" name="Slide Number Placeholder 6">
            <a:extLst>
              <a:ext uri="{FF2B5EF4-FFF2-40B4-BE49-F238E27FC236}">
                <a16:creationId xmlns:a16="http://schemas.microsoft.com/office/drawing/2014/main" id="{09BD5BC7-9CA7-1F54-6A75-BD573138BA9C}"/>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66333562"/>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{8542BDA3-468A-4777-AFA6-EB0A6955F201}tf67328976_win32</Template>
  <TotalTime>1193</TotalTime>
  <Words>550</Words>
  <Application>Microsoft Office PowerPoint</Application>
  <PresentationFormat>Widescreen</PresentationFormat>
  <Paragraphs>46</Paragraphs>
  <Slides>14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Custom</vt:lpstr>
      <vt:lpstr>Social media usage throughout the world  By: Andrew Amato, Christina Gabriel, Gerardo Lopez Rodriguez, and Steven Schiffner</vt:lpstr>
      <vt:lpstr>Questions to be answered</vt:lpstr>
      <vt:lpstr>Section 1  Social media usage vs. gdp and median age  By christina gabriel </vt:lpstr>
      <vt:lpstr>Social media usage vs. GDP Per Capita  </vt:lpstr>
      <vt:lpstr>Social media usage vs. Median age  </vt:lpstr>
      <vt:lpstr>Section 2  Narrowing our analysis to facebook and tiktok  By Steven Schiffner</vt:lpstr>
      <vt:lpstr>Initial analysis on facebook  Upon producing charts for facebook usage vs. both gdp per capita and median age, we see a slight relationship between the two sets of data. However, there do appear to be some outliers in the bottom left corner…</vt:lpstr>
      <vt:lpstr>Restricting the dataset  Upon narrowing the set of countries we are looking at to those with a gdp per capita over 20,000 Usd or a median age of at least 25, we see a clear lack of correlation in the data</vt:lpstr>
      <vt:lpstr>Tiktok analysis  Upon giving a similar treatment to our tiktok data, but with a slightly higher age restriction of 30 or higher to account for the shape of the data, we see a clear downwards trend in usage vs median age (but not vs gdp).</vt:lpstr>
      <vt:lpstr>Section 3  Internet penetration vs. Social media penetration  By Gerardo lopez rodriguez</vt:lpstr>
      <vt:lpstr>PowerPoint Presentation</vt:lpstr>
      <vt:lpstr>Section 4  Comparing social media usage with origin of top influencers and suicide Rate  By Andrew Amato</vt:lpstr>
      <vt:lpstr>Social Media Usage vs Popular Influencers and Suicide Rate</vt:lpstr>
      <vt:lpstr>popular influencers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usage throughout the world  By: Andrew Amato, Christina Gabriel, Gerardo Lopez Rodriguez, and Steven Schiffner</dc:title>
  <dc:creator>Steven Schiffner</dc:creator>
  <cp:lastModifiedBy>Andrew Amato</cp:lastModifiedBy>
  <cp:revision>7</cp:revision>
  <dcterms:created xsi:type="dcterms:W3CDTF">2024-04-04T22:51:12Z</dcterms:created>
  <dcterms:modified xsi:type="dcterms:W3CDTF">2024-04-08T22:01:36Z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