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9" r:id="rId8"/>
    <p:sldId id="270" r:id="rId9"/>
    <p:sldId id="259" r:id="rId10"/>
    <p:sldId id="262" r:id="rId11"/>
    <p:sldId id="263" r:id="rId12"/>
    <p:sldId id="264" r:id="rId13"/>
    <p:sldId id="260" r:id="rId14"/>
    <p:sldId id="267" r:id="rId15"/>
    <p:sldId id="268" r:id="rId16"/>
    <p:sldId id="261" r:id="rId17"/>
    <p:sldId id="26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varScale="1">
        <p:scale>
          <a:sx n="62" d="100"/>
          <a:sy n="62" d="100"/>
        </p:scale>
        <p:origin x="1020"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349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spTree>
    <p:extLst>
      <p:ext uri="{BB962C8B-B14F-4D97-AF65-F5344CB8AC3E}">
        <p14:creationId xmlns:p14="http://schemas.microsoft.com/office/powerpoint/2010/main" val="13567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title"/>
          </p:nvPr>
        </p:nvSpPr>
        <p:spPr>
          <a:xfrm>
            <a:off x="2061275" y="573409"/>
            <a:ext cx="11353800" cy="1099116"/>
          </a:xfrm>
        </p:spPr>
        <p:txBody>
          <a:bodyPr vert="horz" lIns="91440" tIns="45720" rIns="91440" bIns="45720" rtlCol="0" anchor="b">
            <a:normAutofit/>
          </a:bodyPr>
          <a:lstStyle/>
          <a:p>
            <a:r>
              <a:rPr lang="en-US" kern="1200" cap="all" spc="150" baseline="0" dirty="0">
                <a:latin typeface="+mj-lt"/>
                <a:ea typeface="+mj-ea"/>
                <a:cs typeface="+mj-cs"/>
              </a:rPr>
              <a:t>Internet penetration vs. Social media penetration</a:t>
            </a:r>
            <a:br>
              <a:rPr lang="en-US" kern="1200" cap="all" spc="150" baseline="0" dirty="0">
                <a:latin typeface="+mj-lt"/>
                <a:ea typeface="+mj-ea"/>
                <a:cs typeface="+mj-cs"/>
              </a:rPr>
            </a:br>
            <a:endParaRPr lang="en-US" kern="1200" cap="all" spc="150" baseline="0" dirty="0">
              <a:latin typeface="+mj-lt"/>
              <a:ea typeface="+mj-ea"/>
              <a:cs typeface="+mj-cs"/>
            </a:endParaRPr>
          </a:p>
        </p:txBody>
      </p:sp>
      <p:pic>
        <p:nvPicPr>
          <p:cNvPr id="3" name="Picture 2" descr="A graph of a graph with orange and blue lines&#10;&#10;Description automatically generated">
            <a:extLst>
              <a:ext uri="{FF2B5EF4-FFF2-40B4-BE49-F238E27FC236}">
                <a16:creationId xmlns:a16="http://schemas.microsoft.com/office/drawing/2014/main" id="{3869F7B7-494F-282D-44C6-B91AAB3652B2}"/>
              </a:ext>
            </a:extLst>
          </p:cNvPr>
          <p:cNvPicPr>
            <a:picLocks noChangeAspect="1"/>
          </p:cNvPicPr>
          <p:nvPr/>
        </p:nvPicPr>
        <p:blipFill>
          <a:blip r:embed="rId2"/>
          <a:stretch>
            <a:fillRect/>
          </a:stretch>
        </p:blipFill>
        <p:spPr>
          <a:xfrm>
            <a:off x="538984" y="1581361"/>
            <a:ext cx="8212918" cy="4866152"/>
          </a:xfrm>
          <a:prstGeom prst="rect">
            <a:avLst/>
          </a:prstGeom>
          <a:noFill/>
        </p:spPr>
      </p:pic>
      <p:sp>
        <p:nvSpPr>
          <p:cNvPr id="4" name="TextBox 3">
            <a:extLst>
              <a:ext uri="{FF2B5EF4-FFF2-40B4-BE49-F238E27FC236}">
                <a16:creationId xmlns:a16="http://schemas.microsoft.com/office/drawing/2014/main" id="{32DBECDF-9F6E-02B0-6E24-D32A8461901B}"/>
              </a:ext>
            </a:extLst>
          </p:cNvPr>
          <p:cNvSpPr txBox="1"/>
          <p:nvPr/>
        </p:nvSpPr>
        <p:spPr>
          <a:xfrm>
            <a:off x="8952554" y="2211326"/>
            <a:ext cx="3259284" cy="3120091"/>
          </a:xfrm>
          <a:prstGeom prst="rect">
            <a:avLst/>
          </a:prstGeom>
        </p:spPr>
        <p:txBody>
          <a:bodyPr rot="0" spcFirstLastPara="0" vertOverflow="overflow" horzOverflow="overflow" vert="horz" lIns="91440" tIns="0" rIns="91440" bIns="45720" numCol="1" spcCol="0" rtlCol="0" fromWordArt="0" anchorCtr="0" forceAA="0" compatLnSpc="1">
            <a:prstTxWarp prst="textNoShape">
              <a:avLst/>
            </a:prstTxWarp>
            <a:normAutofit fontScale="92500" lnSpcReduction="10000"/>
          </a:bodyPr>
          <a:lstStyle/>
          <a:p>
            <a:pPr marR="0" lvl="0" fontAlgn="auto">
              <a:lnSpc>
                <a:spcPct val="90000"/>
              </a:lnSpc>
              <a:spcBef>
                <a:spcPts val="1000"/>
              </a:spcBef>
              <a:spcAft>
                <a:spcPts val="0"/>
              </a:spcAft>
              <a:buClrTx/>
              <a:buSzTx/>
              <a:buFont typeface="Arial" panose="020B0604020202020204" pitchFamily="34" charset="0"/>
              <a:tabLst/>
              <a:defRPr/>
            </a:pPr>
            <a:r>
              <a:rPr kumimoji="0" lang="en-US" sz="1700" b="0" i="0" u="none" strike="noStrike" cap="none" spc="50" normalizeH="0" noProof="0" dirty="0">
                <a:ln>
                  <a:noFill/>
                </a:ln>
                <a:effectLst/>
                <a:uLnTx/>
                <a:uFillTx/>
              </a:rPr>
              <a:t>Graph depicts year to year percentage change global internet usage and social media usage, 2014-2022</a:t>
            </a:r>
          </a:p>
          <a:p>
            <a:pPr marR="0" lvl="0" fontAlgn="auto">
              <a:lnSpc>
                <a:spcPct val="90000"/>
              </a:lnSpc>
              <a:spcBef>
                <a:spcPts val="1000"/>
              </a:spcBef>
              <a:spcAft>
                <a:spcPts val="0"/>
              </a:spcAft>
              <a:buClrTx/>
              <a:buSzTx/>
              <a:buFont typeface="Arial" panose="020B0604020202020204" pitchFamily="34" charset="0"/>
              <a:tabLst/>
              <a:defRPr/>
            </a:pPr>
            <a:endParaRPr kumimoji="0" lang="en-US" sz="1700" b="0" i="0" u="none" strike="noStrike" cap="none" spc="50" normalizeH="0" noProof="0" dirty="0">
              <a:ln>
                <a:noFill/>
              </a:ln>
              <a:effectLst/>
              <a:uLnTx/>
              <a:uFillTx/>
            </a:endParaRPr>
          </a:p>
          <a:p>
            <a:pPr marR="0" lvl="0" fontAlgn="auto">
              <a:lnSpc>
                <a:spcPct val="90000"/>
              </a:lnSpc>
              <a:spcBef>
                <a:spcPts val="1000"/>
              </a:spcBef>
              <a:spcAft>
                <a:spcPts val="0"/>
              </a:spcAft>
              <a:buClrTx/>
              <a:buSzTx/>
              <a:buFont typeface="Arial" panose="020B0604020202020204" pitchFamily="34" charset="0"/>
              <a:tabLst/>
              <a:defRPr/>
            </a:pPr>
            <a:r>
              <a:rPr kumimoji="0" lang="en-US" sz="1700" b="0" i="0" u="none" strike="noStrike" cap="none" spc="50" normalizeH="0" noProof="0" dirty="0">
                <a:ln>
                  <a:noFill/>
                </a:ln>
                <a:effectLst/>
                <a:uLnTx/>
                <a:uFillTx/>
              </a:rPr>
              <a:t>Social Media saw significant spike in growth in 2016 by ( 20.9) with  a gradual decline of 3.0%</a:t>
            </a:r>
          </a:p>
          <a:p>
            <a:pPr marR="0" lvl="0" fontAlgn="auto">
              <a:lnSpc>
                <a:spcPct val="90000"/>
              </a:lnSpc>
              <a:spcBef>
                <a:spcPts val="1000"/>
              </a:spcBef>
              <a:spcAft>
                <a:spcPts val="0"/>
              </a:spcAft>
              <a:buClrTx/>
              <a:buSzTx/>
              <a:buFont typeface="Arial" panose="020B0604020202020204" pitchFamily="34" charset="0"/>
              <a:tabLst/>
              <a:defRPr/>
            </a:pPr>
            <a:endParaRPr kumimoji="0" lang="en-US" sz="1700" b="0" i="0" u="none" strike="noStrike" cap="none" spc="50" normalizeH="0" noProof="0" dirty="0">
              <a:ln>
                <a:noFill/>
              </a:ln>
              <a:effectLst/>
              <a:uLnTx/>
              <a:uFillTx/>
            </a:endParaRPr>
          </a:p>
          <a:p>
            <a:pPr marR="0" lvl="0" fontAlgn="auto">
              <a:lnSpc>
                <a:spcPct val="90000"/>
              </a:lnSpc>
              <a:spcBef>
                <a:spcPts val="1000"/>
              </a:spcBef>
              <a:spcAft>
                <a:spcPts val="0"/>
              </a:spcAft>
              <a:buClrTx/>
              <a:buSzTx/>
              <a:buFont typeface="Arial" panose="020B0604020202020204" pitchFamily="34" charset="0"/>
              <a:tabLst/>
              <a:defRPr/>
            </a:pPr>
            <a:r>
              <a:rPr kumimoji="0" lang="en-US" sz="1700" b="0" i="0" u="none" strike="noStrike" cap="none" spc="50" normalizeH="0" noProof="0" dirty="0">
                <a:ln>
                  <a:noFill/>
                </a:ln>
                <a:effectLst/>
                <a:uLnTx/>
                <a:uFillTx/>
              </a:rPr>
              <a:t>Internet usage growth peak in  2020 by 10.83% and then stabilized </a:t>
            </a:r>
          </a:p>
        </p:txBody>
      </p:sp>
      <p:sp>
        <p:nvSpPr>
          <p:cNvPr id="13" name="Slide Number Placeholder 6">
            <a:extLst>
              <a:ext uri="{FF2B5EF4-FFF2-40B4-BE49-F238E27FC236}">
                <a16:creationId xmlns:a16="http://schemas.microsoft.com/office/drawing/2014/main" id="{E6078068-77CD-43A2-3324-9765DF7F3219}"/>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66937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title"/>
          </p:nvPr>
        </p:nvSpPr>
        <p:spPr>
          <a:xfrm>
            <a:off x="2061275" y="573409"/>
            <a:ext cx="11353800" cy="1099116"/>
          </a:xfrm>
        </p:spPr>
        <p:txBody>
          <a:bodyPr vert="horz" lIns="91440" tIns="45720" rIns="91440" bIns="45720" rtlCol="0" anchor="b">
            <a:normAutofit/>
          </a:bodyPr>
          <a:lstStyle/>
          <a:p>
            <a:r>
              <a:rPr lang="en-US" kern="1200" cap="all" spc="150" baseline="0" dirty="0">
                <a:latin typeface="+mj-lt"/>
                <a:ea typeface="+mj-ea"/>
                <a:cs typeface="+mj-cs"/>
              </a:rPr>
              <a:t>Internet penetration vs. Social media penetration</a:t>
            </a:r>
            <a:br>
              <a:rPr lang="en-US" kern="1200" cap="all" spc="150" baseline="0" dirty="0">
                <a:latin typeface="+mj-lt"/>
                <a:ea typeface="+mj-ea"/>
                <a:cs typeface="+mj-cs"/>
              </a:rPr>
            </a:br>
            <a:endParaRPr lang="en-US" kern="1200" cap="all" spc="150" baseline="0" dirty="0">
              <a:latin typeface="+mj-lt"/>
              <a:ea typeface="+mj-ea"/>
              <a:cs typeface="+mj-cs"/>
            </a:endParaRPr>
          </a:p>
        </p:txBody>
      </p:sp>
      <p:sp>
        <p:nvSpPr>
          <p:cNvPr id="13" name="Slide Number Placeholder 6">
            <a:extLst>
              <a:ext uri="{FF2B5EF4-FFF2-40B4-BE49-F238E27FC236}">
                <a16:creationId xmlns:a16="http://schemas.microsoft.com/office/drawing/2014/main" id="{E6078068-77CD-43A2-3324-9765DF7F3219}"/>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12</a:t>
            </a:fld>
            <a:endParaRPr lang="en-US"/>
          </a:p>
        </p:txBody>
      </p:sp>
      <p:sp>
        <p:nvSpPr>
          <p:cNvPr id="6" name="TextBox 5">
            <a:extLst>
              <a:ext uri="{FF2B5EF4-FFF2-40B4-BE49-F238E27FC236}">
                <a16:creationId xmlns:a16="http://schemas.microsoft.com/office/drawing/2014/main" id="{CD3E98EB-1AD4-E099-B018-AF1A307D3F16}"/>
              </a:ext>
            </a:extLst>
          </p:cNvPr>
          <p:cNvSpPr txBox="1"/>
          <p:nvPr/>
        </p:nvSpPr>
        <p:spPr>
          <a:xfrm>
            <a:off x="2371240" y="1549829"/>
            <a:ext cx="9113003" cy="3416320"/>
          </a:xfrm>
          <a:prstGeom prst="rect">
            <a:avLst/>
          </a:prstGeom>
          <a:noFill/>
        </p:spPr>
        <p:txBody>
          <a:bodyPr wrap="square">
            <a:spAutoFit/>
          </a:bodyPr>
          <a:lstStyle/>
          <a:p>
            <a:r>
              <a:rPr lang="en-US" sz="1800" dirty="0"/>
              <a:t>The peak in social media growth in 2016 could be attributed global events, technological advancements and online engagement.</a:t>
            </a:r>
          </a:p>
          <a:p>
            <a:endParaRPr lang="en-US" sz="1800" dirty="0"/>
          </a:p>
          <a:p>
            <a:endParaRPr lang="en-US" sz="1800" dirty="0"/>
          </a:p>
          <a:p>
            <a:r>
              <a:rPr lang="en-US" sz="1800" dirty="0"/>
              <a:t>The spike internet usage  in 2020 is likely linked to the global COVID-19 Pandemic which necessitated  remote work, learning and socialization. </a:t>
            </a:r>
          </a:p>
          <a:p>
            <a:endParaRPr lang="en-US" sz="1800" dirty="0"/>
          </a:p>
          <a:p>
            <a:r>
              <a:rPr lang="en-US" sz="1800" dirty="0"/>
              <a:t>Internet and social media penetration are closely related but saturation levels are influence by a mix  set of factors. </a:t>
            </a:r>
          </a:p>
          <a:p>
            <a:r>
              <a:rPr lang="en-US" sz="1800" dirty="0"/>
              <a:t>(Cultural, Technological, economical, among others.)</a:t>
            </a:r>
          </a:p>
          <a:p>
            <a:endParaRPr lang="en-US" sz="1800" dirty="0"/>
          </a:p>
          <a:p>
            <a:r>
              <a:rPr lang="en-US" sz="1800" dirty="0"/>
              <a:t>The line plot data illustrates this information.</a:t>
            </a:r>
          </a:p>
        </p:txBody>
      </p:sp>
    </p:spTree>
    <p:extLst>
      <p:ext uri="{BB962C8B-B14F-4D97-AF65-F5344CB8AC3E}">
        <p14:creationId xmlns:p14="http://schemas.microsoft.com/office/powerpoint/2010/main" val="338695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412882" y="-364550"/>
            <a:ext cx="8779708" cy="2642801"/>
          </a:xfrm>
        </p:spPr>
        <p:txBody>
          <a:bodyPr/>
          <a:lstStyle/>
          <a:p>
            <a:r>
              <a:rPr lang="en-US" dirty="0"/>
              <a:t>Social media usage vs. GDP Per Capita</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10" name="Content Placeholder 9" descr="A graph with blue dots and a red line&#10;&#10;Description automatically generated">
            <a:extLst>
              <a:ext uri="{FF2B5EF4-FFF2-40B4-BE49-F238E27FC236}">
                <a16:creationId xmlns:a16="http://schemas.microsoft.com/office/drawing/2014/main" id="{C054E43F-C4AC-C45C-99CE-9E0083BBE1BB}"/>
              </a:ext>
            </a:extLst>
          </p:cNvPr>
          <p:cNvPicPr>
            <a:picLocks noGrp="1" noChangeAspect="1"/>
          </p:cNvPicPr>
          <p:nvPr>
            <p:ph sz="half" idx="13"/>
          </p:nvPr>
        </p:nvPicPr>
        <p:blipFill>
          <a:blip r:embed="rId3"/>
          <a:stretch>
            <a:fillRect/>
          </a:stretch>
        </p:blipFill>
        <p:spPr>
          <a:xfrm>
            <a:off x="3076090" y="2052368"/>
            <a:ext cx="6039820" cy="4529864"/>
          </a:xfrm>
        </p:spPr>
      </p:pic>
      <p:sp>
        <p:nvSpPr>
          <p:cNvPr id="11" name="TextBox 10">
            <a:extLst>
              <a:ext uri="{FF2B5EF4-FFF2-40B4-BE49-F238E27FC236}">
                <a16:creationId xmlns:a16="http://schemas.microsoft.com/office/drawing/2014/main" id="{A8F2BA45-544A-50DB-D68E-0D8486CCF236}"/>
              </a:ext>
            </a:extLst>
          </p:cNvPr>
          <p:cNvSpPr txBox="1"/>
          <p:nvPr/>
        </p:nvSpPr>
        <p:spPr>
          <a:xfrm>
            <a:off x="3076090" y="1551143"/>
            <a:ext cx="60398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enorite"/>
                <a:ea typeface="+mn-ea"/>
                <a:cs typeface="+mn-cs"/>
              </a:rPr>
              <a:t>Correlation: Negative Relationship</a:t>
            </a:r>
          </a:p>
        </p:txBody>
      </p:sp>
    </p:spTree>
    <p:extLst>
      <p:ext uri="{BB962C8B-B14F-4D97-AF65-F5344CB8AC3E}">
        <p14:creationId xmlns:p14="http://schemas.microsoft.com/office/powerpoint/2010/main" val="35216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581194" y="-628021"/>
            <a:ext cx="8779708" cy="2936636"/>
          </a:xfrm>
        </p:spPr>
        <p:txBody>
          <a:bodyPr/>
          <a:lstStyle/>
          <a:p>
            <a:r>
              <a:rPr lang="en-US" dirty="0"/>
              <a:t>Social media usage vs. Median age</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5" name="Content Placeholder 4" descr="A graph with blue dots and red line&#10;&#10;Description automatically generated">
            <a:extLst>
              <a:ext uri="{FF2B5EF4-FFF2-40B4-BE49-F238E27FC236}">
                <a16:creationId xmlns:a16="http://schemas.microsoft.com/office/drawing/2014/main" id="{4EBEA190-0740-B494-0B03-6223742A5BE3}"/>
              </a:ext>
            </a:extLst>
          </p:cNvPr>
          <p:cNvPicPr>
            <a:picLocks noGrp="1" noChangeAspect="1"/>
          </p:cNvPicPr>
          <p:nvPr>
            <p:ph sz="half" idx="13"/>
          </p:nvPr>
        </p:nvPicPr>
        <p:blipFill>
          <a:blip r:embed="rId2"/>
          <a:stretch>
            <a:fillRect/>
          </a:stretch>
        </p:blipFill>
        <p:spPr>
          <a:xfrm>
            <a:off x="3184579" y="2171780"/>
            <a:ext cx="5822842" cy="4367131"/>
          </a:xfrm>
        </p:spPr>
      </p:pic>
      <p:sp>
        <p:nvSpPr>
          <p:cNvPr id="8" name="TextBox 7">
            <a:extLst>
              <a:ext uri="{FF2B5EF4-FFF2-40B4-BE49-F238E27FC236}">
                <a16:creationId xmlns:a16="http://schemas.microsoft.com/office/drawing/2014/main" id="{4FA4257B-F91B-4FD7-4E1A-06ABBEBB7D48}"/>
              </a:ext>
            </a:extLst>
          </p:cNvPr>
          <p:cNvSpPr txBox="1"/>
          <p:nvPr/>
        </p:nvSpPr>
        <p:spPr>
          <a:xfrm>
            <a:off x="3184579" y="1662284"/>
            <a:ext cx="5822842" cy="646331"/>
          </a:xfrm>
          <a:prstGeom prst="rect">
            <a:avLst/>
          </a:prstGeom>
          <a:noFill/>
        </p:spPr>
        <p:txBody>
          <a:bodyPr wrap="square" rtlCol="0">
            <a:spAutoFit/>
          </a:bodyPr>
          <a:lstStyle/>
          <a:p>
            <a:r>
              <a:rPr lang="en-US" dirty="0"/>
              <a:t>Correlation: Negative Relationship</a:t>
            </a:r>
          </a:p>
          <a:p>
            <a:endParaRPr lang="en-US" dirty="0"/>
          </a:p>
        </p:txBody>
      </p:sp>
    </p:spTree>
    <p:extLst>
      <p:ext uri="{BB962C8B-B14F-4D97-AF65-F5344CB8AC3E}">
        <p14:creationId xmlns:p14="http://schemas.microsoft.com/office/powerpoint/2010/main" val="373401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3335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149</TotalTime>
  <Words>568</Words>
  <Application>Microsoft Office PowerPoint</Application>
  <PresentationFormat>Widescreen</PresentationFormat>
  <Paragraphs>50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Social media usage vs. GDP Per Capita  </vt:lpstr>
      <vt:lpstr>Social media usage vs. Median age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Internet penetration vs. Social media penetration </vt:lpstr>
      <vt:lpstr>Internet penetration vs. Social media penetration </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Christina Gabriel</cp:lastModifiedBy>
  <cp:revision>6</cp:revision>
  <dcterms:created xsi:type="dcterms:W3CDTF">2024-04-04T22:51:12Z</dcterms:created>
  <dcterms:modified xsi:type="dcterms:W3CDTF">2024-04-08T22:04:47Z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