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E8987-759E-FFAB-5057-0EDCC6A85C90}" v="565" dt="2024-04-08T17:03:53.315"/>
    <p1510:client id="{AEBC7CEE-4E77-5F2A-C2A2-B3E7FEADDFBF}" v="653" dt="2024-04-08T15:57:44.743"/>
    <p1510:client id="{DAA3BA04-469B-05B1-DB0F-2FDDE1B9C9FB}" v="14" dt="2024-04-08T21:43:03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55" autoAdjust="0"/>
  </p:normalViewPr>
  <p:slideViewPr>
    <p:cSldViewPr snapToGrid="0">
      <p:cViewPr>
        <p:scale>
          <a:sx n="66" d="100"/>
          <a:sy n="66" d="100"/>
        </p:scale>
        <p:origin x="702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0EE7-2F4B-B1DE-980F-9A064D5CA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487017"/>
            <a:ext cx="4914323" cy="5165637"/>
          </a:xfrm>
        </p:spPr>
        <p:txBody>
          <a:bodyPr/>
          <a:lstStyle/>
          <a:p>
            <a:r>
              <a:rPr lang="en-US" dirty="0"/>
              <a:t>Section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Internet penetration vs. Social media penetration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Gerardo </a:t>
            </a:r>
            <a:r>
              <a:rPr lang="en-US" dirty="0" err="1"/>
              <a:t>lopez</a:t>
            </a:r>
            <a:r>
              <a:rPr lang="en-US" dirty="0"/>
              <a:t> </a:t>
            </a:r>
            <a:r>
              <a:rPr lang="en-US" dirty="0" err="1"/>
              <a:t>rodriguez</a:t>
            </a:r>
            <a:endParaRPr lang="en-US" dirty="0"/>
          </a:p>
        </p:txBody>
      </p:sp>
      <p:pic>
        <p:nvPicPr>
          <p:cNvPr id="3" name="Picture 2" descr="A graph of a graph with orange and blue lines&#10;&#10;Description automatically generated">
            <a:extLst>
              <a:ext uri="{FF2B5EF4-FFF2-40B4-BE49-F238E27FC236}">
                <a16:creationId xmlns:a16="http://schemas.microsoft.com/office/drawing/2014/main" id="{3869F7B7-494F-282D-44C6-B91AAB36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60"/>
            <a:ext cx="6541698" cy="3876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DBECDF-9F6E-02B0-6E24-D32A8461901B}"/>
              </a:ext>
            </a:extLst>
          </p:cNvPr>
          <p:cNvSpPr txBox="1"/>
          <p:nvPr/>
        </p:nvSpPr>
        <p:spPr>
          <a:xfrm>
            <a:off x="242361" y="3866997"/>
            <a:ext cx="58918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Graph depicts  year to year percentage change global internet usage and social media usage, 2014-2022</a:t>
            </a:r>
          </a:p>
          <a:p>
            <a:endParaRPr lang="en-US" dirty="0"/>
          </a:p>
          <a:p>
            <a:r>
              <a:rPr lang="en-US" dirty="0"/>
              <a:t>Social Media saw significant spike in growth in 2016 by ( 20.9) with  a gradual decline of 3.0%</a:t>
            </a:r>
          </a:p>
          <a:p>
            <a:endParaRPr lang="en-US" dirty="0"/>
          </a:p>
          <a:p>
            <a:r>
              <a:rPr lang="en-US" dirty="0"/>
              <a:t>Internet usage growth peak in  2020 by 10.83% and then stabilized </a:t>
            </a:r>
          </a:p>
        </p:txBody>
      </p:sp>
    </p:spTree>
    <p:extLst>
      <p:ext uri="{BB962C8B-B14F-4D97-AF65-F5344CB8AC3E}">
        <p14:creationId xmlns:p14="http://schemas.microsoft.com/office/powerpoint/2010/main" val="1356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93B926-614E-6913-3196-BC5243CE23FF}"/>
              </a:ext>
            </a:extLst>
          </p:cNvPr>
          <p:cNvSpPr txBox="1"/>
          <p:nvPr/>
        </p:nvSpPr>
        <p:spPr>
          <a:xfrm>
            <a:off x="3509210" y="126331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F6B7B-9970-F07E-622A-6B46F67F0D96}"/>
              </a:ext>
            </a:extLst>
          </p:cNvPr>
          <p:cNvSpPr txBox="1"/>
          <p:nvPr/>
        </p:nvSpPr>
        <p:spPr>
          <a:xfrm>
            <a:off x="645469" y="387810"/>
            <a:ext cx="11089859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peak in social media growth in 2016 could be attributed global events, technological advancements and online engagement.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spike internet usage  in 2020 is likely linked to the global COVID-19 Pandemic which necessitated  remote work, learning and socialization. </a:t>
            </a:r>
          </a:p>
          <a:p>
            <a:endParaRPr lang="en-US" sz="2800" dirty="0"/>
          </a:p>
          <a:p>
            <a:r>
              <a:rPr lang="en-US" sz="2800" dirty="0"/>
              <a:t>Internet and social media penetration are closely related but saturation levels are influence by a mix  set of factors. </a:t>
            </a:r>
          </a:p>
          <a:p>
            <a:r>
              <a:rPr lang="en-US" sz="2800" dirty="0"/>
              <a:t>( Cultural, Technological , economical, among others.</a:t>
            </a:r>
          </a:p>
          <a:p>
            <a:endParaRPr lang="en-US" sz="2800" dirty="0"/>
          </a:p>
          <a:p>
            <a:r>
              <a:rPr lang="en-US" sz="2800" dirty="0"/>
              <a:t>The line plot data illustrates this information.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40839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{8542BDA3-468A-4777-AFA6-EB0A6955F201}tf67328976_win32</Template>
  <TotalTime>144</TotalTime>
  <Words>391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Custom</vt:lpstr>
      <vt:lpstr>Section 3  Internet penetration vs. Social media penetration  By Gerardo lopez rodriguez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usage throughout the world  By: Andrew Amato, Christina Gabriel, Gerardo Lopez Rodriguez, and Steven Schiffner</dc:title>
  <dc:creator>Steven Schiffner</dc:creator>
  <cp:lastModifiedBy>Andrew Amato</cp:lastModifiedBy>
  <cp:revision>143</cp:revision>
  <dcterms:created xsi:type="dcterms:W3CDTF">2024-04-04T22:51:12Z</dcterms:created>
  <dcterms:modified xsi:type="dcterms:W3CDTF">2024-04-08T21:43:13Z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