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5" r:id="rId4"/>
    <p:sldId id="260" r:id="rId5"/>
    <p:sldId id="258" r:id="rId6"/>
    <p:sldId id="259" r:id="rId7"/>
    <p:sldId id="261" r:id="rId8"/>
    <p:sldId id="262" r:id="rId9"/>
    <p:sldId id="264" r:id="rId10"/>
    <p:sldId id="266" r:id="rId11"/>
    <p:sldId id="267"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1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A529B40-B8B9-4A91-A53B-8B78DD6705E6}"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522C6D-6B0E-4A34-8FB2-AC7F256FAE1F}" type="slidenum">
              <a:rPr lang="zh-CN" altLang="en-US" smtClean="0"/>
              <a:t>‹#›</a:t>
            </a:fld>
            <a:endParaRPr lang="zh-CN" altLang="en-US"/>
          </a:p>
        </p:txBody>
      </p:sp>
    </p:spTree>
    <p:extLst>
      <p:ext uri="{BB962C8B-B14F-4D97-AF65-F5344CB8AC3E}">
        <p14:creationId xmlns:p14="http://schemas.microsoft.com/office/powerpoint/2010/main" val="1273763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529B40-B8B9-4A91-A53B-8B78DD6705E6}"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522C6D-6B0E-4A34-8FB2-AC7F256FAE1F}" type="slidenum">
              <a:rPr lang="zh-CN" altLang="en-US" smtClean="0"/>
              <a:t>‹#›</a:t>
            </a:fld>
            <a:endParaRPr lang="zh-CN" altLang="en-US"/>
          </a:p>
        </p:txBody>
      </p:sp>
    </p:spTree>
    <p:extLst>
      <p:ext uri="{BB962C8B-B14F-4D97-AF65-F5344CB8AC3E}">
        <p14:creationId xmlns:p14="http://schemas.microsoft.com/office/powerpoint/2010/main" val="303730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529B40-B8B9-4A91-A53B-8B78DD6705E6}"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522C6D-6B0E-4A34-8FB2-AC7F256FAE1F}" type="slidenum">
              <a:rPr lang="zh-CN" altLang="en-US" smtClean="0"/>
              <a:t>‹#›</a:t>
            </a:fld>
            <a:endParaRPr lang="zh-CN" altLang="en-US"/>
          </a:p>
        </p:txBody>
      </p:sp>
    </p:spTree>
    <p:extLst>
      <p:ext uri="{BB962C8B-B14F-4D97-AF65-F5344CB8AC3E}">
        <p14:creationId xmlns:p14="http://schemas.microsoft.com/office/powerpoint/2010/main" val="427285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A529B40-B8B9-4A91-A53B-8B78DD6705E6}"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522C6D-6B0E-4A34-8FB2-AC7F256FAE1F}" type="slidenum">
              <a:rPr lang="zh-CN" altLang="en-US" smtClean="0"/>
              <a:t>‹#›</a:t>
            </a:fld>
            <a:endParaRPr lang="zh-CN" altLang="en-US"/>
          </a:p>
        </p:txBody>
      </p:sp>
    </p:spTree>
    <p:extLst>
      <p:ext uri="{BB962C8B-B14F-4D97-AF65-F5344CB8AC3E}">
        <p14:creationId xmlns:p14="http://schemas.microsoft.com/office/powerpoint/2010/main" val="192265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A529B40-B8B9-4A91-A53B-8B78DD6705E6}" type="datetimeFigureOut">
              <a:rPr lang="zh-CN" altLang="en-US" smtClean="0"/>
              <a:t>2020/7/30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522C6D-6B0E-4A34-8FB2-AC7F256FAE1F}" type="slidenum">
              <a:rPr lang="zh-CN" altLang="en-US" smtClean="0"/>
              <a:t>‹#›</a:t>
            </a:fld>
            <a:endParaRPr lang="zh-CN" altLang="en-US"/>
          </a:p>
        </p:txBody>
      </p:sp>
    </p:spTree>
    <p:extLst>
      <p:ext uri="{BB962C8B-B14F-4D97-AF65-F5344CB8AC3E}">
        <p14:creationId xmlns:p14="http://schemas.microsoft.com/office/powerpoint/2010/main" val="303739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A529B40-B8B9-4A91-A53B-8B78DD6705E6}" type="datetimeFigureOut">
              <a:rPr lang="zh-CN" altLang="en-US" smtClean="0"/>
              <a:t>2020/7/30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522C6D-6B0E-4A34-8FB2-AC7F256FAE1F}" type="slidenum">
              <a:rPr lang="zh-CN" altLang="en-US" smtClean="0"/>
              <a:t>‹#›</a:t>
            </a:fld>
            <a:endParaRPr lang="zh-CN" altLang="en-US"/>
          </a:p>
        </p:txBody>
      </p:sp>
    </p:spTree>
    <p:extLst>
      <p:ext uri="{BB962C8B-B14F-4D97-AF65-F5344CB8AC3E}">
        <p14:creationId xmlns:p14="http://schemas.microsoft.com/office/powerpoint/2010/main" val="1622091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A529B40-B8B9-4A91-A53B-8B78DD6705E6}" type="datetimeFigureOut">
              <a:rPr lang="zh-CN" altLang="en-US" smtClean="0"/>
              <a:t>2020/7/30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7522C6D-6B0E-4A34-8FB2-AC7F256FAE1F}" type="slidenum">
              <a:rPr lang="zh-CN" altLang="en-US" smtClean="0"/>
              <a:t>‹#›</a:t>
            </a:fld>
            <a:endParaRPr lang="zh-CN" altLang="en-US"/>
          </a:p>
        </p:txBody>
      </p:sp>
    </p:spTree>
    <p:extLst>
      <p:ext uri="{BB962C8B-B14F-4D97-AF65-F5344CB8AC3E}">
        <p14:creationId xmlns:p14="http://schemas.microsoft.com/office/powerpoint/2010/main" val="234119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A529B40-B8B9-4A91-A53B-8B78DD6705E6}" type="datetimeFigureOut">
              <a:rPr lang="zh-CN" altLang="en-US" smtClean="0"/>
              <a:t>2020/7/30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522C6D-6B0E-4A34-8FB2-AC7F256FAE1F}" type="slidenum">
              <a:rPr lang="zh-CN" altLang="en-US" smtClean="0"/>
              <a:t>‹#›</a:t>
            </a:fld>
            <a:endParaRPr lang="zh-CN" altLang="en-US"/>
          </a:p>
        </p:txBody>
      </p:sp>
    </p:spTree>
    <p:extLst>
      <p:ext uri="{BB962C8B-B14F-4D97-AF65-F5344CB8AC3E}">
        <p14:creationId xmlns:p14="http://schemas.microsoft.com/office/powerpoint/2010/main" val="93916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A529B40-B8B9-4A91-A53B-8B78DD6705E6}" type="datetimeFigureOut">
              <a:rPr lang="zh-CN" altLang="en-US" smtClean="0"/>
              <a:t>2020/7/30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7522C6D-6B0E-4A34-8FB2-AC7F256FAE1F}" type="slidenum">
              <a:rPr lang="zh-CN" altLang="en-US" smtClean="0"/>
              <a:t>‹#›</a:t>
            </a:fld>
            <a:endParaRPr lang="zh-CN" altLang="en-US"/>
          </a:p>
        </p:txBody>
      </p:sp>
    </p:spTree>
    <p:extLst>
      <p:ext uri="{BB962C8B-B14F-4D97-AF65-F5344CB8AC3E}">
        <p14:creationId xmlns:p14="http://schemas.microsoft.com/office/powerpoint/2010/main" val="3323255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A529B40-B8B9-4A91-A53B-8B78DD6705E6}" type="datetimeFigureOut">
              <a:rPr lang="zh-CN" altLang="en-US" smtClean="0"/>
              <a:t>2020/7/30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522C6D-6B0E-4A34-8FB2-AC7F256FAE1F}" type="slidenum">
              <a:rPr lang="zh-CN" altLang="en-US" smtClean="0"/>
              <a:t>‹#›</a:t>
            </a:fld>
            <a:endParaRPr lang="zh-CN" altLang="en-US"/>
          </a:p>
        </p:txBody>
      </p:sp>
    </p:spTree>
    <p:extLst>
      <p:ext uri="{BB962C8B-B14F-4D97-AF65-F5344CB8AC3E}">
        <p14:creationId xmlns:p14="http://schemas.microsoft.com/office/powerpoint/2010/main" val="285776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A529B40-B8B9-4A91-A53B-8B78DD6705E6}" type="datetimeFigureOut">
              <a:rPr lang="zh-CN" altLang="en-US" smtClean="0"/>
              <a:t>2020/7/30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7522C6D-6B0E-4A34-8FB2-AC7F256FAE1F}" type="slidenum">
              <a:rPr lang="zh-CN" altLang="en-US" smtClean="0"/>
              <a:t>‹#›</a:t>
            </a:fld>
            <a:endParaRPr lang="zh-CN" altLang="en-US"/>
          </a:p>
        </p:txBody>
      </p:sp>
    </p:spTree>
    <p:extLst>
      <p:ext uri="{BB962C8B-B14F-4D97-AF65-F5344CB8AC3E}">
        <p14:creationId xmlns:p14="http://schemas.microsoft.com/office/powerpoint/2010/main" val="1674328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29B40-B8B9-4A91-A53B-8B78DD6705E6}" type="datetimeFigureOut">
              <a:rPr lang="zh-CN" altLang="en-US" smtClean="0"/>
              <a:t>2020/7/30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522C6D-6B0E-4A34-8FB2-AC7F256FAE1F}" type="slidenum">
              <a:rPr lang="zh-CN" altLang="en-US" smtClean="0"/>
              <a:t>‹#›</a:t>
            </a:fld>
            <a:endParaRPr lang="zh-CN" altLang="en-US"/>
          </a:p>
        </p:txBody>
      </p:sp>
    </p:spTree>
    <p:extLst>
      <p:ext uri="{BB962C8B-B14F-4D97-AF65-F5344CB8AC3E}">
        <p14:creationId xmlns:p14="http://schemas.microsoft.com/office/powerpoint/2010/main" val="1007387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需求背景</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上海软件培训运营的运营人员需要对报名参加软件培训的用户信息进行管理</a:t>
            </a:r>
            <a:endParaRPr lang="en-US" altLang="zh-CN" dirty="0" smtClean="0"/>
          </a:p>
          <a:p>
            <a:r>
              <a:rPr lang="en-US" altLang="zh-CN" dirty="0" smtClean="0"/>
              <a:t>2. </a:t>
            </a:r>
            <a:r>
              <a:rPr lang="zh-CN" altLang="en-US" dirty="0" smtClean="0"/>
              <a:t>用户可以查看培训信息</a:t>
            </a:r>
            <a:r>
              <a:rPr lang="zh-CN" altLang="en-US" dirty="0"/>
              <a:t>、</a:t>
            </a:r>
            <a:r>
              <a:rPr lang="zh-CN" altLang="en-US" dirty="0" smtClean="0"/>
              <a:t>报名、查看审核信息</a:t>
            </a:r>
            <a:endParaRPr lang="en-US" altLang="zh-CN" dirty="0" smtClean="0"/>
          </a:p>
          <a:p>
            <a:r>
              <a:rPr lang="en-US" altLang="zh-CN" dirty="0" smtClean="0"/>
              <a:t>3. </a:t>
            </a:r>
            <a:r>
              <a:rPr lang="zh-CN" altLang="en-US" dirty="0" smtClean="0"/>
              <a:t>运营端可以添加课程，审核报名信息</a:t>
            </a:r>
            <a:endParaRPr lang="en-US" altLang="zh-CN" dirty="0" smtClean="0"/>
          </a:p>
          <a:p>
            <a:r>
              <a:rPr lang="en-US" altLang="zh-CN" dirty="0" smtClean="0"/>
              <a:t>4. </a:t>
            </a:r>
            <a:r>
              <a:rPr lang="zh-CN" altLang="en-US" dirty="0" smtClean="0"/>
              <a:t>系统每天凌晨一点对可以通过的用户进行自动审核</a:t>
            </a:r>
            <a:endParaRPr lang="en-US" altLang="zh-CN" dirty="0" smtClean="0"/>
          </a:p>
          <a:p>
            <a:endParaRPr lang="en-US" altLang="zh-CN" dirty="0"/>
          </a:p>
        </p:txBody>
      </p:sp>
    </p:spTree>
    <p:extLst>
      <p:ext uri="{BB962C8B-B14F-4D97-AF65-F5344CB8AC3E}">
        <p14:creationId xmlns:p14="http://schemas.microsoft.com/office/powerpoint/2010/main" val="1276025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075607968"/>
              </p:ext>
            </p:extLst>
          </p:nvPr>
        </p:nvGraphicFramePr>
        <p:xfrm>
          <a:off x="481496" y="2170706"/>
          <a:ext cx="10928625" cy="3971677"/>
        </p:xfrm>
        <a:graphic>
          <a:graphicData uri="http://schemas.openxmlformats.org/drawingml/2006/table">
            <a:tbl>
              <a:tblPr firstRow="1" bandRow="1">
                <a:tableStyleId>{5C22544A-7EE6-4342-B048-85BDC9FD1C3A}</a:tableStyleId>
              </a:tblPr>
              <a:tblGrid>
                <a:gridCol w="2338621">
                  <a:extLst>
                    <a:ext uri="{9D8B030D-6E8A-4147-A177-3AD203B41FA5}">
                      <a16:colId xmlns:a16="http://schemas.microsoft.com/office/drawing/2014/main" val="384099202"/>
                    </a:ext>
                  </a:extLst>
                </a:gridCol>
                <a:gridCol w="1775207">
                  <a:extLst>
                    <a:ext uri="{9D8B030D-6E8A-4147-A177-3AD203B41FA5}">
                      <a16:colId xmlns:a16="http://schemas.microsoft.com/office/drawing/2014/main" val="1983312418"/>
                    </a:ext>
                  </a:extLst>
                </a:gridCol>
                <a:gridCol w="2056914">
                  <a:extLst>
                    <a:ext uri="{9D8B030D-6E8A-4147-A177-3AD203B41FA5}">
                      <a16:colId xmlns:a16="http://schemas.microsoft.com/office/drawing/2014/main" val="2976115343"/>
                    </a:ext>
                  </a:extLst>
                </a:gridCol>
                <a:gridCol w="3653258">
                  <a:extLst>
                    <a:ext uri="{9D8B030D-6E8A-4147-A177-3AD203B41FA5}">
                      <a16:colId xmlns:a16="http://schemas.microsoft.com/office/drawing/2014/main" val="3191649467"/>
                    </a:ext>
                  </a:extLst>
                </a:gridCol>
                <a:gridCol w="1104625">
                  <a:extLst>
                    <a:ext uri="{9D8B030D-6E8A-4147-A177-3AD203B41FA5}">
                      <a16:colId xmlns:a16="http://schemas.microsoft.com/office/drawing/2014/main" val="2965585990"/>
                    </a:ext>
                  </a:extLst>
                </a:gridCol>
              </a:tblGrid>
              <a:tr h="207911">
                <a:tc>
                  <a:txBody>
                    <a:bodyPr/>
                    <a:lstStyle/>
                    <a:p>
                      <a:pPr algn="ctr"/>
                      <a:r>
                        <a:rPr lang="zh-CN" altLang="en-US" dirty="0" smtClean="0"/>
                        <a:t>字段</a:t>
                      </a:r>
                      <a:endParaRPr lang="zh-CN" altLang="en-US" dirty="0"/>
                    </a:p>
                  </a:txBody>
                  <a:tcPr/>
                </a:tc>
                <a:tc>
                  <a:txBody>
                    <a:bodyPr/>
                    <a:lstStyle/>
                    <a:p>
                      <a:pPr algn="ctr"/>
                      <a:r>
                        <a:rPr lang="zh-CN" altLang="en-US" dirty="0" smtClean="0"/>
                        <a:t>类型</a:t>
                      </a:r>
                      <a:endParaRPr lang="zh-CN" altLang="en-US" dirty="0"/>
                    </a:p>
                  </a:txBody>
                  <a:tcPr/>
                </a:tc>
                <a:tc>
                  <a:txBody>
                    <a:bodyPr/>
                    <a:lstStyle/>
                    <a:p>
                      <a:pPr algn="ctr"/>
                      <a:r>
                        <a:rPr lang="zh-CN" altLang="en-US" dirty="0" smtClean="0"/>
                        <a:t>长度</a:t>
                      </a:r>
                      <a:endParaRPr lang="zh-CN" altLang="en-US" dirty="0"/>
                    </a:p>
                  </a:txBody>
                  <a:tcPr/>
                </a:tc>
                <a:tc>
                  <a:txBody>
                    <a:bodyPr/>
                    <a:lstStyle/>
                    <a:p>
                      <a:pPr algn="ctr"/>
                      <a:r>
                        <a:rPr lang="zh-CN" altLang="en-US" dirty="0" smtClean="0"/>
                        <a:t>默认值</a:t>
                      </a:r>
                      <a:endParaRPr lang="zh-CN" altLang="en-US" dirty="0"/>
                    </a:p>
                  </a:txBody>
                  <a:tcPr/>
                </a:tc>
                <a:tc>
                  <a:txBody>
                    <a:bodyPr/>
                    <a:lstStyle/>
                    <a:p>
                      <a:pPr algn="ctr"/>
                      <a:r>
                        <a:rPr lang="zh-CN" altLang="en-US" dirty="0" smtClean="0"/>
                        <a:t>备注</a:t>
                      </a:r>
                      <a:endParaRPr lang="zh-CN" altLang="en-US" dirty="0"/>
                    </a:p>
                  </a:txBody>
                  <a:tcPr/>
                </a:tc>
                <a:extLst>
                  <a:ext uri="{0D108BD9-81ED-4DB2-BD59-A6C34878D82A}">
                    <a16:rowId xmlns:a16="http://schemas.microsoft.com/office/drawing/2014/main" val="706079438"/>
                  </a:ext>
                </a:extLst>
              </a:tr>
              <a:tr h="370840">
                <a:tc>
                  <a:txBody>
                    <a:bodyPr/>
                    <a:lstStyle/>
                    <a:p>
                      <a:pPr algn="ctr"/>
                      <a:r>
                        <a:rPr lang="en-US" altLang="zh-CN" dirty="0" err="1" smtClean="0"/>
                        <a:t>course_id</a:t>
                      </a:r>
                      <a:endParaRPr lang="zh-CN" altLang="en-US" dirty="0"/>
                    </a:p>
                  </a:txBody>
                  <a:tcPr/>
                </a:tc>
                <a:tc>
                  <a:txBody>
                    <a:bodyPr/>
                    <a:lstStyle/>
                    <a:p>
                      <a:pPr algn="ctr"/>
                      <a:r>
                        <a:rPr lang="en-US" altLang="zh-CN" dirty="0" err="1" smtClean="0"/>
                        <a:t>int</a:t>
                      </a:r>
                      <a:endParaRPr lang="zh-CN" altLang="en-US" dirty="0"/>
                    </a:p>
                  </a:txBody>
                  <a:tcPr/>
                </a:tc>
                <a:tc>
                  <a:txBody>
                    <a:bodyPr/>
                    <a:lstStyle/>
                    <a:p>
                      <a:pPr algn="ctr"/>
                      <a:r>
                        <a:rPr lang="en-US" altLang="zh-CN" dirty="0" smtClean="0"/>
                        <a:t>11</a:t>
                      </a:r>
                      <a:endParaRPr lang="zh-CN" altLang="en-US" dirty="0"/>
                    </a:p>
                  </a:txBody>
                  <a:tcPr/>
                </a:tc>
                <a:tc>
                  <a:txBody>
                    <a:bodyPr/>
                    <a:lstStyle/>
                    <a:p>
                      <a:pPr algn="ctr"/>
                      <a:endParaRPr lang="zh-CN" altLang="en-US" dirty="0"/>
                    </a:p>
                  </a:txBody>
                  <a:tcPr/>
                </a:tc>
                <a:tc>
                  <a:txBody>
                    <a:bodyPr/>
                    <a:lstStyle/>
                    <a:p>
                      <a:pPr algn="ctr"/>
                      <a:r>
                        <a:rPr lang="zh-CN" altLang="en-US" dirty="0" smtClean="0"/>
                        <a:t>自增主键</a:t>
                      </a:r>
                      <a:endParaRPr lang="zh-CN" altLang="en-US" dirty="0"/>
                    </a:p>
                  </a:txBody>
                  <a:tcPr/>
                </a:tc>
                <a:extLst>
                  <a:ext uri="{0D108BD9-81ED-4DB2-BD59-A6C34878D82A}">
                    <a16:rowId xmlns:a16="http://schemas.microsoft.com/office/drawing/2014/main" val="3606561007"/>
                  </a:ext>
                </a:extLst>
              </a:tr>
              <a:tr h="370840">
                <a:tc>
                  <a:txBody>
                    <a:bodyPr/>
                    <a:lstStyle/>
                    <a:p>
                      <a:pPr algn="ctr"/>
                      <a:r>
                        <a:rPr lang="en-US" altLang="zh-CN" dirty="0" err="1" smtClean="0"/>
                        <a:t>course_name</a:t>
                      </a:r>
                      <a:endParaRPr lang="zh-CN" altLang="en-US" dirty="0"/>
                    </a:p>
                  </a:txBody>
                  <a:tcPr/>
                </a:tc>
                <a:tc>
                  <a:txBody>
                    <a:bodyPr/>
                    <a:lstStyle/>
                    <a:p>
                      <a:pPr algn="ctr"/>
                      <a:r>
                        <a:rPr lang="en-US" altLang="zh-CN" dirty="0" smtClean="0"/>
                        <a:t>varchar</a:t>
                      </a:r>
                      <a:endParaRPr lang="zh-CN" altLang="en-US" dirty="0"/>
                    </a:p>
                  </a:txBody>
                  <a:tcPr/>
                </a:tc>
                <a:tc>
                  <a:txBody>
                    <a:bodyPr/>
                    <a:lstStyle/>
                    <a:p>
                      <a:pPr algn="ctr"/>
                      <a:r>
                        <a:rPr lang="en-US" altLang="zh-CN" dirty="0" smtClean="0"/>
                        <a:t>100</a:t>
                      </a:r>
                      <a:endParaRPr lang="zh-CN" altLang="en-US" dirty="0"/>
                    </a:p>
                  </a:txBody>
                  <a:tcPr/>
                </a:tc>
                <a:tc>
                  <a:txBody>
                    <a:bodyPr/>
                    <a:lstStyle/>
                    <a:p>
                      <a:pPr algn="ctr"/>
                      <a:endParaRPr lang="zh-CN" altLang="en-US"/>
                    </a:p>
                  </a:txBody>
                  <a:tcPr/>
                </a:tc>
                <a:tc>
                  <a:txBody>
                    <a:bodyPr/>
                    <a:lstStyle/>
                    <a:p>
                      <a:pPr algn="ctr"/>
                      <a:r>
                        <a:rPr lang="zh-CN" altLang="en-US" dirty="0" smtClean="0"/>
                        <a:t>普通索引</a:t>
                      </a:r>
                      <a:endParaRPr lang="zh-CN" altLang="en-US" dirty="0"/>
                    </a:p>
                  </a:txBody>
                  <a:tcPr/>
                </a:tc>
                <a:extLst>
                  <a:ext uri="{0D108BD9-81ED-4DB2-BD59-A6C34878D82A}">
                    <a16:rowId xmlns:a16="http://schemas.microsoft.com/office/drawing/2014/main" val="660937090"/>
                  </a:ext>
                </a:extLst>
              </a:tr>
              <a:tr h="370840">
                <a:tc>
                  <a:txBody>
                    <a:bodyPr/>
                    <a:lstStyle/>
                    <a:p>
                      <a:pPr algn="ctr"/>
                      <a:r>
                        <a:rPr lang="en-US" altLang="zh-CN" dirty="0" smtClean="0"/>
                        <a:t>teacher</a:t>
                      </a:r>
                      <a:endParaRPr lang="zh-CN" altLang="en-US" dirty="0"/>
                    </a:p>
                  </a:txBody>
                  <a:tcPr/>
                </a:tc>
                <a:tc>
                  <a:txBody>
                    <a:bodyPr/>
                    <a:lstStyle/>
                    <a:p>
                      <a:pPr algn="ctr"/>
                      <a:r>
                        <a:rPr lang="en-US" altLang="zh-CN" dirty="0" smtClean="0"/>
                        <a:t>varchar</a:t>
                      </a:r>
                      <a:endParaRPr lang="zh-CN" altLang="en-US" dirty="0"/>
                    </a:p>
                  </a:txBody>
                  <a:tcPr/>
                </a:tc>
                <a:tc>
                  <a:txBody>
                    <a:bodyPr/>
                    <a:lstStyle/>
                    <a:p>
                      <a:pPr algn="ctr"/>
                      <a:r>
                        <a:rPr lang="en-US" altLang="zh-CN" dirty="0" smtClean="0"/>
                        <a:t>20</a:t>
                      </a:r>
                      <a:endParaRPr lang="zh-CN" altLang="en-US" dirty="0"/>
                    </a:p>
                  </a:txBody>
                  <a:tcPr/>
                </a:tc>
                <a:tc>
                  <a:txBody>
                    <a:bodyPr/>
                    <a:lstStyle/>
                    <a:p>
                      <a:pPr algn="ctr"/>
                      <a:endParaRPr lang="zh-CN" altLang="en-US"/>
                    </a:p>
                  </a:txBody>
                  <a:tcPr/>
                </a:tc>
                <a:tc>
                  <a:txBody>
                    <a:bodyPr/>
                    <a:lstStyle/>
                    <a:p>
                      <a:pPr algn="ctr"/>
                      <a:r>
                        <a:rPr lang="zh-CN" altLang="en-US" dirty="0" smtClean="0"/>
                        <a:t>普通索引</a:t>
                      </a:r>
                      <a:endParaRPr lang="zh-CN" altLang="en-US" dirty="0"/>
                    </a:p>
                  </a:txBody>
                  <a:tcPr/>
                </a:tc>
                <a:extLst>
                  <a:ext uri="{0D108BD9-81ED-4DB2-BD59-A6C34878D82A}">
                    <a16:rowId xmlns:a16="http://schemas.microsoft.com/office/drawing/2014/main" val="3013053633"/>
                  </a:ext>
                </a:extLst>
              </a:tr>
              <a:tr h="370840">
                <a:tc>
                  <a:txBody>
                    <a:bodyPr/>
                    <a:lstStyle/>
                    <a:p>
                      <a:pPr algn="ctr"/>
                      <a:r>
                        <a:rPr lang="en-US" altLang="zh-CN" dirty="0" err="1" smtClean="0"/>
                        <a:t>opening_time</a:t>
                      </a:r>
                      <a:endParaRPr lang="zh-CN" altLang="en-US" dirty="0"/>
                    </a:p>
                  </a:txBody>
                  <a:tcPr/>
                </a:tc>
                <a:tc>
                  <a:txBody>
                    <a:bodyPr/>
                    <a:lstStyle/>
                    <a:p>
                      <a:pPr algn="ctr"/>
                      <a:r>
                        <a:rPr lang="en-US" altLang="zh-CN" dirty="0" err="1" smtClean="0"/>
                        <a:t>datetime</a:t>
                      </a:r>
                      <a:endParaRPr lang="zh-CN" altLang="en-US" dirty="0"/>
                    </a:p>
                  </a:txBody>
                  <a:tcPr/>
                </a:tc>
                <a:tc>
                  <a:txBody>
                    <a:bodyPr/>
                    <a:lstStyle/>
                    <a:p>
                      <a:pPr algn="ct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3041221215"/>
                  </a:ext>
                </a:extLst>
              </a:tr>
              <a:tr h="370840">
                <a:tc>
                  <a:txBody>
                    <a:bodyPr/>
                    <a:lstStyle/>
                    <a:p>
                      <a:pPr algn="ctr"/>
                      <a:r>
                        <a:rPr lang="en-US" altLang="zh-CN" dirty="0" err="1" smtClean="0"/>
                        <a:t>course_content</a:t>
                      </a:r>
                      <a:endParaRPr lang="zh-CN" altLang="en-US" dirty="0"/>
                    </a:p>
                  </a:txBody>
                  <a:tcPr/>
                </a:tc>
                <a:tc>
                  <a:txBody>
                    <a:bodyPr/>
                    <a:lstStyle/>
                    <a:p>
                      <a:pPr algn="ctr"/>
                      <a:r>
                        <a:rPr lang="en-US" altLang="zh-CN" dirty="0" smtClean="0"/>
                        <a:t>varchar</a:t>
                      </a:r>
                      <a:endParaRPr lang="zh-CN" altLang="en-US" dirty="0"/>
                    </a:p>
                  </a:txBody>
                  <a:tcPr/>
                </a:tc>
                <a:tc>
                  <a:txBody>
                    <a:bodyPr/>
                    <a:lstStyle/>
                    <a:p>
                      <a:pPr algn="ctr"/>
                      <a:r>
                        <a:rPr lang="en-US" altLang="zh-CN" dirty="0" smtClean="0"/>
                        <a:t>255</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3916254235"/>
                  </a:ext>
                </a:extLst>
              </a:tr>
              <a:tr h="370840">
                <a:tc>
                  <a:txBody>
                    <a:bodyPr/>
                    <a:lstStyle/>
                    <a:p>
                      <a:pPr algn="ctr"/>
                      <a:r>
                        <a:rPr lang="en-US" altLang="zh-CN" dirty="0" err="1" smtClean="0"/>
                        <a:t>course_state</a:t>
                      </a:r>
                      <a:endParaRPr lang="zh-CN" altLang="en-US" dirty="0"/>
                    </a:p>
                  </a:txBody>
                  <a:tcPr/>
                </a:tc>
                <a:tc>
                  <a:txBody>
                    <a:bodyPr/>
                    <a:lstStyle/>
                    <a:p>
                      <a:pPr algn="ctr"/>
                      <a:r>
                        <a:rPr lang="en-US" altLang="zh-CN" dirty="0" smtClean="0"/>
                        <a:t>varchar</a:t>
                      </a:r>
                      <a:endParaRPr lang="zh-CN" altLang="en-US" dirty="0"/>
                    </a:p>
                  </a:txBody>
                  <a:tcPr/>
                </a:tc>
                <a:tc>
                  <a:txBody>
                    <a:bodyPr/>
                    <a:lstStyle/>
                    <a:p>
                      <a:pPr algn="ctr"/>
                      <a:r>
                        <a:rPr lang="en-US" altLang="zh-CN" dirty="0" smtClean="0"/>
                        <a:t>10</a:t>
                      </a:r>
                      <a:endParaRPr lang="zh-CN" altLang="en-US" dirty="0"/>
                    </a:p>
                  </a:txBody>
                  <a:tcPr/>
                </a:tc>
                <a:tc>
                  <a:txBody>
                    <a:bodyPr/>
                    <a:lstStyle/>
                    <a:p>
                      <a:pPr algn="ctr"/>
                      <a:endParaRPr lang="zh-CN" altLang="en-US"/>
                    </a:p>
                  </a:txBody>
                  <a:tcPr/>
                </a:tc>
                <a:tc>
                  <a:txBody>
                    <a:bodyPr/>
                    <a:lstStyle/>
                    <a:p>
                      <a:pPr algn="ctr"/>
                      <a:r>
                        <a:rPr lang="zh-CN" altLang="en-US" dirty="0" smtClean="0"/>
                        <a:t>普通索引</a:t>
                      </a:r>
                      <a:endParaRPr lang="zh-CN" altLang="en-US" dirty="0"/>
                    </a:p>
                  </a:txBody>
                  <a:tcPr/>
                </a:tc>
                <a:extLst>
                  <a:ext uri="{0D108BD9-81ED-4DB2-BD59-A6C34878D82A}">
                    <a16:rowId xmlns:a16="http://schemas.microsoft.com/office/drawing/2014/main" val="1599821940"/>
                  </a:ext>
                </a:extLst>
              </a:tr>
              <a:tr h="370840">
                <a:tc>
                  <a:txBody>
                    <a:bodyPr/>
                    <a:lstStyle/>
                    <a:p>
                      <a:pPr algn="ctr"/>
                      <a:r>
                        <a:rPr lang="en-US" altLang="zh-CN" dirty="0" err="1" smtClean="0"/>
                        <a:t>user_number</a:t>
                      </a:r>
                      <a:endParaRPr lang="en-US" altLang="zh-CN" dirty="0" smtClean="0"/>
                    </a:p>
                  </a:txBody>
                  <a:tcPr/>
                </a:tc>
                <a:tc>
                  <a:txBody>
                    <a:bodyPr/>
                    <a:lstStyle/>
                    <a:p>
                      <a:pPr algn="ctr"/>
                      <a:r>
                        <a:rPr lang="en-US" altLang="zh-CN" dirty="0" err="1" smtClean="0"/>
                        <a:t>tinyint</a:t>
                      </a:r>
                      <a:endParaRPr lang="zh-CN" altLang="en-US" dirty="0"/>
                    </a:p>
                  </a:txBody>
                  <a:tcPr/>
                </a:tc>
                <a:tc>
                  <a:txBody>
                    <a:bodyPr/>
                    <a:lstStyle/>
                    <a:p>
                      <a:pPr algn="ctr"/>
                      <a:r>
                        <a:rPr lang="en-US" altLang="zh-CN" dirty="0" smtClean="0"/>
                        <a:t>4</a:t>
                      </a:r>
                      <a:endParaRPr lang="zh-CN" altLang="en-US" dirty="0"/>
                    </a:p>
                  </a:txBody>
                  <a:tcPr/>
                </a:tc>
                <a:tc>
                  <a:txBody>
                    <a:bodyPr/>
                    <a:lstStyle/>
                    <a:p>
                      <a:pPr algn="ctr"/>
                      <a:endParaRPr lang="zh-CN" altLang="en-US" dirty="0"/>
                    </a:p>
                  </a:txBody>
                  <a:tcPr/>
                </a:tc>
                <a:tc>
                  <a:txBody>
                    <a:bodyPr/>
                    <a:lstStyle/>
                    <a:p>
                      <a:pPr algn="ctr"/>
                      <a:r>
                        <a:rPr lang="zh-CN" altLang="en-US" dirty="0" smtClean="0"/>
                        <a:t>普通索引</a:t>
                      </a:r>
                      <a:endParaRPr lang="zh-CN" altLang="en-US" dirty="0"/>
                    </a:p>
                  </a:txBody>
                  <a:tcPr/>
                </a:tc>
                <a:extLst>
                  <a:ext uri="{0D108BD9-81ED-4DB2-BD59-A6C34878D82A}">
                    <a16:rowId xmlns:a16="http://schemas.microsoft.com/office/drawing/2014/main" val="1220875806"/>
                  </a:ext>
                </a:extLst>
              </a:tr>
              <a:tr h="369957">
                <a:tc>
                  <a:txBody>
                    <a:bodyPr/>
                    <a:lstStyle/>
                    <a:p>
                      <a:pPr algn="ctr"/>
                      <a:r>
                        <a:rPr lang="en-US" altLang="zh-CN" dirty="0" err="1" smtClean="0"/>
                        <a:t>create_time</a:t>
                      </a:r>
                      <a:endParaRPr lang="en-US" altLang="zh-CN" dirty="0" smtClean="0"/>
                    </a:p>
                  </a:txBody>
                  <a:tcPr/>
                </a:tc>
                <a:tc>
                  <a:txBody>
                    <a:bodyPr/>
                    <a:lstStyle/>
                    <a:p>
                      <a:pPr algn="ctr"/>
                      <a:r>
                        <a:rPr lang="en-US" altLang="zh-CN" dirty="0" err="1" smtClean="0"/>
                        <a:t>datetime</a:t>
                      </a:r>
                      <a:endParaRPr lang="zh-CN" altLang="en-US" dirty="0"/>
                    </a:p>
                  </a:txBody>
                  <a:tcPr/>
                </a:tc>
                <a:tc>
                  <a:txBody>
                    <a:bodyPr/>
                    <a:lstStyle/>
                    <a:p>
                      <a:pPr algn="ctr"/>
                      <a:endParaRPr lang="zh-CN" altLang="en-US" dirty="0"/>
                    </a:p>
                  </a:txBody>
                  <a:tcPr/>
                </a:tc>
                <a:tc>
                  <a:txBody>
                    <a:bodyPr/>
                    <a:lstStyle/>
                    <a:p>
                      <a:pPr algn="ctr"/>
                      <a:r>
                        <a:rPr lang="en-US" altLang="zh-CN" dirty="0" smtClean="0"/>
                        <a:t>CURRENT_TIMESTAMP</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895702980"/>
                  </a:ext>
                </a:extLst>
              </a:tr>
              <a:tr h="370840">
                <a:tc>
                  <a:txBody>
                    <a:bodyPr/>
                    <a:lstStyle/>
                    <a:p>
                      <a:pPr algn="ctr"/>
                      <a:r>
                        <a:rPr lang="en-US" altLang="zh-CN" dirty="0" err="1" smtClean="0"/>
                        <a:t>last_modify_time</a:t>
                      </a:r>
                      <a:endParaRPr lang="en-US" altLang="zh-CN" dirty="0" smtClean="0"/>
                    </a:p>
                  </a:txBody>
                  <a:tcPr/>
                </a:tc>
                <a:tc>
                  <a:txBody>
                    <a:bodyPr/>
                    <a:lstStyle/>
                    <a:p>
                      <a:pPr algn="ctr"/>
                      <a:r>
                        <a:rPr lang="en-US" altLang="zh-CN" dirty="0" err="1" smtClean="0"/>
                        <a:t>datetime</a:t>
                      </a:r>
                      <a:endParaRPr lang="zh-CN" altLang="en-US" dirty="0"/>
                    </a:p>
                  </a:txBody>
                  <a:tcPr/>
                </a:tc>
                <a:tc>
                  <a:txBody>
                    <a:bodyPr/>
                    <a:lstStyle/>
                    <a:p>
                      <a:pPr algn="ctr"/>
                      <a:endParaRPr lang="zh-CN" altLang="en-US" dirty="0"/>
                    </a:p>
                  </a:txBody>
                  <a:tcPr/>
                </a:tc>
                <a:tc>
                  <a:txBody>
                    <a:bodyPr/>
                    <a:lstStyle/>
                    <a:p>
                      <a:pPr algn="ctr"/>
                      <a:r>
                        <a:rPr lang="en-US" altLang="zh-CN" dirty="0" smtClean="0"/>
                        <a:t>CURRENT_TIMESTAMP ON UPDATE CURRENT_TIMESTAMP</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299657938"/>
                  </a:ext>
                </a:extLst>
              </a:tr>
            </a:tbl>
          </a:graphicData>
        </a:graphic>
      </p:graphicFrame>
      <p:sp>
        <p:nvSpPr>
          <p:cNvPr id="3" name="文本框 2"/>
          <p:cNvSpPr txBox="1"/>
          <p:nvPr/>
        </p:nvSpPr>
        <p:spPr>
          <a:xfrm>
            <a:off x="333955" y="1152939"/>
            <a:ext cx="9772153" cy="707886"/>
          </a:xfrm>
          <a:prstGeom prst="rect">
            <a:avLst/>
          </a:prstGeom>
          <a:noFill/>
        </p:spPr>
        <p:txBody>
          <a:bodyPr wrap="square" rtlCol="0">
            <a:spAutoFit/>
          </a:bodyPr>
          <a:lstStyle/>
          <a:p>
            <a:r>
              <a:rPr lang="zh-CN" altLang="en-US" sz="4000" dirty="0" smtClean="0"/>
              <a:t>课程表设计</a:t>
            </a:r>
            <a:endParaRPr lang="zh-CN" altLang="en-US" sz="4000" dirty="0"/>
          </a:p>
        </p:txBody>
      </p:sp>
    </p:spTree>
    <p:extLst>
      <p:ext uri="{BB962C8B-B14F-4D97-AF65-F5344CB8AC3E}">
        <p14:creationId xmlns:p14="http://schemas.microsoft.com/office/powerpoint/2010/main" val="264711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046219628"/>
              </p:ext>
            </p:extLst>
          </p:nvPr>
        </p:nvGraphicFramePr>
        <p:xfrm>
          <a:off x="1737801" y="1590261"/>
          <a:ext cx="9107778" cy="4176643"/>
        </p:xfrm>
        <a:graphic>
          <a:graphicData uri="http://schemas.openxmlformats.org/drawingml/2006/table">
            <a:tbl>
              <a:tblPr firstRow="1" bandRow="1">
                <a:tableStyleId>{5C22544A-7EE6-4342-B048-85BDC9FD1C3A}</a:tableStyleId>
              </a:tblPr>
              <a:tblGrid>
                <a:gridCol w="2118581">
                  <a:extLst>
                    <a:ext uri="{9D8B030D-6E8A-4147-A177-3AD203B41FA5}">
                      <a16:colId xmlns:a16="http://schemas.microsoft.com/office/drawing/2014/main" val="1359324690"/>
                    </a:ext>
                  </a:extLst>
                </a:gridCol>
                <a:gridCol w="1132619">
                  <a:extLst>
                    <a:ext uri="{9D8B030D-6E8A-4147-A177-3AD203B41FA5}">
                      <a16:colId xmlns:a16="http://schemas.microsoft.com/office/drawing/2014/main" val="1694758090"/>
                    </a:ext>
                  </a:extLst>
                </a:gridCol>
                <a:gridCol w="1625600">
                  <a:extLst>
                    <a:ext uri="{9D8B030D-6E8A-4147-A177-3AD203B41FA5}">
                      <a16:colId xmlns:a16="http://schemas.microsoft.com/office/drawing/2014/main" val="1176536748"/>
                    </a:ext>
                  </a:extLst>
                </a:gridCol>
                <a:gridCol w="2545301">
                  <a:extLst>
                    <a:ext uri="{9D8B030D-6E8A-4147-A177-3AD203B41FA5}">
                      <a16:colId xmlns:a16="http://schemas.microsoft.com/office/drawing/2014/main" val="3010607562"/>
                    </a:ext>
                  </a:extLst>
                </a:gridCol>
                <a:gridCol w="1685677">
                  <a:extLst>
                    <a:ext uri="{9D8B030D-6E8A-4147-A177-3AD203B41FA5}">
                      <a16:colId xmlns:a16="http://schemas.microsoft.com/office/drawing/2014/main" val="182951272"/>
                    </a:ext>
                  </a:extLst>
                </a:gridCol>
              </a:tblGrid>
              <a:tr h="370840">
                <a:tc>
                  <a:txBody>
                    <a:bodyPr/>
                    <a:lstStyle/>
                    <a:p>
                      <a:pPr algn="ctr"/>
                      <a:r>
                        <a:rPr lang="zh-CN" altLang="en-US" dirty="0" smtClean="0"/>
                        <a:t>字段</a:t>
                      </a:r>
                      <a:endParaRPr lang="zh-CN" altLang="en-US" dirty="0"/>
                    </a:p>
                  </a:txBody>
                  <a:tcPr/>
                </a:tc>
                <a:tc>
                  <a:txBody>
                    <a:bodyPr/>
                    <a:lstStyle/>
                    <a:p>
                      <a:pPr algn="ctr"/>
                      <a:r>
                        <a:rPr lang="zh-CN" altLang="en-US" dirty="0" smtClean="0"/>
                        <a:t>类型</a:t>
                      </a:r>
                      <a:endParaRPr lang="zh-CN" altLang="en-US" dirty="0"/>
                    </a:p>
                  </a:txBody>
                  <a:tcPr/>
                </a:tc>
                <a:tc>
                  <a:txBody>
                    <a:bodyPr/>
                    <a:lstStyle/>
                    <a:p>
                      <a:pPr algn="ctr"/>
                      <a:r>
                        <a:rPr lang="zh-CN" altLang="en-US" dirty="0" smtClean="0"/>
                        <a:t>长度</a:t>
                      </a:r>
                      <a:endParaRPr lang="zh-CN" altLang="en-US" dirty="0"/>
                    </a:p>
                  </a:txBody>
                  <a:tcPr/>
                </a:tc>
                <a:tc>
                  <a:txBody>
                    <a:bodyPr/>
                    <a:lstStyle/>
                    <a:p>
                      <a:pPr algn="ctr"/>
                      <a:r>
                        <a:rPr lang="zh-CN" altLang="en-US" dirty="0" smtClean="0"/>
                        <a:t>默认值</a:t>
                      </a:r>
                      <a:endParaRPr lang="zh-CN" altLang="en-US" dirty="0"/>
                    </a:p>
                  </a:txBody>
                  <a:tcPr/>
                </a:tc>
                <a:tc>
                  <a:txBody>
                    <a:bodyPr/>
                    <a:lstStyle/>
                    <a:p>
                      <a:pPr algn="ctr"/>
                      <a:r>
                        <a:rPr lang="zh-CN" altLang="en-US" dirty="0" smtClean="0"/>
                        <a:t>备注</a:t>
                      </a:r>
                      <a:endParaRPr lang="zh-CN" altLang="en-US" dirty="0"/>
                    </a:p>
                  </a:txBody>
                  <a:tcPr/>
                </a:tc>
                <a:extLst>
                  <a:ext uri="{0D108BD9-81ED-4DB2-BD59-A6C34878D82A}">
                    <a16:rowId xmlns:a16="http://schemas.microsoft.com/office/drawing/2014/main" val="3528588010"/>
                  </a:ext>
                </a:extLst>
              </a:tr>
              <a:tr h="370840">
                <a:tc>
                  <a:txBody>
                    <a:bodyPr/>
                    <a:lstStyle/>
                    <a:p>
                      <a:pPr algn="ctr"/>
                      <a:r>
                        <a:rPr lang="en-US" altLang="zh-CN" dirty="0" smtClean="0"/>
                        <a:t>id</a:t>
                      </a:r>
                      <a:endParaRPr lang="zh-CN" altLang="en-US" dirty="0"/>
                    </a:p>
                  </a:txBody>
                  <a:tcPr/>
                </a:tc>
                <a:tc>
                  <a:txBody>
                    <a:bodyPr/>
                    <a:lstStyle/>
                    <a:p>
                      <a:pPr algn="ctr"/>
                      <a:r>
                        <a:rPr lang="en-US" altLang="zh-CN" dirty="0" err="1" smtClean="0"/>
                        <a:t>int</a:t>
                      </a:r>
                      <a:endParaRPr lang="zh-CN" altLang="en-US" dirty="0"/>
                    </a:p>
                  </a:txBody>
                  <a:tcPr/>
                </a:tc>
                <a:tc>
                  <a:txBody>
                    <a:bodyPr/>
                    <a:lstStyle/>
                    <a:p>
                      <a:pPr algn="ctr"/>
                      <a:r>
                        <a:rPr lang="en-US" altLang="zh-CN" dirty="0" smtClean="0"/>
                        <a:t>11</a:t>
                      </a:r>
                      <a:endParaRPr lang="zh-CN" altLang="en-US" dirty="0"/>
                    </a:p>
                  </a:txBody>
                  <a:tcPr/>
                </a:tc>
                <a:tc>
                  <a:txBody>
                    <a:bodyPr/>
                    <a:lstStyle/>
                    <a:p>
                      <a:pPr algn="ctr"/>
                      <a:endParaRPr lang="zh-CN" altLang="en-US" dirty="0"/>
                    </a:p>
                  </a:txBody>
                  <a:tcPr/>
                </a:tc>
                <a:tc>
                  <a:txBody>
                    <a:bodyPr/>
                    <a:lstStyle/>
                    <a:p>
                      <a:pPr algn="ctr"/>
                      <a:r>
                        <a:rPr lang="zh-CN" altLang="en-US" dirty="0" smtClean="0"/>
                        <a:t>自增主键</a:t>
                      </a:r>
                      <a:endParaRPr lang="zh-CN" altLang="en-US" dirty="0"/>
                    </a:p>
                  </a:txBody>
                  <a:tcPr/>
                </a:tc>
                <a:extLst>
                  <a:ext uri="{0D108BD9-81ED-4DB2-BD59-A6C34878D82A}">
                    <a16:rowId xmlns:a16="http://schemas.microsoft.com/office/drawing/2014/main" val="2402422937"/>
                  </a:ext>
                </a:extLst>
              </a:tr>
              <a:tr h="370840">
                <a:tc>
                  <a:txBody>
                    <a:bodyPr/>
                    <a:lstStyle/>
                    <a:p>
                      <a:pPr algn="ctr"/>
                      <a:r>
                        <a:rPr lang="en-US" altLang="zh-CN" dirty="0" err="1" smtClean="0"/>
                        <a:t>user_id</a:t>
                      </a:r>
                      <a:endParaRPr lang="zh-CN" altLang="en-US" dirty="0"/>
                    </a:p>
                  </a:txBody>
                  <a:tcPr/>
                </a:tc>
                <a:tc>
                  <a:txBody>
                    <a:bodyPr/>
                    <a:lstStyle/>
                    <a:p>
                      <a:pPr algn="ctr"/>
                      <a:r>
                        <a:rPr lang="en-US" altLang="zh-CN" dirty="0" err="1" smtClean="0"/>
                        <a:t>int</a:t>
                      </a:r>
                      <a:endParaRPr lang="zh-CN" altLang="en-US" dirty="0"/>
                    </a:p>
                  </a:txBody>
                  <a:tcPr/>
                </a:tc>
                <a:tc>
                  <a:txBody>
                    <a:bodyPr/>
                    <a:lstStyle/>
                    <a:p>
                      <a:pPr algn="ctr"/>
                      <a:r>
                        <a:rPr lang="en-US" altLang="zh-CN" dirty="0" smtClean="0"/>
                        <a:t>11</a:t>
                      </a:r>
                      <a:endParaRPr lang="zh-CN" altLang="en-US" dirty="0"/>
                    </a:p>
                  </a:txBody>
                  <a:tcPr/>
                </a:tc>
                <a:tc>
                  <a:txBody>
                    <a:bodyPr/>
                    <a:lstStyle/>
                    <a:p>
                      <a:pPr algn="ctr"/>
                      <a:endParaRPr lang="zh-CN" altLang="en-US" dirty="0"/>
                    </a:p>
                  </a:txBody>
                  <a:tcPr/>
                </a:tc>
                <a:tc>
                  <a:txBody>
                    <a:bodyPr/>
                    <a:lstStyle/>
                    <a:p>
                      <a:pPr algn="ctr"/>
                      <a:r>
                        <a:rPr lang="zh-CN" altLang="en-US" dirty="0" smtClean="0"/>
                        <a:t>普通索引</a:t>
                      </a:r>
                      <a:endParaRPr lang="zh-CN" altLang="en-US" dirty="0"/>
                    </a:p>
                  </a:txBody>
                  <a:tcPr/>
                </a:tc>
                <a:extLst>
                  <a:ext uri="{0D108BD9-81ED-4DB2-BD59-A6C34878D82A}">
                    <a16:rowId xmlns:a16="http://schemas.microsoft.com/office/drawing/2014/main" val="2331429904"/>
                  </a:ext>
                </a:extLst>
              </a:tr>
              <a:tr h="493643">
                <a:tc>
                  <a:txBody>
                    <a:bodyPr/>
                    <a:lstStyle/>
                    <a:p>
                      <a:pPr algn="ctr"/>
                      <a:r>
                        <a:rPr lang="en-US" altLang="zh-CN" dirty="0" err="1" smtClean="0"/>
                        <a:t>course_id</a:t>
                      </a:r>
                      <a:endParaRPr lang="zh-CN" altLang="en-US" dirty="0"/>
                    </a:p>
                  </a:txBody>
                  <a:tcPr/>
                </a:tc>
                <a:tc>
                  <a:txBody>
                    <a:bodyPr/>
                    <a:lstStyle/>
                    <a:p>
                      <a:pPr algn="ctr"/>
                      <a:r>
                        <a:rPr lang="en-US" altLang="zh-CN" dirty="0" err="1" smtClean="0"/>
                        <a:t>int</a:t>
                      </a:r>
                      <a:endParaRPr lang="zh-CN" altLang="en-US" dirty="0"/>
                    </a:p>
                  </a:txBody>
                  <a:tcPr/>
                </a:tc>
                <a:tc>
                  <a:txBody>
                    <a:bodyPr/>
                    <a:lstStyle/>
                    <a:p>
                      <a:pPr algn="ctr"/>
                      <a:r>
                        <a:rPr lang="en-US" altLang="zh-CN" dirty="0" smtClean="0"/>
                        <a:t>11</a:t>
                      </a:r>
                      <a:endParaRPr lang="zh-CN" altLang="en-US" dirty="0"/>
                    </a:p>
                  </a:txBody>
                  <a:tcPr/>
                </a:tc>
                <a:tc>
                  <a:txBody>
                    <a:bodyPr/>
                    <a:lstStyle/>
                    <a:p>
                      <a:pPr algn="ctr"/>
                      <a:endParaRPr lang="zh-CN" altLang="en-US"/>
                    </a:p>
                  </a:txBody>
                  <a:tcPr/>
                </a:tc>
                <a:tc>
                  <a:txBody>
                    <a:bodyPr/>
                    <a:lstStyle/>
                    <a:p>
                      <a:pPr algn="ctr"/>
                      <a:r>
                        <a:rPr lang="zh-CN" altLang="en-US" dirty="0" smtClean="0"/>
                        <a:t>普通索引</a:t>
                      </a:r>
                      <a:endParaRPr lang="zh-CN" altLang="en-US" dirty="0"/>
                    </a:p>
                  </a:txBody>
                  <a:tcPr/>
                </a:tc>
                <a:extLst>
                  <a:ext uri="{0D108BD9-81ED-4DB2-BD59-A6C34878D82A}">
                    <a16:rowId xmlns:a16="http://schemas.microsoft.com/office/drawing/2014/main" val="4027783356"/>
                  </a:ext>
                </a:extLst>
              </a:tr>
              <a:tr h="370840">
                <a:tc>
                  <a:txBody>
                    <a:bodyPr/>
                    <a:lstStyle/>
                    <a:p>
                      <a:pPr algn="ctr"/>
                      <a:r>
                        <a:rPr lang="en-US" altLang="zh-CN" dirty="0" smtClean="0"/>
                        <a:t>state</a:t>
                      </a:r>
                      <a:endParaRPr lang="zh-CN" altLang="en-US" dirty="0"/>
                    </a:p>
                  </a:txBody>
                  <a:tcPr/>
                </a:tc>
                <a:tc>
                  <a:txBody>
                    <a:bodyPr/>
                    <a:lstStyle/>
                    <a:p>
                      <a:pPr algn="ctr"/>
                      <a:r>
                        <a:rPr lang="en-US" altLang="zh-CN" dirty="0" err="1" smtClean="0"/>
                        <a:t>tinyint</a:t>
                      </a:r>
                      <a:endParaRPr lang="zh-CN" altLang="en-US" dirty="0"/>
                    </a:p>
                  </a:txBody>
                  <a:tcPr/>
                </a:tc>
                <a:tc>
                  <a:txBody>
                    <a:bodyPr/>
                    <a:lstStyle/>
                    <a:p>
                      <a:pPr algn="ctr"/>
                      <a:r>
                        <a:rPr lang="en-US" altLang="zh-CN" dirty="0" smtClean="0"/>
                        <a:t>4</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333909306"/>
                  </a:ext>
                </a:extLst>
              </a:tr>
              <a:tr h="370840">
                <a:tc>
                  <a:txBody>
                    <a:bodyPr/>
                    <a:lstStyle/>
                    <a:p>
                      <a:pPr algn="ctr"/>
                      <a:r>
                        <a:rPr lang="en-US" altLang="zh-CN" dirty="0" smtClean="0"/>
                        <a:t>controller</a:t>
                      </a:r>
                      <a:endParaRPr lang="zh-CN" altLang="en-US" dirty="0"/>
                    </a:p>
                  </a:txBody>
                  <a:tcPr/>
                </a:tc>
                <a:tc>
                  <a:txBody>
                    <a:bodyPr/>
                    <a:lstStyle/>
                    <a:p>
                      <a:pPr algn="ctr"/>
                      <a:r>
                        <a:rPr lang="en-US" altLang="zh-CN" dirty="0" smtClean="0"/>
                        <a:t>varchar</a:t>
                      </a:r>
                      <a:endParaRPr lang="zh-CN" altLang="en-US" dirty="0"/>
                    </a:p>
                  </a:txBody>
                  <a:tcPr/>
                </a:tc>
                <a:tc>
                  <a:txBody>
                    <a:bodyPr/>
                    <a:lstStyle/>
                    <a:p>
                      <a:pPr algn="ctr"/>
                      <a:r>
                        <a:rPr lang="en-US" altLang="zh-CN" dirty="0" smtClean="0"/>
                        <a:t>10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010087652"/>
                  </a:ext>
                </a:extLst>
              </a:tr>
              <a:tr h="370840">
                <a:tc>
                  <a:txBody>
                    <a:bodyPr/>
                    <a:lstStyle/>
                    <a:p>
                      <a:pPr algn="ctr"/>
                      <a:r>
                        <a:rPr lang="en-US" altLang="zh-CN" dirty="0" err="1" smtClean="0"/>
                        <a:t>create_time</a:t>
                      </a:r>
                      <a:endParaRPr lang="zh-CN" altLang="en-US" dirty="0"/>
                    </a:p>
                  </a:txBody>
                  <a:tcPr/>
                </a:tc>
                <a:tc>
                  <a:txBody>
                    <a:bodyPr/>
                    <a:lstStyle/>
                    <a:p>
                      <a:pPr algn="ctr"/>
                      <a:r>
                        <a:rPr lang="en-US" altLang="zh-CN" dirty="0" err="1" smtClean="0"/>
                        <a:t>datetime</a:t>
                      </a:r>
                      <a:endParaRPr lang="zh-CN" altLang="en-US" dirty="0"/>
                    </a:p>
                  </a:txBody>
                  <a:tcPr/>
                </a:tc>
                <a:tc>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CURRENT_TIMESTAMP</a:t>
                      </a:r>
                      <a:endParaRPr lang="zh-CN" altLang="en-US" dirty="0" smtClean="0"/>
                    </a:p>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66526324"/>
                  </a:ext>
                </a:extLst>
              </a:tr>
              <a:tr h="370840">
                <a:tc>
                  <a:txBody>
                    <a:bodyPr/>
                    <a:lstStyle/>
                    <a:p>
                      <a:pPr algn="ctr"/>
                      <a:r>
                        <a:rPr lang="en-US" altLang="zh-CN" dirty="0" err="1" smtClean="0"/>
                        <a:t>last_modify_time</a:t>
                      </a:r>
                      <a:endParaRPr lang="zh-CN" altLang="en-US" dirty="0"/>
                    </a:p>
                  </a:txBody>
                  <a:tcPr/>
                </a:tc>
                <a:tc>
                  <a:txBody>
                    <a:bodyPr/>
                    <a:lstStyle/>
                    <a:p>
                      <a:pPr algn="ctr"/>
                      <a:r>
                        <a:rPr lang="en-US" altLang="zh-CN" dirty="0" err="1" smtClean="0"/>
                        <a:t>datetime</a:t>
                      </a:r>
                      <a:endParaRPr lang="zh-CN" altLang="en-US" dirty="0"/>
                    </a:p>
                  </a:txBody>
                  <a:tcPr/>
                </a:tc>
                <a:tc>
                  <a:txBody>
                    <a:bodyPr/>
                    <a:lstStyle/>
                    <a:p>
                      <a:pPr algn="ct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CURRENT_TIMESTAMP ON UPDATE CURRENT_TIMESTAMP</a:t>
                      </a:r>
                      <a:endParaRPr lang="zh-CN" altLang="en-US" dirty="0" smtClean="0"/>
                    </a:p>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872770209"/>
                  </a:ext>
                </a:extLst>
              </a:tr>
            </a:tbl>
          </a:graphicData>
        </a:graphic>
      </p:graphicFrame>
      <p:sp>
        <p:nvSpPr>
          <p:cNvPr id="3" name="文本框 2"/>
          <p:cNvSpPr txBox="1"/>
          <p:nvPr/>
        </p:nvSpPr>
        <p:spPr>
          <a:xfrm>
            <a:off x="1737801" y="882375"/>
            <a:ext cx="9772153" cy="707886"/>
          </a:xfrm>
          <a:prstGeom prst="rect">
            <a:avLst/>
          </a:prstGeom>
          <a:noFill/>
        </p:spPr>
        <p:txBody>
          <a:bodyPr wrap="square" rtlCol="0">
            <a:spAutoFit/>
          </a:bodyPr>
          <a:lstStyle/>
          <a:p>
            <a:r>
              <a:rPr lang="zh-CN" altLang="en-US" sz="4000" dirty="0" smtClean="0"/>
              <a:t>报名信息表</a:t>
            </a:r>
            <a:endParaRPr lang="zh-CN" altLang="en-US" sz="4000" dirty="0"/>
          </a:p>
        </p:txBody>
      </p:sp>
    </p:spTree>
    <p:extLst>
      <p:ext uri="{BB962C8B-B14F-4D97-AF65-F5344CB8AC3E}">
        <p14:creationId xmlns:p14="http://schemas.microsoft.com/office/powerpoint/2010/main" val="2161297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549338482"/>
              </p:ext>
            </p:extLst>
          </p:nvPr>
        </p:nvGraphicFramePr>
        <p:xfrm>
          <a:off x="942671" y="1228549"/>
          <a:ext cx="9704126" cy="4897120"/>
        </p:xfrm>
        <a:graphic>
          <a:graphicData uri="http://schemas.openxmlformats.org/drawingml/2006/table">
            <a:tbl>
              <a:tblPr firstRow="1" bandRow="1">
                <a:tableStyleId>{5C22544A-7EE6-4342-B048-85BDC9FD1C3A}</a:tableStyleId>
              </a:tblPr>
              <a:tblGrid>
                <a:gridCol w="2778540">
                  <a:extLst>
                    <a:ext uri="{9D8B030D-6E8A-4147-A177-3AD203B41FA5}">
                      <a16:colId xmlns:a16="http://schemas.microsoft.com/office/drawing/2014/main" val="1359324690"/>
                    </a:ext>
                  </a:extLst>
                </a:gridCol>
                <a:gridCol w="1121134">
                  <a:extLst>
                    <a:ext uri="{9D8B030D-6E8A-4147-A177-3AD203B41FA5}">
                      <a16:colId xmlns:a16="http://schemas.microsoft.com/office/drawing/2014/main" val="1694758090"/>
                    </a:ext>
                  </a:extLst>
                </a:gridCol>
                <a:gridCol w="977126">
                  <a:extLst>
                    <a:ext uri="{9D8B030D-6E8A-4147-A177-3AD203B41FA5}">
                      <a16:colId xmlns:a16="http://schemas.microsoft.com/office/drawing/2014/main" val="1176536748"/>
                    </a:ext>
                  </a:extLst>
                </a:gridCol>
                <a:gridCol w="2696376">
                  <a:extLst>
                    <a:ext uri="{9D8B030D-6E8A-4147-A177-3AD203B41FA5}">
                      <a16:colId xmlns:a16="http://schemas.microsoft.com/office/drawing/2014/main" val="3010607562"/>
                    </a:ext>
                  </a:extLst>
                </a:gridCol>
                <a:gridCol w="2130950">
                  <a:extLst>
                    <a:ext uri="{9D8B030D-6E8A-4147-A177-3AD203B41FA5}">
                      <a16:colId xmlns:a16="http://schemas.microsoft.com/office/drawing/2014/main" val="182951272"/>
                    </a:ext>
                  </a:extLst>
                </a:gridCol>
              </a:tblGrid>
              <a:tr h="370840">
                <a:tc>
                  <a:txBody>
                    <a:bodyPr/>
                    <a:lstStyle/>
                    <a:p>
                      <a:pPr algn="ctr"/>
                      <a:r>
                        <a:rPr lang="zh-CN" altLang="en-US" dirty="0" smtClean="0"/>
                        <a:t>字段</a:t>
                      </a:r>
                      <a:endParaRPr lang="zh-CN" altLang="en-US" dirty="0"/>
                    </a:p>
                  </a:txBody>
                  <a:tcPr/>
                </a:tc>
                <a:tc>
                  <a:txBody>
                    <a:bodyPr/>
                    <a:lstStyle/>
                    <a:p>
                      <a:pPr algn="ctr"/>
                      <a:r>
                        <a:rPr lang="zh-CN" altLang="en-US" dirty="0" smtClean="0"/>
                        <a:t>类型</a:t>
                      </a:r>
                      <a:endParaRPr lang="zh-CN" altLang="en-US" dirty="0"/>
                    </a:p>
                  </a:txBody>
                  <a:tcPr/>
                </a:tc>
                <a:tc>
                  <a:txBody>
                    <a:bodyPr/>
                    <a:lstStyle/>
                    <a:p>
                      <a:pPr algn="ctr"/>
                      <a:r>
                        <a:rPr lang="zh-CN" altLang="en-US" dirty="0" smtClean="0"/>
                        <a:t>长度</a:t>
                      </a:r>
                      <a:endParaRPr lang="zh-CN" altLang="en-US" dirty="0"/>
                    </a:p>
                  </a:txBody>
                  <a:tcPr/>
                </a:tc>
                <a:tc>
                  <a:txBody>
                    <a:bodyPr/>
                    <a:lstStyle/>
                    <a:p>
                      <a:pPr algn="ctr"/>
                      <a:r>
                        <a:rPr lang="zh-CN" altLang="en-US" dirty="0" smtClean="0"/>
                        <a:t>默认值</a:t>
                      </a:r>
                      <a:endParaRPr lang="zh-CN" altLang="en-US" dirty="0"/>
                    </a:p>
                  </a:txBody>
                  <a:tcPr/>
                </a:tc>
                <a:tc>
                  <a:txBody>
                    <a:bodyPr/>
                    <a:lstStyle/>
                    <a:p>
                      <a:pPr algn="ctr"/>
                      <a:r>
                        <a:rPr lang="zh-CN" altLang="en-US" dirty="0" smtClean="0"/>
                        <a:t>备注</a:t>
                      </a:r>
                      <a:endParaRPr lang="zh-CN" altLang="en-US" dirty="0"/>
                    </a:p>
                  </a:txBody>
                  <a:tcPr/>
                </a:tc>
                <a:extLst>
                  <a:ext uri="{0D108BD9-81ED-4DB2-BD59-A6C34878D82A}">
                    <a16:rowId xmlns:a16="http://schemas.microsoft.com/office/drawing/2014/main" val="3528588010"/>
                  </a:ext>
                </a:extLst>
              </a:tr>
              <a:tr h="370840">
                <a:tc>
                  <a:txBody>
                    <a:bodyPr/>
                    <a:lstStyle/>
                    <a:p>
                      <a:pPr algn="ctr"/>
                      <a:r>
                        <a:rPr lang="en-US" altLang="zh-CN" dirty="0" err="1" smtClean="0"/>
                        <a:t>user_id</a:t>
                      </a:r>
                      <a:endParaRPr lang="en-US" altLang="zh-CN" dirty="0" smtClean="0"/>
                    </a:p>
                  </a:txBody>
                  <a:tcPr/>
                </a:tc>
                <a:tc>
                  <a:txBody>
                    <a:bodyPr/>
                    <a:lstStyle/>
                    <a:p>
                      <a:pPr algn="ctr"/>
                      <a:r>
                        <a:rPr lang="en-US" altLang="zh-CN" dirty="0" err="1" smtClean="0"/>
                        <a:t>int</a:t>
                      </a:r>
                      <a:endParaRPr lang="zh-CN" altLang="en-US" dirty="0"/>
                    </a:p>
                  </a:txBody>
                  <a:tcPr/>
                </a:tc>
                <a:tc>
                  <a:txBody>
                    <a:bodyPr/>
                    <a:lstStyle/>
                    <a:p>
                      <a:pPr algn="ctr"/>
                      <a:r>
                        <a:rPr lang="en-US" altLang="zh-CN" dirty="0" smtClean="0"/>
                        <a:t>10</a:t>
                      </a:r>
                      <a:endParaRPr lang="zh-CN" altLang="en-US" dirty="0"/>
                    </a:p>
                  </a:txBody>
                  <a:tcPr/>
                </a:tc>
                <a:tc>
                  <a:txBody>
                    <a:bodyPr/>
                    <a:lstStyle/>
                    <a:p>
                      <a:pPr algn="ctr"/>
                      <a:endParaRPr lang="zh-CN" altLang="en-US" dirty="0"/>
                    </a:p>
                  </a:txBody>
                  <a:tcPr/>
                </a:tc>
                <a:tc>
                  <a:txBody>
                    <a:bodyPr/>
                    <a:lstStyle/>
                    <a:p>
                      <a:pPr algn="ctr"/>
                      <a:r>
                        <a:rPr lang="zh-CN" altLang="en-US" dirty="0" smtClean="0"/>
                        <a:t>自增主键</a:t>
                      </a:r>
                      <a:endParaRPr lang="zh-CN" altLang="en-US" dirty="0"/>
                    </a:p>
                  </a:txBody>
                  <a:tcPr/>
                </a:tc>
                <a:extLst>
                  <a:ext uri="{0D108BD9-81ED-4DB2-BD59-A6C34878D82A}">
                    <a16:rowId xmlns:a16="http://schemas.microsoft.com/office/drawing/2014/main" val="2402422937"/>
                  </a:ext>
                </a:extLst>
              </a:tr>
              <a:tr h="370840">
                <a:tc>
                  <a:txBody>
                    <a:bodyPr/>
                    <a:lstStyle/>
                    <a:p>
                      <a:pPr algn="ctr"/>
                      <a:r>
                        <a:rPr lang="en-US" altLang="zh-CN" dirty="0" err="1" smtClean="0"/>
                        <a:t>user_name</a:t>
                      </a:r>
                      <a:endParaRPr lang="en-US" altLang="zh-CN" dirty="0" smtClean="0"/>
                    </a:p>
                  </a:txBody>
                  <a:tcPr/>
                </a:tc>
                <a:tc>
                  <a:txBody>
                    <a:bodyPr/>
                    <a:lstStyle/>
                    <a:p>
                      <a:pPr algn="ctr"/>
                      <a:r>
                        <a:rPr lang="en-US" altLang="zh-CN" dirty="0" smtClean="0"/>
                        <a:t>varchar</a:t>
                      </a:r>
                      <a:endParaRPr lang="zh-CN" altLang="en-US" dirty="0"/>
                    </a:p>
                  </a:txBody>
                  <a:tcPr/>
                </a:tc>
                <a:tc>
                  <a:txBody>
                    <a:bodyPr/>
                    <a:lstStyle/>
                    <a:p>
                      <a:pPr algn="ctr"/>
                      <a:r>
                        <a:rPr lang="en-US" altLang="zh-CN" dirty="0" smtClean="0"/>
                        <a:t>20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331429904"/>
                  </a:ext>
                </a:extLst>
              </a:tr>
              <a:tr h="370840">
                <a:tc>
                  <a:txBody>
                    <a:bodyPr/>
                    <a:lstStyle/>
                    <a:p>
                      <a:pPr algn="ctr"/>
                      <a:r>
                        <a:rPr lang="en-US" altLang="zh-CN" dirty="0" smtClean="0"/>
                        <a:t>password</a:t>
                      </a:r>
                    </a:p>
                  </a:txBody>
                  <a:tcPr/>
                </a:tc>
                <a:tc>
                  <a:txBody>
                    <a:bodyPr/>
                    <a:lstStyle/>
                    <a:p>
                      <a:pPr algn="ctr"/>
                      <a:r>
                        <a:rPr lang="en-US" altLang="zh-CN" dirty="0" smtClean="0"/>
                        <a:t>varchar</a:t>
                      </a:r>
                      <a:endParaRPr lang="zh-CN" altLang="en-US" dirty="0"/>
                    </a:p>
                  </a:txBody>
                  <a:tcPr/>
                </a:tc>
                <a:tc>
                  <a:txBody>
                    <a:bodyPr/>
                    <a:lstStyle/>
                    <a:p>
                      <a:pPr algn="ctr"/>
                      <a:r>
                        <a:rPr lang="en-US" altLang="zh-CN" dirty="0" smtClean="0"/>
                        <a:t>255</a:t>
                      </a:r>
                      <a:endParaRPr lang="zh-CN" altLang="en-US" dirty="0"/>
                    </a:p>
                  </a:txBody>
                  <a:tcPr/>
                </a:tc>
                <a:tc>
                  <a:txBody>
                    <a:bodyPr/>
                    <a:lstStyle/>
                    <a:p>
                      <a:pPr algn="ctr"/>
                      <a:endParaRPr lang="zh-CN" altLang="en-US"/>
                    </a:p>
                  </a:txBody>
                  <a:tcPr/>
                </a:tc>
                <a:tc>
                  <a:txBody>
                    <a:bodyPr/>
                    <a:lstStyle/>
                    <a:p>
                      <a:pPr algn="ctr"/>
                      <a:endParaRPr lang="zh-CN" altLang="en-US" dirty="0"/>
                    </a:p>
                  </a:txBody>
                  <a:tcPr/>
                </a:tc>
                <a:extLst>
                  <a:ext uri="{0D108BD9-81ED-4DB2-BD59-A6C34878D82A}">
                    <a16:rowId xmlns:a16="http://schemas.microsoft.com/office/drawing/2014/main" val="4027783356"/>
                  </a:ext>
                </a:extLst>
              </a:tr>
              <a:tr h="370840">
                <a:tc>
                  <a:txBody>
                    <a:bodyPr/>
                    <a:lstStyle/>
                    <a:p>
                      <a:pPr algn="ctr"/>
                      <a:r>
                        <a:rPr lang="en-US" altLang="zh-CN" dirty="0" err="1" smtClean="0"/>
                        <a:t>id_card</a:t>
                      </a:r>
                      <a:endParaRPr lang="en-US" altLang="zh-CN" dirty="0" smtClean="0"/>
                    </a:p>
                  </a:txBody>
                  <a:tcPr/>
                </a:tc>
                <a:tc>
                  <a:txBody>
                    <a:bodyPr/>
                    <a:lstStyle/>
                    <a:p>
                      <a:pPr algn="ctr"/>
                      <a:r>
                        <a:rPr lang="en-US" altLang="zh-CN" smtClean="0"/>
                        <a:t>varchar</a:t>
                      </a:r>
                      <a:endParaRPr lang="zh-CN" altLang="en-US" dirty="0"/>
                    </a:p>
                  </a:txBody>
                  <a:tcPr/>
                </a:tc>
                <a:tc>
                  <a:txBody>
                    <a:bodyPr/>
                    <a:lstStyle/>
                    <a:p>
                      <a:pPr algn="ctr"/>
                      <a:r>
                        <a:rPr lang="en-US" altLang="zh-CN" dirty="0" smtClean="0"/>
                        <a:t>18</a:t>
                      </a:r>
                      <a:endParaRPr lang="zh-CN" altLang="en-US" dirty="0"/>
                    </a:p>
                  </a:txBody>
                  <a:tcPr/>
                </a:tc>
                <a:tc>
                  <a:txBody>
                    <a:bodyPr/>
                    <a:lstStyle/>
                    <a:p>
                      <a:pPr algn="ctr"/>
                      <a:endParaRPr lang="zh-CN" altLang="en-US" dirty="0"/>
                    </a:p>
                  </a:txBody>
                  <a:tcPr/>
                </a:tc>
                <a:tc>
                  <a:txBody>
                    <a:bodyPr/>
                    <a:lstStyle/>
                    <a:p>
                      <a:pPr algn="ctr"/>
                      <a:r>
                        <a:rPr lang="zh-CN" altLang="en-US" dirty="0" smtClean="0"/>
                        <a:t>唯一索引</a:t>
                      </a:r>
                      <a:endParaRPr lang="zh-CN" altLang="en-US" dirty="0"/>
                    </a:p>
                  </a:txBody>
                  <a:tcPr/>
                </a:tc>
                <a:extLst>
                  <a:ext uri="{0D108BD9-81ED-4DB2-BD59-A6C34878D82A}">
                    <a16:rowId xmlns:a16="http://schemas.microsoft.com/office/drawing/2014/main" val="2333909306"/>
                  </a:ext>
                </a:extLst>
              </a:tr>
              <a:tr h="370840">
                <a:tc>
                  <a:txBody>
                    <a:bodyPr/>
                    <a:lstStyle/>
                    <a:p>
                      <a:pPr algn="ctr"/>
                      <a:r>
                        <a:rPr lang="en-US" altLang="zh-CN" dirty="0" err="1" smtClean="0"/>
                        <a:t>user_phone</a:t>
                      </a:r>
                      <a:endParaRPr lang="en-US" altLang="zh-CN" dirty="0" smtClean="0"/>
                    </a:p>
                  </a:txBody>
                  <a:tcPr/>
                </a:tc>
                <a:tc>
                  <a:txBody>
                    <a:bodyPr/>
                    <a:lstStyle/>
                    <a:p>
                      <a:pPr algn="ctr"/>
                      <a:r>
                        <a:rPr lang="en-US" altLang="zh-CN" smtClean="0"/>
                        <a:t>varchar</a:t>
                      </a:r>
                      <a:endParaRPr lang="zh-CN" altLang="en-US" dirty="0"/>
                    </a:p>
                  </a:txBody>
                  <a:tcPr/>
                </a:tc>
                <a:tc>
                  <a:txBody>
                    <a:bodyPr/>
                    <a:lstStyle/>
                    <a:p>
                      <a:pPr algn="ctr"/>
                      <a:r>
                        <a:rPr lang="en-US" altLang="zh-CN" dirty="0" smtClean="0"/>
                        <a:t>11</a:t>
                      </a:r>
                      <a:endParaRPr lang="zh-CN" altLang="en-US" dirty="0"/>
                    </a:p>
                  </a:txBody>
                  <a:tcPr/>
                </a:tc>
                <a:tc>
                  <a:txBody>
                    <a:bodyPr/>
                    <a:lstStyle/>
                    <a:p>
                      <a:pPr algn="ctr"/>
                      <a:endParaRPr lang="zh-CN" altLang="en-US" dirty="0"/>
                    </a:p>
                  </a:txBody>
                  <a:tcPr/>
                </a:tc>
                <a:tc>
                  <a:txBody>
                    <a:bodyPr/>
                    <a:lstStyle/>
                    <a:p>
                      <a:pPr algn="ctr"/>
                      <a:r>
                        <a:rPr lang="zh-CN" altLang="en-US" dirty="0" smtClean="0"/>
                        <a:t>唯一索引</a:t>
                      </a:r>
                      <a:endParaRPr lang="zh-CN" altLang="en-US" dirty="0"/>
                    </a:p>
                  </a:txBody>
                  <a:tcPr/>
                </a:tc>
                <a:extLst>
                  <a:ext uri="{0D108BD9-81ED-4DB2-BD59-A6C34878D82A}">
                    <a16:rowId xmlns:a16="http://schemas.microsoft.com/office/drawing/2014/main" val="3010087652"/>
                  </a:ext>
                </a:extLst>
              </a:tr>
              <a:tr h="370840">
                <a:tc>
                  <a:txBody>
                    <a:bodyPr/>
                    <a:lstStyle/>
                    <a:p>
                      <a:pPr algn="ctr"/>
                      <a:r>
                        <a:rPr lang="en-US" altLang="zh-CN" dirty="0" smtClean="0"/>
                        <a:t>nation</a:t>
                      </a:r>
                    </a:p>
                  </a:txBody>
                  <a:tcPr/>
                </a:tc>
                <a:tc>
                  <a:txBody>
                    <a:bodyPr/>
                    <a:lstStyle/>
                    <a:p>
                      <a:pPr algn="ctr"/>
                      <a:r>
                        <a:rPr lang="en-US" altLang="zh-CN" dirty="0" smtClean="0"/>
                        <a:t>varchar</a:t>
                      </a:r>
                      <a:endParaRPr lang="zh-CN" altLang="en-US" dirty="0"/>
                    </a:p>
                  </a:txBody>
                  <a:tcPr/>
                </a:tc>
                <a:tc>
                  <a:txBody>
                    <a:bodyPr/>
                    <a:lstStyle/>
                    <a:p>
                      <a:pPr algn="ctr"/>
                      <a:r>
                        <a:rPr lang="en-US" altLang="zh-CN" dirty="0" smtClean="0"/>
                        <a:t>20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66526324"/>
                  </a:ext>
                </a:extLst>
              </a:tr>
              <a:tr h="370840">
                <a:tc>
                  <a:txBody>
                    <a:bodyPr/>
                    <a:lstStyle/>
                    <a:p>
                      <a:pPr algn="ctr"/>
                      <a:r>
                        <a:rPr lang="en-US" altLang="zh-CN" dirty="0" smtClean="0"/>
                        <a:t>age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t>int</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txBody>
                  <a:tcPr/>
                </a:tc>
                <a:tc>
                  <a:txBody>
                    <a:bodyPr/>
                    <a:lstStyle/>
                    <a:p>
                      <a:pPr algn="ctr"/>
                      <a:r>
                        <a:rPr lang="en-US" altLang="zh-CN" dirty="0" smtClean="0">
                          <a:solidFill>
                            <a:srgbClr val="FF0000"/>
                          </a:solidFill>
                        </a:rPr>
                        <a:t>3</a:t>
                      </a:r>
                      <a:endParaRPr lang="zh-CN" altLang="en-US" dirty="0">
                        <a:solidFill>
                          <a:srgbClr val="FF0000"/>
                        </a:solidFill>
                      </a:endParaRPr>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872770209"/>
                  </a:ext>
                </a:extLst>
              </a:tr>
              <a:tr h="370840">
                <a:tc>
                  <a:txBody>
                    <a:bodyPr/>
                    <a:lstStyle/>
                    <a:p>
                      <a:pPr algn="ctr"/>
                      <a:r>
                        <a:rPr lang="en-US" altLang="zh-CN" dirty="0" err="1" smtClean="0"/>
                        <a:t>body_state</a:t>
                      </a:r>
                      <a:endParaRPr lang="en-US" altLang="zh-CN" dirty="0" smtClean="0"/>
                    </a:p>
                  </a:txBody>
                  <a:tcPr/>
                </a:tc>
                <a:tc>
                  <a:txBody>
                    <a:bodyPr/>
                    <a:lstStyle/>
                    <a:p>
                      <a:pPr algn="ctr"/>
                      <a:r>
                        <a:rPr lang="en-US" altLang="zh-CN" dirty="0" err="1" smtClean="0"/>
                        <a:t>tinyint</a:t>
                      </a:r>
                      <a:endParaRPr lang="zh-CN" altLang="en-US" dirty="0"/>
                    </a:p>
                  </a:txBody>
                  <a:tcPr/>
                </a:tc>
                <a:tc>
                  <a:txBody>
                    <a:bodyPr/>
                    <a:lstStyle/>
                    <a:p>
                      <a:pPr algn="ctr"/>
                      <a:r>
                        <a:rPr lang="en-US" altLang="zh-CN" dirty="0" smtClean="0"/>
                        <a:t>4</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233929321"/>
                  </a:ext>
                </a:extLst>
              </a:tr>
              <a:tr h="370840">
                <a:tc>
                  <a:txBody>
                    <a:bodyPr/>
                    <a:lstStyle/>
                    <a:p>
                      <a:pPr algn="ctr"/>
                      <a:r>
                        <a:rPr lang="en-US" altLang="zh-CN" dirty="0" err="1" smtClean="0"/>
                        <a:t>create_time</a:t>
                      </a:r>
                      <a:endParaRPr lang="en-US" altLang="zh-CN" dirty="0" smtClean="0"/>
                    </a:p>
                  </a:txBody>
                  <a:tcPr/>
                </a:tc>
                <a:tc>
                  <a:txBody>
                    <a:bodyPr/>
                    <a:lstStyle/>
                    <a:p>
                      <a:pPr algn="ctr"/>
                      <a:r>
                        <a:rPr lang="en-US" altLang="zh-CN" smtClean="0"/>
                        <a:t>datetime</a:t>
                      </a:r>
                      <a:endParaRPr lang="zh-CN" altLang="en-US" dirty="0"/>
                    </a:p>
                  </a:txBody>
                  <a:tcPr/>
                </a:tc>
                <a:tc>
                  <a:txBody>
                    <a:bodyPr/>
                    <a:lstStyle/>
                    <a:p>
                      <a:pPr algn="ctr"/>
                      <a:endParaRPr lang="zh-CN" altLang="en-US" dirty="0"/>
                    </a:p>
                  </a:txBody>
                  <a:tcPr/>
                </a:tc>
                <a:tc>
                  <a:txBody>
                    <a:bodyPr/>
                    <a:lstStyle/>
                    <a:p>
                      <a:pPr algn="ctr"/>
                      <a:r>
                        <a:rPr lang="en-US" altLang="zh-CN" dirty="0" smtClean="0"/>
                        <a:t>CURRENT_TIMESTAMP </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564585485"/>
                  </a:ext>
                </a:extLst>
              </a:tr>
              <a:tr h="370840">
                <a:tc>
                  <a:txBody>
                    <a:bodyPr/>
                    <a:lstStyle/>
                    <a:p>
                      <a:pPr algn="ctr"/>
                      <a:r>
                        <a:rPr lang="en-US" altLang="zh-CN" dirty="0" err="1" smtClean="0"/>
                        <a:t>last_modify_time</a:t>
                      </a:r>
                      <a:endParaRPr lang="en-US" altLang="zh-CN" dirty="0" smtClean="0"/>
                    </a:p>
                  </a:txBody>
                  <a:tcPr/>
                </a:tc>
                <a:tc>
                  <a:txBody>
                    <a:bodyPr/>
                    <a:lstStyle/>
                    <a:p>
                      <a:pPr algn="ctr"/>
                      <a:r>
                        <a:rPr lang="en-US" altLang="zh-CN" dirty="0" err="1" smtClean="0"/>
                        <a:t>datetime</a:t>
                      </a:r>
                      <a:endParaRPr lang="zh-CN" altLang="en-US" dirty="0"/>
                    </a:p>
                  </a:txBody>
                  <a:tcPr/>
                </a:tc>
                <a:tc>
                  <a:txBody>
                    <a:bodyPr/>
                    <a:lstStyle/>
                    <a:p>
                      <a:pPr algn="ctr"/>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smtClean="0"/>
                        <a:t>CURRENT_TIMESTAMP ON UPDATE CURRENT_TIMESTAMP</a:t>
                      </a:r>
                      <a:endParaRPr lang="zh-CN" altLang="en-US" dirty="0" smtClean="0"/>
                    </a:p>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472901508"/>
                  </a:ext>
                </a:extLst>
              </a:tr>
            </a:tbl>
          </a:graphicData>
        </a:graphic>
      </p:graphicFrame>
      <p:sp>
        <p:nvSpPr>
          <p:cNvPr id="3" name="文本框 2"/>
          <p:cNvSpPr txBox="1"/>
          <p:nvPr/>
        </p:nvSpPr>
        <p:spPr>
          <a:xfrm>
            <a:off x="942671" y="413248"/>
            <a:ext cx="9772153" cy="707886"/>
          </a:xfrm>
          <a:prstGeom prst="rect">
            <a:avLst/>
          </a:prstGeom>
          <a:noFill/>
        </p:spPr>
        <p:txBody>
          <a:bodyPr wrap="square" rtlCol="0">
            <a:spAutoFit/>
          </a:bodyPr>
          <a:lstStyle/>
          <a:p>
            <a:r>
              <a:rPr lang="zh-CN" altLang="en-US" sz="4000" dirty="0"/>
              <a:t>用户</a:t>
            </a:r>
            <a:r>
              <a:rPr lang="zh-CN" altLang="en-US" sz="4000" dirty="0" smtClean="0"/>
              <a:t>信息表</a:t>
            </a:r>
            <a:endParaRPr lang="zh-CN" altLang="en-US" sz="4000" dirty="0"/>
          </a:p>
        </p:txBody>
      </p:sp>
    </p:spTree>
    <p:extLst>
      <p:ext uri="{BB962C8B-B14F-4D97-AF65-F5344CB8AC3E}">
        <p14:creationId xmlns:p14="http://schemas.microsoft.com/office/powerpoint/2010/main" val="241449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1745" y="318799"/>
            <a:ext cx="2512292" cy="1676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119910" y="1357744"/>
            <a:ext cx="1089890" cy="2955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smtClean="0"/>
              <a:t>注册</a:t>
            </a:r>
            <a:endParaRPr lang="zh-CN" altLang="en-US" dirty="0"/>
          </a:p>
        </p:txBody>
      </p:sp>
      <p:sp>
        <p:nvSpPr>
          <p:cNvPr id="6" name="矩形 5"/>
          <p:cNvSpPr/>
          <p:nvPr/>
        </p:nvSpPr>
        <p:spPr>
          <a:xfrm>
            <a:off x="618836" y="452582"/>
            <a:ext cx="1902691" cy="711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smtClean="0"/>
              <a:t>Phone</a:t>
            </a:r>
            <a:r>
              <a:rPr lang="zh-CN" altLang="en-US" sz="1600" dirty="0" smtClean="0"/>
              <a:t>，</a:t>
            </a:r>
            <a:r>
              <a:rPr lang="en-US" altLang="zh-CN" sz="1600" dirty="0" smtClean="0"/>
              <a:t>password</a:t>
            </a:r>
            <a:r>
              <a:rPr lang="zh-CN" altLang="en-US" sz="1600" dirty="0" smtClean="0"/>
              <a:t>，</a:t>
            </a:r>
            <a:r>
              <a:rPr lang="en-US" altLang="zh-CN" sz="1600" dirty="0" smtClean="0"/>
              <a:t>name</a:t>
            </a:r>
            <a:r>
              <a:rPr lang="zh-CN" altLang="en-US" sz="1600" dirty="0" smtClean="0"/>
              <a:t>，</a:t>
            </a:r>
            <a:r>
              <a:rPr lang="en-US" altLang="zh-CN" sz="1600" dirty="0" err="1" smtClean="0"/>
              <a:t>idcard</a:t>
            </a:r>
            <a:endParaRPr lang="en-US" altLang="zh-CN" sz="1600" dirty="0" smtClean="0"/>
          </a:p>
          <a:p>
            <a:pPr algn="ctr"/>
            <a:r>
              <a:rPr lang="en-US" altLang="zh-CN" sz="1600" dirty="0" smtClean="0"/>
              <a:t>…….</a:t>
            </a:r>
            <a:endParaRPr lang="zh-CN" altLang="en-US" sz="1600" dirty="0"/>
          </a:p>
        </p:txBody>
      </p:sp>
      <p:sp>
        <p:nvSpPr>
          <p:cNvPr id="7" name="矩形 6"/>
          <p:cNvSpPr/>
          <p:nvPr/>
        </p:nvSpPr>
        <p:spPr>
          <a:xfrm>
            <a:off x="3634509" y="318799"/>
            <a:ext cx="2512292" cy="1676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345710" y="1330036"/>
            <a:ext cx="1089890" cy="2955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登录</a:t>
            </a:r>
          </a:p>
        </p:txBody>
      </p:sp>
      <p:sp>
        <p:nvSpPr>
          <p:cNvPr id="9" name="矩形 8"/>
          <p:cNvSpPr/>
          <p:nvPr/>
        </p:nvSpPr>
        <p:spPr>
          <a:xfrm>
            <a:off x="4345710" y="1662545"/>
            <a:ext cx="1089890" cy="2955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smtClean="0"/>
              <a:t>注册</a:t>
            </a:r>
            <a:endParaRPr lang="zh-CN" altLang="en-US" dirty="0"/>
          </a:p>
        </p:txBody>
      </p:sp>
      <p:sp>
        <p:nvSpPr>
          <p:cNvPr id="10" name="矩形 9"/>
          <p:cNvSpPr/>
          <p:nvPr/>
        </p:nvSpPr>
        <p:spPr>
          <a:xfrm>
            <a:off x="4031673" y="478054"/>
            <a:ext cx="1902691" cy="711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smtClean="0"/>
              <a:t>Phone</a:t>
            </a:r>
          </a:p>
          <a:p>
            <a:pPr algn="ctr"/>
            <a:r>
              <a:rPr lang="en-US" altLang="zh-CN" sz="1600" dirty="0" smtClean="0"/>
              <a:t>password</a:t>
            </a:r>
            <a:endParaRPr lang="zh-CN" altLang="en-US" sz="1600" dirty="0"/>
          </a:p>
        </p:txBody>
      </p:sp>
      <p:sp>
        <p:nvSpPr>
          <p:cNvPr id="11" name="矩形 10"/>
          <p:cNvSpPr/>
          <p:nvPr/>
        </p:nvSpPr>
        <p:spPr>
          <a:xfrm>
            <a:off x="1334655" y="2890981"/>
            <a:ext cx="4599709" cy="2004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706419" y="3304307"/>
            <a:ext cx="3659908" cy="11776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dirty="0" smtClean="0"/>
              <a:t>课程</a:t>
            </a:r>
            <a:r>
              <a:rPr lang="en-US" altLang="zh-CN" sz="1600" dirty="0" smtClean="0"/>
              <a:t>1</a:t>
            </a:r>
            <a:r>
              <a:rPr lang="zh-CN" altLang="en-US" sz="1600" dirty="0" smtClean="0"/>
              <a:t>，教师，开课时间  </a:t>
            </a:r>
            <a:r>
              <a:rPr lang="zh-CN" altLang="en-US" sz="1600" b="1" dirty="0" smtClean="0">
                <a:solidFill>
                  <a:schemeClr val="tx1"/>
                </a:solidFill>
              </a:rPr>
              <a:t>详情</a:t>
            </a:r>
            <a:r>
              <a:rPr lang="zh-CN" altLang="en-US" sz="1600" dirty="0" smtClean="0">
                <a:solidFill>
                  <a:schemeClr val="tx1"/>
                </a:solidFill>
              </a:rPr>
              <a:t> </a:t>
            </a:r>
            <a:r>
              <a:rPr lang="zh-CN" altLang="en-US" sz="1600" dirty="0" smtClean="0"/>
              <a:t> </a:t>
            </a:r>
            <a:r>
              <a:rPr lang="zh-CN" altLang="en-US" sz="1600" b="1" dirty="0" smtClean="0">
                <a:solidFill>
                  <a:schemeClr val="tx1"/>
                </a:solidFill>
              </a:rPr>
              <a:t>报名</a:t>
            </a:r>
            <a:endParaRPr lang="en-US" altLang="zh-CN" sz="1600" b="1" dirty="0" smtClean="0">
              <a:solidFill>
                <a:schemeClr val="tx1"/>
              </a:solidFill>
            </a:endParaRPr>
          </a:p>
          <a:p>
            <a:pPr algn="ctr"/>
            <a:r>
              <a:rPr lang="zh-CN" altLang="en-US" sz="1600" dirty="0" smtClean="0"/>
              <a:t>课程</a:t>
            </a:r>
            <a:r>
              <a:rPr lang="en-US" altLang="zh-CN" sz="1600" dirty="0" smtClean="0"/>
              <a:t>2</a:t>
            </a:r>
            <a:r>
              <a:rPr lang="zh-CN" altLang="en-US" sz="1600" dirty="0" smtClean="0"/>
              <a:t>，教师，开课时间  </a:t>
            </a:r>
            <a:r>
              <a:rPr lang="zh-CN" altLang="en-US" sz="1600" b="1" dirty="0">
                <a:solidFill>
                  <a:schemeClr val="tx1"/>
                </a:solidFill>
              </a:rPr>
              <a:t>详情</a:t>
            </a:r>
            <a:r>
              <a:rPr lang="zh-CN" altLang="en-US" sz="1600" dirty="0" smtClean="0"/>
              <a:t>  </a:t>
            </a:r>
            <a:r>
              <a:rPr lang="zh-CN" altLang="en-US" sz="1600" b="1" dirty="0" smtClean="0">
                <a:solidFill>
                  <a:schemeClr val="tx1"/>
                </a:solidFill>
              </a:rPr>
              <a:t>报名</a:t>
            </a:r>
            <a:endParaRPr lang="en-US" altLang="zh-CN" sz="1600" b="1" dirty="0" smtClean="0">
              <a:solidFill>
                <a:schemeClr val="tx1"/>
              </a:solidFill>
            </a:endParaRPr>
          </a:p>
          <a:p>
            <a:pPr algn="ctr"/>
            <a:r>
              <a:rPr lang="zh-CN" altLang="en-US" sz="1600" dirty="0" smtClean="0"/>
              <a:t>课程</a:t>
            </a:r>
            <a:r>
              <a:rPr lang="en-US" altLang="zh-CN" sz="1600" dirty="0"/>
              <a:t>3</a:t>
            </a:r>
            <a:r>
              <a:rPr lang="zh-CN" altLang="en-US" sz="1600" dirty="0" smtClean="0"/>
              <a:t>，教师，开课时间  </a:t>
            </a:r>
            <a:r>
              <a:rPr lang="zh-CN" altLang="en-US" sz="1600" b="1" dirty="0" smtClean="0">
                <a:solidFill>
                  <a:schemeClr val="tx1"/>
                </a:solidFill>
              </a:rPr>
              <a:t>详情</a:t>
            </a:r>
            <a:r>
              <a:rPr lang="zh-CN" altLang="en-US" sz="1600" dirty="0" smtClean="0"/>
              <a:t>  </a:t>
            </a:r>
            <a:r>
              <a:rPr lang="zh-CN" altLang="en-US" sz="1600" b="1" dirty="0" smtClean="0">
                <a:solidFill>
                  <a:schemeClr val="tx1"/>
                </a:solidFill>
              </a:rPr>
              <a:t>报名</a:t>
            </a:r>
            <a:endParaRPr lang="en-US" altLang="zh-CN" sz="1600" b="1" dirty="0" smtClean="0">
              <a:solidFill>
                <a:schemeClr val="tx1"/>
              </a:solidFill>
            </a:endParaRPr>
          </a:p>
          <a:p>
            <a:pPr algn="ctr"/>
            <a:r>
              <a:rPr lang="zh-CN" altLang="en-US" sz="1600" dirty="0" smtClean="0"/>
              <a:t>课程</a:t>
            </a:r>
            <a:r>
              <a:rPr lang="en-US" altLang="zh-CN" sz="1600" dirty="0"/>
              <a:t>4</a:t>
            </a:r>
            <a:r>
              <a:rPr lang="zh-CN" altLang="en-US" sz="1600" dirty="0" smtClean="0"/>
              <a:t>，教师，开课时间  </a:t>
            </a:r>
            <a:r>
              <a:rPr lang="zh-CN" altLang="en-US" sz="1600" b="1" dirty="0" smtClean="0">
                <a:solidFill>
                  <a:schemeClr val="tx1"/>
                </a:solidFill>
              </a:rPr>
              <a:t>详情</a:t>
            </a:r>
            <a:r>
              <a:rPr lang="zh-CN" altLang="en-US" sz="1600" dirty="0" smtClean="0"/>
              <a:t>  </a:t>
            </a:r>
            <a:r>
              <a:rPr lang="zh-CN" altLang="en-US" sz="1600" b="1" dirty="0" smtClean="0">
                <a:solidFill>
                  <a:schemeClr val="tx1"/>
                </a:solidFill>
              </a:rPr>
              <a:t>报名</a:t>
            </a:r>
            <a:endParaRPr lang="en-US" altLang="zh-CN" sz="1600" b="1" dirty="0" smtClean="0">
              <a:solidFill>
                <a:schemeClr val="tx1"/>
              </a:solidFill>
            </a:endParaRPr>
          </a:p>
          <a:p>
            <a:pPr algn="ctr"/>
            <a:r>
              <a:rPr lang="en-US" altLang="zh-CN" sz="1600" dirty="0" smtClean="0"/>
              <a:t>…..</a:t>
            </a:r>
            <a:endParaRPr lang="zh-CN" altLang="en-US" sz="1600" dirty="0"/>
          </a:p>
        </p:txBody>
      </p:sp>
      <p:sp>
        <p:nvSpPr>
          <p:cNvPr id="13" name="矩形 12"/>
          <p:cNvSpPr/>
          <p:nvPr/>
        </p:nvSpPr>
        <p:spPr>
          <a:xfrm>
            <a:off x="4696692" y="2979303"/>
            <a:ext cx="1089890" cy="2955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我</a:t>
            </a:r>
          </a:p>
        </p:txBody>
      </p:sp>
      <p:sp>
        <p:nvSpPr>
          <p:cNvPr id="14" name="矩形 13"/>
          <p:cNvSpPr/>
          <p:nvPr/>
        </p:nvSpPr>
        <p:spPr>
          <a:xfrm>
            <a:off x="7813964" y="766618"/>
            <a:ext cx="2512292" cy="1697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8243454" y="914400"/>
            <a:ext cx="1902691" cy="14316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smtClean="0"/>
              <a:t>Phone</a:t>
            </a:r>
            <a:endParaRPr lang="en-US" altLang="zh-CN" sz="1600" dirty="0"/>
          </a:p>
          <a:p>
            <a:pPr algn="ctr"/>
            <a:r>
              <a:rPr lang="en-US" altLang="zh-CN" sz="1600" dirty="0" err="1" smtClean="0"/>
              <a:t>Idcard</a:t>
            </a:r>
            <a:endParaRPr lang="en-US" altLang="zh-CN" sz="1600" dirty="0" smtClean="0"/>
          </a:p>
          <a:p>
            <a:pPr algn="ctr"/>
            <a:r>
              <a:rPr lang="en-US" altLang="zh-CN" sz="1600" dirty="0" smtClean="0"/>
              <a:t>Name</a:t>
            </a:r>
          </a:p>
          <a:p>
            <a:pPr algn="ctr"/>
            <a:r>
              <a:rPr lang="en-US" altLang="zh-CN" sz="1600" dirty="0" smtClean="0"/>
              <a:t>nation</a:t>
            </a:r>
          </a:p>
          <a:p>
            <a:pPr algn="ctr"/>
            <a:r>
              <a:rPr lang="en-US" altLang="zh-CN" sz="1600" dirty="0" err="1" smtClean="0"/>
              <a:t>Age,bodystate</a:t>
            </a:r>
            <a:endParaRPr lang="en-US" altLang="zh-CN" sz="1600" dirty="0" smtClean="0"/>
          </a:p>
        </p:txBody>
      </p:sp>
      <p:sp>
        <p:nvSpPr>
          <p:cNvPr id="19" name="矩形 18"/>
          <p:cNvSpPr/>
          <p:nvPr/>
        </p:nvSpPr>
        <p:spPr>
          <a:xfrm>
            <a:off x="5024582" y="5116945"/>
            <a:ext cx="6373091" cy="1505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984010" y="5359397"/>
            <a:ext cx="3659908" cy="11776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dirty="0" smtClean="0"/>
              <a:t>课程名，教师，课程内容，开课时间，课程状态，报名状态，报名时间</a:t>
            </a:r>
            <a:endParaRPr lang="zh-CN" altLang="en-US" sz="1600" dirty="0"/>
          </a:p>
        </p:txBody>
      </p:sp>
      <p:sp>
        <p:nvSpPr>
          <p:cNvPr id="21" name="矩形 20"/>
          <p:cNvSpPr/>
          <p:nvPr/>
        </p:nvSpPr>
        <p:spPr>
          <a:xfrm>
            <a:off x="9975850" y="5860471"/>
            <a:ext cx="1089890" cy="29556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报名</a:t>
            </a:r>
          </a:p>
        </p:txBody>
      </p:sp>
      <p:sp>
        <p:nvSpPr>
          <p:cNvPr id="22" name="矩形 21"/>
          <p:cNvSpPr/>
          <p:nvPr/>
        </p:nvSpPr>
        <p:spPr>
          <a:xfrm>
            <a:off x="7516090" y="2949862"/>
            <a:ext cx="4096328" cy="1446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759701" y="3455553"/>
            <a:ext cx="3659908" cy="6557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1600" dirty="0" smtClean="0"/>
              <a:t>等待审核，可在个人信息查看审核状态</a:t>
            </a:r>
            <a:endParaRPr lang="zh-CN" altLang="en-US" sz="1600" dirty="0"/>
          </a:p>
        </p:txBody>
      </p:sp>
      <p:cxnSp>
        <p:nvCxnSpPr>
          <p:cNvPr id="26" name="直接箭头连接符 25"/>
          <p:cNvCxnSpPr>
            <a:stCxn id="5" idx="2"/>
            <a:endCxn id="11" idx="0"/>
          </p:cNvCxnSpPr>
          <p:nvPr/>
        </p:nvCxnSpPr>
        <p:spPr>
          <a:xfrm>
            <a:off x="1664855" y="1653308"/>
            <a:ext cx="1969655" cy="1237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8" idx="3"/>
            <a:endCxn id="11" idx="0"/>
          </p:cNvCxnSpPr>
          <p:nvPr/>
        </p:nvCxnSpPr>
        <p:spPr>
          <a:xfrm flipH="1">
            <a:off x="3634510" y="1477818"/>
            <a:ext cx="1801090" cy="1413163"/>
          </a:xfrm>
          <a:prstGeom prst="bentConnector4">
            <a:avLst>
              <a:gd name="adj1" fmla="val -12692"/>
              <a:gd name="adj2" fmla="val 5522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9" idx="1"/>
            <a:endCxn id="4" idx="3"/>
          </p:cNvCxnSpPr>
          <p:nvPr/>
        </p:nvCxnSpPr>
        <p:spPr>
          <a:xfrm flipH="1" flipV="1">
            <a:off x="2854037" y="1156927"/>
            <a:ext cx="1491673" cy="653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14" idx="1"/>
          </p:cNvCxnSpPr>
          <p:nvPr/>
        </p:nvCxnSpPr>
        <p:spPr>
          <a:xfrm flipV="1">
            <a:off x="5241637" y="1615173"/>
            <a:ext cx="2572327" cy="1334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19" idx="1"/>
          </p:cNvCxnSpPr>
          <p:nvPr/>
        </p:nvCxnSpPr>
        <p:spPr>
          <a:xfrm>
            <a:off x="4345710" y="4141352"/>
            <a:ext cx="678872" cy="17283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5024582" y="4141352"/>
            <a:ext cx="2068945" cy="9755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22" idx="2"/>
          </p:cNvCxnSpPr>
          <p:nvPr/>
        </p:nvCxnSpPr>
        <p:spPr>
          <a:xfrm flipH="1" flipV="1">
            <a:off x="9564254" y="4396509"/>
            <a:ext cx="931140" cy="14639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648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48070" y="1208598"/>
            <a:ext cx="9167854" cy="2600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2359550" y="1926203"/>
            <a:ext cx="7800229" cy="157435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rPr>
              <a:t>课程</a:t>
            </a:r>
            <a:r>
              <a:rPr lang="en-US" altLang="zh-CN" dirty="0" smtClean="0">
                <a:solidFill>
                  <a:schemeClr val="bg1"/>
                </a:solidFill>
              </a:rPr>
              <a:t>1</a:t>
            </a:r>
            <a:r>
              <a:rPr lang="zh-CN" altLang="en-US" dirty="0" smtClean="0">
                <a:solidFill>
                  <a:schemeClr val="bg1"/>
                </a:solidFill>
              </a:rPr>
              <a:t>，用户</a:t>
            </a:r>
            <a:r>
              <a:rPr lang="en-US" altLang="zh-CN" dirty="0" smtClean="0">
                <a:solidFill>
                  <a:schemeClr val="bg1"/>
                </a:solidFill>
              </a:rPr>
              <a:t>1</a:t>
            </a:r>
            <a:r>
              <a:rPr lang="zh-CN" altLang="en-US" dirty="0" smtClean="0">
                <a:solidFill>
                  <a:schemeClr val="bg1"/>
                </a:solidFill>
              </a:rPr>
              <a:t>，报名状态，操作人，报名时间，最后修改时间</a:t>
            </a:r>
            <a:endParaRPr lang="en-US" altLang="zh-CN" dirty="0" smtClean="0">
              <a:solidFill>
                <a:schemeClr val="bg1"/>
              </a:solidFill>
            </a:endParaRPr>
          </a:p>
          <a:p>
            <a:r>
              <a:rPr lang="zh-CN" altLang="en-US" dirty="0" smtClean="0">
                <a:solidFill>
                  <a:schemeClr val="bg1"/>
                </a:solidFill>
              </a:rPr>
              <a:t>课程</a:t>
            </a:r>
            <a:r>
              <a:rPr lang="en-US" altLang="zh-CN" dirty="0" smtClean="0">
                <a:solidFill>
                  <a:schemeClr val="bg1"/>
                </a:solidFill>
              </a:rPr>
              <a:t>2</a:t>
            </a:r>
            <a:r>
              <a:rPr lang="zh-CN" altLang="en-US" dirty="0" smtClean="0">
                <a:solidFill>
                  <a:schemeClr val="bg1"/>
                </a:solidFill>
              </a:rPr>
              <a:t>，用户</a:t>
            </a:r>
            <a:r>
              <a:rPr lang="en-US" altLang="zh-CN" dirty="0">
                <a:solidFill>
                  <a:schemeClr val="bg1"/>
                </a:solidFill>
              </a:rPr>
              <a:t>1</a:t>
            </a:r>
            <a:r>
              <a:rPr lang="zh-CN" altLang="en-US" dirty="0">
                <a:solidFill>
                  <a:schemeClr val="bg1"/>
                </a:solidFill>
              </a:rPr>
              <a:t>，报名状态，操作人，报名时间，最后修改时间</a:t>
            </a:r>
          </a:p>
          <a:p>
            <a:r>
              <a:rPr lang="zh-CN" altLang="en-US" dirty="0">
                <a:solidFill>
                  <a:schemeClr val="bg1"/>
                </a:solidFill>
              </a:rPr>
              <a:t>课程</a:t>
            </a:r>
            <a:r>
              <a:rPr lang="en-US" altLang="zh-CN" dirty="0">
                <a:solidFill>
                  <a:schemeClr val="bg1"/>
                </a:solidFill>
              </a:rPr>
              <a:t>1</a:t>
            </a:r>
            <a:r>
              <a:rPr lang="zh-CN" altLang="en-US" dirty="0">
                <a:solidFill>
                  <a:schemeClr val="bg1"/>
                </a:solidFill>
              </a:rPr>
              <a:t>，</a:t>
            </a:r>
            <a:r>
              <a:rPr lang="zh-CN" altLang="en-US" dirty="0" smtClean="0">
                <a:solidFill>
                  <a:schemeClr val="bg1"/>
                </a:solidFill>
              </a:rPr>
              <a:t>用户</a:t>
            </a:r>
            <a:r>
              <a:rPr lang="en-US" altLang="zh-CN" dirty="0" smtClean="0">
                <a:solidFill>
                  <a:schemeClr val="bg1"/>
                </a:solidFill>
              </a:rPr>
              <a:t>2</a:t>
            </a:r>
            <a:r>
              <a:rPr lang="zh-CN" altLang="en-US" dirty="0" smtClean="0">
                <a:solidFill>
                  <a:schemeClr val="bg1"/>
                </a:solidFill>
              </a:rPr>
              <a:t>，</a:t>
            </a:r>
            <a:r>
              <a:rPr lang="zh-CN" altLang="en-US" dirty="0">
                <a:solidFill>
                  <a:schemeClr val="bg1"/>
                </a:solidFill>
              </a:rPr>
              <a:t>报名状态，操作人，报名时间，最后修改</a:t>
            </a:r>
            <a:r>
              <a:rPr lang="zh-CN" altLang="en-US" dirty="0" smtClean="0">
                <a:solidFill>
                  <a:schemeClr val="bg1"/>
                </a:solidFill>
              </a:rPr>
              <a:t>时间</a:t>
            </a:r>
            <a:endParaRPr lang="en-US" altLang="zh-CN" dirty="0" smtClean="0">
              <a:solidFill>
                <a:schemeClr val="bg1"/>
              </a:solidFill>
            </a:endParaRPr>
          </a:p>
          <a:p>
            <a:r>
              <a:rPr lang="zh-CN" altLang="en-US" dirty="0">
                <a:solidFill>
                  <a:schemeClr val="bg1"/>
                </a:solidFill>
              </a:rPr>
              <a:t>课程</a:t>
            </a:r>
            <a:r>
              <a:rPr lang="en-US" altLang="zh-CN" dirty="0">
                <a:solidFill>
                  <a:schemeClr val="bg1"/>
                </a:solidFill>
              </a:rPr>
              <a:t>1</a:t>
            </a:r>
            <a:r>
              <a:rPr lang="zh-CN" altLang="en-US" dirty="0">
                <a:solidFill>
                  <a:schemeClr val="bg1"/>
                </a:solidFill>
              </a:rPr>
              <a:t>，</a:t>
            </a:r>
            <a:r>
              <a:rPr lang="zh-CN" altLang="en-US" dirty="0" smtClean="0">
                <a:solidFill>
                  <a:schemeClr val="bg1"/>
                </a:solidFill>
              </a:rPr>
              <a:t>用户</a:t>
            </a:r>
            <a:r>
              <a:rPr lang="en-US" altLang="zh-CN" dirty="0" smtClean="0">
                <a:solidFill>
                  <a:schemeClr val="bg1"/>
                </a:solidFill>
              </a:rPr>
              <a:t>3</a:t>
            </a:r>
            <a:r>
              <a:rPr lang="zh-CN" altLang="en-US" dirty="0" smtClean="0">
                <a:solidFill>
                  <a:schemeClr val="bg1"/>
                </a:solidFill>
              </a:rPr>
              <a:t>，</a:t>
            </a:r>
            <a:r>
              <a:rPr lang="zh-CN" altLang="en-US" dirty="0">
                <a:solidFill>
                  <a:schemeClr val="bg1"/>
                </a:solidFill>
              </a:rPr>
              <a:t>报名状态，操作人，报名时间，最后修改时间</a:t>
            </a:r>
          </a:p>
          <a:p>
            <a:r>
              <a:rPr lang="zh-CN" altLang="en-US" dirty="0" smtClean="0">
                <a:solidFill>
                  <a:schemeClr val="bg1"/>
                </a:solidFill>
              </a:rPr>
              <a:t>课程</a:t>
            </a:r>
            <a:r>
              <a:rPr lang="en-US" altLang="zh-CN" dirty="0" smtClean="0">
                <a:solidFill>
                  <a:schemeClr val="bg1"/>
                </a:solidFill>
              </a:rPr>
              <a:t>4</a:t>
            </a:r>
            <a:r>
              <a:rPr lang="zh-CN" altLang="en-US" dirty="0" smtClean="0">
                <a:solidFill>
                  <a:schemeClr val="bg1"/>
                </a:solidFill>
              </a:rPr>
              <a:t>，用户</a:t>
            </a:r>
            <a:r>
              <a:rPr lang="en-US" altLang="zh-CN" dirty="0">
                <a:solidFill>
                  <a:schemeClr val="bg1"/>
                </a:solidFill>
              </a:rPr>
              <a:t>1</a:t>
            </a:r>
            <a:r>
              <a:rPr lang="zh-CN" altLang="en-US" dirty="0">
                <a:solidFill>
                  <a:schemeClr val="bg1"/>
                </a:solidFill>
              </a:rPr>
              <a:t>，</a:t>
            </a:r>
            <a:r>
              <a:rPr lang="zh-CN" altLang="en-US" dirty="0"/>
              <a:t>报名状态，操作人，报名时间，最后修改</a:t>
            </a:r>
            <a:r>
              <a:rPr lang="zh-CN" altLang="en-US" dirty="0" smtClean="0"/>
              <a:t>时间</a:t>
            </a:r>
            <a:endParaRPr lang="zh-CN" altLang="en-US" dirty="0"/>
          </a:p>
        </p:txBody>
      </p:sp>
      <p:sp>
        <p:nvSpPr>
          <p:cNvPr id="6" name="矩形 5"/>
          <p:cNvSpPr/>
          <p:nvPr/>
        </p:nvSpPr>
        <p:spPr>
          <a:xfrm>
            <a:off x="9032682" y="2051440"/>
            <a:ext cx="659958" cy="23058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详情</a:t>
            </a:r>
            <a:endParaRPr lang="zh-CN" altLang="en-US" dirty="0"/>
          </a:p>
        </p:txBody>
      </p:sp>
      <p:sp>
        <p:nvSpPr>
          <p:cNvPr id="7" name="矩形 6"/>
          <p:cNvSpPr/>
          <p:nvPr/>
        </p:nvSpPr>
        <p:spPr>
          <a:xfrm>
            <a:off x="9032682" y="2293953"/>
            <a:ext cx="659958" cy="22661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详情</a:t>
            </a:r>
            <a:endParaRPr lang="zh-CN" altLang="en-US" dirty="0"/>
          </a:p>
        </p:txBody>
      </p:sp>
      <p:sp>
        <p:nvSpPr>
          <p:cNvPr id="8" name="矩形 7"/>
          <p:cNvSpPr/>
          <p:nvPr/>
        </p:nvSpPr>
        <p:spPr>
          <a:xfrm>
            <a:off x="9032682" y="2566283"/>
            <a:ext cx="659958" cy="2941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详情</a:t>
            </a:r>
            <a:endParaRPr lang="zh-CN" altLang="en-US" dirty="0"/>
          </a:p>
        </p:txBody>
      </p:sp>
      <p:sp>
        <p:nvSpPr>
          <p:cNvPr id="9" name="矩形 8"/>
          <p:cNvSpPr/>
          <p:nvPr/>
        </p:nvSpPr>
        <p:spPr>
          <a:xfrm>
            <a:off x="9032682" y="2884335"/>
            <a:ext cx="659958" cy="2941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详情</a:t>
            </a:r>
            <a:endParaRPr lang="zh-CN" altLang="en-US" dirty="0"/>
          </a:p>
        </p:txBody>
      </p:sp>
      <p:sp>
        <p:nvSpPr>
          <p:cNvPr id="10" name="矩形 9"/>
          <p:cNvSpPr/>
          <p:nvPr/>
        </p:nvSpPr>
        <p:spPr>
          <a:xfrm>
            <a:off x="9032682" y="3110947"/>
            <a:ext cx="659958" cy="2941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详情</a:t>
            </a:r>
            <a:endParaRPr lang="zh-CN" altLang="en-US" dirty="0"/>
          </a:p>
        </p:txBody>
      </p:sp>
      <p:sp>
        <p:nvSpPr>
          <p:cNvPr id="11" name="矩形 10"/>
          <p:cNvSpPr/>
          <p:nvPr/>
        </p:nvSpPr>
        <p:spPr>
          <a:xfrm>
            <a:off x="2871327" y="4643562"/>
            <a:ext cx="9119239" cy="1558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360333" y="4786685"/>
            <a:ext cx="7453441" cy="13199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r>
              <a:rPr lang="en-US" altLang="zh-CN" dirty="0" smtClean="0"/>
              <a:t>ID</a:t>
            </a:r>
            <a:r>
              <a:rPr lang="zh-CN" altLang="en-US" dirty="0" smtClean="0"/>
              <a:t>，用户名，课程</a:t>
            </a:r>
            <a:r>
              <a:rPr lang="en-US" altLang="zh-CN" dirty="0" smtClean="0"/>
              <a:t>ID</a:t>
            </a:r>
            <a:r>
              <a:rPr lang="zh-CN" altLang="en-US" dirty="0" smtClean="0"/>
              <a:t>，课程名，报名人的身体状况，</a:t>
            </a:r>
            <a:endParaRPr lang="en-US" altLang="zh-CN" dirty="0" smtClean="0"/>
          </a:p>
          <a:p>
            <a:pPr algn="ctr"/>
            <a:r>
              <a:rPr lang="zh-CN" altLang="en-US" dirty="0" smtClean="0"/>
              <a:t>当前课程人数，</a:t>
            </a:r>
            <a:r>
              <a:rPr lang="zh-CN" altLang="en-US" dirty="0" smtClean="0"/>
              <a:t>当前课程状态，当前课程开课时间，报名状态，</a:t>
            </a:r>
            <a:endParaRPr lang="en-US" altLang="zh-CN" dirty="0" smtClean="0"/>
          </a:p>
          <a:p>
            <a:pPr algn="ctr"/>
            <a:r>
              <a:rPr lang="zh-CN" altLang="en-US" dirty="0" smtClean="0"/>
              <a:t>操作</a:t>
            </a:r>
            <a:r>
              <a:rPr lang="zh-CN" altLang="en-US" dirty="0" smtClean="0"/>
              <a:t>人，报名时间，最后修改时间</a:t>
            </a:r>
            <a:endParaRPr lang="zh-CN" altLang="en-US" dirty="0"/>
          </a:p>
        </p:txBody>
      </p:sp>
      <p:sp>
        <p:nvSpPr>
          <p:cNvPr id="13" name="矩形 12"/>
          <p:cNvSpPr/>
          <p:nvPr/>
        </p:nvSpPr>
        <p:spPr>
          <a:xfrm>
            <a:off x="10972801" y="5275691"/>
            <a:ext cx="659958" cy="2941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审核</a:t>
            </a:r>
            <a:endParaRPr lang="zh-CN" altLang="en-US" dirty="0"/>
          </a:p>
        </p:txBody>
      </p:sp>
      <p:cxnSp>
        <p:nvCxnSpPr>
          <p:cNvPr id="15" name="直接箭头连接符 14"/>
          <p:cNvCxnSpPr/>
          <p:nvPr/>
        </p:nvCxnSpPr>
        <p:spPr>
          <a:xfrm>
            <a:off x="9362661" y="3405145"/>
            <a:ext cx="797118" cy="12384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矩形 20"/>
          <p:cNvSpPr/>
          <p:nvPr/>
        </p:nvSpPr>
        <p:spPr>
          <a:xfrm>
            <a:off x="3011060" y="1317926"/>
            <a:ext cx="1954033" cy="4611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添加课程</a:t>
            </a:r>
            <a:endParaRPr lang="zh-CN" altLang="en-US" dirty="0"/>
          </a:p>
        </p:txBody>
      </p:sp>
      <p:sp>
        <p:nvSpPr>
          <p:cNvPr id="24" name="矩形 23"/>
          <p:cNvSpPr/>
          <p:nvPr/>
        </p:nvSpPr>
        <p:spPr>
          <a:xfrm>
            <a:off x="5282647" y="1344765"/>
            <a:ext cx="1954033" cy="4611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查找课程</a:t>
            </a:r>
            <a:endParaRPr lang="zh-CN" altLang="en-US" dirty="0"/>
          </a:p>
        </p:txBody>
      </p:sp>
      <p:sp>
        <p:nvSpPr>
          <p:cNvPr id="26" name="矩形 25"/>
          <p:cNvSpPr/>
          <p:nvPr/>
        </p:nvSpPr>
        <p:spPr>
          <a:xfrm>
            <a:off x="7640209" y="1329859"/>
            <a:ext cx="1954033" cy="4611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查找用户</a:t>
            </a:r>
            <a:endParaRPr lang="zh-CN" altLang="en-US" dirty="0"/>
          </a:p>
        </p:txBody>
      </p:sp>
      <p:sp>
        <p:nvSpPr>
          <p:cNvPr id="27" name="矩形 26"/>
          <p:cNvSpPr/>
          <p:nvPr/>
        </p:nvSpPr>
        <p:spPr>
          <a:xfrm>
            <a:off x="89427" y="1771648"/>
            <a:ext cx="1652789" cy="2177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92706" y="1969935"/>
            <a:ext cx="1351722" cy="128811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课程名称</a:t>
            </a:r>
            <a:endParaRPr lang="en-US" altLang="zh-CN" dirty="0" smtClean="0"/>
          </a:p>
          <a:p>
            <a:pPr algn="ctr"/>
            <a:r>
              <a:rPr lang="zh-CN" altLang="en-US" dirty="0" smtClean="0"/>
              <a:t>教师</a:t>
            </a:r>
            <a:endParaRPr lang="en-US" altLang="zh-CN" dirty="0" smtClean="0"/>
          </a:p>
          <a:p>
            <a:pPr algn="ctr"/>
            <a:r>
              <a:rPr lang="zh-CN" altLang="en-US" dirty="0"/>
              <a:t>开课</a:t>
            </a:r>
            <a:r>
              <a:rPr lang="zh-CN" altLang="en-US" dirty="0" smtClean="0"/>
              <a:t>时间</a:t>
            </a:r>
            <a:endParaRPr lang="en-US" altLang="zh-CN" dirty="0" smtClean="0"/>
          </a:p>
          <a:p>
            <a:pPr algn="ctr"/>
            <a:r>
              <a:rPr lang="zh-CN" altLang="en-US" dirty="0"/>
              <a:t>课程内容</a:t>
            </a:r>
          </a:p>
        </p:txBody>
      </p:sp>
      <p:sp>
        <p:nvSpPr>
          <p:cNvPr id="30" name="矩形 29"/>
          <p:cNvSpPr/>
          <p:nvPr/>
        </p:nvSpPr>
        <p:spPr>
          <a:xfrm>
            <a:off x="192706" y="3429498"/>
            <a:ext cx="1452018" cy="4038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添加</a:t>
            </a:r>
            <a:endParaRPr lang="zh-CN" altLang="en-US" dirty="0"/>
          </a:p>
        </p:txBody>
      </p:sp>
      <p:cxnSp>
        <p:nvCxnSpPr>
          <p:cNvPr id="32" name="肘形连接符 31"/>
          <p:cNvCxnSpPr>
            <a:stCxn id="21" idx="1"/>
            <a:endCxn id="27" idx="0"/>
          </p:cNvCxnSpPr>
          <p:nvPr/>
        </p:nvCxnSpPr>
        <p:spPr>
          <a:xfrm rot="10800000" flipV="1">
            <a:off x="915822" y="1548514"/>
            <a:ext cx="2095238" cy="22313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33" name="矩形 32"/>
          <p:cNvSpPr/>
          <p:nvPr/>
        </p:nvSpPr>
        <p:spPr>
          <a:xfrm>
            <a:off x="394794" y="246490"/>
            <a:ext cx="3501345" cy="787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819977" y="303712"/>
            <a:ext cx="1590261" cy="689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课程状态</a:t>
            </a:r>
            <a:endParaRPr lang="en-US" altLang="zh-CN" dirty="0" smtClean="0"/>
          </a:p>
          <a:p>
            <a:pPr algn="ctr"/>
            <a:r>
              <a:rPr lang="zh-CN" altLang="en-US" dirty="0" smtClean="0"/>
              <a:t>课程</a:t>
            </a:r>
            <a:r>
              <a:rPr lang="en-US" altLang="zh-CN" dirty="0" smtClean="0"/>
              <a:t>ID</a:t>
            </a:r>
            <a:endParaRPr lang="zh-CN" altLang="en-US" dirty="0"/>
          </a:p>
        </p:txBody>
      </p:sp>
      <p:sp>
        <p:nvSpPr>
          <p:cNvPr id="35" name="矩形 34"/>
          <p:cNvSpPr/>
          <p:nvPr/>
        </p:nvSpPr>
        <p:spPr>
          <a:xfrm>
            <a:off x="2502900" y="369734"/>
            <a:ext cx="1258067" cy="4611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查找</a:t>
            </a:r>
          </a:p>
        </p:txBody>
      </p:sp>
      <p:cxnSp>
        <p:nvCxnSpPr>
          <p:cNvPr id="36" name="肘形连接符 35"/>
          <p:cNvCxnSpPr>
            <a:stCxn id="24" idx="0"/>
            <a:endCxn id="33" idx="3"/>
          </p:cNvCxnSpPr>
          <p:nvPr/>
        </p:nvCxnSpPr>
        <p:spPr>
          <a:xfrm rot="16200000" flipV="1">
            <a:off x="4725560" y="-189340"/>
            <a:ext cx="704685" cy="236352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45" name="矩形 44"/>
          <p:cNvSpPr/>
          <p:nvPr/>
        </p:nvSpPr>
        <p:spPr>
          <a:xfrm>
            <a:off x="147641" y="4402338"/>
            <a:ext cx="1652789" cy="2292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22395" y="4847114"/>
            <a:ext cx="1351722" cy="128811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课程名称</a:t>
            </a:r>
            <a:endParaRPr lang="en-US" altLang="zh-CN" dirty="0" smtClean="0"/>
          </a:p>
          <a:p>
            <a:pPr algn="ctr"/>
            <a:r>
              <a:rPr lang="zh-CN" altLang="en-US" dirty="0" smtClean="0"/>
              <a:t>教师</a:t>
            </a:r>
            <a:endParaRPr lang="en-US" altLang="zh-CN" dirty="0" smtClean="0"/>
          </a:p>
          <a:p>
            <a:pPr algn="ctr"/>
            <a:r>
              <a:rPr lang="zh-CN" altLang="en-US" dirty="0"/>
              <a:t>开课</a:t>
            </a:r>
            <a:r>
              <a:rPr lang="zh-CN" altLang="en-US" dirty="0" smtClean="0"/>
              <a:t>时间</a:t>
            </a:r>
            <a:endParaRPr lang="en-US" altLang="zh-CN" dirty="0" smtClean="0"/>
          </a:p>
          <a:p>
            <a:pPr algn="ctr"/>
            <a:r>
              <a:rPr lang="zh-CN" altLang="en-US" dirty="0"/>
              <a:t>课程内容</a:t>
            </a:r>
          </a:p>
        </p:txBody>
      </p:sp>
      <p:sp>
        <p:nvSpPr>
          <p:cNvPr id="47" name="文本框 46"/>
          <p:cNvSpPr txBox="1"/>
          <p:nvPr/>
        </p:nvSpPr>
        <p:spPr>
          <a:xfrm>
            <a:off x="335784" y="4465852"/>
            <a:ext cx="1279323" cy="369332"/>
          </a:xfrm>
          <a:prstGeom prst="rect">
            <a:avLst/>
          </a:prstGeom>
          <a:noFill/>
        </p:spPr>
        <p:txBody>
          <a:bodyPr wrap="square" rtlCol="0">
            <a:spAutoFit/>
          </a:bodyPr>
          <a:lstStyle/>
          <a:p>
            <a:r>
              <a:rPr lang="zh-CN" altLang="en-US" dirty="0" smtClean="0">
                <a:solidFill>
                  <a:srgbClr val="FF0000"/>
                </a:solidFill>
              </a:rPr>
              <a:t>可选</a:t>
            </a:r>
            <a:endParaRPr lang="zh-CN" altLang="en-US" dirty="0">
              <a:solidFill>
                <a:srgbClr val="FF0000"/>
              </a:solidFill>
            </a:endParaRPr>
          </a:p>
        </p:txBody>
      </p:sp>
      <p:sp>
        <p:nvSpPr>
          <p:cNvPr id="48" name="矩形 47"/>
          <p:cNvSpPr/>
          <p:nvPr/>
        </p:nvSpPr>
        <p:spPr>
          <a:xfrm>
            <a:off x="290198" y="6176178"/>
            <a:ext cx="1452018" cy="4038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更新</a:t>
            </a:r>
            <a:endParaRPr lang="zh-CN" altLang="en-US" dirty="0"/>
          </a:p>
        </p:txBody>
      </p:sp>
      <p:cxnSp>
        <p:nvCxnSpPr>
          <p:cNvPr id="49" name="肘形连接符 48"/>
          <p:cNvCxnSpPr>
            <a:endCxn id="45" idx="3"/>
          </p:cNvCxnSpPr>
          <p:nvPr/>
        </p:nvCxnSpPr>
        <p:spPr>
          <a:xfrm rot="5400000">
            <a:off x="1026830" y="4072598"/>
            <a:ext cx="2249670" cy="70247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54" name="矩形 53"/>
          <p:cNvSpPr/>
          <p:nvPr/>
        </p:nvSpPr>
        <p:spPr>
          <a:xfrm>
            <a:off x="7236680" y="149082"/>
            <a:ext cx="3501345" cy="843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54"/>
          <p:cNvSpPr/>
          <p:nvPr/>
        </p:nvSpPr>
        <p:spPr>
          <a:xfrm>
            <a:off x="8226783" y="281849"/>
            <a:ext cx="2271755" cy="68920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r>
              <a:rPr lang="en-US" altLang="zh-CN" dirty="0" smtClean="0"/>
              <a:t>ID</a:t>
            </a:r>
            <a:r>
              <a:rPr lang="zh-CN" altLang="en-US" dirty="0" smtClean="0"/>
              <a:t>，用户电话</a:t>
            </a:r>
            <a:endParaRPr lang="en-US" altLang="zh-CN" dirty="0" smtClean="0"/>
          </a:p>
          <a:p>
            <a:pPr algn="ctr"/>
            <a:r>
              <a:rPr lang="zh-CN" altLang="en-US" dirty="0" smtClean="0"/>
              <a:t>用户身份证号</a:t>
            </a:r>
            <a:endParaRPr lang="zh-CN" altLang="en-US" dirty="0"/>
          </a:p>
        </p:txBody>
      </p:sp>
      <p:sp>
        <p:nvSpPr>
          <p:cNvPr id="56" name="文本框 55"/>
          <p:cNvSpPr txBox="1"/>
          <p:nvPr/>
        </p:nvSpPr>
        <p:spPr>
          <a:xfrm>
            <a:off x="7331162" y="386334"/>
            <a:ext cx="1279323" cy="369332"/>
          </a:xfrm>
          <a:prstGeom prst="rect">
            <a:avLst/>
          </a:prstGeom>
          <a:noFill/>
        </p:spPr>
        <p:txBody>
          <a:bodyPr wrap="square" rtlCol="0">
            <a:spAutoFit/>
          </a:bodyPr>
          <a:lstStyle/>
          <a:p>
            <a:r>
              <a:rPr lang="zh-CN" altLang="en-US" dirty="0" smtClean="0">
                <a:solidFill>
                  <a:srgbClr val="FF0000"/>
                </a:solidFill>
              </a:rPr>
              <a:t>可选</a:t>
            </a:r>
            <a:endParaRPr lang="zh-CN" altLang="en-US" dirty="0">
              <a:solidFill>
                <a:srgbClr val="FF0000"/>
              </a:solidFill>
            </a:endParaRPr>
          </a:p>
        </p:txBody>
      </p:sp>
      <p:cxnSp>
        <p:nvCxnSpPr>
          <p:cNvPr id="57" name="肘形连接符 56"/>
          <p:cNvCxnSpPr>
            <a:stCxn id="26" idx="0"/>
            <a:endCxn id="55" idx="2"/>
          </p:cNvCxnSpPr>
          <p:nvPr/>
        </p:nvCxnSpPr>
        <p:spPr>
          <a:xfrm rot="5400000" flipH="1" flipV="1">
            <a:off x="8810542" y="777741"/>
            <a:ext cx="358802" cy="745435"/>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6213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用例图</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1477282"/>
            <a:ext cx="3282043" cy="2511058"/>
          </a:xfrm>
          <a:prstGeom prst="rect">
            <a:avLst/>
          </a:prstGeom>
        </p:spPr>
      </p:pic>
      <p:pic>
        <p:nvPicPr>
          <p:cNvPr id="5" name="图片 4"/>
          <p:cNvPicPr>
            <a:picLocks noChangeAspect="1"/>
          </p:cNvPicPr>
          <p:nvPr/>
        </p:nvPicPr>
        <p:blipFill>
          <a:blip r:embed="rId3"/>
          <a:stretch>
            <a:fillRect/>
          </a:stretch>
        </p:blipFill>
        <p:spPr>
          <a:xfrm>
            <a:off x="4251551" y="1477282"/>
            <a:ext cx="4167868" cy="2511058"/>
          </a:xfrm>
          <a:prstGeom prst="rect">
            <a:avLst/>
          </a:prstGeom>
        </p:spPr>
      </p:pic>
      <p:pic>
        <p:nvPicPr>
          <p:cNvPr id="6" name="图片 5"/>
          <p:cNvPicPr>
            <a:picLocks noChangeAspect="1"/>
          </p:cNvPicPr>
          <p:nvPr/>
        </p:nvPicPr>
        <p:blipFill>
          <a:blip r:embed="rId4"/>
          <a:stretch>
            <a:fillRect/>
          </a:stretch>
        </p:blipFill>
        <p:spPr>
          <a:xfrm>
            <a:off x="8550728" y="1069521"/>
            <a:ext cx="3499944" cy="4139293"/>
          </a:xfrm>
          <a:prstGeom prst="rect">
            <a:avLst/>
          </a:prstGeom>
        </p:spPr>
      </p:pic>
    </p:spTree>
    <p:extLst>
      <p:ext uri="{BB962C8B-B14F-4D97-AF65-F5344CB8AC3E}">
        <p14:creationId xmlns:p14="http://schemas.microsoft.com/office/powerpoint/2010/main" val="169585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端时序图</a:t>
            </a:r>
            <a:endParaRPr lang="zh-CN" altLang="en-US" dirty="0"/>
          </a:p>
        </p:txBody>
      </p:sp>
      <p:pic>
        <p:nvPicPr>
          <p:cNvPr id="6" name="内容占位符 5"/>
          <p:cNvPicPr>
            <a:picLocks noGrp="1" noChangeAspect="1"/>
          </p:cNvPicPr>
          <p:nvPr>
            <p:ph idx="1"/>
          </p:nvPr>
        </p:nvPicPr>
        <p:blipFill>
          <a:blip r:embed="rId2"/>
          <a:stretch>
            <a:fillRect/>
          </a:stretch>
        </p:blipFill>
        <p:spPr>
          <a:xfrm>
            <a:off x="3880262" y="383636"/>
            <a:ext cx="4921993" cy="6500884"/>
          </a:xfrm>
          <a:prstGeom prst="rect">
            <a:avLst/>
          </a:prstGeom>
        </p:spPr>
      </p:pic>
      <p:sp>
        <p:nvSpPr>
          <p:cNvPr id="7" name="文本框 6"/>
          <p:cNvSpPr txBox="1"/>
          <p:nvPr/>
        </p:nvSpPr>
        <p:spPr>
          <a:xfrm>
            <a:off x="473034" y="4296229"/>
            <a:ext cx="3407228" cy="1754326"/>
          </a:xfrm>
          <a:prstGeom prst="rect">
            <a:avLst/>
          </a:prstGeom>
          <a:noFill/>
        </p:spPr>
        <p:txBody>
          <a:bodyPr wrap="square" rtlCol="0">
            <a:spAutoFit/>
          </a:bodyPr>
          <a:lstStyle/>
          <a:p>
            <a:pPr marL="342900" indent="-342900">
              <a:buAutoNum type="arabicPeriod"/>
            </a:pPr>
            <a:r>
              <a:rPr lang="zh-CN" altLang="en-US" dirty="0" smtClean="0"/>
              <a:t>登录</a:t>
            </a:r>
            <a:endParaRPr lang="en-US" altLang="zh-CN" dirty="0" smtClean="0"/>
          </a:p>
          <a:p>
            <a:pPr marL="342900" indent="-342900">
              <a:buAutoNum type="arabicPeriod"/>
            </a:pPr>
            <a:r>
              <a:rPr lang="zh-CN" altLang="en-US" dirty="0"/>
              <a:t>可</a:t>
            </a:r>
            <a:r>
              <a:rPr lang="zh-CN" altLang="en-US" dirty="0" smtClean="0"/>
              <a:t>根据相应的条件进行搜索课程</a:t>
            </a:r>
            <a:endParaRPr lang="en-US" altLang="zh-CN" dirty="0" smtClean="0"/>
          </a:p>
          <a:p>
            <a:pPr marL="342900" indent="-342900">
              <a:buAutoNum type="arabicPeriod"/>
            </a:pPr>
            <a:r>
              <a:rPr lang="zh-CN" altLang="en-US" dirty="0" smtClean="0"/>
              <a:t>查看课程详情</a:t>
            </a:r>
            <a:endParaRPr lang="en-US" altLang="zh-CN" dirty="0" smtClean="0"/>
          </a:p>
          <a:p>
            <a:pPr marL="342900" indent="-342900">
              <a:buAutoNum type="arabicPeriod"/>
            </a:pPr>
            <a:r>
              <a:rPr lang="zh-CN" altLang="en-US" dirty="0" smtClean="0"/>
              <a:t>报名</a:t>
            </a:r>
            <a:endParaRPr lang="en-US" altLang="zh-CN" dirty="0" smtClean="0"/>
          </a:p>
          <a:p>
            <a:pPr marL="342900" indent="-342900">
              <a:buAutoNum type="arabicPeriod"/>
            </a:pPr>
            <a:r>
              <a:rPr lang="zh-CN" altLang="en-US" dirty="0" smtClean="0"/>
              <a:t>等待审核信息</a:t>
            </a:r>
            <a:endParaRPr lang="en-US" altLang="zh-CN" dirty="0" smtClean="0"/>
          </a:p>
        </p:txBody>
      </p:sp>
    </p:spTree>
    <p:extLst>
      <p:ext uri="{BB962C8B-B14F-4D97-AF65-F5344CB8AC3E}">
        <p14:creationId xmlns:p14="http://schemas.microsoft.com/office/powerpoint/2010/main" val="158244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运营端功能模块图</a:t>
            </a:r>
            <a:endParaRPr lang="zh-CN" altLang="en-US" dirty="0"/>
          </a:p>
        </p:txBody>
      </p:sp>
      <p:pic>
        <p:nvPicPr>
          <p:cNvPr id="5" name="图片 4"/>
          <p:cNvPicPr>
            <a:picLocks noChangeAspect="1"/>
          </p:cNvPicPr>
          <p:nvPr/>
        </p:nvPicPr>
        <p:blipFill>
          <a:blip r:embed="rId2"/>
          <a:stretch>
            <a:fillRect/>
          </a:stretch>
        </p:blipFill>
        <p:spPr>
          <a:xfrm>
            <a:off x="1890279" y="1690688"/>
            <a:ext cx="8134350" cy="4819650"/>
          </a:xfrm>
          <a:prstGeom prst="rect">
            <a:avLst/>
          </a:prstGeom>
        </p:spPr>
      </p:pic>
    </p:spTree>
    <p:extLst>
      <p:ext uri="{BB962C8B-B14F-4D97-AF65-F5344CB8AC3E}">
        <p14:creationId xmlns:p14="http://schemas.microsoft.com/office/powerpoint/2010/main" val="180209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546" y="-41275"/>
            <a:ext cx="10515600" cy="761711"/>
          </a:xfrm>
        </p:spPr>
        <p:txBody>
          <a:bodyPr/>
          <a:lstStyle/>
          <a:p>
            <a:r>
              <a:rPr lang="zh-CN" altLang="en-US" dirty="0" smtClean="0"/>
              <a:t>系统架构图</a:t>
            </a:r>
            <a:endParaRPr lang="zh-CN" altLang="en-US" dirty="0"/>
          </a:p>
        </p:txBody>
      </p:sp>
      <p:sp>
        <p:nvSpPr>
          <p:cNvPr id="4" name="矩形 3"/>
          <p:cNvSpPr/>
          <p:nvPr/>
        </p:nvSpPr>
        <p:spPr>
          <a:xfrm>
            <a:off x="138546" y="747711"/>
            <a:ext cx="5537200" cy="563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C</a:t>
            </a:r>
            <a:r>
              <a:rPr lang="zh-CN" altLang="en-US" sz="3200" dirty="0" smtClean="0"/>
              <a:t>端</a:t>
            </a:r>
            <a:endParaRPr lang="zh-CN" altLang="en-US" sz="3200" dirty="0"/>
          </a:p>
        </p:txBody>
      </p:sp>
      <p:sp>
        <p:nvSpPr>
          <p:cNvPr id="5" name="矩形 4"/>
          <p:cNvSpPr/>
          <p:nvPr/>
        </p:nvSpPr>
        <p:spPr>
          <a:xfrm>
            <a:off x="6199908" y="720436"/>
            <a:ext cx="5426363" cy="554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B</a:t>
            </a:r>
            <a:r>
              <a:rPr lang="zh-CN" altLang="en-US" sz="3200" dirty="0" smtClean="0"/>
              <a:t>端</a:t>
            </a:r>
            <a:endParaRPr lang="zh-CN" altLang="en-US" sz="3200" dirty="0"/>
          </a:p>
        </p:txBody>
      </p:sp>
      <p:sp>
        <p:nvSpPr>
          <p:cNvPr id="6" name="矩形 5"/>
          <p:cNvSpPr/>
          <p:nvPr/>
        </p:nvSpPr>
        <p:spPr>
          <a:xfrm>
            <a:off x="1242289" y="1482147"/>
            <a:ext cx="4433455" cy="13300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p:txBody>
      </p:sp>
      <p:sp>
        <p:nvSpPr>
          <p:cNvPr id="7" name="矩形 6"/>
          <p:cNvSpPr/>
          <p:nvPr/>
        </p:nvSpPr>
        <p:spPr>
          <a:xfrm>
            <a:off x="6199908" y="1482147"/>
            <a:ext cx="5426363" cy="1330036"/>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38545" y="1482147"/>
            <a:ext cx="937489" cy="1330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展示层</a:t>
            </a:r>
            <a:endParaRPr lang="zh-CN" altLang="en-US" dirty="0"/>
          </a:p>
        </p:txBody>
      </p:sp>
      <p:sp>
        <p:nvSpPr>
          <p:cNvPr id="9" name="矩形 8"/>
          <p:cNvSpPr/>
          <p:nvPr/>
        </p:nvSpPr>
        <p:spPr>
          <a:xfrm>
            <a:off x="1339994" y="1731529"/>
            <a:ext cx="1099127" cy="4156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登录</a:t>
            </a:r>
            <a:endParaRPr lang="zh-CN" altLang="en-US" dirty="0"/>
          </a:p>
        </p:txBody>
      </p:sp>
      <p:sp>
        <p:nvSpPr>
          <p:cNvPr id="11" name="矩形 10"/>
          <p:cNvSpPr/>
          <p:nvPr/>
        </p:nvSpPr>
        <p:spPr>
          <a:xfrm>
            <a:off x="2627745" y="1743075"/>
            <a:ext cx="1099127" cy="4156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注册</a:t>
            </a:r>
          </a:p>
        </p:txBody>
      </p:sp>
      <p:sp>
        <p:nvSpPr>
          <p:cNvPr id="12" name="矩形 11"/>
          <p:cNvSpPr/>
          <p:nvPr/>
        </p:nvSpPr>
        <p:spPr>
          <a:xfrm>
            <a:off x="1973697" y="2271856"/>
            <a:ext cx="1099127" cy="4156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查看详情</a:t>
            </a:r>
            <a:endParaRPr lang="zh-CN" altLang="en-US" dirty="0"/>
          </a:p>
        </p:txBody>
      </p:sp>
      <p:sp>
        <p:nvSpPr>
          <p:cNvPr id="13" name="矩形 12"/>
          <p:cNvSpPr/>
          <p:nvPr/>
        </p:nvSpPr>
        <p:spPr>
          <a:xfrm>
            <a:off x="4013200" y="1743075"/>
            <a:ext cx="1099127" cy="4156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查看课程</a:t>
            </a:r>
            <a:endParaRPr lang="zh-CN" altLang="en-US" dirty="0"/>
          </a:p>
        </p:txBody>
      </p:sp>
      <p:sp>
        <p:nvSpPr>
          <p:cNvPr id="14" name="矩形 13"/>
          <p:cNvSpPr/>
          <p:nvPr/>
        </p:nvSpPr>
        <p:spPr>
          <a:xfrm>
            <a:off x="3478649" y="2271856"/>
            <a:ext cx="1099127" cy="4156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报名</a:t>
            </a:r>
          </a:p>
        </p:txBody>
      </p:sp>
      <p:sp>
        <p:nvSpPr>
          <p:cNvPr id="15" name="矩形 14"/>
          <p:cNvSpPr/>
          <p:nvPr/>
        </p:nvSpPr>
        <p:spPr>
          <a:xfrm>
            <a:off x="7142018" y="1743075"/>
            <a:ext cx="1099127" cy="4156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查看课程</a:t>
            </a:r>
            <a:endParaRPr lang="zh-CN" altLang="en-US" dirty="0"/>
          </a:p>
        </p:txBody>
      </p:sp>
      <p:sp>
        <p:nvSpPr>
          <p:cNvPr id="16" name="矩形 15"/>
          <p:cNvSpPr/>
          <p:nvPr/>
        </p:nvSpPr>
        <p:spPr>
          <a:xfrm>
            <a:off x="8578271" y="1731529"/>
            <a:ext cx="1099127" cy="4156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查看报名信息</a:t>
            </a:r>
            <a:endParaRPr lang="zh-CN" altLang="en-US" dirty="0"/>
          </a:p>
        </p:txBody>
      </p:sp>
      <p:sp>
        <p:nvSpPr>
          <p:cNvPr id="17" name="矩形 16"/>
          <p:cNvSpPr/>
          <p:nvPr/>
        </p:nvSpPr>
        <p:spPr>
          <a:xfrm>
            <a:off x="10105735" y="1731529"/>
            <a:ext cx="1099127" cy="4156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添加课程</a:t>
            </a:r>
            <a:endParaRPr lang="zh-CN" altLang="en-US" dirty="0"/>
          </a:p>
        </p:txBody>
      </p:sp>
      <p:sp>
        <p:nvSpPr>
          <p:cNvPr id="18" name="矩形 17"/>
          <p:cNvSpPr/>
          <p:nvPr/>
        </p:nvSpPr>
        <p:spPr>
          <a:xfrm>
            <a:off x="7797800" y="2322656"/>
            <a:ext cx="1099127" cy="4156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查看用户</a:t>
            </a:r>
            <a:endParaRPr lang="zh-CN" altLang="en-US" dirty="0"/>
          </a:p>
        </p:txBody>
      </p:sp>
      <p:sp>
        <p:nvSpPr>
          <p:cNvPr id="19" name="矩形 18"/>
          <p:cNvSpPr/>
          <p:nvPr/>
        </p:nvSpPr>
        <p:spPr>
          <a:xfrm>
            <a:off x="9346042" y="2322656"/>
            <a:ext cx="1099127" cy="4156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审核</a:t>
            </a:r>
            <a:endParaRPr lang="zh-CN" altLang="en-US" dirty="0"/>
          </a:p>
        </p:txBody>
      </p:sp>
      <p:sp>
        <p:nvSpPr>
          <p:cNvPr id="22" name="矩形 21"/>
          <p:cNvSpPr/>
          <p:nvPr/>
        </p:nvSpPr>
        <p:spPr>
          <a:xfrm>
            <a:off x="138545" y="2983490"/>
            <a:ext cx="937489" cy="13297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业务</a:t>
            </a:r>
            <a:r>
              <a:rPr lang="zh-CN" altLang="en-US" dirty="0" smtClean="0"/>
              <a:t>层</a:t>
            </a:r>
            <a:endParaRPr lang="zh-CN" altLang="en-US" dirty="0"/>
          </a:p>
        </p:txBody>
      </p:sp>
      <p:sp>
        <p:nvSpPr>
          <p:cNvPr id="23" name="矩形 22"/>
          <p:cNvSpPr/>
          <p:nvPr/>
        </p:nvSpPr>
        <p:spPr>
          <a:xfrm>
            <a:off x="138546" y="5653376"/>
            <a:ext cx="937488" cy="997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持久层</a:t>
            </a:r>
          </a:p>
        </p:txBody>
      </p:sp>
      <p:sp>
        <p:nvSpPr>
          <p:cNvPr id="24" name="矩形 23"/>
          <p:cNvSpPr/>
          <p:nvPr/>
        </p:nvSpPr>
        <p:spPr>
          <a:xfrm>
            <a:off x="1242289" y="5653377"/>
            <a:ext cx="10383982" cy="99752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smtClean="0">
                <a:solidFill>
                  <a:schemeClr val="tx1"/>
                </a:solidFill>
              </a:rPr>
              <a:t>DB</a:t>
            </a:r>
            <a:endParaRPr lang="zh-CN" altLang="en-US" sz="4800" dirty="0">
              <a:solidFill>
                <a:schemeClr val="tx1"/>
              </a:solidFill>
            </a:endParaRPr>
          </a:p>
        </p:txBody>
      </p:sp>
      <p:sp>
        <p:nvSpPr>
          <p:cNvPr id="25" name="矩形 24"/>
          <p:cNvSpPr/>
          <p:nvPr/>
        </p:nvSpPr>
        <p:spPr>
          <a:xfrm>
            <a:off x="1242290" y="2983490"/>
            <a:ext cx="4433454" cy="13300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用户认证</a:t>
            </a:r>
            <a:r>
              <a:rPr lang="zh-CN" altLang="en-US" sz="2000" dirty="0">
                <a:solidFill>
                  <a:schemeClr val="tx1"/>
                </a:solidFill>
              </a:rPr>
              <a:t>，</a:t>
            </a:r>
            <a:r>
              <a:rPr lang="zh-CN" altLang="en-US" sz="2000" dirty="0" smtClean="0">
                <a:solidFill>
                  <a:schemeClr val="tx1"/>
                </a:solidFill>
              </a:rPr>
              <a:t>课程查询</a:t>
            </a:r>
            <a:endParaRPr lang="en-US" altLang="zh-CN" sz="2000" dirty="0" smtClean="0">
              <a:solidFill>
                <a:schemeClr val="tx1"/>
              </a:solidFill>
            </a:endParaRPr>
          </a:p>
          <a:p>
            <a:pPr algn="ctr"/>
            <a:r>
              <a:rPr lang="zh-CN" altLang="en-US" sz="2000" dirty="0" smtClean="0">
                <a:solidFill>
                  <a:schemeClr val="tx1"/>
                </a:solidFill>
              </a:rPr>
              <a:t>详情查询</a:t>
            </a:r>
            <a:r>
              <a:rPr lang="zh-CN" altLang="en-US" sz="2000" dirty="0">
                <a:solidFill>
                  <a:schemeClr val="tx1"/>
                </a:solidFill>
              </a:rPr>
              <a:t>，</a:t>
            </a:r>
            <a:r>
              <a:rPr lang="zh-CN" altLang="en-US" sz="2000" dirty="0" smtClean="0">
                <a:solidFill>
                  <a:schemeClr val="tx1"/>
                </a:solidFill>
              </a:rPr>
              <a:t>报名状态</a:t>
            </a:r>
            <a:endParaRPr lang="en-US" altLang="zh-CN" sz="2000" dirty="0" smtClean="0">
              <a:solidFill>
                <a:schemeClr val="tx1"/>
              </a:solidFill>
            </a:endParaRPr>
          </a:p>
        </p:txBody>
      </p:sp>
      <p:sp>
        <p:nvSpPr>
          <p:cNvPr id="26" name="矩形 25"/>
          <p:cNvSpPr/>
          <p:nvPr/>
        </p:nvSpPr>
        <p:spPr>
          <a:xfrm>
            <a:off x="6199908" y="2990847"/>
            <a:ext cx="5426363" cy="13300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课程审核，添加课程</a:t>
            </a:r>
            <a:endParaRPr lang="en-US" altLang="zh-CN" sz="2000" dirty="0" smtClean="0">
              <a:solidFill>
                <a:schemeClr val="tx1"/>
              </a:solidFill>
            </a:endParaRPr>
          </a:p>
          <a:p>
            <a:pPr algn="ctr"/>
            <a:r>
              <a:rPr lang="zh-CN" altLang="en-US" sz="2000" dirty="0" smtClean="0">
                <a:solidFill>
                  <a:schemeClr val="tx1"/>
                </a:solidFill>
              </a:rPr>
              <a:t>报名信息审核</a:t>
            </a:r>
            <a:endParaRPr lang="zh-CN" altLang="en-US" sz="2000" dirty="0">
              <a:solidFill>
                <a:schemeClr val="tx1"/>
              </a:solidFill>
            </a:endParaRPr>
          </a:p>
        </p:txBody>
      </p:sp>
      <p:sp>
        <p:nvSpPr>
          <p:cNvPr id="33" name="矩形 32"/>
          <p:cNvSpPr/>
          <p:nvPr/>
        </p:nvSpPr>
        <p:spPr>
          <a:xfrm>
            <a:off x="138545" y="4484543"/>
            <a:ext cx="937489" cy="997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数据库访问层</a:t>
            </a:r>
            <a:endParaRPr lang="zh-CN" altLang="en-US" dirty="0"/>
          </a:p>
        </p:txBody>
      </p:sp>
      <p:sp>
        <p:nvSpPr>
          <p:cNvPr id="35" name="矩形 34"/>
          <p:cNvSpPr/>
          <p:nvPr/>
        </p:nvSpPr>
        <p:spPr>
          <a:xfrm>
            <a:off x="1242289" y="4484542"/>
            <a:ext cx="10383981" cy="99752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err="1" smtClean="0">
                <a:solidFill>
                  <a:srgbClr val="FF0000"/>
                </a:solidFill>
              </a:rPr>
              <a:t>MyBatis</a:t>
            </a:r>
            <a:endParaRPr lang="zh-CN" altLang="en-US" sz="3200" dirty="0">
              <a:solidFill>
                <a:srgbClr val="FF0000"/>
              </a:solidFill>
            </a:endParaRPr>
          </a:p>
        </p:txBody>
      </p:sp>
    </p:spTree>
    <p:extLst>
      <p:ext uri="{BB962C8B-B14F-4D97-AF65-F5344CB8AC3E}">
        <p14:creationId xmlns:p14="http://schemas.microsoft.com/office/powerpoint/2010/main" val="169135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
            </a:r>
            <a:r>
              <a:rPr lang="zh-CN" altLang="en-US" dirty="0" smtClean="0"/>
              <a:t>端接口</a:t>
            </a:r>
            <a:endParaRPr lang="zh-CN" altLang="en-US" dirty="0"/>
          </a:p>
        </p:txBody>
      </p:sp>
      <p:sp>
        <p:nvSpPr>
          <p:cNvPr id="3" name="内容占位符 2"/>
          <p:cNvSpPr>
            <a:spLocks noGrp="1"/>
          </p:cNvSpPr>
          <p:nvPr>
            <p:ph idx="1"/>
          </p:nvPr>
        </p:nvSpPr>
        <p:spPr/>
        <p:txBody>
          <a:bodyPr/>
          <a:lstStyle/>
          <a:p>
            <a:r>
              <a:rPr lang="en-US" altLang="zh-CN" dirty="0" err="1" smtClean="0"/>
              <a:t>signIn</a:t>
            </a:r>
            <a:r>
              <a:rPr lang="en-US" altLang="zh-CN" dirty="0" smtClean="0"/>
              <a:t>()</a:t>
            </a:r>
            <a:r>
              <a:rPr lang="zh-CN" altLang="en-US" dirty="0" smtClean="0"/>
              <a:t>：登录</a:t>
            </a:r>
            <a:endParaRPr lang="en-US" altLang="zh-CN" dirty="0" smtClean="0"/>
          </a:p>
          <a:p>
            <a:r>
              <a:rPr lang="en-US" altLang="zh-CN" dirty="0" err="1" smtClean="0"/>
              <a:t>signUp</a:t>
            </a:r>
            <a:r>
              <a:rPr lang="en-US" altLang="zh-CN" dirty="0" smtClean="0"/>
              <a:t>()</a:t>
            </a:r>
            <a:r>
              <a:rPr lang="zh-CN" altLang="en-US" dirty="0" smtClean="0"/>
              <a:t>：注册</a:t>
            </a:r>
            <a:endParaRPr lang="en-US" altLang="zh-CN" dirty="0" smtClean="0"/>
          </a:p>
          <a:p>
            <a:r>
              <a:rPr lang="en-US" altLang="zh-CN" dirty="0"/>
              <a:t>c</a:t>
            </a:r>
            <a:r>
              <a:rPr lang="en-US" altLang="zh-CN" dirty="0" smtClean="0"/>
              <a:t>heck()</a:t>
            </a:r>
            <a:r>
              <a:rPr lang="zh-CN" altLang="en-US" dirty="0" smtClean="0"/>
              <a:t>：查看个人信息</a:t>
            </a:r>
            <a:endParaRPr lang="en-US" altLang="zh-CN" dirty="0" smtClean="0"/>
          </a:p>
          <a:p>
            <a:r>
              <a:rPr lang="en-US" altLang="zh-CN" dirty="0" err="1" smtClean="0"/>
              <a:t>getCourse</a:t>
            </a:r>
            <a:r>
              <a:rPr lang="en-US" altLang="zh-CN" dirty="0" smtClean="0"/>
              <a:t>()</a:t>
            </a:r>
            <a:r>
              <a:rPr lang="zh-CN" altLang="en-US" dirty="0" smtClean="0"/>
              <a:t>：查看课程，用户可以根据某一条件得到课程列表</a:t>
            </a:r>
            <a:endParaRPr lang="en-US" altLang="zh-CN" dirty="0" smtClean="0"/>
          </a:p>
          <a:p>
            <a:r>
              <a:rPr lang="en-US" altLang="zh-CN" dirty="0" err="1" smtClean="0"/>
              <a:t>getDetails</a:t>
            </a:r>
            <a:r>
              <a:rPr lang="en-US" altLang="zh-CN" dirty="0" smtClean="0"/>
              <a:t>()</a:t>
            </a:r>
            <a:r>
              <a:rPr lang="zh-CN" altLang="en-US" dirty="0" smtClean="0"/>
              <a:t>：查看课程详情，会展示用户是否报名该课程</a:t>
            </a:r>
            <a:endParaRPr lang="en-US" altLang="zh-CN" dirty="0" smtClean="0"/>
          </a:p>
          <a:p>
            <a:r>
              <a:rPr lang="en-US" altLang="zh-CN" dirty="0" err="1" smtClean="0"/>
              <a:t>Regist</a:t>
            </a:r>
            <a:r>
              <a:rPr lang="en-US" altLang="zh-CN" dirty="0" smtClean="0"/>
              <a:t>()</a:t>
            </a:r>
            <a:r>
              <a:rPr lang="zh-CN" altLang="en-US" dirty="0" smtClean="0"/>
              <a:t>：报名</a:t>
            </a:r>
            <a:endParaRPr lang="zh-CN" altLang="en-US" dirty="0"/>
          </a:p>
        </p:txBody>
      </p:sp>
    </p:spTree>
    <p:extLst>
      <p:ext uri="{BB962C8B-B14F-4D97-AF65-F5344CB8AC3E}">
        <p14:creationId xmlns:p14="http://schemas.microsoft.com/office/powerpoint/2010/main" val="366446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t>
            </a:r>
            <a:r>
              <a:rPr lang="zh-CN" altLang="en-US" dirty="0" smtClean="0"/>
              <a:t>端接口</a:t>
            </a:r>
            <a:endParaRPr lang="zh-CN" altLang="en-US" dirty="0"/>
          </a:p>
        </p:txBody>
      </p:sp>
      <p:sp>
        <p:nvSpPr>
          <p:cNvPr id="3" name="内容占位符 2"/>
          <p:cNvSpPr>
            <a:spLocks noGrp="1"/>
          </p:cNvSpPr>
          <p:nvPr>
            <p:ph idx="1"/>
          </p:nvPr>
        </p:nvSpPr>
        <p:spPr/>
        <p:txBody>
          <a:bodyPr/>
          <a:lstStyle/>
          <a:p>
            <a:r>
              <a:rPr lang="en-US" altLang="zh-CN" dirty="0" err="1" smtClean="0"/>
              <a:t>addCourse</a:t>
            </a:r>
            <a:r>
              <a:rPr lang="en-US" altLang="zh-CN" dirty="0" smtClean="0"/>
              <a:t>()</a:t>
            </a:r>
            <a:r>
              <a:rPr lang="zh-CN" altLang="en-US" dirty="0" smtClean="0"/>
              <a:t>：添加课程</a:t>
            </a:r>
            <a:endParaRPr lang="en-US" altLang="zh-CN" dirty="0" smtClean="0"/>
          </a:p>
          <a:p>
            <a:r>
              <a:rPr lang="en-US" altLang="zh-CN" dirty="0" err="1" smtClean="0"/>
              <a:t>chekCourseInformation</a:t>
            </a:r>
            <a:r>
              <a:rPr lang="en-US" altLang="zh-CN" dirty="0" smtClean="0"/>
              <a:t>()</a:t>
            </a:r>
            <a:r>
              <a:rPr lang="zh-CN" altLang="en-US" dirty="0" smtClean="0"/>
              <a:t>：查看课程信息</a:t>
            </a:r>
            <a:endParaRPr lang="en-US" altLang="zh-CN" dirty="0" smtClean="0"/>
          </a:p>
          <a:p>
            <a:r>
              <a:rPr lang="en-US" altLang="zh-CN" dirty="0" err="1" smtClean="0"/>
              <a:t>updateCourse</a:t>
            </a:r>
            <a:r>
              <a:rPr lang="en-US" altLang="zh-CN" dirty="0" smtClean="0"/>
              <a:t>()</a:t>
            </a:r>
            <a:r>
              <a:rPr lang="zh-CN" altLang="en-US" dirty="0" smtClean="0"/>
              <a:t>：更新课程信息</a:t>
            </a:r>
            <a:endParaRPr lang="en-US" altLang="zh-CN" dirty="0" smtClean="0"/>
          </a:p>
          <a:p>
            <a:r>
              <a:rPr lang="en-US" altLang="zh-CN" dirty="0" err="1" smtClean="0"/>
              <a:t>checkUserInformation</a:t>
            </a:r>
            <a:r>
              <a:rPr lang="en-US" altLang="zh-CN" dirty="0" smtClean="0"/>
              <a:t>()</a:t>
            </a:r>
            <a:r>
              <a:rPr lang="zh-CN" altLang="en-US" dirty="0" smtClean="0"/>
              <a:t>：查看课程信息</a:t>
            </a:r>
            <a:endParaRPr lang="en-US" altLang="zh-CN" dirty="0" smtClean="0"/>
          </a:p>
          <a:p>
            <a:r>
              <a:rPr lang="en-US" altLang="zh-CN" dirty="0" err="1" smtClean="0"/>
              <a:t>checkRegistrationInformation</a:t>
            </a:r>
            <a:r>
              <a:rPr lang="en-US" altLang="zh-CN" dirty="0" smtClean="0"/>
              <a:t>()</a:t>
            </a:r>
            <a:r>
              <a:rPr lang="zh-CN" altLang="en-US" dirty="0" smtClean="0"/>
              <a:t>：查看报名信息，可根据某一条件获取报名信息列表</a:t>
            </a:r>
            <a:endParaRPr lang="en-US" altLang="zh-CN" dirty="0" smtClean="0"/>
          </a:p>
          <a:p>
            <a:r>
              <a:rPr lang="en-US" altLang="zh-CN" dirty="0" err="1" smtClean="0"/>
              <a:t>reviewRegistration</a:t>
            </a:r>
            <a:r>
              <a:rPr lang="en-US" altLang="zh-CN" dirty="0" smtClean="0"/>
              <a:t>()</a:t>
            </a:r>
            <a:r>
              <a:rPr lang="zh-CN" altLang="en-US" dirty="0" smtClean="0"/>
              <a:t>：审核信息</a:t>
            </a:r>
            <a:endParaRPr lang="en-US" altLang="zh-CN" dirty="0" smtClean="0"/>
          </a:p>
          <a:p>
            <a:r>
              <a:rPr lang="en-US" altLang="zh-CN" dirty="0" err="1" smtClean="0"/>
              <a:t>checkRegistrationDetails</a:t>
            </a:r>
            <a:r>
              <a:rPr lang="en-US" altLang="zh-CN" dirty="0" smtClean="0"/>
              <a:t>()</a:t>
            </a:r>
            <a:r>
              <a:rPr lang="zh-CN" altLang="en-US" dirty="0" smtClean="0"/>
              <a:t>：查看报名信息详情</a:t>
            </a:r>
            <a:endParaRPr lang="en-US" altLang="zh-CN" dirty="0" smtClean="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9690139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2238</TotalTime>
  <Words>644</Words>
  <Application>Microsoft Office PowerPoint</Application>
  <PresentationFormat>宽屏</PresentationFormat>
  <Paragraphs>213</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需求背景</vt:lpstr>
      <vt:lpstr>PowerPoint 演示文稿</vt:lpstr>
      <vt:lpstr>PowerPoint 演示文稿</vt:lpstr>
      <vt:lpstr>用例图</vt:lpstr>
      <vt:lpstr>C端时序图</vt:lpstr>
      <vt:lpstr>运营端功能模块图</vt:lpstr>
      <vt:lpstr>系统架构图</vt:lpstr>
      <vt:lpstr>C端接口</vt:lpstr>
      <vt:lpstr>B端接口</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yuangong</dc:creator>
  <cp:lastModifiedBy>yuangong</cp:lastModifiedBy>
  <cp:revision>42</cp:revision>
  <dcterms:created xsi:type="dcterms:W3CDTF">2020-07-17T08:39:38Z</dcterms:created>
  <dcterms:modified xsi:type="dcterms:W3CDTF">2020-07-30T13:37:34Z</dcterms:modified>
</cp:coreProperties>
</file>