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150" r:id="rId1"/>
  </p:sldMasterIdLst>
  <p:notesMasterIdLst>
    <p:notesMasterId r:id="rId15"/>
  </p:notesMasterIdLst>
  <p:sldIdLst>
    <p:sldId id="257" r:id="rId2"/>
    <p:sldId id="256" r:id="rId3"/>
    <p:sldId id="258" r:id="rId4"/>
    <p:sldId id="261" r:id="rId5"/>
    <p:sldId id="259" r:id="rId6"/>
    <p:sldId id="260" r:id="rId7"/>
    <p:sldId id="265" r:id="rId8"/>
    <p:sldId id="262" r:id="rId9"/>
    <p:sldId id="263" r:id="rId10"/>
    <p:sldId id="264"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146"/>
    <p:restoredTop sz="86377"/>
  </p:normalViewPr>
  <p:slideViewPr>
    <p:cSldViewPr snapToGrid="0" snapToObjects="1">
      <p:cViewPr varScale="1">
        <p:scale>
          <a:sx n="71" d="100"/>
          <a:sy n="71" d="100"/>
        </p:scale>
        <p:origin x="168" y="7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DB1CB-A8F6-D046-8413-84943858F958}"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E8E00-688C-3048-A200-B15FFFF43D43}" type="slidenum">
              <a:rPr lang="en-US" smtClean="0"/>
              <a:t>‹#›</a:t>
            </a:fld>
            <a:endParaRPr lang="en-US"/>
          </a:p>
        </p:txBody>
      </p:sp>
    </p:spTree>
    <p:extLst>
      <p:ext uri="{BB962C8B-B14F-4D97-AF65-F5344CB8AC3E}">
        <p14:creationId xmlns:p14="http://schemas.microsoft.com/office/powerpoint/2010/main" val="302590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53C3B1-D133-664C-AF3E-1D1A91182E90}" type="slidenum">
              <a:rPr lang="en-US" smtClean="0"/>
              <a:t>1</a:t>
            </a:fld>
            <a:endParaRPr lang="en-US"/>
          </a:p>
        </p:txBody>
      </p:sp>
    </p:spTree>
    <p:extLst>
      <p:ext uri="{BB962C8B-B14F-4D97-AF65-F5344CB8AC3E}">
        <p14:creationId xmlns:p14="http://schemas.microsoft.com/office/powerpoint/2010/main" val="101613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DE8E00-688C-3048-A200-B15FFFF43D43}" type="slidenum">
              <a:rPr lang="en-US" smtClean="0"/>
              <a:t>6</a:t>
            </a:fld>
            <a:endParaRPr lang="en-US"/>
          </a:p>
        </p:txBody>
      </p:sp>
    </p:spTree>
    <p:extLst>
      <p:ext uri="{BB962C8B-B14F-4D97-AF65-F5344CB8AC3E}">
        <p14:creationId xmlns:p14="http://schemas.microsoft.com/office/powerpoint/2010/main" val="918536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DE8E00-688C-3048-A200-B15FFFF43D43}" type="slidenum">
              <a:rPr lang="en-US" smtClean="0"/>
              <a:t>8</a:t>
            </a:fld>
            <a:endParaRPr lang="en-US"/>
          </a:p>
        </p:txBody>
      </p:sp>
    </p:spTree>
    <p:extLst>
      <p:ext uri="{BB962C8B-B14F-4D97-AF65-F5344CB8AC3E}">
        <p14:creationId xmlns:p14="http://schemas.microsoft.com/office/powerpoint/2010/main" val="27408209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11246-F1A6-6440-99AB-BD36966D4478}"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866142DD-9DD5-194D-9889-9EB5F18AB886}" type="slidenum">
              <a:rPr lang="en-US" smtClean="0"/>
              <a:t>‹#›</a:t>
            </a:fld>
            <a:endParaRPr lang="en-US"/>
          </a:p>
        </p:txBody>
      </p:sp>
    </p:spTree>
    <p:extLst>
      <p:ext uri="{BB962C8B-B14F-4D97-AF65-F5344CB8AC3E}">
        <p14:creationId xmlns:p14="http://schemas.microsoft.com/office/powerpoint/2010/main" val="112632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811246-F1A6-6440-99AB-BD36966D4478}"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142DD-9DD5-194D-9889-9EB5F18AB886}" type="slidenum">
              <a:rPr lang="en-US" smtClean="0"/>
              <a:t>‹#›</a:t>
            </a:fld>
            <a:endParaRPr lang="en-US"/>
          </a:p>
        </p:txBody>
      </p:sp>
    </p:spTree>
    <p:extLst>
      <p:ext uri="{BB962C8B-B14F-4D97-AF65-F5344CB8AC3E}">
        <p14:creationId xmlns:p14="http://schemas.microsoft.com/office/powerpoint/2010/main" val="154880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11246-F1A6-6440-99AB-BD36966D4478}"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142DD-9DD5-194D-9889-9EB5F18AB886}" type="slidenum">
              <a:rPr lang="en-US" smtClean="0"/>
              <a:t>‹#›</a:t>
            </a:fld>
            <a:endParaRPr lang="en-US"/>
          </a:p>
        </p:txBody>
      </p:sp>
    </p:spTree>
    <p:extLst>
      <p:ext uri="{BB962C8B-B14F-4D97-AF65-F5344CB8AC3E}">
        <p14:creationId xmlns:p14="http://schemas.microsoft.com/office/powerpoint/2010/main" val="180244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11246-F1A6-6440-99AB-BD36966D4478}"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142DD-9DD5-194D-9889-9EB5F18AB886}" type="slidenum">
              <a:rPr lang="en-US" smtClean="0"/>
              <a:t>‹#›</a:t>
            </a:fld>
            <a:endParaRPr lang="en-US"/>
          </a:p>
        </p:txBody>
      </p:sp>
    </p:spTree>
    <p:extLst>
      <p:ext uri="{BB962C8B-B14F-4D97-AF65-F5344CB8AC3E}">
        <p14:creationId xmlns:p14="http://schemas.microsoft.com/office/powerpoint/2010/main" val="314322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18811246-F1A6-6440-99AB-BD36966D4478}" type="datetimeFigureOut">
              <a:rPr lang="en-US" smtClean="0"/>
              <a:t>1/29/21</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66142DD-9DD5-194D-9889-9EB5F18AB886}" type="slidenum">
              <a:rPr lang="en-US" smtClean="0"/>
              <a:t>‹#›</a:t>
            </a:fld>
            <a:endParaRPr lang="en-US"/>
          </a:p>
        </p:txBody>
      </p:sp>
    </p:spTree>
    <p:extLst>
      <p:ext uri="{BB962C8B-B14F-4D97-AF65-F5344CB8AC3E}">
        <p14:creationId xmlns:p14="http://schemas.microsoft.com/office/powerpoint/2010/main" val="282860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11246-F1A6-6440-99AB-BD36966D4478}"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142DD-9DD5-194D-9889-9EB5F18AB886}" type="slidenum">
              <a:rPr lang="en-US" smtClean="0"/>
              <a:t>‹#›</a:t>
            </a:fld>
            <a:endParaRPr lang="en-US"/>
          </a:p>
        </p:txBody>
      </p:sp>
    </p:spTree>
    <p:extLst>
      <p:ext uri="{BB962C8B-B14F-4D97-AF65-F5344CB8AC3E}">
        <p14:creationId xmlns:p14="http://schemas.microsoft.com/office/powerpoint/2010/main" val="330941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11246-F1A6-6440-99AB-BD36966D4478}" type="datetimeFigureOut">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142DD-9DD5-194D-9889-9EB5F18AB88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546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811246-F1A6-6440-99AB-BD36966D4478}" type="datetimeFigureOut">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142DD-9DD5-194D-9889-9EB5F18AB886}"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353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11246-F1A6-6440-99AB-BD36966D4478}" type="datetimeFigureOut">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6142DD-9DD5-194D-9889-9EB5F18AB886}" type="slidenum">
              <a:rPr lang="en-US" smtClean="0"/>
              <a:t>‹#›</a:t>
            </a:fld>
            <a:endParaRPr lang="en-US"/>
          </a:p>
        </p:txBody>
      </p:sp>
    </p:spTree>
    <p:extLst>
      <p:ext uri="{BB962C8B-B14F-4D97-AF65-F5344CB8AC3E}">
        <p14:creationId xmlns:p14="http://schemas.microsoft.com/office/powerpoint/2010/main" val="171572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11246-F1A6-6440-99AB-BD36966D4478}"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6142DD-9DD5-194D-9889-9EB5F18AB886}" type="slidenum">
              <a:rPr lang="en-US" smtClean="0"/>
              <a:t>‹#›</a:t>
            </a:fld>
            <a:endParaRPr lang="en-US"/>
          </a:p>
        </p:txBody>
      </p:sp>
    </p:spTree>
    <p:extLst>
      <p:ext uri="{BB962C8B-B14F-4D97-AF65-F5344CB8AC3E}">
        <p14:creationId xmlns:p14="http://schemas.microsoft.com/office/powerpoint/2010/main" val="144486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18811246-F1A6-6440-99AB-BD36966D4478}" type="datetimeFigureOut">
              <a:rPr lang="en-US" smtClean="0"/>
              <a:t>1/29/21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6142DD-9DD5-194D-9889-9EB5F18AB886}" type="slidenum">
              <a:rPr lang="en-US" smtClean="0"/>
              <a:t>‹#›</a:t>
            </a:fld>
            <a:endParaRPr lang="en-US"/>
          </a:p>
        </p:txBody>
      </p:sp>
    </p:spTree>
    <p:extLst>
      <p:ext uri="{BB962C8B-B14F-4D97-AF65-F5344CB8AC3E}">
        <p14:creationId xmlns:p14="http://schemas.microsoft.com/office/powerpoint/2010/main" val="359055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18811246-F1A6-6440-99AB-BD36966D4478}" type="datetimeFigureOut">
              <a:rPr lang="en-US" smtClean="0"/>
              <a:t>1/29/21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66142DD-9DD5-194D-9889-9EB5F18AB886}" type="slidenum">
              <a:rPr lang="en-US" smtClean="0"/>
              <a:t>‹#›</a:t>
            </a:fld>
            <a:endParaRPr lang="en-US"/>
          </a:p>
        </p:txBody>
      </p:sp>
    </p:spTree>
    <p:extLst>
      <p:ext uri="{BB962C8B-B14F-4D97-AF65-F5344CB8AC3E}">
        <p14:creationId xmlns:p14="http://schemas.microsoft.com/office/powerpoint/2010/main" val="2209390811"/>
      </p:ext>
    </p:extLst>
  </p:cSld>
  <p:clrMap bg1="lt1" tx1="dk1" bg2="lt2" tx2="dk2" accent1="accent1" accent2="accent2" accent3="accent3" accent4="accent4" accent5="accent5" accent6="accent6" hlink="hlink" folHlink="folHlink"/>
  <p:sldLayoutIdLst>
    <p:sldLayoutId id="2147485151" r:id="rId1"/>
    <p:sldLayoutId id="2147485152" r:id="rId2"/>
    <p:sldLayoutId id="2147485153" r:id="rId3"/>
    <p:sldLayoutId id="2147485154" r:id="rId4"/>
    <p:sldLayoutId id="2147485155" r:id="rId5"/>
    <p:sldLayoutId id="2147485156" r:id="rId6"/>
    <p:sldLayoutId id="2147485157" r:id="rId7"/>
    <p:sldLayoutId id="2147485158" r:id="rId8"/>
    <p:sldLayoutId id="2147485159" r:id="rId9"/>
    <p:sldLayoutId id="2147485160" r:id="rId10"/>
    <p:sldLayoutId id="2147485161"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5052-0156-2941-90E9-CBD8BFEEE07B}"/>
              </a:ext>
            </a:extLst>
          </p:cNvPr>
          <p:cNvSpPr>
            <a:spLocks noGrp="1"/>
          </p:cNvSpPr>
          <p:nvPr>
            <p:ph type="ctrTitle"/>
          </p:nvPr>
        </p:nvSpPr>
        <p:spPr>
          <a:xfrm>
            <a:off x="1051560" y="1357273"/>
            <a:ext cx="9966960" cy="3035808"/>
          </a:xfrm>
        </p:spPr>
        <p:txBody>
          <a:bodyPr/>
          <a:lstStyle/>
          <a:p>
            <a:r>
              <a:rPr lang="en-US" b="1" dirty="0">
                <a:latin typeface="Nazegul" pitchFamily="2" charset="0"/>
              </a:rPr>
              <a:t>Giao </a:t>
            </a:r>
            <a:r>
              <a:rPr lang="en-US" b="1" dirty="0" err="1">
                <a:latin typeface="Nazegul" pitchFamily="2" charset="0"/>
              </a:rPr>
              <a:t>trình</a:t>
            </a:r>
            <a:r>
              <a:rPr lang="en-US" b="1" dirty="0">
                <a:latin typeface="Nazegul" pitchFamily="2" charset="0"/>
              </a:rPr>
              <a:t> </a:t>
            </a:r>
            <a:r>
              <a:rPr lang="en-US" b="1" dirty="0" err="1">
                <a:latin typeface="Nazegul" pitchFamily="2" charset="0"/>
              </a:rPr>
              <a:t>css</a:t>
            </a:r>
            <a:br>
              <a:rPr lang="en-US" b="1" dirty="0">
                <a:latin typeface="Nazegul" pitchFamily="2" charset="0"/>
              </a:rPr>
            </a:br>
            <a:r>
              <a:rPr lang="en-US" b="1" dirty="0">
                <a:latin typeface="Nazegul" pitchFamily="2" charset="0"/>
              </a:rPr>
              <a:t>co ban</a:t>
            </a:r>
          </a:p>
        </p:txBody>
      </p:sp>
      <p:sp>
        <p:nvSpPr>
          <p:cNvPr id="3" name="Subtitle 2">
            <a:extLst>
              <a:ext uri="{FF2B5EF4-FFF2-40B4-BE49-F238E27FC236}">
                <a16:creationId xmlns:a16="http://schemas.microsoft.com/office/drawing/2014/main" id="{E1955308-F2E0-AA4C-A7A6-015BD3A5A4AC}"/>
              </a:ext>
            </a:extLst>
          </p:cNvPr>
          <p:cNvSpPr>
            <a:spLocks noGrp="1"/>
          </p:cNvSpPr>
          <p:nvPr>
            <p:ph type="subTitle" idx="1"/>
          </p:nvPr>
        </p:nvSpPr>
        <p:spPr>
          <a:xfrm>
            <a:off x="1069848" y="4602640"/>
            <a:ext cx="8074150" cy="972589"/>
          </a:xfrm>
        </p:spPr>
        <p:txBody>
          <a:bodyPr>
            <a:normAutofit/>
          </a:bodyPr>
          <a:lstStyle/>
          <a:p>
            <a:r>
              <a:rPr lang="vi-VN" dirty="0"/>
              <a:t>Ngôn ngữ quy định cách trình bày cho các tài liệu</a:t>
            </a:r>
          </a:p>
          <a:p>
            <a:r>
              <a:rPr lang="vi-VN" dirty="0"/>
              <a:t>siêu văn bản </a:t>
            </a:r>
          </a:p>
        </p:txBody>
      </p:sp>
      <p:sp>
        <p:nvSpPr>
          <p:cNvPr id="12" name="Frame 11">
            <a:extLst>
              <a:ext uri="{FF2B5EF4-FFF2-40B4-BE49-F238E27FC236}">
                <a16:creationId xmlns:a16="http://schemas.microsoft.com/office/drawing/2014/main" id="{D0D540B7-CDFD-8640-82FC-A120B987C3C8}"/>
              </a:ext>
            </a:extLst>
          </p:cNvPr>
          <p:cNvSpPr/>
          <p:nvPr/>
        </p:nvSpPr>
        <p:spPr>
          <a:xfrm>
            <a:off x="8906933" y="897513"/>
            <a:ext cx="1930400" cy="1930400"/>
          </a:xfrm>
          <a:prstGeom prst="frame">
            <a:avLst/>
          </a:prstGeom>
          <a:solidFill>
            <a:srgbClr val="00B0F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F1F097CA-5799-EB48-9DA5-ABD6833F1D56}"/>
              </a:ext>
            </a:extLst>
          </p:cNvPr>
          <p:cNvSpPr/>
          <p:nvPr/>
        </p:nvSpPr>
        <p:spPr>
          <a:xfrm rot="5400000" flipH="1">
            <a:off x="1858806" y="551166"/>
            <a:ext cx="55320" cy="724937"/>
          </a:xfrm>
          <a:prstGeom prst="rect">
            <a:avLst/>
          </a:prstGeom>
          <a:solidFill>
            <a:srgbClr val="32D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508364-1AF0-284C-8C89-3061F1553076}"/>
              </a:ext>
            </a:extLst>
          </p:cNvPr>
          <p:cNvSpPr/>
          <p:nvPr/>
        </p:nvSpPr>
        <p:spPr>
          <a:xfrm rot="10800000" flipH="1">
            <a:off x="1858807" y="551167"/>
            <a:ext cx="55320" cy="724937"/>
          </a:xfrm>
          <a:prstGeom prst="rect">
            <a:avLst/>
          </a:prstGeom>
          <a:solidFill>
            <a:srgbClr val="32D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3908AB3-005F-B846-91BA-C5A3E61B7A51}"/>
              </a:ext>
            </a:extLst>
          </p:cNvPr>
          <p:cNvSpPr/>
          <p:nvPr/>
        </p:nvSpPr>
        <p:spPr>
          <a:xfrm>
            <a:off x="2172159" y="5997305"/>
            <a:ext cx="1886491" cy="1886491"/>
          </a:xfrm>
          <a:prstGeom prst="ellipse">
            <a:avLst/>
          </a:prstGeom>
          <a:solidFill>
            <a:srgbClr val="F4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BAB49C4-3324-CC48-B5E2-2F7C55E7B740}"/>
              </a:ext>
            </a:extLst>
          </p:cNvPr>
          <p:cNvSpPr/>
          <p:nvPr/>
        </p:nvSpPr>
        <p:spPr>
          <a:xfrm>
            <a:off x="4058650" y="5483001"/>
            <a:ext cx="202067" cy="2020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F8970D5-7FB3-B14A-91C0-7CBB8E76784F}"/>
              </a:ext>
            </a:extLst>
          </p:cNvPr>
          <p:cNvSpPr/>
          <p:nvPr/>
        </p:nvSpPr>
        <p:spPr>
          <a:xfrm rot="5400000">
            <a:off x="-3522136" y="1200330"/>
            <a:ext cx="8568269" cy="1524000"/>
          </a:xfrm>
          <a:prstGeom prst="roundRect">
            <a:avLst>
              <a:gd name="adj" fmla="val 50000"/>
            </a:avLst>
          </a:prstGeom>
          <a:solidFill>
            <a:srgbClr val="F4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7707FBB6-3CFF-2A43-9BD1-5590623B43FB}"/>
              </a:ext>
            </a:extLst>
          </p:cNvPr>
          <p:cNvSpPr/>
          <p:nvPr/>
        </p:nvSpPr>
        <p:spPr>
          <a:xfrm rot="5400000">
            <a:off x="-1998134" y="-295450"/>
            <a:ext cx="8568269" cy="1524000"/>
          </a:xfrm>
          <a:prstGeom prst="roundRect">
            <a:avLst>
              <a:gd name="adj" fmla="val 50000"/>
            </a:avLst>
          </a:prstGeom>
          <a:solidFill>
            <a:srgbClr val="F4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FF42B25-B135-DA49-9193-DEBC0428FC6F}"/>
              </a:ext>
            </a:extLst>
          </p:cNvPr>
          <p:cNvSpPr/>
          <p:nvPr/>
        </p:nvSpPr>
        <p:spPr>
          <a:xfrm rot="5400000">
            <a:off x="-474134" y="1778882"/>
            <a:ext cx="8568269" cy="1524000"/>
          </a:xfrm>
          <a:prstGeom prst="roundRect">
            <a:avLst>
              <a:gd name="adj" fmla="val 50000"/>
            </a:avLst>
          </a:prstGeom>
          <a:solidFill>
            <a:srgbClr val="F4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9076E211-C705-E945-A6D4-CC4121CC5521}"/>
              </a:ext>
            </a:extLst>
          </p:cNvPr>
          <p:cNvSpPr/>
          <p:nvPr/>
        </p:nvSpPr>
        <p:spPr>
          <a:xfrm rot="5400000">
            <a:off x="1049865" y="3543654"/>
            <a:ext cx="8568269" cy="1524000"/>
          </a:xfrm>
          <a:prstGeom prst="roundRect">
            <a:avLst>
              <a:gd name="adj" fmla="val 50000"/>
            </a:avLst>
          </a:prstGeom>
          <a:solidFill>
            <a:srgbClr val="F4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A75E2A1-956E-B943-BD9E-A0690F17DC55}"/>
              </a:ext>
            </a:extLst>
          </p:cNvPr>
          <p:cNvSpPr/>
          <p:nvPr/>
        </p:nvSpPr>
        <p:spPr>
          <a:xfrm rot="5400000">
            <a:off x="2573865" y="4973637"/>
            <a:ext cx="8568269" cy="1524000"/>
          </a:xfrm>
          <a:prstGeom prst="roundRect">
            <a:avLst>
              <a:gd name="adj" fmla="val 50000"/>
            </a:avLst>
          </a:prstGeom>
          <a:solidFill>
            <a:srgbClr val="F4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C24031A-1A06-C84B-8841-2A47A0F504E1}"/>
              </a:ext>
            </a:extLst>
          </p:cNvPr>
          <p:cNvSpPr/>
          <p:nvPr/>
        </p:nvSpPr>
        <p:spPr>
          <a:xfrm rot="5400000">
            <a:off x="4097863" y="2547586"/>
            <a:ext cx="8568269" cy="1524000"/>
          </a:xfrm>
          <a:prstGeom prst="roundRect">
            <a:avLst>
              <a:gd name="adj" fmla="val 50000"/>
            </a:avLst>
          </a:prstGeom>
          <a:solidFill>
            <a:srgbClr val="F4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A1D8BEF2-8C82-0B49-BA5C-933CEF7AF222}"/>
              </a:ext>
            </a:extLst>
          </p:cNvPr>
          <p:cNvSpPr/>
          <p:nvPr/>
        </p:nvSpPr>
        <p:spPr>
          <a:xfrm rot="5400000">
            <a:off x="5621866" y="1117602"/>
            <a:ext cx="8568269" cy="1524000"/>
          </a:xfrm>
          <a:prstGeom prst="roundRect">
            <a:avLst>
              <a:gd name="adj" fmla="val 50000"/>
            </a:avLst>
          </a:prstGeom>
          <a:solidFill>
            <a:srgbClr val="F4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8C0974A6-6426-5441-AEAB-D084AE9C94ED}"/>
              </a:ext>
            </a:extLst>
          </p:cNvPr>
          <p:cNvSpPr/>
          <p:nvPr/>
        </p:nvSpPr>
        <p:spPr>
          <a:xfrm rot="5400000">
            <a:off x="7145859" y="3692352"/>
            <a:ext cx="8568269" cy="1524000"/>
          </a:xfrm>
          <a:prstGeom prst="roundRect">
            <a:avLst>
              <a:gd name="adj" fmla="val 50000"/>
            </a:avLst>
          </a:prstGeom>
          <a:solidFill>
            <a:srgbClr val="F4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88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0"/>
                                  </p:stCondLst>
                                  <p:childTnLst>
                                    <p:anim calcmode="lin" valueType="num">
                                      <p:cBhvr additive="base">
                                        <p:cTn id="6" dur="300"/>
                                        <p:tgtEl>
                                          <p:spTgt spid="11"/>
                                        </p:tgtEl>
                                        <p:attrNameLst>
                                          <p:attrName>ppt_x</p:attrName>
                                        </p:attrNameLst>
                                      </p:cBhvr>
                                      <p:tavLst>
                                        <p:tav tm="0">
                                          <p:val>
                                            <p:strVal val="ppt_x"/>
                                          </p:val>
                                        </p:tav>
                                        <p:tav tm="100000">
                                          <p:val>
                                            <p:strVal val="ppt_x"/>
                                          </p:val>
                                        </p:tav>
                                      </p:tavLst>
                                    </p:anim>
                                    <p:anim calcmode="lin" valueType="num">
                                      <p:cBhvr additive="base">
                                        <p:cTn id="7" dur="300"/>
                                        <p:tgtEl>
                                          <p:spTgt spid="11"/>
                                        </p:tgtEl>
                                        <p:attrNameLst>
                                          <p:attrName>ppt_y</p:attrName>
                                        </p:attrNameLst>
                                      </p:cBhvr>
                                      <p:tavLst>
                                        <p:tav tm="0">
                                          <p:val>
                                            <p:strVal val="ppt_y"/>
                                          </p:val>
                                        </p:tav>
                                        <p:tav tm="100000">
                                          <p:val>
                                            <p:strVal val="1+ppt_h/2"/>
                                          </p:val>
                                        </p:tav>
                                      </p:tavLst>
                                    </p:anim>
                                    <p:set>
                                      <p:cBhvr>
                                        <p:cTn id="8" dur="1" fill="hold">
                                          <p:stCondLst>
                                            <p:cond delay="299"/>
                                          </p:stCondLst>
                                        </p:cTn>
                                        <p:tgtEl>
                                          <p:spTgt spid="11"/>
                                        </p:tgtEl>
                                        <p:attrNameLst>
                                          <p:attrName>style.visibility</p:attrName>
                                        </p:attrNameLst>
                                      </p:cBhvr>
                                      <p:to>
                                        <p:strVal val="hidden"/>
                                      </p:to>
                                    </p:set>
                                  </p:childTnLst>
                                </p:cTn>
                              </p:par>
                            </p:childTnLst>
                          </p:cTn>
                        </p:par>
                        <p:par>
                          <p:cTn id="9" fill="hold">
                            <p:stCondLst>
                              <p:cond delay="300"/>
                            </p:stCondLst>
                            <p:childTnLst>
                              <p:par>
                                <p:cTn id="10" presetID="2" presetClass="exit" presetSubtype="1" fill="hold" grpId="0" nodeType="afterEffect">
                                  <p:stCondLst>
                                    <p:cond delay="0"/>
                                  </p:stCondLst>
                                  <p:childTnLst>
                                    <p:anim calcmode="lin" valueType="num">
                                      <p:cBhvr additive="base">
                                        <p:cTn id="11" dur="300"/>
                                        <p:tgtEl>
                                          <p:spTgt spid="4"/>
                                        </p:tgtEl>
                                        <p:attrNameLst>
                                          <p:attrName>ppt_x</p:attrName>
                                        </p:attrNameLst>
                                      </p:cBhvr>
                                      <p:tavLst>
                                        <p:tav tm="0">
                                          <p:val>
                                            <p:strVal val="ppt_x"/>
                                          </p:val>
                                        </p:tav>
                                        <p:tav tm="100000">
                                          <p:val>
                                            <p:strVal val="ppt_x"/>
                                          </p:val>
                                        </p:tav>
                                      </p:tavLst>
                                    </p:anim>
                                    <p:anim calcmode="lin" valueType="num">
                                      <p:cBhvr additive="base">
                                        <p:cTn id="12" dur="300"/>
                                        <p:tgtEl>
                                          <p:spTgt spid="4"/>
                                        </p:tgtEl>
                                        <p:attrNameLst>
                                          <p:attrName>ppt_y</p:attrName>
                                        </p:attrNameLst>
                                      </p:cBhvr>
                                      <p:tavLst>
                                        <p:tav tm="0">
                                          <p:val>
                                            <p:strVal val="ppt_y"/>
                                          </p:val>
                                        </p:tav>
                                        <p:tav tm="100000">
                                          <p:val>
                                            <p:strVal val="0-ppt_h/2"/>
                                          </p:val>
                                        </p:tav>
                                      </p:tavLst>
                                    </p:anim>
                                    <p:set>
                                      <p:cBhvr>
                                        <p:cTn id="13" dur="1" fill="hold">
                                          <p:stCondLst>
                                            <p:cond delay="299"/>
                                          </p:stCondLst>
                                        </p:cTn>
                                        <p:tgtEl>
                                          <p:spTgt spid="4"/>
                                        </p:tgtEl>
                                        <p:attrNameLst>
                                          <p:attrName>style.visibility</p:attrName>
                                        </p:attrNameLst>
                                      </p:cBhvr>
                                      <p:to>
                                        <p:strVal val="hidden"/>
                                      </p:to>
                                    </p:set>
                                  </p:childTnLst>
                                </p:cTn>
                              </p:par>
                            </p:childTnLst>
                          </p:cTn>
                        </p:par>
                        <p:par>
                          <p:cTn id="14" fill="hold">
                            <p:stCondLst>
                              <p:cond delay="600"/>
                            </p:stCondLst>
                            <p:childTnLst>
                              <p:par>
                                <p:cTn id="15" presetID="2" presetClass="exit" presetSubtype="1" fill="hold" grpId="0" nodeType="afterEffect">
                                  <p:stCondLst>
                                    <p:cond delay="0"/>
                                  </p:stCondLst>
                                  <p:childTnLst>
                                    <p:anim calcmode="lin" valueType="num">
                                      <p:cBhvr additive="base">
                                        <p:cTn id="16" dur="300"/>
                                        <p:tgtEl>
                                          <p:spTgt spid="5"/>
                                        </p:tgtEl>
                                        <p:attrNameLst>
                                          <p:attrName>ppt_x</p:attrName>
                                        </p:attrNameLst>
                                      </p:cBhvr>
                                      <p:tavLst>
                                        <p:tav tm="0">
                                          <p:val>
                                            <p:strVal val="ppt_x"/>
                                          </p:val>
                                        </p:tav>
                                        <p:tav tm="100000">
                                          <p:val>
                                            <p:strVal val="ppt_x"/>
                                          </p:val>
                                        </p:tav>
                                      </p:tavLst>
                                    </p:anim>
                                    <p:anim calcmode="lin" valueType="num">
                                      <p:cBhvr additive="base">
                                        <p:cTn id="17" dur="300"/>
                                        <p:tgtEl>
                                          <p:spTgt spid="5"/>
                                        </p:tgtEl>
                                        <p:attrNameLst>
                                          <p:attrName>ppt_y</p:attrName>
                                        </p:attrNameLst>
                                      </p:cBhvr>
                                      <p:tavLst>
                                        <p:tav tm="0">
                                          <p:val>
                                            <p:strVal val="ppt_y"/>
                                          </p:val>
                                        </p:tav>
                                        <p:tav tm="100000">
                                          <p:val>
                                            <p:strVal val="0-ppt_h/2"/>
                                          </p:val>
                                        </p:tav>
                                      </p:tavLst>
                                    </p:anim>
                                    <p:set>
                                      <p:cBhvr>
                                        <p:cTn id="18" dur="1" fill="hold">
                                          <p:stCondLst>
                                            <p:cond delay="299"/>
                                          </p:stCondLst>
                                        </p:cTn>
                                        <p:tgtEl>
                                          <p:spTgt spid="5"/>
                                        </p:tgtEl>
                                        <p:attrNameLst>
                                          <p:attrName>style.visibility</p:attrName>
                                        </p:attrNameLst>
                                      </p:cBhvr>
                                      <p:to>
                                        <p:strVal val="hidden"/>
                                      </p:to>
                                    </p:set>
                                  </p:childTnLst>
                                </p:cTn>
                              </p:par>
                            </p:childTnLst>
                          </p:cTn>
                        </p:par>
                        <p:par>
                          <p:cTn id="19" fill="hold">
                            <p:stCondLst>
                              <p:cond delay="900"/>
                            </p:stCondLst>
                            <p:childTnLst>
                              <p:par>
                                <p:cTn id="20" presetID="2" presetClass="exit" presetSubtype="4" fill="hold" grpId="0" nodeType="afterEffect">
                                  <p:stCondLst>
                                    <p:cond delay="0"/>
                                  </p:stCondLst>
                                  <p:childTnLst>
                                    <p:anim calcmode="lin" valueType="num">
                                      <p:cBhvr additive="base">
                                        <p:cTn id="21" dur="300"/>
                                        <p:tgtEl>
                                          <p:spTgt spid="6"/>
                                        </p:tgtEl>
                                        <p:attrNameLst>
                                          <p:attrName>ppt_x</p:attrName>
                                        </p:attrNameLst>
                                      </p:cBhvr>
                                      <p:tavLst>
                                        <p:tav tm="0">
                                          <p:val>
                                            <p:strVal val="ppt_x"/>
                                          </p:val>
                                        </p:tav>
                                        <p:tav tm="100000">
                                          <p:val>
                                            <p:strVal val="ppt_x"/>
                                          </p:val>
                                        </p:tav>
                                      </p:tavLst>
                                    </p:anim>
                                    <p:anim calcmode="lin" valueType="num">
                                      <p:cBhvr additive="base">
                                        <p:cTn id="22" dur="300"/>
                                        <p:tgtEl>
                                          <p:spTgt spid="6"/>
                                        </p:tgtEl>
                                        <p:attrNameLst>
                                          <p:attrName>ppt_y</p:attrName>
                                        </p:attrNameLst>
                                      </p:cBhvr>
                                      <p:tavLst>
                                        <p:tav tm="0">
                                          <p:val>
                                            <p:strVal val="ppt_y"/>
                                          </p:val>
                                        </p:tav>
                                        <p:tav tm="100000">
                                          <p:val>
                                            <p:strVal val="1+ppt_h/2"/>
                                          </p:val>
                                        </p:tav>
                                      </p:tavLst>
                                    </p:anim>
                                    <p:set>
                                      <p:cBhvr>
                                        <p:cTn id="23" dur="1" fill="hold">
                                          <p:stCondLst>
                                            <p:cond delay="299"/>
                                          </p:stCondLst>
                                        </p:cTn>
                                        <p:tgtEl>
                                          <p:spTgt spid="6"/>
                                        </p:tgtEl>
                                        <p:attrNameLst>
                                          <p:attrName>style.visibility</p:attrName>
                                        </p:attrNameLst>
                                      </p:cBhvr>
                                      <p:to>
                                        <p:strVal val="hidden"/>
                                      </p:to>
                                    </p:set>
                                  </p:childTnLst>
                                </p:cTn>
                              </p:par>
                            </p:childTnLst>
                          </p:cTn>
                        </p:par>
                        <p:par>
                          <p:cTn id="24" fill="hold">
                            <p:stCondLst>
                              <p:cond delay="1200"/>
                            </p:stCondLst>
                            <p:childTnLst>
                              <p:par>
                                <p:cTn id="25" presetID="2" presetClass="exit" presetSubtype="4" fill="hold" grpId="0" nodeType="afterEffect">
                                  <p:stCondLst>
                                    <p:cond delay="0"/>
                                  </p:stCondLst>
                                  <p:childTnLst>
                                    <p:anim calcmode="lin" valueType="num">
                                      <p:cBhvr additive="base">
                                        <p:cTn id="26" dur="300"/>
                                        <p:tgtEl>
                                          <p:spTgt spid="7"/>
                                        </p:tgtEl>
                                        <p:attrNameLst>
                                          <p:attrName>ppt_x</p:attrName>
                                        </p:attrNameLst>
                                      </p:cBhvr>
                                      <p:tavLst>
                                        <p:tav tm="0">
                                          <p:val>
                                            <p:strVal val="ppt_x"/>
                                          </p:val>
                                        </p:tav>
                                        <p:tav tm="100000">
                                          <p:val>
                                            <p:strVal val="ppt_x"/>
                                          </p:val>
                                        </p:tav>
                                      </p:tavLst>
                                    </p:anim>
                                    <p:anim calcmode="lin" valueType="num">
                                      <p:cBhvr additive="base">
                                        <p:cTn id="27" dur="300"/>
                                        <p:tgtEl>
                                          <p:spTgt spid="7"/>
                                        </p:tgtEl>
                                        <p:attrNameLst>
                                          <p:attrName>ppt_y</p:attrName>
                                        </p:attrNameLst>
                                      </p:cBhvr>
                                      <p:tavLst>
                                        <p:tav tm="0">
                                          <p:val>
                                            <p:strVal val="ppt_y"/>
                                          </p:val>
                                        </p:tav>
                                        <p:tav tm="100000">
                                          <p:val>
                                            <p:strVal val="1+ppt_h/2"/>
                                          </p:val>
                                        </p:tav>
                                      </p:tavLst>
                                    </p:anim>
                                    <p:set>
                                      <p:cBhvr>
                                        <p:cTn id="28" dur="1" fill="hold">
                                          <p:stCondLst>
                                            <p:cond delay="299"/>
                                          </p:stCondLst>
                                        </p:cTn>
                                        <p:tgtEl>
                                          <p:spTgt spid="7"/>
                                        </p:tgtEl>
                                        <p:attrNameLst>
                                          <p:attrName>style.visibility</p:attrName>
                                        </p:attrNameLst>
                                      </p:cBhvr>
                                      <p:to>
                                        <p:strVal val="hidden"/>
                                      </p:to>
                                    </p:set>
                                  </p:childTnLst>
                                </p:cTn>
                              </p:par>
                            </p:childTnLst>
                          </p:cTn>
                        </p:par>
                        <p:par>
                          <p:cTn id="29" fill="hold">
                            <p:stCondLst>
                              <p:cond delay="1500"/>
                            </p:stCondLst>
                            <p:childTnLst>
                              <p:par>
                                <p:cTn id="30" presetID="2" presetClass="exit" presetSubtype="4" fill="hold" grpId="0" nodeType="afterEffect">
                                  <p:stCondLst>
                                    <p:cond delay="0"/>
                                  </p:stCondLst>
                                  <p:childTnLst>
                                    <p:anim calcmode="lin" valueType="num">
                                      <p:cBhvr additive="base">
                                        <p:cTn id="31" dur="300"/>
                                        <p:tgtEl>
                                          <p:spTgt spid="8"/>
                                        </p:tgtEl>
                                        <p:attrNameLst>
                                          <p:attrName>ppt_x</p:attrName>
                                        </p:attrNameLst>
                                      </p:cBhvr>
                                      <p:tavLst>
                                        <p:tav tm="0">
                                          <p:val>
                                            <p:strVal val="ppt_x"/>
                                          </p:val>
                                        </p:tav>
                                        <p:tav tm="100000">
                                          <p:val>
                                            <p:strVal val="ppt_x"/>
                                          </p:val>
                                        </p:tav>
                                      </p:tavLst>
                                    </p:anim>
                                    <p:anim calcmode="lin" valueType="num">
                                      <p:cBhvr additive="base">
                                        <p:cTn id="32" dur="300"/>
                                        <p:tgtEl>
                                          <p:spTgt spid="8"/>
                                        </p:tgtEl>
                                        <p:attrNameLst>
                                          <p:attrName>ppt_y</p:attrName>
                                        </p:attrNameLst>
                                      </p:cBhvr>
                                      <p:tavLst>
                                        <p:tav tm="0">
                                          <p:val>
                                            <p:strVal val="ppt_y"/>
                                          </p:val>
                                        </p:tav>
                                        <p:tav tm="100000">
                                          <p:val>
                                            <p:strVal val="1+ppt_h/2"/>
                                          </p:val>
                                        </p:tav>
                                      </p:tavLst>
                                    </p:anim>
                                    <p:set>
                                      <p:cBhvr>
                                        <p:cTn id="33" dur="1" fill="hold">
                                          <p:stCondLst>
                                            <p:cond delay="299"/>
                                          </p:stCondLst>
                                        </p:cTn>
                                        <p:tgtEl>
                                          <p:spTgt spid="8"/>
                                        </p:tgtEl>
                                        <p:attrNameLst>
                                          <p:attrName>style.visibility</p:attrName>
                                        </p:attrNameLst>
                                      </p:cBhvr>
                                      <p:to>
                                        <p:strVal val="hidden"/>
                                      </p:to>
                                    </p:set>
                                  </p:childTnLst>
                                </p:cTn>
                              </p:par>
                            </p:childTnLst>
                          </p:cTn>
                        </p:par>
                        <p:par>
                          <p:cTn id="34" fill="hold">
                            <p:stCondLst>
                              <p:cond delay="1800"/>
                            </p:stCondLst>
                            <p:childTnLst>
                              <p:par>
                                <p:cTn id="35" presetID="2" presetClass="exit" presetSubtype="1" fill="hold" grpId="0" nodeType="afterEffect">
                                  <p:stCondLst>
                                    <p:cond delay="0"/>
                                  </p:stCondLst>
                                  <p:childTnLst>
                                    <p:anim calcmode="lin" valueType="num">
                                      <p:cBhvr additive="base">
                                        <p:cTn id="36" dur="300"/>
                                        <p:tgtEl>
                                          <p:spTgt spid="9"/>
                                        </p:tgtEl>
                                        <p:attrNameLst>
                                          <p:attrName>ppt_x</p:attrName>
                                        </p:attrNameLst>
                                      </p:cBhvr>
                                      <p:tavLst>
                                        <p:tav tm="0">
                                          <p:val>
                                            <p:strVal val="ppt_x"/>
                                          </p:val>
                                        </p:tav>
                                        <p:tav tm="100000">
                                          <p:val>
                                            <p:strVal val="ppt_x"/>
                                          </p:val>
                                        </p:tav>
                                      </p:tavLst>
                                    </p:anim>
                                    <p:anim calcmode="lin" valueType="num">
                                      <p:cBhvr additive="base">
                                        <p:cTn id="37" dur="300"/>
                                        <p:tgtEl>
                                          <p:spTgt spid="9"/>
                                        </p:tgtEl>
                                        <p:attrNameLst>
                                          <p:attrName>ppt_y</p:attrName>
                                        </p:attrNameLst>
                                      </p:cBhvr>
                                      <p:tavLst>
                                        <p:tav tm="0">
                                          <p:val>
                                            <p:strVal val="ppt_y"/>
                                          </p:val>
                                        </p:tav>
                                        <p:tav tm="100000">
                                          <p:val>
                                            <p:strVal val="0-ppt_h/2"/>
                                          </p:val>
                                        </p:tav>
                                      </p:tavLst>
                                    </p:anim>
                                    <p:set>
                                      <p:cBhvr>
                                        <p:cTn id="38" dur="1" fill="hold">
                                          <p:stCondLst>
                                            <p:cond delay="299"/>
                                          </p:stCondLst>
                                        </p:cTn>
                                        <p:tgtEl>
                                          <p:spTgt spid="9"/>
                                        </p:tgtEl>
                                        <p:attrNameLst>
                                          <p:attrName>style.visibility</p:attrName>
                                        </p:attrNameLst>
                                      </p:cBhvr>
                                      <p:to>
                                        <p:strVal val="hidden"/>
                                      </p:to>
                                    </p:set>
                                  </p:childTnLst>
                                </p:cTn>
                              </p:par>
                            </p:childTnLst>
                          </p:cTn>
                        </p:par>
                        <p:par>
                          <p:cTn id="39" fill="hold">
                            <p:stCondLst>
                              <p:cond delay="2100"/>
                            </p:stCondLst>
                            <p:childTnLst>
                              <p:par>
                                <p:cTn id="40" presetID="2" presetClass="exit" presetSubtype="1" fill="hold" grpId="0" nodeType="afterEffect">
                                  <p:stCondLst>
                                    <p:cond delay="0"/>
                                  </p:stCondLst>
                                  <p:childTnLst>
                                    <p:anim calcmode="lin" valueType="num">
                                      <p:cBhvr additive="base">
                                        <p:cTn id="41" dur="300"/>
                                        <p:tgtEl>
                                          <p:spTgt spid="10"/>
                                        </p:tgtEl>
                                        <p:attrNameLst>
                                          <p:attrName>ppt_x</p:attrName>
                                        </p:attrNameLst>
                                      </p:cBhvr>
                                      <p:tavLst>
                                        <p:tav tm="0">
                                          <p:val>
                                            <p:strVal val="ppt_x"/>
                                          </p:val>
                                        </p:tav>
                                        <p:tav tm="100000">
                                          <p:val>
                                            <p:strVal val="ppt_x"/>
                                          </p:val>
                                        </p:tav>
                                      </p:tavLst>
                                    </p:anim>
                                    <p:anim calcmode="lin" valueType="num">
                                      <p:cBhvr additive="base">
                                        <p:cTn id="42" dur="300"/>
                                        <p:tgtEl>
                                          <p:spTgt spid="10"/>
                                        </p:tgtEl>
                                        <p:attrNameLst>
                                          <p:attrName>ppt_y</p:attrName>
                                        </p:attrNameLst>
                                      </p:cBhvr>
                                      <p:tavLst>
                                        <p:tav tm="0">
                                          <p:val>
                                            <p:strVal val="ppt_y"/>
                                          </p:val>
                                        </p:tav>
                                        <p:tav tm="100000">
                                          <p:val>
                                            <p:strVal val="0-ppt_h/2"/>
                                          </p:val>
                                        </p:tav>
                                      </p:tavLst>
                                    </p:anim>
                                    <p:set>
                                      <p:cBhvr>
                                        <p:cTn id="43" dur="1" fill="hold">
                                          <p:stCondLst>
                                            <p:cond delay="299"/>
                                          </p:stCondLst>
                                        </p:cTn>
                                        <p:tgtEl>
                                          <p:spTgt spid="10"/>
                                        </p:tgtEl>
                                        <p:attrNameLst>
                                          <p:attrName>style.visibility</p:attrName>
                                        </p:attrNameLst>
                                      </p:cBhvr>
                                      <p:to>
                                        <p:strVal val="hidden"/>
                                      </p:to>
                                    </p:set>
                                  </p:childTnLst>
                                </p:cTn>
                              </p:par>
                            </p:childTnLst>
                          </p:cTn>
                        </p:par>
                        <p:par>
                          <p:cTn id="44" fill="hold">
                            <p:stCondLst>
                              <p:cond delay="2400"/>
                            </p:stCondLst>
                            <p:childTnLst>
                              <p:par>
                                <p:cTn id="45" presetID="2" presetClass="entr" presetSubtype="4" fill="hold" grpId="0"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par>
                          <p:cTn id="49" fill="hold">
                            <p:stCondLst>
                              <p:cond delay="2900"/>
                            </p:stCondLst>
                            <p:childTnLst>
                              <p:par>
                                <p:cTn id="50" presetID="2" presetClass="entr" presetSubtype="4" fill="hold" grpId="0" nodeType="after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 calcmode="lin" valueType="num">
                                      <p:cBhvr additive="base">
                                        <p:cTn id="5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3400"/>
                            </p:stCondLst>
                            <p:childTnLst>
                              <p:par>
                                <p:cTn id="55" presetID="2" presetClass="entr" presetSubtype="4" fill="hold" grpId="0" nodeType="after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anim calcmode="lin" valueType="num">
                                      <p:cBhvr additive="base">
                                        <p:cTn id="5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59" fill="hold">
                            <p:stCondLst>
                              <p:cond delay="3900"/>
                            </p:stCondLst>
                            <p:childTnLst>
                              <p:par>
                                <p:cTn id="60" presetID="2" presetClass="entr" presetSubtype="12"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0-#ppt_w/2"/>
                                          </p:val>
                                        </p:tav>
                                        <p:tav tm="100000">
                                          <p:val>
                                            <p:strVal val="#ppt_x"/>
                                          </p:val>
                                        </p:tav>
                                      </p:tavLst>
                                    </p:anim>
                                    <p:anim calcmode="lin" valueType="num">
                                      <p:cBhvr additive="base">
                                        <p:cTn id="63" dur="500" fill="hold"/>
                                        <p:tgtEl>
                                          <p:spTgt spid="20"/>
                                        </p:tgtEl>
                                        <p:attrNameLst>
                                          <p:attrName>ppt_y</p:attrName>
                                        </p:attrNameLst>
                                      </p:cBhvr>
                                      <p:tavLst>
                                        <p:tav tm="0">
                                          <p:val>
                                            <p:strVal val="1+#ppt_h/2"/>
                                          </p:val>
                                        </p:tav>
                                        <p:tav tm="100000">
                                          <p:val>
                                            <p:strVal val="#ppt_y"/>
                                          </p:val>
                                        </p:tav>
                                      </p:tavLst>
                                    </p:anim>
                                  </p:childTnLst>
                                </p:cTn>
                              </p:par>
                            </p:childTnLst>
                          </p:cTn>
                        </p:par>
                        <p:par>
                          <p:cTn id="64" fill="hold">
                            <p:stCondLst>
                              <p:cond delay="4400"/>
                            </p:stCondLst>
                            <p:childTnLst>
                              <p:par>
                                <p:cTn id="65" presetID="42"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anim calcmode="lin" valueType="num">
                                      <p:cBhvr>
                                        <p:cTn id="68" dur="1000" fill="hold"/>
                                        <p:tgtEl>
                                          <p:spTgt spid="12"/>
                                        </p:tgtEl>
                                        <p:attrNameLst>
                                          <p:attrName>ppt_x</p:attrName>
                                        </p:attrNameLst>
                                      </p:cBhvr>
                                      <p:tavLst>
                                        <p:tav tm="0">
                                          <p:val>
                                            <p:strVal val="#ppt_x"/>
                                          </p:val>
                                        </p:tav>
                                        <p:tav tm="100000">
                                          <p:val>
                                            <p:strVal val="#ppt_x"/>
                                          </p:val>
                                        </p:tav>
                                      </p:tavLst>
                                    </p:anim>
                                    <p:anim calcmode="lin" valueType="num">
                                      <p:cBhvr>
                                        <p:cTn id="69" dur="1000" fill="hold"/>
                                        <p:tgtEl>
                                          <p:spTgt spid="12"/>
                                        </p:tgtEl>
                                        <p:attrNameLst>
                                          <p:attrName>ppt_y</p:attrName>
                                        </p:attrNameLst>
                                      </p:cBhvr>
                                      <p:tavLst>
                                        <p:tav tm="0">
                                          <p:val>
                                            <p:strVal val="#ppt_y+.1"/>
                                          </p:val>
                                        </p:tav>
                                        <p:tav tm="100000">
                                          <p:val>
                                            <p:strVal val="#ppt_y"/>
                                          </p:val>
                                        </p:tav>
                                      </p:tavLst>
                                    </p:anim>
                                  </p:childTnLst>
                                </p:cTn>
                              </p:par>
                            </p:childTnLst>
                          </p:cTn>
                        </p:par>
                        <p:par>
                          <p:cTn id="70" fill="hold">
                            <p:stCondLst>
                              <p:cond delay="5400"/>
                            </p:stCondLst>
                            <p:childTnLst>
                              <p:par>
                                <p:cTn id="71" presetID="53" presetClass="entr" presetSubtype="16"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ppt_w</p:attrName>
                                        </p:attrNameLst>
                                      </p:cBhvr>
                                      <p:tavLst>
                                        <p:tav tm="0">
                                          <p:val>
                                            <p:fltVal val="0"/>
                                          </p:val>
                                        </p:tav>
                                        <p:tav tm="100000">
                                          <p:val>
                                            <p:strVal val="#ppt_w"/>
                                          </p:val>
                                        </p:tav>
                                      </p:tavLst>
                                    </p:anim>
                                    <p:anim calcmode="lin" valueType="num">
                                      <p:cBhvr>
                                        <p:cTn id="74" dur="500" fill="hold"/>
                                        <p:tgtEl>
                                          <p:spTgt spid="21"/>
                                        </p:tgtEl>
                                        <p:attrNameLst>
                                          <p:attrName>ppt_h</p:attrName>
                                        </p:attrNameLst>
                                      </p:cBhvr>
                                      <p:tavLst>
                                        <p:tav tm="0">
                                          <p:val>
                                            <p:fltVal val="0"/>
                                          </p:val>
                                        </p:tav>
                                        <p:tav tm="100000">
                                          <p:val>
                                            <p:strVal val="#ppt_h"/>
                                          </p:val>
                                        </p:tav>
                                      </p:tavLst>
                                    </p:anim>
                                    <p:animEffect transition="in" filter="fade">
                                      <p:cBhvr>
                                        <p:cTn id="75" dur="500"/>
                                        <p:tgtEl>
                                          <p:spTgt spid="21"/>
                                        </p:tgtEl>
                                      </p:cBhvr>
                                    </p:animEffect>
                                  </p:childTnLst>
                                </p:cTn>
                              </p:par>
                            </p:childTnLst>
                          </p:cTn>
                        </p:par>
                        <p:par>
                          <p:cTn id="76" fill="hold">
                            <p:stCondLst>
                              <p:cond delay="5900"/>
                            </p:stCondLst>
                            <p:childTnLst>
                              <p:par>
                                <p:cTn id="77" presetID="53" presetClass="entr" presetSubtype="16"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500" fill="hold"/>
                                        <p:tgtEl>
                                          <p:spTgt spid="18"/>
                                        </p:tgtEl>
                                        <p:attrNameLst>
                                          <p:attrName>ppt_w</p:attrName>
                                        </p:attrNameLst>
                                      </p:cBhvr>
                                      <p:tavLst>
                                        <p:tav tm="0">
                                          <p:val>
                                            <p:fltVal val="0"/>
                                          </p:val>
                                        </p:tav>
                                        <p:tav tm="100000">
                                          <p:val>
                                            <p:strVal val="#ppt_w"/>
                                          </p:val>
                                        </p:tav>
                                      </p:tavLst>
                                    </p:anim>
                                    <p:anim calcmode="lin" valueType="num">
                                      <p:cBhvr>
                                        <p:cTn id="80" dur="500" fill="hold"/>
                                        <p:tgtEl>
                                          <p:spTgt spid="18"/>
                                        </p:tgtEl>
                                        <p:attrNameLst>
                                          <p:attrName>ppt_h</p:attrName>
                                        </p:attrNameLst>
                                      </p:cBhvr>
                                      <p:tavLst>
                                        <p:tav tm="0">
                                          <p:val>
                                            <p:fltVal val="0"/>
                                          </p:val>
                                        </p:tav>
                                        <p:tav tm="100000">
                                          <p:val>
                                            <p:strVal val="#ppt_h"/>
                                          </p:val>
                                        </p:tav>
                                      </p:tavLst>
                                    </p:anim>
                                    <p:animEffect transition="in" filter="fade">
                                      <p:cBhvr>
                                        <p:cTn id="81" dur="500"/>
                                        <p:tgtEl>
                                          <p:spTgt spid="18"/>
                                        </p:tgtEl>
                                      </p:cBhvr>
                                    </p:animEffect>
                                  </p:childTnLst>
                                </p:cTn>
                              </p:par>
                            </p:childTnLst>
                          </p:cTn>
                        </p:par>
                        <p:par>
                          <p:cTn id="82" fill="hold">
                            <p:stCondLst>
                              <p:cond delay="6400"/>
                            </p:stCondLst>
                            <p:childTnLst>
                              <p:par>
                                <p:cTn id="83" presetID="53" presetClass="entr" presetSubtype="16" fill="hold" grpId="0" nodeType="after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500" fill="hold"/>
                                        <p:tgtEl>
                                          <p:spTgt spid="19"/>
                                        </p:tgtEl>
                                        <p:attrNameLst>
                                          <p:attrName>ppt_w</p:attrName>
                                        </p:attrNameLst>
                                      </p:cBhvr>
                                      <p:tavLst>
                                        <p:tav tm="0">
                                          <p:val>
                                            <p:fltVal val="0"/>
                                          </p:val>
                                        </p:tav>
                                        <p:tav tm="100000">
                                          <p:val>
                                            <p:strVal val="#ppt_w"/>
                                          </p:val>
                                        </p:tav>
                                      </p:tavLst>
                                    </p:anim>
                                    <p:anim calcmode="lin" valueType="num">
                                      <p:cBhvr>
                                        <p:cTn id="86" dur="500" fill="hold"/>
                                        <p:tgtEl>
                                          <p:spTgt spid="19"/>
                                        </p:tgtEl>
                                        <p:attrNameLst>
                                          <p:attrName>ppt_h</p:attrName>
                                        </p:attrNameLst>
                                      </p:cBhvr>
                                      <p:tavLst>
                                        <p:tav tm="0">
                                          <p:val>
                                            <p:fltVal val="0"/>
                                          </p:val>
                                        </p:tav>
                                        <p:tav tm="100000">
                                          <p:val>
                                            <p:strVal val="#ppt_h"/>
                                          </p:val>
                                        </p:tav>
                                      </p:tavLst>
                                    </p:anim>
                                    <p:animEffect transition="in" filter="fade">
                                      <p:cBhvr>
                                        <p:cTn id="8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animBg="1"/>
      <p:bldP spid="18" grpId="0" animBg="1"/>
      <p:bldP spid="19" grpId="0" animBg="1"/>
      <p:bldP spid="20" grpId="0" animBg="1"/>
      <p:bldP spid="21"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ACAF-93C2-3648-8065-88F82881F44B}"/>
              </a:ext>
            </a:extLst>
          </p:cNvPr>
          <p:cNvSpPr>
            <a:spLocks noGrp="1"/>
          </p:cNvSpPr>
          <p:nvPr>
            <p:ph type="title"/>
          </p:nvPr>
        </p:nvSpPr>
        <p:spPr/>
        <p:txBody>
          <a:bodyPr/>
          <a:lstStyle/>
          <a:p>
            <a:r>
              <a:rPr lang="en-US" dirty="0" err="1"/>
              <a:t>Thuộc</a:t>
            </a:r>
            <a:r>
              <a:rPr lang="en-US" dirty="0"/>
              <a:t> </a:t>
            </a:r>
            <a:r>
              <a:rPr lang="en-US" dirty="0" err="1"/>
              <a:t>tính</a:t>
            </a:r>
            <a:r>
              <a:rPr lang="en-US" dirty="0"/>
              <a:t> Position:</a:t>
            </a:r>
          </a:p>
        </p:txBody>
      </p:sp>
      <p:sp>
        <p:nvSpPr>
          <p:cNvPr id="3" name="Content Placeholder 2">
            <a:extLst>
              <a:ext uri="{FF2B5EF4-FFF2-40B4-BE49-F238E27FC236}">
                <a16:creationId xmlns:a16="http://schemas.microsoft.com/office/drawing/2014/main" id="{194902E7-6176-1D4E-BBF5-5439F53D31CF}"/>
              </a:ext>
            </a:extLst>
          </p:cNvPr>
          <p:cNvSpPr>
            <a:spLocks noGrp="1"/>
          </p:cNvSpPr>
          <p:nvPr>
            <p:ph idx="1"/>
          </p:nvPr>
        </p:nvSpPr>
        <p:spPr>
          <a:xfrm>
            <a:off x="1069848" y="2121408"/>
            <a:ext cx="10058400" cy="4251960"/>
          </a:xfrm>
        </p:spPr>
        <p:txBody>
          <a:bodyPr>
            <a:normAutofit/>
          </a:bodyPr>
          <a:lstStyle/>
          <a:p>
            <a:r>
              <a:rPr lang="en-US" b="1" dirty="0"/>
              <a:t>Absolute:</a:t>
            </a:r>
          </a:p>
          <a:p>
            <a:endParaRPr lang="en-US" dirty="0"/>
          </a:p>
          <a:p>
            <a:pPr marL="274320" lvl="1" indent="0">
              <a:buNone/>
            </a:pPr>
            <a:r>
              <a:rPr lang="vi-VN" dirty="0"/>
              <a:t>Định vị tuyệt đối là sự định vị mà trong đó các thành phần được định vị không để lại bất cứ một khoảng trống nào trong tài liệu. Một thành phần được định vị tuyệt đối sẽ nhận giá trị position là absolute. Các đối tượng đã định vị tuyệt đối sẽ dùng kết hợp với các thuộc tính top, left, right, bottom để xác định tọa độ. </a:t>
            </a:r>
          </a:p>
          <a:p>
            <a:pPr lvl="1"/>
            <a:endParaRPr lang="en-US" dirty="0"/>
          </a:p>
          <a:p>
            <a:pPr lvl="1"/>
            <a:endParaRPr lang="en-US" dirty="0"/>
          </a:p>
          <a:p>
            <a:r>
              <a:rPr lang="en-US" b="1" dirty="0"/>
              <a:t>Relative:</a:t>
            </a:r>
          </a:p>
          <a:p>
            <a:endParaRPr lang="en-US" dirty="0"/>
          </a:p>
          <a:p>
            <a:pPr marL="274320" lvl="1" indent="0">
              <a:buNone/>
            </a:pPr>
            <a:r>
              <a:rPr lang="vi-VN" dirty="0"/>
              <a:t>Sự định vị tương đối cho một thành phần là sự định vị được tính từ vị trí gốc trong tài liệu. Các thành phần đã được định vị tương đối sẽ để lại khoảng không trong tài liệu. Các thành phần được định vị tương đối sẽ nhận giá trị position là relative.</a:t>
            </a:r>
            <a:endParaRPr lang="en-US" dirty="0"/>
          </a:p>
        </p:txBody>
      </p:sp>
    </p:spTree>
    <p:extLst>
      <p:ext uri="{BB962C8B-B14F-4D97-AF65-F5344CB8AC3E}">
        <p14:creationId xmlns:p14="http://schemas.microsoft.com/office/powerpoint/2010/main" val="113832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4C72-E482-4B4E-AA61-E06F91D273B8}"/>
              </a:ext>
            </a:extLst>
          </p:cNvPr>
          <p:cNvSpPr>
            <a:spLocks noGrp="1"/>
          </p:cNvSpPr>
          <p:nvPr>
            <p:ph type="title"/>
          </p:nvPr>
        </p:nvSpPr>
        <p:spPr/>
        <p:txBody>
          <a:bodyPr/>
          <a:lstStyle/>
          <a:p>
            <a:r>
              <a:rPr lang="en-US" dirty="0" err="1"/>
              <a:t>Thuộc</a:t>
            </a:r>
            <a:r>
              <a:rPr lang="en-US" dirty="0"/>
              <a:t> </a:t>
            </a:r>
            <a:r>
              <a:rPr lang="en-US" dirty="0" err="1"/>
              <a:t>tính</a:t>
            </a:r>
            <a:r>
              <a:rPr lang="en-US" dirty="0"/>
              <a:t> position 2:</a:t>
            </a:r>
          </a:p>
        </p:txBody>
      </p:sp>
      <p:sp>
        <p:nvSpPr>
          <p:cNvPr id="3" name="Content Placeholder 2">
            <a:extLst>
              <a:ext uri="{FF2B5EF4-FFF2-40B4-BE49-F238E27FC236}">
                <a16:creationId xmlns:a16="http://schemas.microsoft.com/office/drawing/2014/main" id="{28C04965-5D4B-3F41-A954-1309B3DD0861}"/>
              </a:ext>
            </a:extLst>
          </p:cNvPr>
          <p:cNvSpPr>
            <a:spLocks noGrp="1"/>
          </p:cNvSpPr>
          <p:nvPr>
            <p:ph idx="1"/>
          </p:nvPr>
        </p:nvSpPr>
        <p:spPr/>
        <p:txBody>
          <a:bodyPr/>
          <a:lstStyle/>
          <a:p>
            <a:r>
              <a:rPr lang="en-US" b="1" dirty="0"/>
              <a:t>Fixed:</a:t>
            </a:r>
          </a:p>
          <a:p>
            <a:pPr lvl="1"/>
            <a:endParaRPr lang="en-US" dirty="0"/>
          </a:p>
          <a:p>
            <a:pPr lvl="1"/>
            <a:r>
              <a:rPr lang="en-US" dirty="0" err="1"/>
              <a:t>Mặc</a:t>
            </a:r>
            <a:r>
              <a:rPr lang="en-US" dirty="0"/>
              <a:t> </a:t>
            </a:r>
            <a:r>
              <a:rPr lang="en-US" dirty="0" err="1"/>
              <a:t>định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cạnh</a:t>
            </a:r>
            <a:r>
              <a:rPr lang="en-US" dirty="0"/>
              <a:t> </a:t>
            </a:r>
            <a:r>
              <a:rPr lang="en-US" dirty="0" err="1"/>
              <a:t>của</a:t>
            </a:r>
            <a:r>
              <a:rPr lang="en-US" dirty="0"/>
              <a:t> </a:t>
            </a:r>
            <a:r>
              <a:rPr lang="en-US" dirty="0" err="1"/>
              <a:t>cửa</a:t>
            </a:r>
            <a:r>
              <a:rPr lang="en-US" dirty="0"/>
              <a:t> </a:t>
            </a:r>
            <a:r>
              <a:rPr lang="en-US" dirty="0" err="1"/>
              <a:t>sổ</a:t>
            </a:r>
            <a:r>
              <a:rPr lang="en-US" dirty="0"/>
              <a:t> </a:t>
            </a:r>
            <a:r>
              <a:rPr lang="en-US" dirty="0" err="1"/>
              <a:t>màn</a:t>
            </a:r>
            <a:r>
              <a:rPr lang="en-US" dirty="0"/>
              <a:t> </a:t>
            </a:r>
            <a:r>
              <a:rPr lang="en-US" dirty="0" err="1"/>
              <a:t>hình</a:t>
            </a:r>
            <a:r>
              <a:rPr lang="en-US" dirty="0"/>
              <a:t> </a:t>
            </a:r>
            <a:r>
              <a:rPr lang="en-US" dirty="0" err="1"/>
              <a:t>làm</a:t>
            </a:r>
            <a:r>
              <a:rPr lang="en-US" dirty="0"/>
              <a:t> </a:t>
            </a:r>
            <a:r>
              <a:rPr lang="en-US" dirty="0" err="1"/>
              <a:t>mốc</a:t>
            </a:r>
            <a:r>
              <a:rPr lang="en-US" dirty="0"/>
              <a:t> </a:t>
            </a:r>
            <a:r>
              <a:rPr lang="en-US" dirty="0" err="1"/>
              <a:t>chỉnh</a:t>
            </a:r>
            <a:r>
              <a:rPr lang="en-US" dirty="0"/>
              <a:t> </a:t>
            </a:r>
            <a:r>
              <a:rPr lang="en-US" dirty="0" err="1"/>
              <a:t>toạ</a:t>
            </a:r>
            <a:r>
              <a:rPr lang="en-US" dirty="0"/>
              <a:t> </a:t>
            </a:r>
            <a:r>
              <a:rPr lang="en-US" dirty="0" err="1"/>
              <a:t>độ</a:t>
            </a:r>
            <a:r>
              <a:rPr lang="en-US" dirty="0"/>
              <a:t>. </a:t>
            </a:r>
            <a:r>
              <a:rPr lang="en-US" dirty="0" err="1"/>
              <a:t>Và</a:t>
            </a:r>
            <a:r>
              <a:rPr lang="en-US" dirty="0"/>
              <a:t> </a:t>
            </a:r>
            <a:r>
              <a:rPr lang="en-US" dirty="0" err="1"/>
              <a:t>cố</a:t>
            </a:r>
            <a:r>
              <a:rPr lang="en-US" dirty="0"/>
              <a:t> </a:t>
            </a:r>
            <a:r>
              <a:rPr lang="en-US" dirty="0" err="1"/>
              <a:t>định</a:t>
            </a:r>
            <a:r>
              <a:rPr lang="en-US" dirty="0"/>
              <a:t> </a:t>
            </a:r>
            <a:r>
              <a:rPr lang="en-US" dirty="0" err="1"/>
              <a:t>không</a:t>
            </a:r>
            <a:r>
              <a:rPr lang="en-US" dirty="0"/>
              <a:t> </a:t>
            </a:r>
            <a:r>
              <a:rPr lang="en-US" dirty="0" err="1"/>
              <a:t>đổi</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hiển</a:t>
            </a:r>
            <a:r>
              <a:rPr lang="en-US" dirty="0"/>
              <a:t> </a:t>
            </a:r>
            <a:r>
              <a:rPr lang="en-US" dirty="0" err="1"/>
              <a:t>thị</a:t>
            </a:r>
            <a:r>
              <a:rPr lang="en-US" dirty="0"/>
              <a:t> </a:t>
            </a:r>
            <a:r>
              <a:rPr lang="en-US" dirty="0" err="1"/>
              <a:t>trang</a:t>
            </a:r>
            <a:r>
              <a:rPr lang="en-US" dirty="0"/>
              <a:t> web.</a:t>
            </a:r>
          </a:p>
          <a:p>
            <a:pPr marL="0" indent="0">
              <a:buNone/>
            </a:pPr>
            <a:endParaRPr lang="en-US" dirty="0"/>
          </a:p>
          <a:p>
            <a:pPr marL="0" indent="0">
              <a:buNone/>
            </a:pPr>
            <a:endParaRPr lang="en-US" dirty="0"/>
          </a:p>
          <a:p>
            <a:r>
              <a:rPr lang="en-US" b="1" dirty="0"/>
              <a:t>Sticky:</a:t>
            </a:r>
          </a:p>
          <a:p>
            <a:pPr lvl="1"/>
            <a:endParaRPr lang="en-US" dirty="0"/>
          </a:p>
          <a:p>
            <a:pPr lvl="1"/>
            <a:r>
              <a:rPr lang="en-US" dirty="0" err="1"/>
              <a:t>Mặc</a:t>
            </a:r>
            <a:r>
              <a:rPr lang="en-US" dirty="0"/>
              <a:t> </a:t>
            </a:r>
            <a:r>
              <a:rPr lang="en-US" dirty="0" err="1"/>
              <a:t>định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cạnh</a:t>
            </a:r>
            <a:r>
              <a:rPr lang="en-US" dirty="0"/>
              <a:t> </a:t>
            </a:r>
            <a:r>
              <a:rPr lang="en-US" dirty="0" err="1"/>
              <a:t>của</a:t>
            </a:r>
            <a:r>
              <a:rPr lang="en-US" dirty="0"/>
              <a:t> </a:t>
            </a:r>
            <a:r>
              <a:rPr lang="en-US" dirty="0" err="1"/>
              <a:t>cửa</a:t>
            </a:r>
            <a:r>
              <a:rPr lang="en-US" dirty="0"/>
              <a:t> </a:t>
            </a:r>
            <a:r>
              <a:rPr lang="en-US" dirty="0" err="1"/>
              <a:t>sổ</a:t>
            </a:r>
            <a:r>
              <a:rPr lang="en-US" dirty="0"/>
              <a:t> </a:t>
            </a:r>
            <a:r>
              <a:rPr lang="en-US" dirty="0" err="1"/>
              <a:t>màn</a:t>
            </a:r>
            <a:r>
              <a:rPr lang="en-US" dirty="0"/>
              <a:t> </a:t>
            </a:r>
            <a:r>
              <a:rPr lang="en-US" dirty="0" err="1"/>
              <a:t>hình</a:t>
            </a:r>
            <a:r>
              <a:rPr lang="en-US" dirty="0"/>
              <a:t> </a:t>
            </a:r>
            <a:r>
              <a:rPr lang="en-US" dirty="0" err="1"/>
              <a:t>làm</a:t>
            </a:r>
            <a:r>
              <a:rPr lang="en-US" dirty="0"/>
              <a:t> </a:t>
            </a:r>
            <a:r>
              <a:rPr lang="en-US" dirty="0" err="1"/>
              <a:t>mốc</a:t>
            </a:r>
            <a:r>
              <a:rPr lang="en-US" dirty="0"/>
              <a:t> </a:t>
            </a:r>
            <a:r>
              <a:rPr lang="en-US" dirty="0" err="1"/>
              <a:t>chỉnh</a:t>
            </a:r>
            <a:r>
              <a:rPr lang="en-US" dirty="0"/>
              <a:t> </a:t>
            </a:r>
            <a:r>
              <a:rPr lang="en-US" dirty="0" err="1"/>
              <a:t>toạ</a:t>
            </a:r>
            <a:r>
              <a:rPr lang="en-US" dirty="0"/>
              <a:t> </a:t>
            </a:r>
            <a:r>
              <a:rPr lang="en-US" dirty="0" err="1"/>
              <a:t>độ</a:t>
            </a:r>
            <a:r>
              <a:rPr lang="en-US" dirty="0"/>
              <a:t>. </a:t>
            </a:r>
            <a:r>
              <a:rPr lang="en-US" dirty="0" err="1"/>
              <a:t>Và</a:t>
            </a:r>
            <a:r>
              <a:rPr lang="en-US" dirty="0"/>
              <a:t> </a:t>
            </a:r>
            <a:r>
              <a:rPr lang="en-US" dirty="0" err="1"/>
              <a:t>sẽ</a:t>
            </a:r>
            <a:r>
              <a:rPr lang="en-US" dirty="0"/>
              <a:t> </a:t>
            </a:r>
            <a:r>
              <a:rPr lang="en-US" dirty="0" err="1"/>
              <a:t>thay</a:t>
            </a:r>
            <a:r>
              <a:rPr lang="en-US" dirty="0"/>
              <a:t> </a:t>
            </a:r>
            <a:r>
              <a:rPr lang="en-US" dirty="0" err="1"/>
              <a:t>đổi</a:t>
            </a:r>
            <a:r>
              <a:rPr lang="en-US" dirty="0"/>
              <a:t> </a:t>
            </a:r>
            <a:r>
              <a:rPr lang="en-US" dirty="0" err="1"/>
              <a:t>bám</a:t>
            </a:r>
            <a:r>
              <a:rPr lang="en-US" dirty="0"/>
              <a:t> </a:t>
            </a:r>
            <a:r>
              <a:rPr lang="en-US" dirty="0" err="1"/>
              <a:t>theo</a:t>
            </a:r>
            <a:r>
              <a:rPr lang="en-US" dirty="0"/>
              <a:t> </a:t>
            </a:r>
            <a:r>
              <a:rPr lang="en-US" dirty="0" err="1"/>
              <a:t>các</a:t>
            </a:r>
            <a:r>
              <a:rPr lang="en-US" dirty="0"/>
              <a:t> </a:t>
            </a:r>
            <a:r>
              <a:rPr lang="en-US" dirty="0" err="1"/>
              <a:t>cạnh</a:t>
            </a:r>
            <a:r>
              <a:rPr lang="en-US" dirty="0"/>
              <a:t> </a:t>
            </a:r>
            <a:r>
              <a:rPr lang="en-US" dirty="0" err="1"/>
              <a:t>này</a:t>
            </a:r>
            <a:r>
              <a:rPr lang="en-US" dirty="0"/>
              <a:t> </a:t>
            </a:r>
            <a:r>
              <a:rPr lang="en-US" dirty="0" err="1"/>
              <a:t>khi</a:t>
            </a:r>
            <a:r>
              <a:rPr lang="en-US" dirty="0"/>
              <a:t> di </a:t>
            </a:r>
            <a:r>
              <a:rPr lang="en-US" dirty="0" err="1"/>
              <a:t>chuyển</a:t>
            </a:r>
            <a:r>
              <a:rPr lang="en-US" dirty="0"/>
              <a:t> scroll </a:t>
            </a:r>
            <a:r>
              <a:rPr lang="en-US" dirty="0" err="1"/>
              <a:t>trang</a:t>
            </a:r>
            <a:r>
              <a:rPr lang="en-US" dirty="0"/>
              <a:t> web.</a:t>
            </a:r>
          </a:p>
        </p:txBody>
      </p:sp>
    </p:spTree>
    <p:extLst>
      <p:ext uri="{BB962C8B-B14F-4D97-AF65-F5344CB8AC3E}">
        <p14:creationId xmlns:p14="http://schemas.microsoft.com/office/powerpoint/2010/main" val="128420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D576-E4F5-394D-9DBD-3568C8EBA662}"/>
              </a:ext>
            </a:extLst>
          </p:cNvPr>
          <p:cNvSpPr>
            <a:spLocks noGrp="1"/>
          </p:cNvSpPr>
          <p:nvPr>
            <p:ph type="title"/>
          </p:nvPr>
        </p:nvSpPr>
        <p:spPr/>
        <p:txBody>
          <a:bodyPr/>
          <a:lstStyle/>
          <a:p>
            <a:r>
              <a:rPr lang="en-US" dirty="0"/>
              <a:t>Flex box</a:t>
            </a:r>
          </a:p>
        </p:txBody>
      </p:sp>
      <p:sp>
        <p:nvSpPr>
          <p:cNvPr id="3" name="Content Placeholder 2">
            <a:extLst>
              <a:ext uri="{FF2B5EF4-FFF2-40B4-BE49-F238E27FC236}">
                <a16:creationId xmlns:a16="http://schemas.microsoft.com/office/drawing/2014/main" id="{D6080422-392D-9A45-99F3-2D820D23B23F}"/>
              </a:ext>
            </a:extLst>
          </p:cNvPr>
          <p:cNvSpPr>
            <a:spLocks noGrp="1"/>
          </p:cNvSpPr>
          <p:nvPr>
            <p:ph idx="1"/>
          </p:nvPr>
        </p:nvSpPr>
        <p:spPr/>
        <p:txBody>
          <a:bodyPr/>
          <a:lstStyle/>
          <a:p>
            <a:r>
              <a:rPr lang="en-US" b="1" dirty="0"/>
              <a:t>container</a:t>
            </a:r>
            <a:r>
              <a:rPr lang="en-US" dirty="0"/>
              <a:t>: </a:t>
            </a:r>
            <a:r>
              <a:rPr lang="en-US" dirty="0" err="1"/>
              <a:t>là</a:t>
            </a:r>
            <a:r>
              <a:rPr lang="en-US" dirty="0"/>
              <a:t> </a:t>
            </a:r>
            <a:r>
              <a:rPr lang="en-US" dirty="0" err="1"/>
              <a:t>thành</a:t>
            </a:r>
            <a:r>
              <a:rPr lang="en-US" dirty="0"/>
              <a:t> </a:t>
            </a:r>
            <a:r>
              <a:rPr lang="en-US" dirty="0" err="1"/>
              <a:t>phần</a:t>
            </a:r>
            <a:r>
              <a:rPr lang="en-US" dirty="0"/>
              <a:t> </a:t>
            </a:r>
            <a:r>
              <a:rPr lang="en-US" dirty="0" err="1"/>
              <a:t>lớn</a:t>
            </a:r>
            <a:r>
              <a:rPr lang="en-US" dirty="0"/>
              <a:t> bao </a:t>
            </a:r>
            <a:r>
              <a:rPr lang="en-US" dirty="0" err="1"/>
              <a:t>quanh</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bên</a:t>
            </a:r>
            <a:r>
              <a:rPr lang="en-US" dirty="0"/>
              <a:t> </a:t>
            </a:r>
            <a:r>
              <a:rPr lang="en-US" dirty="0" err="1"/>
              <a:t>trong</a:t>
            </a:r>
            <a:endParaRPr lang="en-US" dirty="0"/>
          </a:p>
          <a:p>
            <a:r>
              <a:rPr lang="vi-VN" b="1" dirty="0"/>
              <a:t>item</a:t>
            </a:r>
            <a:r>
              <a:rPr lang="vi-VN" dirty="0"/>
              <a:t>: Các phần tử con của container được gọi là item</a:t>
            </a:r>
          </a:p>
          <a:p>
            <a:endParaRPr lang="vi-VN" dirty="0"/>
          </a:p>
          <a:p>
            <a:r>
              <a:rPr lang="en-US" b="1" dirty="0"/>
              <a:t>flex-direction: row | column | row-reverse | column-reverse</a:t>
            </a:r>
          </a:p>
          <a:p>
            <a:r>
              <a:rPr lang="en-US" b="1" dirty="0"/>
              <a:t>flex-wrap: no-wrap, wrap.</a:t>
            </a:r>
          </a:p>
          <a:p>
            <a:r>
              <a:rPr lang="en-US" b="1" dirty="0"/>
              <a:t>Order</a:t>
            </a:r>
          </a:p>
          <a:p>
            <a:r>
              <a:rPr lang="en-US" b="1" dirty="0"/>
              <a:t>flex-grow, flex-shrink, flex-basis</a:t>
            </a:r>
          </a:p>
          <a:p>
            <a:r>
              <a:rPr lang="en-US" b="1" dirty="0"/>
              <a:t>justify-content</a:t>
            </a:r>
          </a:p>
          <a:p>
            <a:r>
              <a:rPr lang="en-US" b="1" dirty="0"/>
              <a:t>Align-items</a:t>
            </a:r>
          </a:p>
        </p:txBody>
      </p:sp>
    </p:spTree>
    <p:extLst>
      <p:ext uri="{BB962C8B-B14F-4D97-AF65-F5344CB8AC3E}">
        <p14:creationId xmlns:p14="http://schemas.microsoft.com/office/powerpoint/2010/main" val="286266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6C4E-A443-F949-A369-20F0E5644A41}"/>
              </a:ext>
            </a:extLst>
          </p:cNvPr>
          <p:cNvSpPr>
            <a:spLocks noGrp="1"/>
          </p:cNvSpPr>
          <p:nvPr>
            <p:ph type="title"/>
          </p:nvPr>
        </p:nvSpPr>
        <p:spPr/>
        <p:txBody>
          <a:bodyPr/>
          <a:lstStyle/>
          <a:p>
            <a:r>
              <a:rPr lang="en-US" dirty="0" err="1"/>
              <a:t>Lưu</a:t>
            </a:r>
            <a:r>
              <a:rPr lang="en-US" dirty="0"/>
              <a:t> </a:t>
            </a:r>
            <a:r>
              <a:rPr lang="en-US" dirty="0" err="1"/>
              <a:t>ý</a:t>
            </a:r>
            <a:r>
              <a:rPr lang="en-US" dirty="0"/>
              <a:t> </a:t>
            </a:r>
            <a:r>
              <a:rPr lang="en-US" dirty="0" err="1"/>
              <a:t>về</a:t>
            </a:r>
            <a:r>
              <a:rPr lang="en-US" dirty="0"/>
              <a:t> div, span</a:t>
            </a:r>
          </a:p>
        </p:txBody>
      </p:sp>
      <p:sp>
        <p:nvSpPr>
          <p:cNvPr id="3" name="Content Placeholder 2">
            <a:extLst>
              <a:ext uri="{FF2B5EF4-FFF2-40B4-BE49-F238E27FC236}">
                <a16:creationId xmlns:a16="http://schemas.microsoft.com/office/drawing/2014/main" id="{0A0CFE15-6A96-774F-9B20-E0138BC6544B}"/>
              </a:ext>
            </a:extLst>
          </p:cNvPr>
          <p:cNvSpPr>
            <a:spLocks noGrp="1"/>
          </p:cNvSpPr>
          <p:nvPr>
            <p:ph idx="1"/>
          </p:nvPr>
        </p:nvSpPr>
        <p:spPr/>
        <p:txBody>
          <a:bodyPr/>
          <a:lstStyle/>
          <a:p>
            <a:r>
              <a:rPr lang="en-US" b="1" dirty="0"/>
              <a:t>Span:</a:t>
            </a:r>
          </a:p>
          <a:p>
            <a:pPr lvl="1"/>
            <a:r>
              <a:rPr lang="vi-VN" dirty="0"/>
              <a:t>&lt;span&gt; trong HTML thật ra là một thẻ trung hòa.</a:t>
            </a:r>
          </a:p>
          <a:p>
            <a:pPr lvl="1"/>
            <a:r>
              <a:rPr lang="vi-VN" dirty="0"/>
              <a:t>Thường được dùng để nhóm một nhóm phần tử.</a:t>
            </a:r>
          </a:p>
          <a:p>
            <a:pPr lvl="1"/>
            <a:r>
              <a:rPr lang="en-US" dirty="0" err="1"/>
              <a:t>Có</a:t>
            </a:r>
            <a:r>
              <a:rPr lang="en-US" dirty="0"/>
              <a:t> </a:t>
            </a:r>
            <a:r>
              <a:rPr lang="en-US" dirty="0" err="1"/>
              <a:t>mặc</a:t>
            </a:r>
            <a:r>
              <a:rPr lang="en-US" dirty="0"/>
              <a:t> </a:t>
            </a:r>
            <a:r>
              <a:rPr lang="en-US" dirty="0" err="1"/>
              <a:t>định</a:t>
            </a:r>
            <a:r>
              <a:rPr lang="en-US" dirty="0"/>
              <a:t> </a:t>
            </a:r>
            <a:r>
              <a:rPr lang="en-US" dirty="0" err="1"/>
              <a:t>thuộc</a:t>
            </a:r>
            <a:r>
              <a:rPr lang="en-US" dirty="0"/>
              <a:t> </a:t>
            </a:r>
            <a:r>
              <a:rPr lang="en-US" dirty="0" err="1"/>
              <a:t>tính</a:t>
            </a:r>
            <a:r>
              <a:rPr lang="en-US" dirty="0"/>
              <a:t> </a:t>
            </a:r>
            <a:r>
              <a:rPr lang="en-US" b="1" dirty="0"/>
              <a:t>display:</a:t>
            </a:r>
            <a:r>
              <a:rPr lang="en-US" dirty="0"/>
              <a:t> </a:t>
            </a:r>
            <a:r>
              <a:rPr lang="en-US" b="1" dirty="0"/>
              <a:t>inline-block.</a:t>
            </a:r>
          </a:p>
          <a:p>
            <a:endParaRPr lang="en-US" dirty="0"/>
          </a:p>
          <a:p>
            <a:r>
              <a:rPr lang="en-US" b="1" dirty="0" err="1"/>
              <a:t>Div</a:t>
            </a:r>
            <a:r>
              <a:rPr lang="en-US" b="1" dirty="0"/>
              <a:t>:</a:t>
            </a:r>
          </a:p>
          <a:p>
            <a:pPr lvl="1"/>
            <a:r>
              <a:rPr lang="vi-VN" dirty="0"/>
              <a:t>&lt;div&gt; cũng là một thẻ trung hòa và được thêm vào tài liệu HTML.</a:t>
            </a:r>
          </a:p>
          <a:p>
            <a:pPr lvl="1"/>
            <a:r>
              <a:rPr lang="en-US" dirty="0" err="1"/>
              <a:t>Dùng</a:t>
            </a:r>
            <a:r>
              <a:rPr lang="en-US" dirty="0"/>
              <a:t> </a:t>
            </a:r>
            <a:r>
              <a:rPr lang="en-US" dirty="0" err="1"/>
              <a:t>để</a:t>
            </a:r>
            <a:r>
              <a:rPr lang="en-US" dirty="0"/>
              <a:t> </a:t>
            </a:r>
            <a:r>
              <a:rPr lang="en-US" dirty="0" err="1"/>
              <a:t>nhóm</a:t>
            </a:r>
            <a:r>
              <a:rPr lang="en-US" dirty="0"/>
              <a:t> </a:t>
            </a:r>
            <a:r>
              <a:rPr lang="en-US" dirty="0" err="1"/>
              <a:t>một</a:t>
            </a:r>
            <a:r>
              <a:rPr lang="en-US" dirty="0"/>
              <a:t> </a:t>
            </a:r>
            <a:r>
              <a:rPr lang="en-US" dirty="0" err="1"/>
              <a:t>khối</a:t>
            </a:r>
            <a:r>
              <a:rPr lang="en-US" dirty="0"/>
              <a:t> </a:t>
            </a:r>
            <a:r>
              <a:rPr lang="en-US" dirty="0" err="1"/>
              <a:t>hoặc</a:t>
            </a:r>
            <a:r>
              <a:rPr lang="en-US" dirty="0"/>
              <a:t> </a:t>
            </a:r>
            <a:r>
              <a:rPr lang="en-US" dirty="0" err="1"/>
              <a:t>nhiều</a:t>
            </a:r>
            <a:r>
              <a:rPr lang="en-US" dirty="0"/>
              <a:t> </a:t>
            </a:r>
            <a:r>
              <a:rPr lang="en-US" dirty="0" err="1"/>
              <a:t>khối</a:t>
            </a:r>
            <a:r>
              <a:rPr lang="en-US" dirty="0"/>
              <a:t> </a:t>
            </a:r>
            <a:r>
              <a:rPr lang="en-US" dirty="0" err="1"/>
              <a:t>các</a:t>
            </a:r>
            <a:r>
              <a:rPr lang="en-US" dirty="0"/>
              <a:t> </a:t>
            </a:r>
            <a:r>
              <a:rPr lang="en-US" dirty="0" err="1"/>
              <a:t>phần</a:t>
            </a:r>
            <a:r>
              <a:rPr lang="en-US" dirty="0"/>
              <a:t> </a:t>
            </a:r>
            <a:r>
              <a:rPr lang="en-US" dirty="0" err="1"/>
              <a:t>tử</a:t>
            </a:r>
            <a:r>
              <a:rPr lang="en-US" dirty="0"/>
              <a:t>.</a:t>
            </a:r>
          </a:p>
          <a:p>
            <a:pPr lvl="1"/>
            <a:r>
              <a:rPr lang="en-US" dirty="0" err="1"/>
              <a:t>Có</a:t>
            </a:r>
            <a:r>
              <a:rPr lang="en-US" dirty="0"/>
              <a:t> </a:t>
            </a:r>
            <a:r>
              <a:rPr lang="en-US" dirty="0" err="1"/>
              <a:t>mặc</a:t>
            </a:r>
            <a:r>
              <a:rPr lang="en-US" dirty="0"/>
              <a:t> </a:t>
            </a:r>
            <a:r>
              <a:rPr lang="en-US" dirty="0" err="1"/>
              <a:t>định</a:t>
            </a:r>
            <a:r>
              <a:rPr lang="en-US" dirty="0"/>
              <a:t> </a:t>
            </a:r>
            <a:r>
              <a:rPr lang="en-US" dirty="0" err="1"/>
              <a:t>thuộc</a:t>
            </a:r>
            <a:r>
              <a:rPr lang="en-US" dirty="0"/>
              <a:t> </a:t>
            </a:r>
            <a:r>
              <a:rPr lang="en-US" dirty="0" err="1"/>
              <a:t>tính</a:t>
            </a:r>
            <a:r>
              <a:rPr lang="en-US" dirty="0"/>
              <a:t> </a:t>
            </a:r>
            <a:r>
              <a:rPr lang="en-US" b="1" dirty="0"/>
              <a:t>display: block.</a:t>
            </a:r>
          </a:p>
        </p:txBody>
      </p:sp>
    </p:spTree>
    <p:extLst>
      <p:ext uri="{BB962C8B-B14F-4D97-AF65-F5344CB8AC3E}">
        <p14:creationId xmlns:p14="http://schemas.microsoft.com/office/powerpoint/2010/main" val="289209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1C7F-91B5-774A-9E1F-14292025C83D}"/>
              </a:ext>
            </a:extLst>
          </p:cNvPr>
          <p:cNvSpPr>
            <a:spLocks noGrp="1"/>
          </p:cNvSpPr>
          <p:nvPr>
            <p:ph type="ctrTitle"/>
          </p:nvPr>
        </p:nvSpPr>
        <p:spPr>
          <a:xfrm>
            <a:off x="1524000" y="682704"/>
            <a:ext cx="9144000" cy="1171496"/>
          </a:xfrm>
        </p:spPr>
        <p:txBody>
          <a:bodyPr>
            <a:normAutofit/>
          </a:bodyPr>
          <a:lstStyle/>
          <a:p>
            <a:r>
              <a:rPr lang="en-US" dirty="0" err="1"/>
              <a:t>Css</a:t>
            </a:r>
            <a:r>
              <a:rPr lang="en-US" dirty="0"/>
              <a:t> </a:t>
            </a:r>
            <a:r>
              <a:rPr lang="en-US" dirty="0" err="1"/>
              <a:t>là</a:t>
            </a:r>
            <a:r>
              <a:rPr lang="en-US" dirty="0"/>
              <a:t> </a:t>
            </a:r>
            <a:r>
              <a:rPr lang="en-US" dirty="0" err="1"/>
              <a:t>gì</a:t>
            </a:r>
            <a:endParaRPr lang="en-US" dirty="0"/>
          </a:p>
        </p:txBody>
      </p:sp>
      <p:sp>
        <p:nvSpPr>
          <p:cNvPr id="3" name="Subtitle 2">
            <a:extLst>
              <a:ext uri="{FF2B5EF4-FFF2-40B4-BE49-F238E27FC236}">
                <a16:creationId xmlns:a16="http://schemas.microsoft.com/office/drawing/2014/main" id="{0CE8218F-3028-2346-BA61-C3ECBA4D713A}"/>
              </a:ext>
            </a:extLst>
          </p:cNvPr>
          <p:cNvSpPr>
            <a:spLocks noGrp="1"/>
          </p:cNvSpPr>
          <p:nvPr>
            <p:ph type="subTitle" idx="1"/>
          </p:nvPr>
        </p:nvSpPr>
        <p:spPr>
          <a:xfrm>
            <a:off x="1524000" y="2074591"/>
            <a:ext cx="9144000" cy="4581042"/>
          </a:xfrm>
        </p:spPr>
        <p:txBody>
          <a:bodyPr>
            <a:normAutofit/>
          </a:bodyPr>
          <a:lstStyle/>
          <a:p>
            <a:pPr algn="l"/>
            <a:r>
              <a:rPr lang="en-US" dirty="0" err="1"/>
              <a:t>Giống</a:t>
            </a:r>
            <a:r>
              <a:rPr lang="en-US" dirty="0"/>
              <a:t> </a:t>
            </a:r>
            <a:r>
              <a:rPr lang="en-US" dirty="0" err="1"/>
              <a:t>như</a:t>
            </a:r>
            <a:r>
              <a:rPr lang="en-US" dirty="0"/>
              <a:t> </a:t>
            </a:r>
            <a:r>
              <a:rPr lang="en-US" dirty="0" err="1"/>
              <a:t>các</a:t>
            </a:r>
            <a:r>
              <a:rPr lang="en-US" dirty="0"/>
              <a:t> make up, </a:t>
            </a:r>
            <a:r>
              <a:rPr lang="en-US" dirty="0" err="1"/>
              <a:t>làm</a:t>
            </a:r>
            <a:r>
              <a:rPr lang="en-US" dirty="0"/>
              <a:t> </a:t>
            </a:r>
            <a:r>
              <a:rPr lang="en-US" dirty="0" err="1"/>
              <a:t>đẹp</a:t>
            </a:r>
            <a:r>
              <a:rPr lang="en-US" dirty="0"/>
              <a:t> </a:t>
            </a:r>
            <a:r>
              <a:rPr lang="en-US" dirty="0" err="1"/>
              <a:t>trong</a:t>
            </a:r>
            <a:r>
              <a:rPr lang="en-US" dirty="0"/>
              <a:t> </a:t>
            </a:r>
            <a:r>
              <a:rPr lang="en-US" dirty="0" err="1"/>
              <a:t>các</a:t>
            </a:r>
            <a:r>
              <a:rPr lang="en-US" dirty="0"/>
              <a:t> </a:t>
            </a:r>
            <a:r>
              <a:rPr lang="en-US" dirty="0" err="1"/>
              <a:t>ngành</a:t>
            </a:r>
            <a:r>
              <a:rPr lang="en-US" dirty="0"/>
              <a:t> </a:t>
            </a:r>
            <a:r>
              <a:rPr lang="en-US" dirty="0" err="1"/>
              <a:t>trang</a:t>
            </a:r>
            <a:r>
              <a:rPr lang="en-US" dirty="0"/>
              <a:t> </a:t>
            </a:r>
            <a:r>
              <a:rPr lang="en-US" dirty="0" err="1"/>
              <a:t>trí</a:t>
            </a:r>
            <a:r>
              <a:rPr lang="en-US" dirty="0"/>
              <a:t> </a:t>
            </a:r>
            <a:r>
              <a:rPr lang="en-US" dirty="0" err="1"/>
              <a:t>nội</a:t>
            </a:r>
            <a:r>
              <a:rPr lang="en-US" dirty="0"/>
              <a:t> </a:t>
            </a:r>
            <a:r>
              <a:rPr lang="en-US" dirty="0" err="1"/>
              <a:t>thất</a:t>
            </a:r>
            <a:r>
              <a:rPr lang="en-US" dirty="0"/>
              <a:t> hay </a:t>
            </a:r>
            <a:r>
              <a:rPr lang="en-US" dirty="0" err="1"/>
              <a:t>làm</a:t>
            </a:r>
            <a:r>
              <a:rPr lang="en-US" dirty="0"/>
              <a:t> </a:t>
            </a:r>
            <a:r>
              <a:rPr lang="en-US" dirty="0" err="1"/>
              <a:t>đẹp</a:t>
            </a:r>
            <a:r>
              <a:rPr lang="en-US" dirty="0"/>
              <a:t> </a:t>
            </a:r>
            <a:r>
              <a:rPr lang="en-US" dirty="0" err="1"/>
              <a:t>khác</a:t>
            </a:r>
            <a:r>
              <a:rPr lang="en-US" dirty="0"/>
              <a:t>. </a:t>
            </a:r>
          </a:p>
          <a:p>
            <a:pPr algn="l"/>
            <a:endParaRPr lang="en-US" dirty="0"/>
          </a:p>
          <a:p>
            <a:pPr algn="l"/>
            <a:r>
              <a:rPr lang="en-US" dirty="0" err="1"/>
              <a:t>Css</a:t>
            </a:r>
            <a:r>
              <a:rPr lang="en-US" dirty="0"/>
              <a:t> </a:t>
            </a:r>
            <a:r>
              <a:rPr lang="en-US" dirty="0" err="1"/>
              <a:t>là</a:t>
            </a:r>
            <a:r>
              <a:rPr lang="en-US" dirty="0"/>
              <a:t> </a:t>
            </a:r>
            <a:r>
              <a:rPr lang="en-US" dirty="0" err="1"/>
              <a:t>các</a:t>
            </a:r>
            <a:r>
              <a:rPr lang="en-US" dirty="0"/>
              <a:t> </a:t>
            </a:r>
            <a:r>
              <a:rPr lang="en-US" dirty="0" err="1"/>
              <a:t>quy</a:t>
            </a:r>
            <a:r>
              <a:rPr lang="en-US" dirty="0"/>
              <a:t> </a:t>
            </a:r>
            <a:r>
              <a:rPr lang="en-US" dirty="0" err="1"/>
              <a:t>chuẩn</a:t>
            </a:r>
            <a:r>
              <a:rPr lang="en-US" dirty="0"/>
              <a:t>, </a:t>
            </a:r>
            <a:r>
              <a:rPr lang="en-US" dirty="0" err="1"/>
              <a:t>định</a:t>
            </a:r>
            <a:r>
              <a:rPr lang="en-US" dirty="0"/>
              <a:t> </a:t>
            </a:r>
            <a:r>
              <a:rPr lang="en-US" dirty="0" err="1"/>
              <a:t>kiểu</a:t>
            </a:r>
            <a:r>
              <a:rPr lang="en-US" dirty="0"/>
              <a:t> </a:t>
            </a:r>
            <a:r>
              <a:rPr lang="en-US" dirty="0" err="1"/>
              <a:t>trình</a:t>
            </a:r>
            <a:r>
              <a:rPr lang="en-US" dirty="0"/>
              <a:t> </a:t>
            </a:r>
            <a:r>
              <a:rPr lang="en-US" dirty="0" err="1"/>
              <a:t>bày</a:t>
            </a:r>
            <a:r>
              <a:rPr lang="en-US" dirty="0"/>
              <a:t> </a:t>
            </a:r>
            <a:r>
              <a:rPr lang="en-US" dirty="0" err="1"/>
              <a:t>cho</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siêu</a:t>
            </a:r>
            <a:r>
              <a:rPr lang="en-US" dirty="0"/>
              <a:t> </a:t>
            </a:r>
            <a:r>
              <a:rPr lang="en-US" dirty="0" err="1"/>
              <a:t>văn</a:t>
            </a:r>
            <a:r>
              <a:rPr lang="en-US" dirty="0"/>
              <a:t> </a:t>
            </a:r>
            <a:r>
              <a:rPr lang="en-US" dirty="0" err="1"/>
              <a:t>bản</a:t>
            </a:r>
            <a:r>
              <a:rPr lang="en-US" dirty="0"/>
              <a:t> </a:t>
            </a:r>
            <a:r>
              <a:rPr lang="en-US" dirty="0" err="1"/>
              <a:t>như</a:t>
            </a:r>
            <a:r>
              <a:rPr lang="en-US" dirty="0"/>
              <a:t> html, </a:t>
            </a:r>
            <a:r>
              <a:rPr lang="en-US" dirty="0" err="1"/>
              <a:t>xhtml</a:t>
            </a:r>
            <a:r>
              <a:rPr lang="en-US" dirty="0"/>
              <a:t>, xml, </a:t>
            </a:r>
            <a:r>
              <a:rPr lang="en-US" dirty="0" err="1"/>
              <a:t>svg</a:t>
            </a:r>
            <a:r>
              <a:rPr lang="en-US" dirty="0"/>
              <a:t> hay </a:t>
            </a:r>
            <a:r>
              <a:rPr lang="en-US" dirty="0" err="1"/>
              <a:t>uml</a:t>
            </a:r>
            <a:r>
              <a:rPr lang="en-US" dirty="0"/>
              <a:t>.</a:t>
            </a:r>
          </a:p>
          <a:p>
            <a:pPr algn="l"/>
            <a:endParaRPr lang="en-US" dirty="0"/>
          </a:p>
          <a:p>
            <a:pPr algn="l"/>
            <a:endParaRPr lang="en-US" dirty="0"/>
          </a:p>
          <a:p>
            <a:pPr algn="l"/>
            <a:r>
              <a:rPr lang="en-US" dirty="0" err="1"/>
              <a:t>Tách</a:t>
            </a:r>
            <a:r>
              <a:rPr lang="en-US" dirty="0"/>
              <a:t> </a:t>
            </a:r>
            <a:r>
              <a:rPr lang="en-US" dirty="0" err="1"/>
              <a:t>bạch</a:t>
            </a:r>
            <a:r>
              <a:rPr lang="en-US" dirty="0"/>
              <a:t> </a:t>
            </a:r>
            <a:r>
              <a:rPr lang="en-US" dirty="0" err="1"/>
              <a:t>khỏi</a:t>
            </a:r>
            <a:r>
              <a:rPr lang="en-US" dirty="0"/>
              <a:t> </a:t>
            </a:r>
            <a:r>
              <a:rPr lang="en-US" dirty="0" err="1"/>
              <a:t>văn</a:t>
            </a:r>
            <a:r>
              <a:rPr lang="en-US" dirty="0"/>
              <a:t> </a:t>
            </a:r>
            <a:r>
              <a:rPr lang="en-US" dirty="0" err="1"/>
              <a:t>bản</a:t>
            </a:r>
            <a:r>
              <a:rPr lang="en-US" dirty="0"/>
              <a:t> </a:t>
            </a:r>
            <a:r>
              <a:rPr lang="en-US" dirty="0" err="1"/>
              <a:t>gốc</a:t>
            </a:r>
            <a:r>
              <a:rPr lang="en-US" dirty="0"/>
              <a:t>. </a:t>
            </a:r>
            <a:r>
              <a:rPr lang="en-US" dirty="0" err="1"/>
              <a:t>Dễ</a:t>
            </a:r>
            <a:r>
              <a:rPr lang="en-US" dirty="0"/>
              <a:t> </a:t>
            </a:r>
            <a:r>
              <a:rPr lang="en-US" dirty="0" err="1"/>
              <a:t>dàng</a:t>
            </a:r>
            <a:r>
              <a:rPr lang="en-US" dirty="0"/>
              <a:t> </a:t>
            </a:r>
            <a:r>
              <a:rPr lang="en-US" dirty="0" err="1"/>
              <a:t>sửa</a:t>
            </a:r>
            <a:r>
              <a:rPr lang="en-US" dirty="0"/>
              <a:t> </a:t>
            </a:r>
            <a:r>
              <a:rPr lang="en-US" dirty="0" err="1"/>
              <a:t>chữa</a:t>
            </a:r>
            <a:r>
              <a:rPr lang="en-US" dirty="0"/>
              <a:t> </a:t>
            </a:r>
            <a:r>
              <a:rPr lang="en-US" dirty="0" err="1"/>
              <a:t>và</a:t>
            </a:r>
            <a:r>
              <a:rPr lang="en-US" dirty="0"/>
              <a:t> </a:t>
            </a:r>
            <a:r>
              <a:rPr lang="en-US" dirty="0" err="1"/>
              <a:t>nâng</a:t>
            </a:r>
            <a:r>
              <a:rPr lang="en-US" dirty="0"/>
              <a:t> </a:t>
            </a:r>
            <a:r>
              <a:rPr lang="en-US" dirty="0" err="1"/>
              <a:t>cấp</a:t>
            </a:r>
            <a:endParaRPr lang="en-US" dirty="0"/>
          </a:p>
          <a:p>
            <a:r>
              <a:rPr lang="en-US" dirty="0" err="1"/>
              <a:t>Phong</a:t>
            </a:r>
            <a:r>
              <a:rPr lang="en-US" dirty="0"/>
              <a:t> </a:t>
            </a:r>
            <a:r>
              <a:rPr lang="en-US" dirty="0" err="1"/>
              <a:t>phu</a:t>
            </a:r>
            <a:r>
              <a:rPr lang="en-US" dirty="0"/>
              <a:t>́ </a:t>
            </a:r>
            <a:r>
              <a:rPr lang="en-US" dirty="0" err="1"/>
              <a:t>va</a:t>
            </a:r>
            <a:r>
              <a:rPr lang="en-US" dirty="0"/>
              <a:t>̀ </a:t>
            </a:r>
            <a:r>
              <a:rPr lang="en-US" dirty="0" err="1"/>
              <a:t>chính</a:t>
            </a:r>
            <a:r>
              <a:rPr lang="en-US" dirty="0"/>
              <a:t> </a:t>
            </a:r>
            <a:r>
              <a:rPr lang="en-US" dirty="0" err="1"/>
              <a:t>xác</a:t>
            </a:r>
            <a:r>
              <a:rPr lang="en-US" dirty="0"/>
              <a:t> </a:t>
            </a:r>
            <a:r>
              <a:rPr lang="en-US" dirty="0" err="1"/>
              <a:t>nhu</a:t>
            </a:r>
            <a:r>
              <a:rPr lang="en-US" dirty="0"/>
              <a:t>̛ </a:t>
            </a:r>
            <a:r>
              <a:rPr lang="en-US" dirty="0" err="1"/>
              <a:t>nhau</a:t>
            </a:r>
            <a:r>
              <a:rPr lang="en-US" dirty="0"/>
              <a:t> </a:t>
            </a:r>
            <a:r>
              <a:rPr lang="en-US" dirty="0" err="1"/>
              <a:t>trên</a:t>
            </a:r>
            <a:r>
              <a:rPr lang="en-US" dirty="0"/>
              <a:t> </a:t>
            </a:r>
            <a:r>
              <a:rPr lang="en-US" dirty="0" err="1"/>
              <a:t>mọi</a:t>
            </a:r>
            <a:r>
              <a:rPr lang="en-US" dirty="0"/>
              <a:t> </a:t>
            </a:r>
            <a:r>
              <a:rPr lang="en-US" dirty="0" err="1"/>
              <a:t>hẹ</a:t>
            </a:r>
            <a:r>
              <a:rPr lang="en-US" dirty="0"/>
              <a:t>̂ </a:t>
            </a:r>
            <a:r>
              <a:rPr lang="en-US" dirty="0" err="1"/>
              <a:t>thống</a:t>
            </a:r>
            <a:endParaRPr lang="en-US" dirty="0"/>
          </a:p>
        </p:txBody>
      </p:sp>
    </p:spTree>
    <p:extLst>
      <p:ext uri="{BB962C8B-B14F-4D97-AF65-F5344CB8AC3E}">
        <p14:creationId xmlns:p14="http://schemas.microsoft.com/office/powerpoint/2010/main" val="56373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9ECB-BEBB-9646-94F2-9CD9FC3C5A12}"/>
              </a:ext>
            </a:extLst>
          </p:cNvPr>
          <p:cNvSpPr>
            <a:spLocks noGrp="1"/>
          </p:cNvSpPr>
          <p:nvPr>
            <p:ph type="title"/>
          </p:nvPr>
        </p:nvSpPr>
        <p:spPr>
          <a:xfrm>
            <a:off x="1069848" y="484632"/>
            <a:ext cx="10058400" cy="1164286"/>
          </a:xfrm>
        </p:spPr>
        <p:txBody>
          <a:bodyPr/>
          <a:lstStyle/>
          <a:p>
            <a:r>
              <a:rPr lang="en-US" dirty="0"/>
              <a:t>Cú </a:t>
            </a:r>
            <a:r>
              <a:rPr lang="en-US" dirty="0" err="1"/>
              <a:t>pháp</a:t>
            </a:r>
            <a:r>
              <a:rPr lang="en-US" dirty="0"/>
              <a:t> CSS: </a:t>
            </a:r>
          </a:p>
        </p:txBody>
      </p:sp>
      <p:sp>
        <p:nvSpPr>
          <p:cNvPr id="3" name="Content Placeholder 2">
            <a:extLst>
              <a:ext uri="{FF2B5EF4-FFF2-40B4-BE49-F238E27FC236}">
                <a16:creationId xmlns:a16="http://schemas.microsoft.com/office/drawing/2014/main" id="{7204DA6D-E6D7-064A-BB6F-3E48CC774516}"/>
              </a:ext>
            </a:extLst>
          </p:cNvPr>
          <p:cNvSpPr>
            <a:spLocks noGrp="1"/>
          </p:cNvSpPr>
          <p:nvPr>
            <p:ph idx="1"/>
          </p:nvPr>
        </p:nvSpPr>
        <p:spPr>
          <a:xfrm>
            <a:off x="1069848" y="1648918"/>
            <a:ext cx="4761326" cy="4724450"/>
          </a:xfrm>
        </p:spPr>
        <p:txBody>
          <a:bodyPr/>
          <a:lstStyle/>
          <a:p>
            <a:pPr marL="0" indent="0">
              <a:buNone/>
            </a:pPr>
            <a:r>
              <a:rPr lang="en-US" dirty="0"/>
              <a:t>  </a:t>
            </a:r>
          </a:p>
          <a:p>
            <a:pPr marL="0" indent="0">
              <a:buNone/>
            </a:pPr>
            <a:r>
              <a:rPr lang="en-US" b="1" dirty="0"/>
              <a:t>   body { </a:t>
            </a:r>
          </a:p>
          <a:p>
            <a:pPr marL="274320" lvl="1" indent="0">
              <a:buNone/>
            </a:pPr>
            <a:r>
              <a:rPr lang="en-US" sz="2000" b="1" dirty="0"/>
              <a:t>	background: #00BFF3; </a:t>
            </a:r>
          </a:p>
          <a:p>
            <a:pPr marL="274320" lvl="1" indent="0">
              <a:buNone/>
            </a:pPr>
            <a:r>
              <a:rPr lang="en-US" sz="2000" b="1" dirty="0"/>
              <a:t>	with: 100%;</a:t>
            </a:r>
          </a:p>
          <a:p>
            <a:pPr marL="274320" lvl="1" indent="0">
              <a:buNone/>
            </a:pPr>
            <a:r>
              <a:rPr lang="en-US" sz="2000" b="1" dirty="0"/>
              <a:t>	height: 100%;</a:t>
            </a:r>
          </a:p>
          <a:p>
            <a:pPr marL="274320" lvl="1" indent="0">
              <a:buNone/>
            </a:pPr>
            <a:r>
              <a:rPr lang="en-US" sz="2000" b="1" dirty="0"/>
              <a:t>} </a:t>
            </a:r>
          </a:p>
          <a:p>
            <a:pPr marL="274320" lvl="1" indent="0">
              <a:buNone/>
            </a:pPr>
            <a:endParaRPr lang="en-US" sz="2000" b="1" dirty="0"/>
          </a:p>
          <a:p>
            <a:pPr marL="274320" lvl="1" indent="0">
              <a:buNone/>
            </a:pPr>
            <a:endParaRPr lang="en-US" sz="2000" b="1" dirty="0"/>
          </a:p>
          <a:p>
            <a:pPr marL="274320" lvl="1" indent="0">
              <a:buNone/>
            </a:pPr>
            <a:r>
              <a:rPr lang="en-US" sz="2000" b="1" dirty="0"/>
              <a:t>Selector {</a:t>
            </a:r>
          </a:p>
          <a:p>
            <a:pPr marL="274320" lvl="1" indent="0">
              <a:buNone/>
            </a:pPr>
            <a:r>
              <a:rPr lang="en-US" sz="2000" b="1" dirty="0"/>
              <a:t>	property: value;</a:t>
            </a:r>
          </a:p>
          <a:p>
            <a:pPr marL="274320" lvl="1" indent="0">
              <a:buNone/>
            </a:pPr>
            <a:r>
              <a:rPr lang="en-US" sz="2000" b="1" dirty="0"/>
              <a:t>}</a:t>
            </a:r>
          </a:p>
          <a:p>
            <a:endParaRPr lang="en-US" dirty="0"/>
          </a:p>
        </p:txBody>
      </p:sp>
      <p:sp>
        <p:nvSpPr>
          <p:cNvPr id="4" name="TextBox 3">
            <a:extLst>
              <a:ext uri="{FF2B5EF4-FFF2-40B4-BE49-F238E27FC236}">
                <a16:creationId xmlns:a16="http://schemas.microsoft.com/office/drawing/2014/main" id="{89B15C01-FCF2-324D-BB6B-39CD1CF35392}"/>
              </a:ext>
            </a:extLst>
          </p:cNvPr>
          <p:cNvSpPr txBox="1"/>
          <p:nvPr/>
        </p:nvSpPr>
        <p:spPr>
          <a:xfrm>
            <a:off x="6360828" y="2083633"/>
            <a:ext cx="4896785" cy="3139321"/>
          </a:xfrm>
          <a:prstGeom prst="rect">
            <a:avLst/>
          </a:prstGeom>
          <a:noFill/>
        </p:spPr>
        <p:txBody>
          <a:bodyPr wrap="square" rtlCol="0">
            <a:spAutoFit/>
          </a:bodyPr>
          <a:lstStyle/>
          <a:p>
            <a:r>
              <a:rPr lang="en-US" dirty="0"/>
              <a:t>Selector: </a:t>
            </a:r>
          </a:p>
          <a:p>
            <a:r>
              <a:rPr lang="en-US" dirty="0"/>
              <a:t>	</a:t>
            </a:r>
            <a:r>
              <a:rPr lang="en-US" dirty="0" err="1"/>
              <a:t>Tên</a:t>
            </a:r>
            <a:r>
              <a:rPr lang="en-US" dirty="0"/>
              <a:t> </a:t>
            </a:r>
            <a:r>
              <a:rPr lang="en-US" dirty="0" err="1"/>
              <a:t>thẻ</a:t>
            </a:r>
            <a:r>
              <a:rPr lang="en-US" dirty="0"/>
              <a:t>, class, id, </a:t>
            </a:r>
            <a:r>
              <a:rPr lang="en-US" dirty="0" err="1"/>
              <a:t>actribute</a:t>
            </a:r>
            <a:endParaRPr lang="en-US" dirty="0"/>
          </a:p>
          <a:p>
            <a:endParaRPr lang="en-US" dirty="0"/>
          </a:p>
          <a:p>
            <a:r>
              <a:rPr lang="en-US" dirty="0"/>
              <a:t>Property:</a:t>
            </a:r>
          </a:p>
          <a:p>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như</a:t>
            </a:r>
            <a:r>
              <a:rPr lang="en-US" dirty="0"/>
              <a:t> color, width, 	height, display….</a:t>
            </a:r>
          </a:p>
          <a:p>
            <a:endParaRPr lang="en-US" dirty="0"/>
          </a:p>
          <a:p>
            <a:r>
              <a:rPr lang="en-US" dirty="0"/>
              <a:t>Value:</a:t>
            </a:r>
          </a:p>
          <a:p>
            <a:r>
              <a:rPr lang="en-US" dirty="0"/>
              <a:t>	100px, uppercase, #212121, 	block, middle, center…..</a:t>
            </a:r>
          </a:p>
          <a:p>
            <a:endParaRPr lang="en-US" dirty="0"/>
          </a:p>
        </p:txBody>
      </p:sp>
    </p:spTree>
    <p:extLst>
      <p:ext uri="{BB962C8B-B14F-4D97-AF65-F5344CB8AC3E}">
        <p14:creationId xmlns:p14="http://schemas.microsoft.com/office/powerpoint/2010/main" val="377985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663D-A642-5848-9D66-5A57BD036BB5}"/>
              </a:ext>
            </a:extLst>
          </p:cNvPr>
          <p:cNvSpPr>
            <a:spLocks noGrp="1"/>
          </p:cNvSpPr>
          <p:nvPr>
            <p:ph type="title"/>
          </p:nvPr>
        </p:nvSpPr>
        <p:spPr>
          <a:xfrm>
            <a:off x="1069848" y="214809"/>
            <a:ext cx="10058400" cy="969414"/>
          </a:xfrm>
        </p:spPr>
        <p:txBody>
          <a:bodyPr/>
          <a:lstStyle/>
          <a:p>
            <a:r>
              <a:rPr lang="en-US" dirty="0" err="1"/>
              <a:t>Vị</a:t>
            </a:r>
            <a:r>
              <a:rPr lang="en-US" dirty="0"/>
              <a:t> </a:t>
            </a:r>
            <a:r>
              <a:rPr lang="en-US" dirty="0" err="1"/>
              <a:t>trí</a:t>
            </a:r>
            <a:r>
              <a:rPr lang="en-US" dirty="0"/>
              <a:t> </a:t>
            </a:r>
            <a:r>
              <a:rPr lang="en-US" dirty="0" err="1"/>
              <a:t>đặt</a:t>
            </a:r>
            <a:r>
              <a:rPr lang="en-US" dirty="0"/>
              <a:t> </a:t>
            </a:r>
            <a:r>
              <a:rPr lang="en-US" dirty="0" err="1"/>
              <a:t>css</a:t>
            </a:r>
            <a:r>
              <a:rPr lang="en-US" dirty="0"/>
              <a:t>:</a:t>
            </a:r>
          </a:p>
        </p:txBody>
      </p:sp>
      <p:sp>
        <p:nvSpPr>
          <p:cNvPr id="3" name="Content Placeholder 2">
            <a:extLst>
              <a:ext uri="{FF2B5EF4-FFF2-40B4-BE49-F238E27FC236}">
                <a16:creationId xmlns:a16="http://schemas.microsoft.com/office/drawing/2014/main" id="{F5D6CD27-E5F4-204D-9D07-5447D6EC95CE}"/>
              </a:ext>
            </a:extLst>
          </p:cNvPr>
          <p:cNvSpPr>
            <a:spLocks noGrp="1"/>
          </p:cNvSpPr>
          <p:nvPr>
            <p:ph idx="1"/>
          </p:nvPr>
        </p:nvSpPr>
        <p:spPr>
          <a:xfrm>
            <a:off x="1069848" y="1439056"/>
            <a:ext cx="10058400" cy="4841823"/>
          </a:xfrm>
        </p:spPr>
        <p:txBody>
          <a:bodyPr>
            <a:normAutofit/>
          </a:bodyPr>
          <a:lstStyle/>
          <a:p>
            <a:r>
              <a:rPr lang="en-US" b="1" dirty="0" err="1"/>
              <a:t>Đặt</a:t>
            </a:r>
            <a:r>
              <a:rPr lang="en-US" b="1" dirty="0"/>
              <a:t> </a:t>
            </a:r>
            <a:r>
              <a:rPr lang="en-US" b="1" dirty="0" err="1"/>
              <a:t>nội</a:t>
            </a:r>
            <a:r>
              <a:rPr lang="en-US" b="1" dirty="0"/>
              <a:t> </a:t>
            </a:r>
            <a:r>
              <a:rPr lang="en-US" b="1" dirty="0" err="1"/>
              <a:t>tuyến</a:t>
            </a:r>
            <a:r>
              <a:rPr lang="en-US" b="1" dirty="0"/>
              <a:t> </a:t>
            </a:r>
            <a:r>
              <a:rPr lang="en-US" b="1" dirty="0" err="1"/>
              <a:t>đặt</a:t>
            </a:r>
            <a:r>
              <a:rPr lang="en-US" b="1" dirty="0"/>
              <a:t> </a:t>
            </a:r>
            <a:r>
              <a:rPr lang="en-US" b="1" dirty="0" err="1"/>
              <a:t>trực</a:t>
            </a:r>
            <a:r>
              <a:rPr lang="en-US" b="1" dirty="0"/>
              <a:t> </a:t>
            </a:r>
            <a:r>
              <a:rPr lang="en-US" b="1" dirty="0" err="1"/>
              <a:t>tiếp</a:t>
            </a:r>
            <a:r>
              <a:rPr lang="en-US" b="1" dirty="0"/>
              <a:t> </a:t>
            </a:r>
            <a:r>
              <a:rPr lang="en-US" b="1" dirty="0" err="1"/>
              <a:t>css</a:t>
            </a:r>
            <a:r>
              <a:rPr lang="en-US" b="1" dirty="0"/>
              <a:t> </a:t>
            </a:r>
            <a:r>
              <a:rPr lang="en-US" b="1" dirty="0" err="1"/>
              <a:t>vào</a:t>
            </a:r>
            <a:r>
              <a:rPr lang="en-US" b="1" dirty="0"/>
              <a:t> </a:t>
            </a:r>
            <a:r>
              <a:rPr lang="en-US" b="1" dirty="0" err="1"/>
              <a:t>trong</a:t>
            </a:r>
            <a:r>
              <a:rPr lang="en-US" b="1" dirty="0"/>
              <a:t> </a:t>
            </a:r>
            <a:r>
              <a:rPr lang="en-US" b="1" dirty="0" err="1"/>
              <a:t>thẻ</a:t>
            </a:r>
            <a:r>
              <a:rPr lang="en-US" b="1" dirty="0"/>
              <a:t> html:</a:t>
            </a:r>
          </a:p>
          <a:p>
            <a:pPr marL="274320" lvl="1" indent="0">
              <a:buNone/>
            </a:pPr>
            <a:r>
              <a:rPr lang="en-US" dirty="0"/>
              <a:t>&lt;body style=”background-color=#FFF;”&gt;</a:t>
            </a:r>
          </a:p>
          <a:p>
            <a:pPr lvl="1"/>
            <a:endParaRPr lang="en-US" b="1" dirty="0"/>
          </a:p>
          <a:p>
            <a:r>
              <a:rPr lang="en-US" b="1" dirty="0" err="1"/>
              <a:t>Đặt</a:t>
            </a:r>
            <a:r>
              <a:rPr lang="en-US" b="1" dirty="0"/>
              <a:t> </a:t>
            </a:r>
            <a:r>
              <a:rPr lang="en-US" b="1" dirty="0" err="1"/>
              <a:t>bên</a:t>
            </a:r>
            <a:r>
              <a:rPr lang="en-US" b="1" dirty="0"/>
              <a:t> </a:t>
            </a:r>
            <a:r>
              <a:rPr lang="en-US" b="1" dirty="0" err="1"/>
              <a:t>trong</a:t>
            </a:r>
            <a:r>
              <a:rPr lang="en-US" b="1" dirty="0"/>
              <a:t> </a:t>
            </a:r>
            <a:r>
              <a:rPr lang="en-US" b="1" dirty="0" err="1"/>
              <a:t>cặp</a:t>
            </a:r>
            <a:r>
              <a:rPr lang="en-US" b="1" dirty="0"/>
              <a:t> </a:t>
            </a:r>
            <a:r>
              <a:rPr lang="en-US" b="1" dirty="0" err="1"/>
              <a:t>thẻ</a:t>
            </a:r>
            <a:r>
              <a:rPr lang="en-US" b="1" dirty="0"/>
              <a:t> &lt;style&gt;&lt;/style&gt;:</a:t>
            </a:r>
          </a:p>
          <a:p>
            <a:pPr marL="274320" lvl="1" indent="0">
              <a:buNone/>
            </a:pPr>
            <a:r>
              <a:rPr lang="en-US" dirty="0"/>
              <a:t>&lt;style type=”text/</a:t>
            </a:r>
            <a:r>
              <a:rPr lang="en-US" dirty="0" err="1"/>
              <a:t>css</a:t>
            </a:r>
            <a:r>
              <a:rPr lang="en-US" dirty="0"/>
              <a:t>”&gt; </a:t>
            </a:r>
          </a:p>
          <a:p>
            <a:pPr marL="548640" lvl="2" indent="0">
              <a:buNone/>
            </a:pPr>
            <a:r>
              <a:rPr lang="en-US" sz="1800" dirty="0"/>
              <a:t>body {</a:t>
            </a:r>
          </a:p>
          <a:p>
            <a:pPr marL="822960" lvl="3" indent="0">
              <a:buNone/>
            </a:pPr>
            <a:r>
              <a:rPr lang="en-US" sz="1800" dirty="0"/>
              <a:t>background-color:#FFF</a:t>
            </a:r>
          </a:p>
          <a:p>
            <a:pPr marL="548640" lvl="2" indent="0">
              <a:buNone/>
            </a:pPr>
            <a:r>
              <a:rPr lang="en-US" sz="1800" dirty="0"/>
              <a:t>}</a:t>
            </a:r>
          </a:p>
          <a:p>
            <a:pPr marL="274320" lvl="1" indent="0">
              <a:buNone/>
            </a:pPr>
            <a:r>
              <a:rPr lang="en-US" dirty="0"/>
              <a:t>&lt;/style&gt;</a:t>
            </a:r>
          </a:p>
          <a:p>
            <a:pPr marL="274320" lvl="1" indent="0">
              <a:buNone/>
            </a:pPr>
            <a:endParaRPr lang="en-US" b="1" dirty="0"/>
          </a:p>
          <a:p>
            <a:r>
              <a:rPr lang="en-US" b="1" dirty="0" err="1"/>
              <a:t>Đặt</a:t>
            </a:r>
            <a:r>
              <a:rPr lang="en-US" b="1" dirty="0"/>
              <a:t> </a:t>
            </a:r>
            <a:r>
              <a:rPr lang="en-US" b="1" dirty="0" err="1"/>
              <a:t>bên</a:t>
            </a:r>
            <a:r>
              <a:rPr lang="en-US" b="1" dirty="0"/>
              <a:t> </a:t>
            </a:r>
            <a:r>
              <a:rPr lang="en-US" b="1" dirty="0" err="1"/>
              <a:t>ngoài</a:t>
            </a:r>
            <a:r>
              <a:rPr lang="en-US" b="1" dirty="0"/>
              <a:t>, </a:t>
            </a:r>
            <a:r>
              <a:rPr lang="en-US" b="1" dirty="0" err="1"/>
              <a:t>liên</a:t>
            </a:r>
            <a:r>
              <a:rPr lang="en-US" b="1" dirty="0"/>
              <a:t> </a:t>
            </a:r>
            <a:r>
              <a:rPr lang="en-US" b="1" dirty="0" err="1"/>
              <a:t>kết</a:t>
            </a:r>
            <a:r>
              <a:rPr lang="en-US" b="1" dirty="0"/>
              <a:t> </a:t>
            </a:r>
            <a:r>
              <a:rPr lang="en-US" b="1" dirty="0" err="1"/>
              <a:t>đến</a:t>
            </a:r>
            <a:r>
              <a:rPr lang="en-US" b="1" dirty="0"/>
              <a:t> </a:t>
            </a:r>
            <a:r>
              <a:rPr lang="en-US" b="1" dirty="0" err="1"/>
              <a:t>một</a:t>
            </a:r>
            <a:r>
              <a:rPr lang="en-US" b="1" dirty="0"/>
              <a:t> file </a:t>
            </a:r>
            <a:r>
              <a:rPr lang="en-US" b="1" dirty="0" err="1"/>
              <a:t>css</a:t>
            </a:r>
            <a:r>
              <a:rPr lang="en-US" b="1" dirty="0"/>
              <a:t> </a:t>
            </a:r>
            <a:r>
              <a:rPr lang="en-US" b="1" dirty="0" err="1"/>
              <a:t>riêg</a:t>
            </a:r>
            <a:r>
              <a:rPr lang="en-US" b="1" dirty="0"/>
              <a:t> </a:t>
            </a:r>
            <a:r>
              <a:rPr lang="en-US" b="1" dirty="0" err="1"/>
              <a:t>biệt</a:t>
            </a:r>
            <a:endParaRPr lang="en-US" b="1" dirty="0"/>
          </a:p>
          <a:p>
            <a:pPr marL="274320" lvl="1" indent="0">
              <a:buNone/>
            </a:pPr>
            <a:r>
              <a:rPr lang="en-US" sz="2400" dirty="0" err="1"/>
              <a:t>Sử</a:t>
            </a:r>
            <a:r>
              <a:rPr lang="en-US" sz="2400" dirty="0"/>
              <a:t> </a:t>
            </a:r>
            <a:r>
              <a:rPr lang="en-US" sz="2400" dirty="0" err="1"/>
              <a:t>dụng</a:t>
            </a:r>
            <a:r>
              <a:rPr lang="en-US" sz="2400" dirty="0"/>
              <a:t> </a:t>
            </a:r>
            <a:r>
              <a:rPr lang="en-US" sz="2400" dirty="0" err="1"/>
              <a:t>thẻ</a:t>
            </a:r>
            <a:r>
              <a:rPr lang="en-US" sz="2400" dirty="0"/>
              <a:t> link </a:t>
            </a:r>
            <a:r>
              <a:rPr lang="en-US" sz="2400" dirty="0" err="1"/>
              <a:t>trong</a:t>
            </a:r>
            <a:r>
              <a:rPr lang="en-US" sz="2400" dirty="0"/>
              <a:t> header </a:t>
            </a:r>
            <a:r>
              <a:rPr lang="en-US" sz="2400" dirty="0" err="1"/>
              <a:t>của</a:t>
            </a:r>
            <a:r>
              <a:rPr lang="en-US" sz="2400" dirty="0"/>
              <a:t> </a:t>
            </a:r>
            <a:r>
              <a:rPr lang="en-US" sz="2400" dirty="0" err="1"/>
              <a:t>văn</a:t>
            </a:r>
            <a:r>
              <a:rPr lang="en-US" sz="2400" dirty="0"/>
              <a:t> </a:t>
            </a:r>
            <a:r>
              <a:rPr lang="en-US" sz="2400" dirty="0" err="1"/>
              <a:t>bản</a:t>
            </a:r>
            <a:r>
              <a:rPr lang="en-US" sz="2400" dirty="0"/>
              <a:t> html:</a:t>
            </a:r>
          </a:p>
          <a:p>
            <a:pPr marL="274320" lvl="1" indent="0">
              <a:buNone/>
            </a:pPr>
            <a:r>
              <a:rPr lang="en-US" dirty="0"/>
              <a:t>	&lt;link </a:t>
            </a:r>
            <a:r>
              <a:rPr lang="en-US" dirty="0" err="1"/>
              <a:t>rel</a:t>
            </a:r>
            <a:r>
              <a:rPr lang="en-US" dirty="0"/>
              <a:t>=”stylesheet” type=”text/</a:t>
            </a:r>
            <a:r>
              <a:rPr lang="en-US" dirty="0" err="1"/>
              <a:t>css</a:t>
            </a:r>
            <a:r>
              <a:rPr lang="en-US" dirty="0"/>
              <a:t>” </a:t>
            </a:r>
            <a:r>
              <a:rPr lang="en-US" dirty="0" err="1"/>
              <a:t>href</a:t>
            </a:r>
            <a:r>
              <a:rPr lang="en-US" dirty="0"/>
              <a:t>=”</a:t>
            </a:r>
            <a:r>
              <a:rPr lang="en-US" dirty="0" err="1"/>
              <a:t>style.css</a:t>
            </a:r>
            <a:r>
              <a:rPr lang="en-US" dirty="0"/>
              <a:t>” /&gt; </a:t>
            </a:r>
          </a:p>
          <a:p>
            <a:pPr lvl="1"/>
            <a:endParaRPr lang="en-US" b="1" dirty="0"/>
          </a:p>
          <a:p>
            <a:pPr lvl="1"/>
            <a:endParaRPr lang="en-US" dirty="0"/>
          </a:p>
        </p:txBody>
      </p:sp>
    </p:spTree>
    <p:extLst>
      <p:ext uri="{BB962C8B-B14F-4D97-AF65-F5344CB8AC3E}">
        <p14:creationId xmlns:p14="http://schemas.microsoft.com/office/powerpoint/2010/main" val="134136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495C-3C00-724E-BDDA-4B8E7602D36C}"/>
              </a:ext>
            </a:extLst>
          </p:cNvPr>
          <p:cNvSpPr>
            <a:spLocks noGrp="1"/>
          </p:cNvSpPr>
          <p:nvPr>
            <p:ph type="title"/>
          </p:nvPr>
        </p:nvSpPr>
        <p:spPr/>
        <p:txBody>
          <a:bodyPr/>
          <a:lstStyle/>
          <a:p>
            <a:r>
              <a:rPr lang="en-US" dirty="0" err="1"/>
              <a:t>Đơn</a:t>
            </a:r>
            <a:r>
              <a:rPr lang="en-US" dirty="0"/>
              <a:t> </a:t>
            </a:r>
            <a:r>
              <a:rPr lang="en-US" dirty="0" err="1"/>
              <a:t>vị</a:t>
            </a:r>
            <a:r>
              <a:rPr lang="en-US" dirty="0"/>
              <a:t> </a:t>
            </a:r>
            <a:r>
              <a:rPr lang="en-US" dirty="0" err="1"/>
              <a:t>trong</a:t>
            </a:r>
            <a:r>
              <a:rPr lang="en-US" dirty="0"/>
              <a:t> </a:t>
            </a:r>
            <a:r>
              <a:rPr lang="en-US" dirty="0" err="1"/>
              <a:t>css</a:t>
            </a:r>
            <a:r>
              <a:rPr lang="en-US" dirty="0"/>
              <a:t>.</a:t>
            </a:r>
          </a:p>
        </p:txBody>
      </p:sp>
      <p:sp>
        <p:nvSpPr>
          <p:cNvPr id="3" name="Content Placeholder 2">
            <a:extLst>
              <a:ext uri="{FF2B5EF4-FFF2-40B4-BE49-F238E27FC236}">
                <a16:creationId xmlns:a16="http://schemas.microsoft.com/office/drawing/2014/main" id="{A055DCB5-52BF-CA4E-9A05-CA72590C3346}"/>
              </a:ext>
            </a:extLst>
          </p:cNvPr>
          <p:cNvSpPr>
            <a:spLocks noGrp="1"/>
          </p:cNvSpPr>
          <p:nvPr>
            <p:ph idx="1"/>
          </p:nvPr>
        </p:nvSpPr>
        <p:spPr/>
        <p:txBody>
          <a:bodyPr/>
          <a:lstStyle/>
          <a:p>
            <a:r>
              <a:rPr lang="en-US" sz="2400" b="1" dirty="0" err="1"/>
              <a:t>Đơn</a:t>
            </a:r>
            <a:r>
              <a:rPr lang="en-US" sz="2400" b="1" dirty="0"/>
              <a:t> </a:t>
            </a:r>
            <a:r>
              <a:rPr lang="en-US" sz="2400" b="1" dirty="0" err="1"/>
              <a:t>vị</a:t>
            </a:r>
            <a:r>
              <a:rPr lang="en-US" sz="2400" b="1" dirty="0"/>
              <a:t> </a:t>
            </a:r>
            <a:r>
              <a:rPr lang="en-US" sz="2400" b="1" dirty="0" err="1"/>
              <a:t>chiều</a:t>
            </a:r>
            <a:r>
              <a:rPr lang="en-US" sz="2400" b="1" dirty="0"/>
              <a:t> </a:t>
            </a:r>
            <a:r>
              <a:rPr lang="en-US" sz="2400" b="1" dirty="0" err="1"/>
              <a:t>dài</a:t>
            </a:r>
            <a:r>
              <a:rPr lang="en-US" sz="2400" b="1" dirty="0"/>
              <a:t>:</a:t>
            </a:r>
          </a:p>
          <a:p>
            <a:endParaRPr lang="en-US" dirty="0"/>
          </a:p>
          <a:p>
            <a:pPr lvl="1"/>
            <a:r>
              <a:rPr lang="en-US" dirty="0"/>
              <a:t>%, in, cm, mm, </a:t>
            </a:r>
            <a:r>
              <a:rPr lang="en-US" dirty="0" err="1"/>
              <a:t>em</a:t>
            </a:r>
            <a:r>
              <a:rPr lang="en-US" dirty="0"/>
              <a:t>, px.</a:t>
            </a:r>
          </a:p>
          <a:p>
            <a:endParaRPr lang="en-US" dirty="0"/>
          </a:p>
          <a:p>
            <a:r>
              <a:rPr lang="en-US" sz="2400" b="1" dirty="0" err="1"/>
              <a:t>Đơn</a:t>
            </a:r>
            <a:r>
              <a:rPr lang="en-US" sz="2400" b="1" dirty="0"/>
              <a:t> </a:t>
            </a:r>
            <a:r>
              <a:rPr lang="en-US" sz="2400" b="1" dirty="0" err="1"/>
              <a:t>vị</a:t>
            </a:r>
            <a:r>
              <a:rPr lang="en-US" sz="2400" b="1" dirty="0"/>
              <a:t> </a:t>
            </a:r>
            <a:r>
              <a:rPr lang="en-US" sz="2400" b="1" dirty="0" err="1"/>
              <a:t>mầu</a:t>
            </a:r>
            <a:r>
              <a:rPr lang="en-US" sz="2400" b="1" dirty="0"/>
              <a:t> </a:t>
            </a:r>
            <a:r>
              <a:rPr lang="en-US" sz="2400" b="1" dirty="0" err="1"/>
              <a:t>sắc</a:t>
            </a:r>
            <a:r>
              <a:rPr lang="en-US" sz="2400" b="1" dirty="0"/>
              <a:t>:</a:t>
            </a:r>
          </a:p>
          <a:p>
            <a:endParaRPr lang="en-US" dirty="0"/>
          </a:p>
          <a:p>
            <a:pPr lvl="1"/>
            <a:r>
              <a:rPr lang="en-US" dirty="0"/>
              <a:t>Color name (red, green, yellow, black)</a:t>
            </a:r>
          </a:p>
          <a:p>
            <a:pPr lvl="1"/>
            <a:r>
              <a:rPr lang="en-US" dirty="0"/>
              <a:t>RGB </a:t>
            </a:r>
            <a:r>
              <a:rPr lang="en-US" dirty="0" err="1"/>
              <a:t>với</a:t>
            </a:r>
            <a:r>
              <a:rPr lang="en-US" dirty="0"/>
              <a:t> 3 </a:t>
            </a:r>
            <a:r>
              <a:rPr lang="en-US" dirty="0" err="1"/>
              <a:t>giá</a:t>
            </a:r>
            <a:r>
              <a:rPr lang="en-US" dirty="0"/>
              <a:t> </a:t>
            </a:r>
            <a:r>
              <a:rPr lang="en-US" dirty="0" err="1"/>
              <a:t>trị</a:t>
            </a:r>
            <a:r>
              <a:rPr lang="en-US" dirty="0"/>
              <a:t> (R, G, B)</a:t>
            </a:r>
          </a:p>
          <a:p>
            <a:pPr lvl="1"/>
            <a:r>
              <a:rPr lang="en-US" dirty="0"/>
              <a:t>RGBA </a:t>
            </a:r>
            <a:r>
              <a:rPr lang="en-US" dirty="0" err="1"/>
              <a:t>với</a:t>
            </a:r>
            <a:r>
              <a:rPr lang="en-US" dirty="0"/>
              <a:t> 3 </a:t>
            </a:r>
            <a:r>
              <a:rPr lang="en-US" dirty="0" err="1"/>
              <a:t>giá</a:t>
            </a:r>
            <a:r>
              <a:rPr lang="en-US" dirty="0"/>
              <a:t> </a:t>
            </a:r>
            <a:r>
              <a:rPr lang="en-US" dirty="0" err="1"/>
              <a:t>trị</a:t>
            </a:r>
            <a:r>
              <a:rPr lang="en-US" dirty="0"/>
              <a:t> </a:t>
            </a:r>
            <a:r>
              <a:rPr lang="en-US" dirty="0" err="1"/>
              <a:t>mầu</a:t>
            </a:r>
            <a:r>
              <a:rPr lang="en-US" dirty="0"/>
              <a:t> </a:t>
            </a:r>
            <a:r>
              <a:rPr lang="en-US" dirty="0" err="1"/>
              <a:t>và</a:t>
            </a:r>
            <a:r>
              <a:rPr lang="en-US" dirty="0"/>
              <a:t> 1 </a:t>
            </a:r>
            <a:r>
              <a:rPr lang="en-US" dirty="0" err="1"/>
              <a:t>giá</a:t>
            </a:r>
            <a:r>
              <a:rPr lang="en-US" dirty="0"/>
              <a:t> </a:t>
            </a:r>
            <a:r>
              <a:rPr lang="en-US" dirty="0" err="1"/>
              <a:t>trị</a:t>
            </a:r>
            <a:r>
              <a:rPr lang="en-US" dirty="0"/>
              <a:t> </a:t>
            </a:r>
            <a:r>
              <a:rPr lang="en-US" dirty="0" err="1"/>
              <a:t>hiện</a:t>
            </a:r>
            <a:r>
              <a:rPr lang="en-US" dirty="0"/>
              <a:t> </a:t>
            </a:r>
            <a:r>
              <a:rPr lang="en-US" dirty="0" err="1"/>
              <a:t>độ</a:t>
            </a:r>
            <a:r>
              <a:rPr lang="en-US" dirty="0"/>
              <a:t> </a:t>
            </a:r>
            <a:r>
              <a:rPr lang="en-US" dirty="0" err="1"/>
              <a:t>trong</a:t>
            </a:r>
            <a:r>
              <a:rPr lang="en-US" dirty="0"/>
              <a:t> </a:t>
            </a:r>
            <a:r>
              <a:rPr lang="en-US" dirty="0" err="1"/>
              <a:t>suốt</a:t>
            </a:r>
            <a:r>
              <a:rPr lang="en-US" dirty="0"/>
              <a:t> (R, G, B, </a:t>
            </a:r>
            <a:r>
              <a:rPr lang="en-US" dirty="0" err="1"/>
              <a:t>Anphal</a:t>
            </a:r>
            <a:r>
              <a:rPr lang="en-US" dirty="0"/>
              <a:t>)</a:t>
            </a:r>
          </a:p>
          <a:p>
            <a:pPr lvl="1"/>
            <a:r>
              <a:rPr lang="en-US" dirty="0" err="1"/>
              <a:t>Hexa</a:t>
            </a:r>
            <a:r>
              <a:rPr lang="en-US" dirty="0"/>
              <a:t> </a:t>
            </a:r>
            <a:r>
              <a:rPr lang="en-US" dirty="0" err="1"/>
              <a:t>là</a:t>
            </a:r>
            <a:r>
              <a:rPr lang="en-US" dirty="0"/>
              <a:t> </a:t>
            </a:r>
            <a:r>
              <a:rPr lang="en-US" dirty="0" err="1"/>
              <a:t>mã</a:t>
            </a:r>
            <a:r>
              <a:rPr lang="en-US" dirty="0"/>
              <a:t> </a:t>
            </a:r>
            <a:r>
              <a:rPr lang="en-US" dirty="0" err="1"/>
              <a:t>mầu</a:t>
            </a:r>
            <a:r>
              <a:rPr lang="en-US" dirty="0"/>
              <a:t> </a:t>
            </a:r>
            <a:r>
              <a:rPr lang="en-US" dirty="0" err="1"/>
              <a:t>rgba</a:t>
            </a:r>
            <a:r>
              <a:rPr lang="en-US" dirty="0"/>
              <a:t> </a:t>
            </a:r>
            <a:r>
              <a:rPr lang="en-US" dirty="0" err="1"/>
              <a:t>dạng</a:t>
            </a:r>
            <a:r>
              <a:rPr lang="en-US" dirty="0"/>
              <a:t> </a:t>
            </a:r>
            <a:r>
              <a:rPr lang="en-US" dirty="0" err="1"/>
              <a:t>hệ</a:t>
            </a:r>
            <a:r>
              <a:rPr lang="en-US" dirty="0"/>
              <a:t> </a:t>
            </a:r>
            <a:r>
              <a:rPr lang="en-US" dirty="0" err="1"/>
              <a:t>thập</a:t>
            </a:r>
            <a:r>
              <a:rPr lang="en-US" dirty="0"/>
              <a:t> </a:t>
            </a:r>
            <a:r>
              <a:rPr lang="en-US" dirty="0" err="1"/>
              <a:t>lục</a:t>
            </a:r>
            <a:r>
              <a:rPr lang="en-US" dirty="0"/>
              <a:t> (#FF00FF)</a:t>
            </a:r>
          </a:p>
        </p:txBody>
      </p:sp>
      <p:pic>
        <p:nvPicPr>
          <p:cNvPr id="1186" name="Picture 162" descr="page13image39386688">
            <a:extLst>
              <a:ext uri="{FF2B5EF4-FFF2-40B4-BE49-F238E27FC236}">
                <a16:creationId xmlns:a16="http://schemas.microsoft.com/office/drawing/2014/main" id="{47F8180A-D65A-604F-9E13-54A714CC8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7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187" name="Picture 163" descr="page13image39383040">
            <a:extLst>
              <a:ext uri="{FF2B5EF4-FFF2-40B4-BE49-F238E27FC236}">
                <a16:creationId xmlns:a16="http://schemas.microsoft.com/office/drawing/2014/main" id="{F18ADC1D-1A8C-9143-A044-F4DE00EF0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7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188" name="Picture 164" descr="page13image39342400">
            <a:extLst>
              <a:ext uri="{FF2B5EF4-FFF2-40B4-BE49-F238E27FC236}">
                <a16:creationId xmlns:a16="http://schemas.microsoft.com/office/drawing/2014/main" id="{F0035083-21EB-8844-8327-98525754B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7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189" name="Picture 165" descr="page13image39347776">
            <a:extLst>
              <a:ext uri="{FF2B5EF4-FFF2-40B4-BE49-F238E27FC236}">
                <a16:creationId xmlns:a16="http://schemas.microsoft.com/office/drawing/2014/main" id="{072FC80C-B18C-D546-9C10-6B78C9EEA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700" cy="20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10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149A-5ACC-0E4B-AAFD-D9010A0B3057}"/>
              </a:ext>
            </a:extLst>
          </p:cNvPr>
          <p:cNvSpPr>
            <a:spLocks noGrp="1"/>
          </p:cNvSpPr>
          <p:nvPr>
            <p:ph type="title"/>
          </p:nvPr>
        </p:nvSpPr>
        <p:spPr/>
        <p:txBody>
          <a:bodyPr/>
          <a:lstStyle/>
          <a:p>
            <a:r>
              <a:rPr lang="en-US" dirty="0" err="1"/>
              <a:t>Sự</a:t>
            </a:r>
            <a:r>
              <a:rPr lang="en-US" dirty="0"/>
              <a:t> </a:t>
            </a:r>
            <a:r>
              <a:rPr lang="en-US" dirty="0" err="1"/>
              <a:t>ưu</a:t>
            </a:r>
            <a:r>
              <a:rPr lang="en-US" dirty="0"/>
              <a:t> </a:t>
            </a:r>
            <a:r>
              <a:rPr lang="en-US" dirty="0" err="1"/>
              <a:t>tiên</a:t>
            </a:r>
            <a:r>
              <a:rPr lang="en-US" dirty="0"/>
              <a:t> </a:t>
            </a:r>
            <a:r>
              <a:rPr lang="en-US" dirty="0" err="1"/>
              <a:t>trong</a:t>
            </a:r>
            <a:r>
              <a:rPr lang="en-US" dirty="0"/>
              <a:t> </a:t>
            </a:r>
            <a:r>
              <a:rPr lang="en-US" dirty="0" err="1"/>
              <a:t>css</a:t>
            </a:r>
            <a:r>
              <a:rPr lang="en-US" dirty="0"/>
              <a:t>:</a:t>
            </a:r>
          </a:p>
        </p:txBody>
      </p:sp>
      <p:sp>
        <p:nvSpPr>
          <p:cNvPr id="3" name="Content Placeholder 2">
            <a:extLst>
              <a:ext uri="{FF2B5EF4-FFF2-40B4-BE49-F238E27FC236}">
                <a16:creationId xmlns:a16="http://schemas.microsoft.com/office/drawing/2014/main" id="{5325AC46-1097-B145-AF1C-C8C5F89EAB2F}"/>
              </a:ext>
            </a:extLst>
          </p:cNvPr>
          <p:cNvSpPr>
            <a:spLocks noGrp="1"/>
          </p:cNvSpPr>
          <p:nvPr>
            <p:ph idx="1"/>
          </p:nvPr>
        </p:nvSpPr>
        <p:spPr>
          <a:xfrm>
            <a:off x="1069848" y="2121407"/>
            <a:ext cx="5026152" cy="4534225"/>
          </a:xfrm>
        </p:spPr>
        <p:txBody>
          <a:bodyPr/>
          <a:lstStyle/>
          <a:p>
            <a:r>
              <a:rPr lang="en-US" dirty="0" err="1"/>
              <a:t>Css</a:t>
            </a:r>
            <a:r>
              <a:rPr lang="en-US" dirty="0"/>
              <a:t> </a:t>
            </a:r>
            <a:r>
              <a:rPr lang="en-US" dirty="0" err="1"/>
              <a:t>được</a:t>
            </a:r>
            <a:r>
              <a:rPr lang="en-US" dirty="0"/>
              <a:t> </a:t>
            </a:r>
            <a:r>
              <a:rPr lang="en-US" dirty="0" err="1"/>
              <a:t>đọc</a:t>
            </a:r>
            <a:r>
              <a:rPr lang="en-US" dirty="0"/>
              <a:t> </a:t>
            </a:r>
            <a:r>
              <a:rPr lang="en-US" dirty="0" err="1"/>
              <a:t>theo</a:t>
            </a:r>
            <a:r>
              <a:rPr lang="en-US" dirty="0"/>
              <a:t> </a:t>
            </a:r>
            <a:r>
              <a:rPr lang="en-US" dirty="0" err="1"/>
              <a:t>phong</a:t>
            </a:r>
            <a:r>
              <a:rPr lang="en-US" dirty="0"/>
              <a:t> </a:t>
            </a:r>
            <a:r>
              <a:rPr lang="en-US" dirty="0" err="1"/>
              <a:t>cách</a:t>
            </a:r>
            <a:r>
              <a:rPr lang="en-US" dirty="0"/>
              <a:t> </a:t>
            </a:r>
            <a:r>
              <a:rPr lang="en-US" dirty="0" err="1"/>
              <a:t>thác</a:t>
            </a:r>
            <a:r>
              <a:rPr lang="en-US" dirty="0"/>
              <a:t> </a:t>
            </a:r>
            <a:r>
              <a:rPr lang="en-US" dirty="0" err="1"/>
              <a:t>đổ</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trùng</a:t>
            </a:r>
            <a:r>
              <a:rPr lang="en-US" dirty="0"/>
              <a:t> </a:t>
            </a:r>
            <a:r>
              <a:rPr lang="en-US" dirty="0" err="1"/>
              <a:t>lặp</a:t>
            </a:r>
            <a:r>
              <a:rPr lang="en-US" dirty="0"/>
              <a:t> </a:t>
            </a:r>
            <a:r>
              <a:rPr lang="en-US" dirty="0" err="1"/>
              <a:t>có</a:t>
            </a:r>
            <a:r>
              <a:rPr lang="en-US" dirty="0"/>
              <a:t> </a:t>
            </a:r>
            <a:r>
              <a:rPr lang="en-US" dirty="0" err="1"/>
              <a:t>vị</a:t>
            </a:r>
            <a:r>
              <a:rPr lang="en-US" dirty="0"/>
              <a:t> </a:t>
            </a:r>
            <a:r>
              <a:rPr lang="en-US" dirty="0" err="1"/>
              <a:t>trị</a:t>
            </a:r>
            <a:r>
              <a:rPr lang="en-US" dirty="0"/>
              <a:t> </a:t>
            </a:r>
            <a:r>
              <a:rPr lang="en-US" dirty="0" err="1"/>
              <a:t>trí</a:t>
            </a:r>
            <a:r>
              <a:rPr lang="en-US" dirty="0"/>
              <a:t> </a:t>
            </a:r>
            <a:r>
              <a:rPr lang="en-US" dirty="0" err="1"/>
              <a:t>nằm</a:t>
            </a:r>
            <a:r>
              <a:rPr lang="en-US" dirty="0"/>
              <a:t> </a:t>
            </a:r>
            <a:r>
              <a:rPr lang="en-US" dirty="0" err="1"/>
              <a:t>sau</a:t>
            </a:r>
            <a:r>
              <a:rPr lang="en-US" dirty="0"/>
              <a:t> </a:t>
            </a:r>
            <a:r>
              <a:rPr lang="en-US" dirty="0" err="1"/>
              <a:t>cùng</a:t>
            </a:r>
            <a:r>
              <a:rPr lang="en-US" dirty="0"/>
              <a:t> </a:t>
            </a:r>
            <a:r>
              <a:rPr lang="en-US" dirty="0" err="1"/>
              <a:t>sẽ</a:t>
            </a:r>
            <a:r>
              <a:rPr lang="en-US" dirty="0"/>
              <a:t> </a:t>
            </a:r>
            <a:r>
              <a:rPr lang="en-US" dirty="0" err="1"/>
              <a:t>được</a:t>
            </a:r>
            <a:r>
              <a:rPr lang="en-US" dirty="0"/>
              <a:t> </a:t>
            </a:r>
            <a:r>
              <a:rPr lang="en-US" dirty="0" err="1"/>
              <a:t>ưu</a:t>
            </a:r>
            <a:r>
              <a:rPr lang="en-US" dirty="0"/>
              <a:t> </a:t>
            </a:r>
            <a:r>
              <a:rPr lang="en-US" dirty="0" err="1"/>
              <a:t>tiên</a:t>
            </a:r>
            <a:r>
              <a:rPr lang="en-US" dirty="0"/>
              <a:t> </a:t>
            </a:r>
            <a:r>
              <a:rPr lang="en-US" dirty="0" err="1"/>
              <a:t>sử</a:t>
            </a:r>
            <a:r>
              <a:rPr lang="en-US" dirty="0"/>
              <a:t> </a:t>
            </a:r>
            <a:r>
              <a:rPr lang="en-US" dirty="0" err="1"/>
              <a:t>dụng</a:t>
            </a:r>
            <a:r>
              <a:rPr lang="en-US" dirty="0"/>
              <a:t>.</a:t>
            </a:r>
          </a:p>
          <a:p>
            <a:endParaRPr lang="en-US" dirty="0"/>
          </a:p>
          <a:p>
            <a:r>
              <a:rPr lang="en-US" dirty="0" err="1"/>
              <a:t>Cách</a:t>
            </a:r>
            <a:r>
              <a:rPr lang="en-US" dirty="0"/>
              <a:t> </a:t>
            </a:r>
            <a:r>
              <a:rPr lang="en-US" dirty="0" err="1"/>
              <a:t>thay</a:t>
            </a:r>
            <a:r>
              <a:rPr lang="en-US" dirty="0"/>
              <a:t> </a:t>
            </a:r>
            <a:r>
              <a:rPr lang="en-US" dirty="0" err="1"/>
              <a:t>đổi</a:t>
            </a:r>
            <a:r>
              <a:rPr lang="en-US" dirty="0"/>
              <a:t> </a:t>
            </a:r>
            <a:r>
              <a:rPr lang="en-US" dirty="0" err="1"/>
              <a:t>sự</a:t>
            </a:r>
            <a:r>
              <a:rPr lang="en-US" dirty="0"/>
              <a:t> </a:t>
            </a:r>
            <a:r>
              <a:rPr lang="en-US" dirty="0" err="1"/>
              <a:t>ưu</a:t>
            </a:r>
            <a:r>
              <a:rPr lang="en-US" dirty="0"/>
              <a:t> </a:t>
            </a:r>
            <a:r>
              <a:rPr lang="en-US" dirty="0" err="1"/>
              <a:t>tiên</a:t>
            </a:r>
            <a:r>
              <a:rPr lang="en-US" dirty="0"/>
              <a:t>:</a:t>
            </a:r>
          </a:p>
          <a:p>
            <a:pPr lvl="1"/>
            <a:endParaRPr lang="en-US" dirty="0"/>
          </a:p>
          <a:p>
            <a:pPr lvl="1"/>
            <a:r>
              <a:rPr lang="en-US" dirty="0" err="1"/>
              <a:t>Sử</a:t>
            </a:r>
            <a:r>
              <a:rPr lang="en-US" dirty="0"/>
              <a:t> </a:t>
            </a:r>
            <a:r>
              <a:rPr lang="en-US" dirty="0" err="1"/>
              <a:t>dụng</a:t>
            </a:r>
            <a:r>
              <a:rPr lang="en-US" dirty="0"/>
              <a:t> </a:t>
            </a:r>
            <a:r>
              <a:rPr lang="en-US" dirty="0" err="1"/>
              <a:t>thuộc</a:t>
            </a:r>
            <a:r>
              <a:rPr lang="en-US" dirty="0"/>
              <a:t> </a:t>
            </a:r>
            <a:r>
              <a:rPr lang="en-US" dirty="0" err="1"/>
              <a:t>tính</a:t>
            </a:r>
            <a:r>
              <a:rPr lang="en-US" dirty="0"/>
              <a:t> </a:t>
            </a:r>
            <a:r>
              <a:rPr lang="en-US" sz="2000" b="1" dirty="0"/>
              <a:t>!important </a:t>
            </a:r>
            <a:r>
              <a:rPr lang="en-US" dirty="0" err="1"/>
              <a:t>đặt</a:t>
            </a:r>
            <a:r>
              <a:rPr lang="en-US" dirty="0"/>
              <a:t> </a:t>
            </a:r>
            <a:r>
              <a:rPr lang="en-US" dirty="0" err="1"/>
              <a:t>sau</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muốn</a:t>
            </a:r>
            <a:r>
              <a:rPr lang="en-US" dirty="0"/>
              <a:t> </a:t>
            </a:r>
            <a:r>
              <a:rPr lang="en-US" dirty="0" err="1"/>
              <a:t>ưu</a:t>
            </a:r>
            <a:r>
              <a:rPr lang="en-US" dirty="0"/>
              <a:t> </a:t>
            </a:r>
            <a:r>
              <a:rPr lang="en-US" dirty="0" err="1"/>
              <a:t>tiên</a:t>
            </a:r>
            <a:r>
              <a:rPr lang="en-US" dirty="0"/>
              <a:t> </a:t>
            </a:r>
            <a:r>
              <a:rPr lang="en-US" dirty="0" err="1"/>
              <a:t>sử</a:t>
            </a:r>
            <a:r>
              <a:rPr lang="en-US" dirty="0"/>
              <a:t> </a:t>
            </a:r>
            <a:r>
              <a:rPr lang="en-US" dirty="0" err="1"/>
              <a:t>dụng</a:t>
            </a:r>
            <a:r>
              <a:rPr lang="en-US" dirty="0"/>
              <a:t>.</a:t>
            </a:r>
          </a:p>
          <a:p>
            <a:pPr lvl="1"/>
            <a:endParaRPr lang="en-US" dirty="0"/>
          </a:p>
          <a:p>
            <a:pPr lvl="1"/>
            <a:r>
              <a:rPr lang="en-US" dirty="0" err="1"/>
              <a:t>Áp</a:t>
            </a:r>
            <a:r>
              <a:rPr lang="en-US" dirty="0"/>
              <a:t> </a:t>
            </a:r>
            <a:r>
              <a:rPr lang="en-US" dirty="0" err="1"/>
              <a:t>dụng</a:t>
            </a:r>
            <a:r>
              <a:rPr lang="en-US" dirty="0"/>
              <a:t> </a:t>
            </a:r>
            <a:r>
              <a:rPr lang="en-US" dirty="0" err="1"/>
              <a:t>trọng</a:t>
            </a:r>
            <a:r>
              <a:rPr lang="en-US" dirty="0"/>
              <a:t> </a:t>
            </a:r>
            <a:r>
              <a:rPr lang="en-US" dirty="0" err="1"/>
              <a:t>số</a:t>
            </a:r>
            <a:r>
              <a:rPr lang="en-US" dirty="0"/>
              <a:t> </a:t>
            </a:r>
            <a:r>
              <a:rPr lang="en-US" dirty="0" err="1"/>
              <a:t>của</a:t>
            </a:r>
            <a:r>
              <a:rPr lang="en-US" dirty="0"/>
              <a:t> selector </a:t>
            </a:r>
            <a:r>
              <a:rPr lang="en-US" dirty="0" err="1"/>
              <a:t>để</a:t>
            </a:r>
            <a:r>
              <a:rPr lang="en-US" dirty="0"/>
              <a:t> tang </a:t>
            </a:r>
            <a:r>
              <a:rPr lang="en-US" dirty="0" err="1"/>
              <a:t>tính</a:t>
            </a:r>
            <a:r>
              <a:rPr lang="en-US" dirty="0"/>
              <a:t> </a:t>
            </a:r>
            <a:r>
              <a:rPr lang="en-US" dirty="0" err="1"/>
              <a:t>ưu</a:t>
            </a:r>
            <a:r>
              <a:rPr lang="en-US" dirty="0"/>
              <a:t> </a:t>
            </a:r>
            <a:r>
              <a:rPr lang="en-US" dirty="0" err="1"/>
              <a:t>tiên</a:t>
            </a:r>
            <a:r>
              <a:rPr lang="en-US" dirty="0"/>
              <a:t> </a:t>
            </a:r>
            <a:r>
              <a:rPr lang="en-US" dirty="0" err="1"/>
              <a:t>của</a:t>
            </a:r>
            <a:r>
              <a:rPr lang="en-US" dirty="0"/>
              <a:t> </a:t>
            </a:r>
            <a:r>
              <a:rPr lang="en-US" dirty="0" err="1"/>
              <a:t>giá</a:t>
            </a:r>
            <a:r>
              <a:rPr lang="en-US" dirty="0"/>
              <a:t> </a:t>
            </a:r>
            <a:r>
              <a:rPr lang="en-US" dirty="0" err="1"/>
              <a:t>trị</a:t>
            </a:r>
            <a:r>
              <a:rPr lang="en-US" dirty="0"/>
              <a:t>.</a:t>
            </a:r>
          </a:p>
        </p:txBody>
      </p:sp>
      <p:sp>
        <p:nvSpPr>
          <p:cNvPr id="4" name="TextBox 3">
            <a:extLst>
              <a:ext uri="{FF2B5EF4-FFF2-40B4-BE49-F238E27FC236}">
                <a16:creationId xmlns:a16="http://schemas.microsoft.com/office/drawing/2014/main" id="{D44EAFD0-0BD8-2347-9C5B-607E7AE0FBC9}"/>
              </a:ext>
            </a:extLst>
          </p:cNvPr>
          <p:cNvSpPr txBox="1"/>
          <p:nvPr/>
        </p:nvSpPr>
        <p:spPr>
          <a:xfrm>
            <a:off x="7225259" y="2121408"/>
            <a:ext cx="4197247" cy="3139321"/>
          </a:xfrm>
          <a:prstGeom prst="rect">
            <a:avLst/>
          </a:prstGeom>
          <a:noFill/>
        </p:spPr>
        <p:txBody>
          <a:bodyPr wrap="square" rtlCol="0">
            <a:spAutoFit/>
          </a:bodyPr>
          <a:lstStyle/>
          <a:p>
            <a:r>
              <a:rPr lang="en-US" b="1" dirty="0"/>
              <a:t>P{</a:t>
            </a:r>
          </a:p>
          <a:p>
            <a:r>
              <a:rPr lang="en-US" b="1" dirty="0"/>
              <a:t>       color:  yellow;</a:t>
            </a:r>
          </a:p>
          <a:p>
            <a:r>
              <a:rPr lang="en-US" b="1" dirty="0"/>
              <a:t>}</a:t>
            </a:r>
          </a:p>
          <a:p>
            <a:endParaRPr lang="en-US" b="1" dirty="0"/>
          </a:p>
          <a:p>
            <a:r>
              <a:rPr lang="en-US" b="1" dirty="0"/>
              <a:t>P{</a:t>
            </a:r>
          </a:p>
          <a:p>
            <a:r>
              <a:rPr lang="en-US" b="1" dirty="0"/>
              <a:t>       color:  green  !important;</a:t>
            </a:r>
          </a:p>
          <a:p>
            <a:r>
              <a:rPr lang="en-US" b="1" dirty="0"/>
              <a:t>}</a:t>
            </a:r>
          </a:p>
          <a:p>
            <a:endParaRPr lang="en-US" b="1" dirty="0"/>
          </a:p>
          <a:p>
            <a:r>
              <a:rPr lang="en-US" b="1" dirty="0"/>
              <a:t>P{</a:t>
            </a:r>
          </a:p>
          <a:p>
            <a:r>
              <a:rPr lang="en-US" b="1" dirty="0"/>
              <a:t>       color:  red;</a:t>
            </a:r>
          </a:p>
          <a:p>
            <a:r>
              <a:rPr lang="en-US" b="1" dirty="0"/>
              <a:t>}</a:t>
            </a:r>
          </a:p>
        </p:txBody>
      </p:sp>
    </p:spTree>
    <p:extLst>
      <p:ext uri="{BB962C8B-B14F-4D97-AF65-F5344CB8AC3E}">
        <p14:creationId xmlns:p14="http://schemas.microsoft.com/office/powerpoint/2010/main" val="130004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96BB-A481-B046-BE55-AEE010457FB8}"/>
              </a:ext>
            </a:extLst>
          </p:cNvPr>
          <p:cNvSpPr>
            <a:spLocks noGrp="1"/>
          </p:cNvSpPr>
          <p:nvPr>
            <p:ph type="title"/>
          </p:nvPr>
        </p:nvSpPr>
        <p:spPr>
          <a:xfrm>
            <a:off x="1069848" y="364710"/>
            <a:ext cx="10058400" cy="939434"/>
          </a:xfrm>
        </p:spPr>
        <p:txBody>
          <a:bodyPr>
            <a:normAutofit/>
          </a:bodyPr>
          <a:lstStyle/>
          <a:p>
            <a:r>
              <a:rPr lang="en-US" sz="4400" dirty="0"/>
              <a:t>Selector &amp; </a:t>
            </a:r>
            <a:r>
              <a:rPr lang="en-US" sz="4400" dirty="0" err="1"/>
              <a:t>trọng</a:t>
            </a:r>
            <a:r>
              <a:rPr lang="en-US" sz="4400" dirty="0"/>
              <a:t> </a:t>
            </a:r>
            <a:r>
              <a:rPr lang="en-US" sz="4400" dirty="0" err="1"/>
              <a:t>số</a:t>
            </a:r>
            <a:r>
              <a:rPr lang="en-US" sz="4400" dirty="0"/>
              <a:t> selector</a:t>
            </a:r>
          </a:p>
        </p:txBody>
      </p:sp>
      <p:sp>
        <p:nvSpPr>
          <p:cNvPr id="3" name="Content Placeholder 2">
            <a:extLst>
              <a:ext uri="{FF2B5EF4-FFF2-40B4-BE49-F238E27FC236}">
                <a16:creationId xmlns:a16="http://schemas.microsoft.com/office/drawing/2014/main" id="{EA5618F5-8D57-F74A-94A0-EC6B32AD9882}"/>
              </a:ext>
            </a:extLst>
          </p:cNvPr>
          <p:cNvSpPr>
            <a:spLocks noGrp="1"/>
          </p:cNvSpPr>
          <p:nvPr>
            <p:ph idx="1"/>
          </p:nvPr>
        </p:nvSpPr>
        <p:spPr>
          <a:xfrm>
            <a:off x="1069848" y="1678898"/>
            <a:ext cx="10058400" cy="4493301"/>
          </a:xfrm>
        </p:spPr>
        <p:txBody>
          <a:bodyPr>
            <a:normAutofit fontScale="92500" lnSpcReduction="20000"/>
          </a:bodyPr>
          <a:lstStyle/>
          <a:p>
            <a:r>
              <a:rPr lang="en-US" b="1" dirty="0" err="1"/>
              <a:t>Basic</a:t>
            </a:r>
            <a:r>
              <a:rPr lang="en-US" b="1" dirty="0"/>
              <a:t> selector: id, class, element</a:t>
            </a:r>
          </a:p>
          <a:p>
            <a:r>
              <a:rPr lang="en-US" b="1"/>
              <a:t>Descendant: A b, A *, A &gt; b</a:t>
            </a:r>
          </a:p>
          <a:p>
            <a:r>
              <a:rPr lang="en-US" b="1" dirty="0"/>
              <a:t>Multi: A, B, C …</a:t>
            </a:r>
          </a:p>
          <a:p>
            <a:r>
              <a:rPr lang="en-US" b="1"/>
              <a:t>Combination: A.className</a:t>
            </a:r>
          </a:p>
          <a:p>
            <a:r>
              <a:rPr lang="en-US" b="1"/>
              <a:t>Sibling: A ~ b, A + b</a:t>
            </a:r>
            <a:endParaRPr lang="en-US" b="1" dirty="0"/>
          </a:p>
          <a:p>
            <a:r>
              <a:rPr lang="en-US" b="1" dirty="0" err="1"/>
              <a:t>Pesudo</a:t>
            </a:r>
            <a:r>
              <a:rPr lang="en-US" b="1" dirty="0"/>
              <a:t> selector: :first-child, :last-child, :nth-child, :after, :before, :not() …</a:t>
            </a:r>
          </a:p>
          <a:p>
            <a:r>
              <a:rPr lang="en-US" b="1" dirty="0"/>
              <a:t>Attribute: A[attr], A[attr=“value”]</a:t>
            </a:r>
          </a:p>
          <a:p>
            <a:endParaRPr lang="en-US" b="1" dirty="0" err="1"/>
          </a:p>
          <a:p>
            <a:r>
              <a:rPr lang="en-US" b="1" dirty="0" err="1"/>
              <a:t>Trọng</a:t>
            </a:r>
            <a:r>
              <a:rPr lang="en-US" b="1" dirty="0"/>
              <a:t> </a:t>
            </a:r>
            <a:r>
              <a:rPr lang="en-US" b="1" dirty="0" err="1"/>
              <a:t>số</a:t>
            </a:r>
            <a:r>
              <a:rPr lang="en-US" b="1" dirty="0"/>
              <a:t> </a:t>
            </a:r>
            <a:r>
              <a:rPr lang="en-US" b="1" dirty="0" err="1"/>
              <a:t>của</a:t>
            </a:r>
            <a:r>
              <a:rPr lang="en-US" b="1" dirty="0"/>
              <a:t> selector:</a:t>
            </a:r>
          </a:p>
          <a:p>
            <a:pPr lvl="1"/>
            <a:r>
              <a:rPr lang="en-US" dirty="0"/>
              <a:t>Inline style = 1000</a:t>
            </a:r>
          </a:p>
          <a:p>
            <a:pPr lvl="1"/>
            <a:r>
              <a:rPr lang="en-US" dirty="0"/>
              <a:t>Id = 10</a:t>
            </a:r>
          </a:p>
          <a:p>
            <a:pPr lvl="1"/>
            <a:r>
              <a:rPr lang="en-US" dirty="0"/>
              <a:t>Class, pseudo = 10</a:t>
            </a:r>
          </a:p>
          <a:p>
            <a:pPr lvl="1"/>
            <a:r>
              <a:rPr lang="en-US" dirty="0"/>
              <a:t>Element = 1</a:t>
            </a:r>
            <a:endParaRPr lang="en-US" b="1" dirty="0"/>
          </a:p>
        </p:txBody>
      </p:sp>
    </p:spTree>
    <p:extLst>
      <p:ext uri="{BB962C8B-B14F-4D97-AF65-F5344CB8AC3E}">
        <p14:creationId xmlns:p14="http://schemas.microsoft.com/office/powerpoint/2010/main" val="83664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8B2A-6C07-7D4F-88EE-BD13F3835CB8}"/>
              </a:ext>
            </a:extLst>
          </p:cNvPr>
          <p:cNvSpPr>
            <a:spLocks noGrp="1"/>
          </p:cNvSpPr>
          <p:nvPr>
            <p:ph type="title"/>
          </p:nvPr>
        </p:nvSpPr>
        <p:spPr>
          <a:xfrm>
            <a:off x="1063752" y="0"/>
            <a:ext cx="10058400" cy="1609344"/>
          </a:xfrm>
        </p:spPr>
        <p:txBody>
          <a:bodyPr/>
          <a:lstStyle/>
          <a:p>
            <a:r>
              <a:rPr lang="en-US" dirty="0" err="1"/>
              <a:t>Các</a:t>
            </a:r>
            <a:r>
              <a:rPr lang="en-US" dirty="0"/>
              <a:t> </a:t>
            </a:r>
            <a:r>
              <a:rPr lang="en-US" dirty="0" err="1"/>
              <a:t>thuộc</a:t>
            </a:r>
            <a:r>
              <a:rPr lang="en-US" dirty="0"/>
              <a:t> </a:t>
            </a:r>
            <a:r>
              <a:rPr lang="en-US" dirty="0" err="1"/>
              <a:t>tính</a:t>
            </a:r>
            <a:r>
              <a:rPr lang="en-US" dirty="0"/>
              <a:t> </a:t>
            </a:r>
            <a:r>
              <a:rPr lang="en-US" dirty="0" err="1"/>
              <a:t>thuờng</a:t>
            </a:r>
            <a:r>
              <a:rPr lang="en-US" dirty="0"/>
              <a:t>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BC7E840F-DBAB-A847-BB38-2D2F23575C10}"/>
              </a:ext>
            </a:extLst>
          </p:cNvPr>
          <p:cNvSpPr>
            <a:spLocks noGrp="1"/>
          </p:cNvSpPr>
          <p:nvPr>
            <p:ph idx="1"/>
          </p:nvPr>
        </p:nvSpPr>
        <p:spPr>
          <a:xfrm>
            <a:off x="1063752" y="1573967"/>
            <a:ext cx="10058400" cy="4673183"/>
          </a:xfrm>
        </p:spPr>
        <p:txBody>
          <a:bodyPr>
            <a:normAutofit fontScale="92500" lnSpcReduction="20000"/>
          </a:bodyPr>
          <a:lstStyle/>
          <a:p>
            <a:pPr marL="0" indent="0">
              <a:buNone/>
            </a:pPr>
            <a:r>
              <a:rPr lang="en-US" dirty="0" err="1"/>
              <a:t>Màu</a:t>
            </a:r>
            <a:r>
              <a:rPr lang="en-US" dirty="0"/>
              <a:t> </a:t>
            </a:r>
            <a:r>
              <a:rPr lang="en-US" dirty="0" err="1"/>
              <a:t>chữ</a:t>
            </a:r>
            <a:r>
              <a:rPr lang="en-US" dirty="0"/>
              <a:t> </a:t>
            </a:r>
            <a:r>
              <a:rPr lang="en-US" dirty="0" err="1"/>
              <a:t>và</a:t>
            </a:r>
            <a:r>
              <a:rPr lang="en-US" dirty="0"/>
              <a:t> </a:t>
            </a:r>
            <a:r>
              <a:rPr lang="en-US" dirty="0" err="1"/>
              <a:t>mầu</a:t>
            </a:r>
            <a:r>
              <a:rPr lang="en-US" dirty="0"/>
              <a:t> </a:t>
            </a:r>
            <a:r>
              <a:rPr lang="en-US" dirty="0" err="1"/>
              <a:t>nền</a:t>
            </a:r>
            <a:r>
              <a:rPr lang="en-US" dirty="0"/>
              <a:t>:</a:t>
            </a:r>
          </a:p>
          <a:p>
            <a:pPr marL="0" indent="0">
              <a:buNone/>
            </a:pPr>
            <a:r>
              <a:rPr lang="en-US" dirty="0"/>
              <a:t>	Background-color, background-image, background-repeat,</a:t>
            </a:r>
          </a:p>
          <a:p>
            <a:pPr marL="0" indent="0">
              <a:buNone/>
            </a:pPr>
            <a:r>
              <a:rPr lang="en-US" dirty="0"/>
              <a:t>	background-</a:t>
            </a:r>
            <a:r>
              <a:rPr lang="en-US" dirty="0" err="1"/>
              <a:t>attackment</a:t>
            </a:r>
            <a:r>
              <a:rPr lang="en-US" dirty="0"/>
              <a:t>, background-position.</a:t>
            </a:r>
          </a:p>
          <a:p>
            <a:pPr marL="0" indent="0">
              <a:buNone/>
            </a:pPr>
            <a:endParaRPr lang="en-US" dirty="0"/>
          </a:p>
          <a:p>
            <a:pPr marL="0" indent="0">
              <a:buNone/>
            </a:pPr>
            <a:r>
              <a:rPr lang="en-US" dirty="0"/>
              <a:t>Font </a:t>
            </a:r>
            <a:r>
              <a:rPr lang="en-US" dirty="0" err="1"/>
              <a:t>chữ</a:t>
            </a:r>
            <a:r>
              <a:rPr lang="en-US" dirty="0"/>
              <a:t>:</a:t>
            </a:r>
          </a:p>
          <a:p>
            <a:pPr marL="0" indent="0">
              <a:buNone/>
            </a:pPr>
            <a:r>
              <a:rPr lang="en-US" dirty="0"/>
              <a:t>	font-family, font-style, font-variant, font-weight, font-size.</a:t>
            </a:r>
          </a:p>
          <a:p>
            <a:pPr marL="0" indent="0">
              <a:buNone/>
            </a:pPr>
            <a:endParaRPr lang="en-US" dirty="0"/>
          </a:p>
          <a:p>
            <a:pPr marL="0" indent="0">
              <a:buNone/>
            </a:pPr>
            <a:r>
              <a:rPr lang="en-US" dirty="0"/>
              <a:t>Text:</a:t>
            </a:r>
          </a:p>
          <a:p>
            <a:pPr marL="0" indent="0">
              <a:buNone/>
            </a:pPr>
            <a:r>
              <a:rPr lang="en-US" dirty="0"/>
              <a:t>	color, text-indent, text-align, letter-spacing, text-decoration,</a:t>
            </a:r>
          </a:p>
          <a:p>
            <a:pPr marL="0" indent="0">
              <a:buNone/>
            </a:pPr>
            <a:r>
              <a:rPr lang="en-US" dirty="0"/>
              <a:t>	text-transform</a:t>
            </a:r>
          </a:p>
          <a:p>
            <a:pPr marL="0" indent="0">
              <a:buNone/>
            </a:pPr>
            <a:endParaRPr lang="en-US" dirty="0"/>
          </a:p>
          <a:p>
            <a:pPr marL="0" indent="0">
              <a:buNone/>
            </a:pPr>
            <a:r>
              <a:rPr lang="en-US" dirty="0"/>
              <a:t>Margin &amp; padding:</a:t>
            </a:r>
          </a:p>
          <a:p>
            <a:pPr marL="0" indent="0">
              <a:buNone/>
            </a:pPr>
            <a:r>
              <a:rPr lang="en-US" dirty="0"/>
              <a:t>	margin-(left, right, top, bottom);	padding-(left, right, top, bottom)</a:t>
            </a:r>
          </a:p>
          <a:p>
            <a:pPr lvl="1"/>
            <a:endParaRPr lang="en-US" dirty="0"/>
          </a:p>
        </p:txBody>
      </p:sp>
    </p:spTree>
    <p:extLst>
      <p:ext uri="{BB962C8B-B14F-4D97-AF65-F5344CB8AC3E}">
        <p14:creationId xmlns:p14="http://schemas.microsoft.com/office/powerpoint/2010/main" val="730984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92C5-D126-8945-A4C1-9F8B33A41AC3}"/>
              </a:ext>
            </a:extLst>
          </p:cNvPr>
          <p:cNvSpPr>
            <a:spLocks noGrp="1"/>
          </p:cNvSpPr>
          <p:nvPr>
            <p:ph type="title"/>
          </p:nvPr>
        </p:nvSpPr>
        <p:spPr/>
        <p:txBody>
          <a:bodyPr/>
          <a:lstStyle/>
          <a:p>
            <a:r>
              <a:rPr lang="en-US" dirty="0" err="1"/>
              <a:t>Các</a:t>
            </a:r>
            <a:r>
              <a:rPr lang="en-US" dirty="0"/>
              <a:t> </a:t>
            </a:r>
            <a:r>
              <a:rPr lang="en-US" dirty="0" err="1"/>
              <a:t>thuộc</a:t>
            </a:r>
            <a:r>
              <a:rPr lang="en-US" dirty="0"/>
              <a:t> </a:t>
            </a:r>
            <a:r>
              <a:rPr lang="en-US" dirty="0" err="1"/>
              <a:t>tính</a:t>
            </a:r>
            <a:r>
              <a:rPr lang="en-US" dirty="0"/>
              <a:t> </a:t>
            </a:r>
            <a:r>
              <a:rPr lang="en-US" dirty="0" err="1"/>
              <a:t>thuờng</a:t>
            </a:r>
            <a:r>
              <a:rPr lang="en-US" dirty="0"/>
              <a:t> </a:t>
            </a:r>
            <a:r>
              <a:rPr lang="en-US" dirty="0" err="1"/>
              <a:t>sử</a:t>
            </a:r>
            <a:r>
              <a:rPr lang="en-US" dirty="0"/>
              <a:t> </a:t>
            </a:r>
            <a:r>
              <a:rPr lang="en-US" dirty="0" err="1"/>
              <a:t>dụng</a:t>
            </a:r>
            <a:r>
              <a:rPr lang="en-US" dirty="0"/>
              <a:t> 2</a:t>
            </a:r>
          </a:p>
        </p:txBody>
      </p:sp>
      <p:sp>
        <p:nvSpPr>
          <p:cNvPr id="3" name="Content Placeholder 2">
            <a:extLst>
              <a:ext uri="{FF2B5EF4-FFF2-40B4-BE49-F238E27FC236}">
                <a16:creationId xmlns:a16="http://schemas.microsoft.com/office/drawing/2014/main" id="{2453F5E2-C634-4E4D-A221-9E91E99BE253}"/>
              </a:ext>
            </a:extLst>
          </p:cNvPr>
          <p:cNvSpPr>
            <a:spLocks noGrp="1"/>
          </p:cNvSpPr>
          <p:nvPr>
            <p:ph idx="1"/>
          </p:nvPr>
        </p:nvSpPr>
        <p:spPr>
          <a:xfrm>
            <a:off x="1069848" y="2121407"/>
            <a:ext cx="10058400" cy="4414303"/>
          </a:xfrm>
        </p:spPr>
        <p:txBody>
          <a:bodyPr>
            <a:normAutofit/>
          </a:bodyPr>
          <a:lstStyle/>
          <a:p>
            <a:pPr marL="0" indent="0">
              <a:buNone/>
            </a:pPr>
            <a:r>
              <a:rPr lang="en-US" dirty="0"/>
              <a:t>Border:</a:t>
            </a:r>
          </a:p>
          <a:p>
            <a:pPr marL="0" indent="0">
              <a:buNone/>
            </a:pPr>
            <a:r>
              <a:rPr lang="en-US" dirty="0"/>
              <a:t>	border-width, border-color, border-style</a:t>
            </a:r>
          </a:p>
          <a:p>
            <a:pPr marL="0" indent="0">
              <a:buNone/>
            </a:pPr>
            <a:r>
              <a:rPr lang="en-US" dirty="0"/>
              <a:t>Width &amp; height:</a:t>
            </a:r>
          </a:p>
          <a:p>
            <a:pPr marL="0" indent="0">
              <a:buNone/>
            </a:pPr>
            <a:r>
              <a:rPr lang="en-US" dirty="0"/>
              <a:t>	min, max, width, height</a:t>
            </a:r>
          </a:p>
          <a:p>
            <a:pPr marL="0" indent="0">
              <a:buNone/>
            </a:pPr>
            <a:r>
              <a:rPr lang="en-US" dirty="0"/>
              <a:t>Float &amp; clear:</a:t>
            </a:r>
          </a:p>
          <a:p>
            <a:pPr marL="0" indent="0">
              <a:buNone/>
            </a:pPr>
            <a:r>
              <a:rPr lang="en-US" dirty="0"/>
              <a:t>	float, clear</a:t>
            </a:r>
          </a:p>
          <a:p>
            <a:pPr marL="0" indent="0">
              <a:buNone/>
            </a:pPr>
            <a:r>
              <a:rPr lang="en-US" dirty="0"/>
              <a:t>Display:</a:t>
            </a:r>
          </a:p>
          <a:p>
            <a:pPr marL="0" indent="0">
              <a:buNone/>
            </a:pPr>
            <a:r>
              <a:rPr lang="en-US" dirty="0"/>
              <a:t>	inline-block, block, none, table, inline-table, flex, inline-flex.</a:t>
            </a:r>
          </a:p>
          <a:p>
            <a:pPr marL="0" indent="0">
              <a:buNone/>
            </a:pPr>
            <a:r>
              <a:rPr lang="en-US" dirty="0"/>
              <a:t>Position:</a:t>
            </a:r>
          </a:p>
          <a:p>
            <a:pPr marL="0" indent="0">
              <a:buNone/>
            </a:pPr>
            <a:r>
              <a:rPr lang="en-US" dirty="0"/>
              <a:t>	fixed, sticky, absolute, relative.</a:t>
            </a:r>
          </a:p>
        </p:txBody>
      </p:sp>
    </p:spTree>
    <p:extLst>
      <p:ext uri="{BB962C8B-B14F-4D97-AF65-F5344CB8AC3E}">
        <p14:creationId xmlns:p14="http://schemas.microsoft.com/office/powerpoint/2010/main" val="1626897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{DE7B2962-4C74-1B44-8426-1695CD8F378F}tf10001070</Template>
  <TotalTime>670</TotalTime>
  <Words>1108</Words>
  <Application>Microsoft Macintosh PowerPoint</Application>
  <PresentationFormat>Widescreen</PresentationFormat>
  <Paragraphs>155</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Bookman Old Style</vt:lpstr>
      <vt:lpstr>Calibri</vt:lpstr>
      <vt:lpstr>Century Gothic</vt:lpstr>
      <vt:lpstr>Nazegul</vt:lpstr>
      <vt:lpstr>Rockwell Extra Bold</vt:lpstr>
      <vt:lpstr>Times New Roman</vt:lpstr>
      <vt:lpstr>Wingdings</vt:lpstr>
      <vt:lpstr>Wood Type</vt:lpstr>
      <vt:lpstr>Giao trình css co ban</vt:lpstr>
      <vt:lpstr>Css là gì</vt:lpstr>
      <vt:lpstr>Cú pháp CSS: </vt:lpstr>
      <vt:lpstr>Vị trí đặt css:</vt:lpstr>
      <vt:lpstr>Đơn vị trong css.</vt:lpstr>
      <vt:lpstr>Sự ưu tiên trong css:</vt:lpstr>
      <vt:lpstr>Selector &amp; trọng số selector</vt:lpstr>
      <vt:lpstr>Các thuộc tính thuờng sử dụng</vt:lpstr>
      <vt:lpstr>Các thuộc tính thuờng sử dụng 2</vt:lpstr>
      <vt:lpstr>Thuộc tính Position:</vt:lpstr>
      <vt:lpstr>Thuộc tính position 2:</vt:lpstr>
      <vt:lpstr>Flex box</vt:lpstr>
      <vt:lpstr>Lưu ý về div, span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Giáo trình css cơ bảnSFORM</dc:title>
  <dc:creator>koodinh@gmail.com</dc:creator>
  <cp:lastModifiedBy>koodinh@gmail.com</cp:lastModifiedBy>
  <cp:revision>20</cp:revision>
  <dcterms:created xsi:type="dcterms:W3CDTF">2020-12-14T09:14:30Z</dcterms:created>
  <dcterms:modified xsi:type="dcterms:W3CDTF">2021-01-29T17:47:27Z</dcterms:modified>
</cp:coreProperties>
</file>