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800" r:id="rId2"/>
    <p:sldMasterId id="2147483801" r:id="rId3"/>
  </p:sldMasterIdLst>
  <p:notesMasterIdLst>
    <p:notesMasterId r:id="rId26"/>
  </p:notesMasterIdLst>
  <p:sldIdLst>
    <p:sldId id="262" r:id="rId4"/>
    <p:sldId id="302" r:id="rId5"/>
    <p:sldId id="303" r:id="rId6"/>
    <p:sldId id="266" r:id="rId7"/>
    <p:sldId id="305" r:id="rId8"/>
    <p:sldId id="306" r:id="rId9"/>
    <p:sldId id="307" r:id="rId10"/>
    <p:sldId id="284" r:id="rId11"/>
    <p:sldId id="277" r:id="rId12"/>
    <p:sldId id="308" r:id="rId13"/>
    <p:sldId id="309" r:id="rId14"/>
    <p:sldId id="319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0" r:id="rId23"/>
    <p:sldId id="311" r:id="rId24"/>
    <p:sldId id="27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3B41"/>
    <a:srgbClr val="111111"/>
    <a:srgbClr val="D0D505"/>
    <a:srgbClr val="2B7C02"/>
    <a:srgbClr val="328F03"/>
    <a:srgbClr val="4D4D4D"/>
    <a:srgbClr val="002164"/>
    <a:srgbClr val="005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98990C-6671-4BAE-A438-F1D54FC6524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933569579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690945668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965936700"/>
      </p:ext>
    </p:extLst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807945492"/>
      </p:ext>
    </p:extLst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607727326"/>
      </p:ext>
    </p:extLst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982868066"/>
      </p:ext>
    </p:extLst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630953516"/>
      </p:ext>
    </p:extLst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148097490"/>
      </p:ext>
    </p:extLst>
  </p:cSld>
  <p:clrMapOvr>
    <a:masterClrMapping/>
  </p:clrMapOvr>
  <p:transition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604078671"/>
      </p:ext>
    </p:extLst>
  </p:cSld>
  <p:clrMapOvr>
    <a:masterClrMapping/>
  </p:clrMapOvr>
  <p:transition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627045443"/>
      </p:ext>
    </p:extLst>
  </p:cSld>
  <p:clrMapOvr>
    <a:masterClrMapping/>
  </p:clrMapOvr>
  <p:transition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46084561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357568568"/>
      </p:ext>
    </p:extLst>
  </p:cSld>
  <p:clrMapOvr>
    <a:masterClrMapping/>
  </p:clrMapOvr>
  <p:transition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780672427"/>
      </p:ext>
    </p:extLst>
  </p:cSld>
  <p:clrMapOvr>
    <a:masterClrMapping/>
  </p:clrMapOvr>
  <p:transition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662282858"/>
      </p:ext>
    </p:extLst>
  </p:cSld>
  <p:clrMapOvr>
    <a:masterClrMapping/>
  </p:clrMapOvr>
  <p:transition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851590346"/>
      </p:ext>
    </p:extLst>
  </p:cSld>
  <p:clrMapOvr>
    <a:masterClrMapping/>
  </p:clrMapOvr>
  <p:transition>
    <p:blind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B0F1-44B5-4B97-99B0-B4856278C5B8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C3DE1-391F-41CA-8D9F-4218D59A4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500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8217-CAB6-46D6-A47B-0B3947A98993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2A994-166B-4C08-9518-074E29C81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6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CDD8-29DC-4A0C-8680-89F6E14440F2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91A7F-D297-46D4-9CA4-B4C57000E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245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A0435-F7A9-475A-BC37-59C531AB9A00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38A1-D442-48B1-90BA-8F479B243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8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5BA5-F432-4198-B94A-DA918128B563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7BDE8-4658-46C2-A648-77DFC5FD7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49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09B37-910A-4E32-9798-BBC3D3912197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ABF55-AA25-4453-9760-6BA03C77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65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7FC44-DA7C-43B3-99AA-F457E236154F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41397-EB87-4F88-937B-103E6BEFD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29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337563769"/>
      </p:ext>
    </p:extLst>
  </p:cSld>
  <p:clrMapOvr>
    <a:masterClrMapping/>
  </p:clrMapOvr>
  <p:transition>
    <p:blind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544F2-EB36-444A-8B22-8A9CFC055D6E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A0DDC-F10D-4C34-931E-8F6F8696D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01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5427-A2E9-45A5-AE43-63F8C3D991A3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5EE9D-4291-40A1-BECB-319C9A31B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4346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3AA29-CAD3-4FAE-9A11-938BE07A684B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BCFDB-9EBF-405B-B612-055EB93BA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346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93650-9985-41C0-9DE1-D5DF15DC239C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4F744-CBFC-4D62-9F39-C8A5DD11C5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9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808295108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544696774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529272242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155624999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968458751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099980324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185863" y="1285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600" b="1"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blinds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kern="1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9"/>
          <p:cNvSpPr txBox="1">
            <a:spLocks noChangeArrowheads="1"/>
          </p:cNvSpPr>
          <p:nvPr/>
        </p:nvSpPr>
        <p:spPr bwMode="auto">
          <a:xfrm>
            <a:off x="7473950" y="612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2400" b="1">
                <a:latin typeface="Verdana" panose="020B0604030504040204" pitchFamily="34" charset="0"/>
              </a:rPr>
              <a:t>LOGO</a:t>
            </a:r>
          </a:p>
        </p:txBody>
      </p:sp>
      <p:sp>
        <p:nvSpPr>
          <p:cNvPr id="205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185863" y="1285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53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494463"/>
            <a:ext cx="2895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>
    <p:blinds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kern="1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6225"/>
            <a:ext cx="8229600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>
                <a:effectLst/>
              </a:defRPr>
            </a:lvl1pPr>
          </a:lstStyle>
          <a:p>
            <a:pPr>
              <a:defRPr/>
            </a:pPr>
            <a:fld id="{CDFDA0CE-033C-493A-BEB3-461856278EFE}" type="datetimeFigureOut">
              <a:rPr lang="en-US" altLang="zh-CN"/>
              <a:pPr>
                <a:defRPr/>
              </a:pPr>
              <a:t>4/27/2015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>
                <a:effectLst/>
              </a:defRPr>
            </a:lvl1pPr>
          </a:lstStyle>
          <a:p>
            <a:pPr>
              <a:defRPr/>
            </a:pPr>
            <a:fld id="{CFDB950F-CEB8-4F85-A24C-F3EF62917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__1.vsd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80"/>
          <p:cNvSpPr>
            <a:spLocks noChangeArrowheads="1"/>
          </p:cNvSpPr>
          <p:nvPr/>
        </p:nvSpPr>
        <p:spPr bwMode="auto">
          <a:xfrm>
            <a:off x="3630613" y="3095625"/>
            <a:ext cx="4219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  <a:defRPr sz="2000" b="1">
                <a:solidFill>
                  <a:schemeClr val="fol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指导教师：王小权</a:t>
            </a:r>
          </a:p>
        </p:txBody>
      </p:sp>
      <p:sp>
        <p:nvSpPr>
          <p:cNvPr id="5123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766763" y="2355850"/>
            <a:ext cx="6624637" cy="388938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rgbClr val="013B4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基于Android的电力设备智能巡检系统</a:t>
            </a: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3530600" y="4762500"/>
            <a:ext cx="490061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  <a:defRPr sz="2000" b="1">
                <a:solidFill>
                  <a:schemeClr val="fol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/>
            <a:r>
              <a:rPr lang="zh-CN" altLang="en-US" sz="1800" b="1">
                <a:solidFill>
                  <a:srgbClr val="1A20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班级：计算机111</a:t>
            </a:r>
            <a:endParaRPr lang="en-US" altLang="zh-CN" sz="1800" b="1">
              <a:solidFill>
                <a:srgbClr val="1A20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>
                <a:solidFill>
                  <a:srgbClr val="1A20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姓名：厉圣杰</a:t>
            </a:r>
          </a:p>
          <a:p>
            <a:pPr lvl="1" eaLnBrk="1" hangingPunct="1"/>
            <a:r>
              <a:rPr lang="zh-CN" altLang="en-US" sz="1800" b="1">
                <a:solidFill>
                  <a:srgbClr val="1A20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学号：116040384</a:t>
            </a:r>
            <a:endParaRPr lang="en-US" altLang="zh-CN" sz="1800" b="1">
              <a:solidFill>
                <a:srgbClr val="1A20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椭圆形标注 7"/>
          <p:cNvSpPr>
            <a:spLocks noChangeArrowheads="1"/>
          </p:cNvSpPr>
          <p:nvPr/>
        </p:nvSpPr>
        <p:spPr bwMode="auto">
          <a:xfrm>
            <a:off x="1676400" y="3200400"/>
            <a:ext cx="1066800" cy="1143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725" y="1227138"/>
            <a:ext cx="712152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项目背景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系统分析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系统主要功能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64" y="1100513"/>
            <a:ext cx="2373300" cy="4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30" y="1100513"/>
            <a:ext cx="2373300" cy="4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30" y="1100513"/>
            <a:ext cx="2373300" cy="42192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系统主要功能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1" y="1146220"/>
            <a:ext cx="2373300" cy="4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40" y="1146220"/>
            <a:ext cx="2373300" cy="4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19" y="1146220"/>
            <a:ext cx="2373300" cy="4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993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965200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系统其余功能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功能列表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系统其余功能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用户信息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068388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068388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068388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系统其余功能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论坛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095375"/>
            <a:ext cx="290195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095375"/>
            <a:ext cx="290195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系统其余功能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突发情况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1146175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46175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143000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系统其余功能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巡检指导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143000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143000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143000"/>
            <a:ext cx="29019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725" y="1227138"/>
            <a:ext cx="712152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项目背景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系统分析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系统设计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总结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492125"/>
            <a:ext cx="7281863" cy="597693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、由现有巡检方式不足想到开发一个新型电力设备巡检系统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智能手机及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定位的发展成熟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、进行系统分析，确定可行性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、进行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开发，完善软件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、测试、修复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、后期功能的添加完善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725" y="1227138"/>
            <a:ext cx="712152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项目背景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系统分析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系统设计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0700" y="2781300"/>
            <a:ext cx="2992438" cy="609600"/>
          </a:xfrm>
        </p:spPr>
        <p:txBody>
          <a:bodyPr/>
          <a:lstStyle/>
          <a:p>
            <a:r>
              <a:rPr lang="zh-CN" altLang="en-US" sz="4800" smtClean="0">
                <a:solidFill>
                  <a:srgbClr val="0070C0"/>
                </a:solidFill>
                <a:ea typeface="宋体" panose="02010600030101010101" pitchFamily="2" charset="-122"/>
              </a:rPr>
              <a:t>系统演示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5" y="1828800"/>
            <a:ext cx="5151438" cy="1458913"/>
          </a:xfrm>
        </p:spPr>
        <p:txBody>
          <a:bodyPr/>
          <a:lstStyle/>
          <a:p>
            <a:pPr algn="ctr"/>
            <a:r>
              <a:rPr lang="zh-CN" altLang="en-US" sz="4800" smtClean="0">
                <a:solidFill>
                  <a:srgbClr val="0070C0"/>
                </a:solidFill>
                <a:ea typeface="宋体" panose="02010600030101010101" pitchFamily="2" charset="-122"/>
              </a:rPr>
              <a:t>恳请老师指导批评</a:t>
            </a:r>
            <a:r>
              <a:rPr lang="en-US" altLang="zh-CN" sz="4800" smtClean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4800" smtClean="0">
                <a:solidFill>
                  <a:srgbClr val="0070C0"/>
                </a:solidFill>
                <a:ea typeface="宋体" panose="02010600030101010101" pitchFamily="2" charset="-122"/>
              </a:rPr>
            </a:br>
            <a:r>
              <a:rPr lang="zh-CN" altLang="en-US" sz="4800" smtClean="0">
                <a:solidFill>
                  <a:srgbClr val="0070C0"/>
                </a:solidFill>
                <a:ea typeface="宋体" panose="02010600030101010101" pitchFamily="2" charset="-122"/>
              </a:rPr>
              <a:t>谢谢！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800" smtClean="0">
                <a:ea typeface="宋体" panose="02010600030101010101" pitchFamily="2" charset="-122"/>
              </a:rPr>
              <a:t>大学本科的学习生活即将结束。在此，我要感谢所有曾经教导过我的老师和关心过我的同学，他们在我成长过程中给予了我很大的帮助。本文能够顺利完成，要特别感谢我的导师王小权老师，感谢各位系的老师的关心和帮助。</a:t>
            </a:r>
          </a:p>
          <a:p>
            <a:r>
              <a:rPr lang="zh-CN" altLang="en-US" sz="2800" smtClean="0">
                <a:ea typeface="宋体" panose="02010600030101010101" pitchFamily="2" charset="-122"/>
              </a:rPr>
              <a:t>最后向所有关心和帮助过我的人表示真心的感谢。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5603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725" y="1227138"/>
            <a:ext cx="712152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项目背景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系统分析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系统设计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492125"/>
            <a:ext cx="7281863" cy="32321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传统巡检效率低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Android</a:t>
            </a:r>
            <a:r>
              <a:rPr lang="zh-CN" altLang="en-US" sz="2400" dirty="0" smtClean="0">
                <a:ea typeface="宋体" panose="02010600030101010101" pitchFamily="2" charset="-122"/>
              </a:rPr>
              <a:t>智能手机的流行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GPS</a:t>
            </a:r>
            <a:r>
              <a:rPr lang="zh-CN" altLang="en-US" sz="2400" dirty="0" smtClean="0">
                <a:ea typeface="宋体" panose="02010600030101010101" pitchFamily="2" charset="-122"/>
              </a:rPr>
              <a:t>定位技术成熟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rgbClr val="0070C0"/>
              </a:solidFill>
              <a:ea typeface="Gulim" panose="020B0600000101010101" pitchFamily="34" charset="-127"/>
            </a:endParaRPr>
          </a:p>
          <a:p>
            <a:pPr eaLnBrk="1" hangingPunct="1">
              <a:defRPr/>
            </a:pPr>
            <a:endParaRPr lang="zh-CN" altLang="en-US" dirty="0">
              <a:ea typeface="Gulim" panose="020B0600000101010101" pitchFamily="34" charset="-127"/>
            </a:endParaRPr>
          </a:p>
        </p:txBody>
      </p:sp>
      <p:sp>
        <p:nvSpPr>
          <p:cNvPr id="8195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项目背景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725" y="1227138"/>
            <a:ext cx="712152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项目背景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系统分析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系统设计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492125"/>
            <a:ext cx="7281863" cy="597693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巡检任务获取方便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基于地理位置的签到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历史巡检数据的统计分析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规范的巡检记录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成本低、设备简单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其它特色</a:t>
            </a:r>
            <a:endParaRPr lang="zh-CN" altLang="en-US" dirty="0" smtClean="0">
              <a:ea typeface="Gulim" panose="020B0600000101010101" pitchFamily="34" charset="-127"/>
            </a:endParaRPr>
          </a:p>
          <a:p>
            <a:pPr eaLnBrk="1" hangingPunct="1"/>
            <a:endParaRPr lang="zh-CN" altLang="en-US" dirty="0" smtClean="0">
              <a:ea typeface="Gulim" panose="020B0600000101010101" pitchFamily="34" charset="-127"/>
            </a:endParaRPr>
          </a:p>
        </p:txBody>
      </p:sp>
      <p:sp>
        <p:nvSpPr>
          <p:cNvPr id="10243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系统需求分析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725" y="1227138"/>
            <a:ext cx="3913188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项目背景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系统分析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系统设计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功能实现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系统设计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功能设计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725" y="1652588"/>
            <a:ext cx="8272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292" name="对象 2"/>
          <p:cNvGraphicFramePr>
            <a:graphicFrameLocks noChangeAspect="1"/>
          </p:cNvGraphicFramePr>
          <p:nvPr/>
        </p:nvGraphicFramePr>
        <p:xfrm>
          <a:off x="398463" y="995363"/>
          <a:ext cx="8308975" cy="522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4" imgW="10134660" imgH="6943771" progId="Visio.Drawing.15">
                  <p:embed/>
                </p:oleObj>
              </mc:Choice>
              <mc:Fallback>
                <p:oleObj name="Visio" r:id="rId4" imgW="10134660" imgH="6943771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995363"/>
                        <a:ext cx="8308975" cy="522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46350" y="6323013"/>
            <a:ext cx="40132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的电力设备智能巡检系统功能模块图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系统设计</a:t>
            </a:r>
            <a:r>
              <a:rPr lang="en-US" altLang="zh-CN" smtClean="0">
                <a:ea typeface="宋体" panose="02010600030101010101" pitchFamily="2" charset="-122"/>
              </a:rPr>
              <a:t>——</a:t>
            </a:r>
            <a:r>
              <a:rPr lang="zh-CN" altLang="en-US" smtClean="0">
                <a:ea typeface="宋体" panose="02010600030101010101" pitchFamily="2" charset="-122"/>
              </a:rPr>
              <a:t>数据库设计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48150" y="6210300"/>
            <a:ext cx="654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7" y="905028"/>
            <a:ext cx="8744756" cy="5138431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Gulim" panose="020B0600000101010101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ference_3">
  <a:themeElements>
    <a:clrScheme name="1_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1_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Gulim" panose="020B0600000101010101" pitchFamily="34" charset="-127"/>
          </a:defRPr>
        </a:defPPr>
      </a:lstStyle>
    </a:lnDef>
  </a:objectDefaults>
  <a:extraClrSchemeLst>
    <a:extraClrScheme>
      <a:clrScheme name="1_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Gulim" panose="020B0600000101010101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Conference_3</Template>
  <TotalTime>131</TotalTime>
  <Pages>0</Pages>
  <Words>316</Words>
  <Characters>0</Characters>
  <Application>Microsoft Office PowerPoint</Application>
  <DocSecurity>0</DocSecurity>
  <PresentationFormat>全屏显示(4:3)</PresentationFormat>
  <Lines>0</Lines>
  <Paragraphs>124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Times New Roman</vt:lpstr>
      <vt:lpstr>Gulim</vt:lpstr>
      <vt:lpstr>Arial</vt:lpstr>
      <vt:lpstr>Verdana</vt:lpstr>
      <vt:lpstr>Wingdings</vt:lpstr>
      <vt:lpstr>宋体</vt:lpstr>
      <vt:lpstr>Conference_3</vt:lpstr>
      <vt:lpstr>1_Conference_3</vt:lpstr>
      <vt:lpstr>默认设计模板</vt:lpstr>
      <vt:lpstr>Visio</vt:lpstr>
      <vt:lpstr>基于Android的电力设备智能巡检系统</vt:lpstr>
      <vt:lpstr>目录</vt:lpstr>
      <vt:lpstr>目录</vt:lpstr>
      <vt:lpstr>项目背景</vt:lpstr>
      <vt:lpstr>目录</vt:lpstr>
      <vt:lpstr>系统需求分析</vt:lpstr>
      <vt:lpstr>目录</vt:lpstr>
      <vt:lpstr>系统设计——功能设计</vt:lpstr>
      <vt:lpstr>系统设计——数据库设计</vt:lpstr>
      <vt:lpstr>目录</vt:lpstr>
      <vt:lpstr>系统主要功能</vt:lpstr>
      <vt:lpstr>系统主要功能</vt:lpstr>
      <vt:lpstr>系统其余功能——功能列表</vt:lpstr>
      <vt:lpstr>系统其余功能——用户信息</vt:lpstr>
      <vt:lpstr>系统其余功能——论坛</vt:lpstr>
      <vt:lpstr>系统其余功能——突发情况</vt:lpstr>
      <vt:lpstr>系统其余功能——巡检指导</vt:lpstr>
      <vt:lpstr>目录</vt:lpstr>
      <vt:lpstr>总结</vt:lpstr>
      <vt:lpstr>系统演示</vt:lpstr>
      <vt:lpstr>恳请老师指导批评 谢谢！</vt:lpstr>
      <vt:lpstr>致谢</vt:lpstr>
    </vt:vector>
  </TitlesOfParts>
  <Manager/>
  <Company>WwW.YlmF.CoM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基于Android的电力设备智能巡检系统</dc:title>
  <dc:subject/>
  <dc:creator>Lion</dc:creator>
  <cp:keywords/>
  <dc:description/>
  <cp:lastModifiedBy>厉圣杰</cp:lastModifiedBy>
  <cp:revision>139</cp:revision>
  <dcterms:created xsi:type="dcterms:W3CDTF">2010-02-20T14:55:55Z</dcterms:created>
  <dcterms:modified xsi:type="dcterms:W3CDTF">2015-04-27T02:46:38Z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