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7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71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73" r:id="rId25"/>
    <p:sldId id="274" r:id="rId26"/>
    <p:sldId id="258" r:id="rId27"/>
    <p:sldId id="259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A4FF-60D1-4D74-B6C7-73DE6565DDE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9D3-E035-47C3-89F4-14866188F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90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A4FF-60D1-4D74-B6C7-73DE6565DDE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9D3-E035-47C3-89F4-14866188F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22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A4FF-60D1-4D74-B6C7-73DE6565DDE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9D3-E035-47C3-89F4-14866188F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39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A4FF-60D1-4D74-B6C7-73DE6565DDE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9D3-E035-47C3-89F4-14866188F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6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A4FF-60D1-4D74-B6C7-73DE6565DDE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9D3-E035-47C3-89F4-14866188F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5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A4FF-60D1-4D74-B6C7-73DE6565DDE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9D3-E035-47C3-89F4-14866188F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85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A4FF-60D1-4D74-B6C7-73DE6565DDE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9D3-E035-47C3-89F4-14866188F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29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A4FF-60D1-4D74-B6C7-73DE6565DDE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9D3-E035-47C3-89F4-14866188F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A4FF-60D1-4D74-B6C7-73DE6565DDE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9D3-E035-47C3-89F4-14866188F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89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A4FF-60D1-4D74-B6C7-73DE6565DDE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9D3-E035-47C3-89F4-14866188F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58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A4FF-60D1-4D74-B6C7-73DE6565DDE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39D3-E035-47C3-89F4-14866188F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9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A4FF-60D1-4D74-B6C7-73DE6565DDE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39D3-E035-47C3-89F4-14866188F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5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Объектно-ориентированное программирование (ООП)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4100" b="1" dirty="0" smtClean="0">
                <a:solidFill>
                  <a:schemeClr val="tx2">
                    <a:lumMod val="50000"/>
                  </a:schemeClr>
                </a:solidFill>
              </a:rPr>
              <a:t>Основные разделы:</a:t>
            </a:r>
          </a:p>
          <a:p>
            <a:r>
              <a:rPr lang="en-US" dirty="0" smtClean="0"/>
              <a:t>1</a:t>
            </a:r>
            <a:r>
              <a:rPr lang="ru-RU" dirty="0" smtClean="0"/>
              <a:t>Возможности С++ (ввод\вывод, динамическая память, </a:t>
            </a:r>
            <a:r>
              <a:rPr lang="en-US" dirty="0" smtClean="0"/>
              <a:t>STL,</a:t>
            </a:r>
            <a:r>
              <a:rPr lang="ru-RU" dirty="0" smtClean="0"/>
              <a:t> обработка исключений)</a:t>
            </a:r>
          </a:p>
          <a:p>
            <a:r>
              <a:rPr lang="ru-RU" dirty="0" smtClean="0"/>
              <a:t>2. Создание классов, конструктор, деструктор, дружественные классы и функции</a:t>
            </a:r>
          </a:p>
          <a:p>
            <a:r>
              <a:rPr lang="ru-RU" dirty="0" smtClean="0"/>
              <a:t>3. Полиморфизм</a:t>
            </a:r>
            <a:endParaRPr lang="ru-RU" dirty="0"/>
          </a:p>
          <a:p>
            <a:pPr lvl="1"/>
            <a:r>
              <a:rPr lang="ru-RU" dirty="0" smtClean="0"/>
              <a:t>Перегрузка классов</a:t>
            </a:r>
          </a:p>
          <a:p>
            <a:pPr lvl="1"/>
            <a:r>
              <a:rPr lang="ru-RU" dirty="0" smtClean="0"/>
              <a:t>Перегрузка операций</a:t>
            </a:r>
          </a:p>
          <a:p>
            <a:r>
              <a:rPr lang="ru-RU" dirty="0" smtClean="0"/>
              <a:t>4. Наследование</a:t>
            </a:r>
          </a:p>
          <a:p>
            <a:r>
              <a:rPr lang="ru-RU" dirty="0" smtClean="0"/>
              <a:t>5. Виртуальные функции и классы, абстрактные классы</a:t>
            </a:r>
          </a:p>
          <a:p>
            <a:r>
              <a:rPr lang="ru-RU" dirty="0" smtClean="0"/>
              <a:t>6. Шаблоны, </a:t>
            </a:r>
            <a:r>
              <a:rPr lang="en-US" dirty="0" smtClean="0"/>
              <a:t>STL</a:t>
            </a:r>
            <a:r>
              <a:rPr lang="ru-RU" dirty="0" smtClean="0"/>
              <a:t> (подробно)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http://900igr.net/up/datas/225110/0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7383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8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ru-RU" dirty="0"/>
              <a:t>механизм, с помощью которого один объект (</a:t>
            </a:r>
            <a:r>
              <a:rPr lang="ru-RU" dirty="0" smtClean="0"/>
              <a:t>производного </a:t>
            </a:r>
            <a:r>
              <a:rPr lang="ru-RU" dirty="0"/>
              <a:t>класса) приобретает свойства другого объекта (родительского, </a:t>
            </a:r>
            <a:r>
              <a:rPr lang="ru-RU" dirty="0" smtClean="0"/>
              <a:t>базового класса</a:t>
            </a:r>
            <a:r>
              <a:rPr lang="ru-RU" dirty="0"/>
              <a:t>)</a:t>
            </a:r>
          </a:p>
        </p:txBody>
      </p:sp>
      <p:pic>
        <p:nvPicPr>
          <p:cNvPr id="6146" name="Picture 2" descr="http://www.pascal-programming.info/articles/images/oop_1_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497" y="3284984"/>
            <a:ext cx="6584745" cy="342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77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Полиморфизм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механизм, позволяющий использовать один и тот </a:t>
            </a:r>
            <a:r>
              <a:rPr lang="ru-RU" dirty="0" smtClean="0"/>
              <a:t>же интерфейс </a:t>
            </a:r>
            <a:r>
              <a:rPr lang="ru-RU" dirty="0"/>
              <a:t>для общего класса действий.</a:t>
            </a:r>
          </a:p>
        </p:txBody>
      </p:sp>
      <p:pic>
        <p:nvPicPr>
          <p:cNvPr id="10242" name="Picture 2" descr="https://ito.evnts.pw/upload/thesis-import-detail-text-images/141_15088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8730792" cy="36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2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977" y="-243408"/>
            <a:ext cx="8229600" cy="1143000"/>
          </a:xfrm>
        </p:spPr>
        <p:txBody>
          <a:bodyPr/>
          <a:lstStyle/>
          <a:p>
            <a:r>
              <a:rPr lang="ru-RU" dirty="0" smtClean="0"/>
              <a:t>Возможности С++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2865" y="908720"/>
            <a:ext cx="822960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 языке C++ для работы с динамической памятью введены операции </a:t>
            </a:r>
            <a:r>
              <a:rPr lang="ru-RU" b="1" i="1" dirty="0" err="1" smtClean="0"/>
              <a:t>new</a:t>
            </a:r>
            <a:r>
              <a:rPr lang="ru-RU" b="1" i="1" dirty="0" smtClean="0"/>
              <a:t> </a:t>
            </a:r>
            <a:r>
              <a:rPr lang="ru-RU" dirty="0" smtClean="0"/>
              <a:t>и </a:t>
            </a:r>
            <a:r>
              <a:rPr lang="en-US" b="1" i="1" dirty="0" smtClean="0"/>
              <a:t>delete</a:t>
            </a:r>
            <a:r>
              <a:rPr lang="en-US" dirty="0" smtClean="0"/>
              <a:t>,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5082" y="2018347"/>
            <a:ext cx="841539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new </a:t>
            </a:r>
            <a:r>
              <a:rPr lang="ru-RU" sz="2400" i="1" dirty="0" smtClean="0"/>
              <a:t>тип</a:t>
            </a:r>
            <a:r>
              <a:rPr lang="ru-RU" sz="2400" dirty="0" smtClean="0"/>
              <a:t>;</a:t>
            </a:r>
          </a:p>
          <a:p>
            <a:r>
              <a:rPr lang="en-US" sz="2400" b="1" dirty="0" smtClean="0"/>
              <a:t>new </a:t>
            </a:r>
            <a:r>
              <a:rPr lang="ru-RU" sz="2400" i="1" dirty="0" smtClean="0"/>
              <a:t>тип </a:t>
            </a:r>
            <a:r>
              <a:rPr lang="ru-RU" sz="2400" dirty="0" smtClean="0"/>
              <a:t>(</a:t>
            </a:r>
            <a:r>
              <a:rPr lang="ru-RU" sz="2400" i="1" dirty="0" smtClean="0"/>
              <a:t>выражение-инициализатор</a:t>
            </a:r>
            <a:r>
              <a:rPr lang="ru-RU" sz="2400" dirty="0" smtClean="0"/>
              <a:t>);</a:t>
            </a:r>
          </a:p>
          <a:p>
            <a:r>
              <a:rPr lang="en-US" sz="2400" b="1" dirty="0" smtClean="0"/>
              <a:t>new </a:t>
            </a:r>
            <a:r>
              <a:rPr lang="ru-RU" sz="2400" i="1" dirty="0" smtClean="0"/>
              <a:t>тип </a:t>
            </a:r>
            <a:r>
              <a:rPr lang="ru-RU" sz="2400" dirty="0" smtClean="0"/>
              <a:t>[</a:t>
            </a:r>
            <a:r>
              <a:rPr lang="ru-RU" sz="2400" i="1" dirty="0" err="1" smtClean="0"/>
              <a:t>выражение_размерность_массива</a:t>
            </a:r>
            <a:r>
              <a:rPr lang="ru-RU" sz="2400" dirty="0" smtClean="0"/>
              <a:t>];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05083" y="3384773"/>
            <a:ext cx="8415389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dirty="0" smtClean="0"/>
              <a:t>* p;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dirty="0" smtClean="0"/>
              <a:t>* q;</a:t>
            </a:r>
          </a:p>
          <a:p>
            <a:r>
              <a:rPr lang="ru-RU" sz="2000" dirty="0" smtClean="0"/>
              <a:t>p = </a:t>
            </a:r>
            <a:r>
              <a:rPr lang="ru-RU" sz="2000" b="1" dirty="0" err="1" smtClean="0"/>
              <a:t>new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int</a:t>
            </a:r>
            <a:r>
              <a:rPr lang="ru-RU" sz="2000" dirty="0" smtClean="0"/>
              <a:t>(5); // выделение памяти и инициализация</a:t>
            </a:r>
          </a:p>
          <a:p>
            <a:r>
              <a:rPr lang="ru-RU" sz="2000" dirty="0" smtClean="0"/>
              <a:t>// значением 5</a:t>
            </a:r>
          </a:p>
          <a:p>
            <a:r>
              <a:rPr lang="ru-RU" sz="2000" dirty="0" smtClean="0"/>
              <a:t>q = </a:t>
            </a:r>
            <a:r>
              <a:rPr lang="ru-RU" sz="2000" b="1" dirty="0" err="1" smtClean="0"/>
              <a:t>new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int</a:t>
            </a:r>
            <a:r>
              <a:rPr lang="ru-RU" sz="2000" dirty="0" smtClean="0"/>
              <a:t>[10]; // выделение памяти для массива из 10</a:t>
            </a:r>
          </a:p>
          <a:p>
            <a:r>
              <a:rPr lang="ru-RU" sz="2000" dirty="0" smtClean="0"/>
              <a:t>// элементов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5082" y="5630011"/>
            <a:ext cx="8415389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delete </a:t>
            </a:r>
            <a:r>
              <a:rPr lang="ru-RU" sz="2000" i="1" dirty="0" err="1" smtClean="0"/>
              <a:t>указатель_на_объект</a:t>
            </a:r>
            <a:r>
              <a:rPr lang="ru-RU" sz="2000" dirty="0" smtClean="0"/>
              <a:t>;</a:t>
            </a:r>
          </a:p>
          <a:p>
            <a:r>
              <a:rPr lang="en-US" sz="2000" b="1" dirty="0" smtClean="0"/>
              <a:t>delete [ ] </a:t>
            </a:r>
            <a:r>
              <a:rPr lang="ru-RU" sz="2000" i="1" dirty="0" err="1" smtClean="0"/>
              <a:t>указатель_на_массив_объектов</a:t>
            </a:r>
            <a:r>
              <a:rPr lang="ru-RU" sz="20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6132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Описания, значения параметров по умолчанию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С++ разрешено задавать априорные значения формальных </a:t>
            </a:r>
            <a:r>
              <a:rPr lang="ru-RU" dirty="0" smtClean="0"/>
              <a:t>параметров функции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void </a:t>
            </a:r>
            <a:r>
              <a:rPr lang="en-US" dirty="0">
                <a:solidFill>
                  <a:schemeClr val="accent1"/>
                </a:solidFill>
              </a:rPr>
              <a:t>f ( 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a, 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b, 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c = 1, 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d = 2, 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e = 3 </a:t>
            </a:r>
            <a:r>
              <a:rPr lang="en-US" dirty="0" smtClean="0">
                <a:solidFill>
                  <a:schemeClr val="accent1"/>
                </a:solidFill>
              </a:rPr>
              <a:t>){…}</a:t>
            </a:r>
            <a:endParaRPr lang="ru-RU" dirty="0" smtClean="0">
              <a:solidFill>
                <a:schemeClr val="accent1"/>
              </a:solidFill>
            </a:endParaRPr>
          </a:p>
          <a:p>
            <a:r>
              <a:rPr lang="ru-RU" dirty="0"/>
              <a:t>При этом обратиться к функции f можно как к функции с двумя, тремя</a:t>
            </a:r>
            <a:r>
              <a:rPr lang="ru-RU" dirty="0" smtClean="0"/>
              <a:t>, четырьмя </a:t>
            </a:r>
            <a:r>
              <a:rPr lang="ru-RU" dirty="0"/>
              <a:t>или пятью параметрами:</a:t>
            </a:r>
          </a:p>
          <a:p>
            <a:pPr marL="0" indent="0">
              <a:buNone/>
            </a:pPr>
            <a:r>
              <a:rPr lang="pt-BR" dirty="0"/>
              <a:t>f(5, 5); // a = 5, b = 5, c = 1, d = 2, e = 3</a:t>
            </a:r>
          </a:p>
          <a:p>
            <a:pPr marL="0" indent="0">
              <a:buNone/>
            </a:pPr>
            <a:r>
              <a:rPr lang="pt-BR" dirty="0"/>
              <a:t>f(1, 2, 3); // a = 1, b = 2, c = 3, d = 2, e = 3</a:t>
            </a:r>
          </a:p>
          <a:p>
            <a:pPr marL="0" indent="0">
              <a:buNone/>
            </a:pPr>
            <a:r>
              <a:rPr lang="pt-BR" dirty="0"/>
              <a:t>f(1, 1, 1, 1); // a = 1, b = 1, c = 1, d = 1, e = 3</a:t>
            </a:r>
          </a:p>
          <a:p>
            <a:pPr marL="0" indent="0">
              <a:buNone/>
            </a:pPr>
            <a:r>
              <a:rPr lang="pt-BR" dirty="0"/>
              <a:t>f(7, 7, 7, 7, 7); // a = 7, b = 7, c = 7, d = 7, e =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42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Стандартная библиотека С++, стандартный ввод-вывод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b="1" dirty="0"/>
              <a:t>include </a:t>
            </a:r>
            <a:r>
              <a:rPr lang="en-US" dirty="0"/>
              <a:t>&lt;</a:t>
            </a:r>
            <a:r>
              <a:rPr lang="en-US" dirty="0" err="1"/>
              <a:t>iostream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x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/>
              <a:t>cout</a:t>
            </a:r>
            <a:r>
              <a:rPr lang="en-US" dirty="0"/>
              <a:t> &lt;&lt; “String” &lt;&lt; S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r>
              <a:rPr lang="en-US" b="1" i="1" dirty="0"/>
              <a:t>using namespace </a:t>
            </a:r>
            <a:r>
              <a:rPr lang="en-US" b="1" i="1" dirty="0" err="1"/>
              <a:t>std</a:t>
            </a:r>
            <a:r>
              <a:rPr lang="en-US" b="1" i="1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3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Манипуляторы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762125"/>
            <a:ext cx="81819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68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Манипуляторы ввода-вывода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err="1"/>
              <a:t>endl</a:t>
            </a:r>
            <a:r>
              <a:rPr lang="ru-RU" dirty="0"/>
              <a:t> при выводе перейти на новую строку;</a:t>
            </a:r>
          </a:p>
          <a:p>
            <a:r>
              <a:rPr lang="ru-RU" b="1" dirty="0" err="1"/>
              <a:t>flush</a:t>
            </a:r>
            <a:r>
              <a:rPr lang="ru-RU" dirty="0"/>
              <a:t> вывести и очистить все промежуточные буферы;</a:t>
            </a:r>
          </a:p>
          <a:p>
            <a:r>
              <a:rPr lang="ru-RU" b="1" dirty="0" err="1"/>
              <a:t>dec</a:t>
            </a:r>
            <a:r>
              <a:rPr lang="ru-RU" b="1" dirty="0"/>
              <a:t> </a:t>
            </a:r>
            <a:r>
              <a:rPr lang="ru-RU" dirty="0"/>
              <a:t>вывод чисел в </a:t>
            </a:r>
            <a:r>
              <a:rPr lang="ru-RU" i="1" dirty="0"/>
              <a:t>десятичной</a:t>
            </a:r>
            <a:r>
              <a:rPr lang="ru-RU" dirty="0"/>
              <a:t> системе счисления</a:t>
            </a:r>
          </a:p>
          <a:p>
            <a:r>
              <a:rPr lang="ru-RU" b="1" dirty="0" err="1"/>
              <a:t>oct</a:t>
            </a:r>
            <a:r>
              <a:rPr lang="ru-RU" dirty="0"/>
              <a:t> вывод чисел в </a:t>
            </a:r>
            <a:r>
              <a:rPr lang="ru-RU" i="1" dirty="0"/>
              <a:t>восьмеричной</a:t>
            </a:r>
            <a:r>
              <a:rPr lang="ru-RU" dirty="0"/>
              <a:t> системе счисления;</a:t>
            </a:r>
          </a:p>
          <a:p>
            <a:r>
              <a:rPr lang="ru-RU" b="1" dirty="0" err="1"/>
              <a:t>hex</a:t>
            </a:r>
            <a:r>
              <a:rPr lang="ru-RU" b="1" dirty="0"/>
              <a:t> </a:t>
            </a:r>
            <a:r>
              <a:rPr lang="ru-RU" dirty="0"/>
              <a:t>вывод целых чисел в </a:t>
            </a:r>
            <a:r>
              <a:rPr lang="ru-RU" b="1" dirty="0"/>
              <a:t>16</a:t>
            </a:r>
            <a:r>
              <a:rPr lang="ru-RU" dirty="0"/>
              <a:t>-ой системе счисления;</a:t>
            </a:r>
          </a:p>
          <a:p>
            <a:r>
              <a:rPr lang="ru-RU" b="1" dirty="0" err="1"/>
              <a:t>setw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w) задаёт ширину поля вывода, равную </a:t>
            </a:r>
            <a:r>
              <a:rPr lang="ru-RU" b="1" dirty="0"/>
              <a:t>w</a:t>
            </a:r>
            <a:r>
              <a:rPr lang="ru-RU" dirty="0"/>
              <a:t>;</a:t>
            </a:r>
          </a:p>
          <a:p>
            <a:r>
              <a:rPr lang="ru-RU" b="1" dirty="0" err="1"/>
              <a:t>ws</a:t>
            </a:r>
            <a:r>
              <a:rPr lang="ru-RU" b="1" dirty="0"/>
              <a:t> </a:t>
            </a:r>
            <a:r>
              <a:rPr lang="ru-RU" dirty="0"/>
              <a:t>пропуск начальных пробелов;</a:t>
            </a:r>
          </a:p>
          <a:p>
            <a:r>
              <a:rPr lang="ru-RU" b="1" dirty="0" err="1"/>
              <a:t>left</a:t>
            </a:r>
            <a:r>
              <a:rPr lang="ru-RU" dirty="0"/>
              <a:t> при выводе выравнивание по левому краю поля;</a:t>
            </a:r>
          </a:p>
          <a:p>
            <a:r>
              <a:rPr lang="ru-RU" b="1" dirty="0" err="1"/>
              <a:t>rigth</a:t>
            </a:r>
            <a:r>
              <a:rPr lang="ru-RU" dirty="0"/>
              <a:t> при выводе выравнивание по правому краю поля;</a:t>
            </a:r>
          </a:p>
          <a:p>
            <a:r>
              <a:rPr lang="ru-RU" b="1" dirty="0" err="1"/>
              <a:t>setfill</a:t>
            </a:r>
            <a:r>
              <a:rPr lang="ru-RU" b="1" dirty="0"/>
              <a:t>(</a:t>
            </a:r>
            <a:r>
              <a:rPr lang="ru-RU" dirty="0" err="1"/>
              <a:t>char</a:t>
            </a:r>
            <a:r>
              <a:rPr lang="ru-RU" dirty="0"/>
              <a:t> </a:t>
            </a:r>
            <a:r>
              <a:rPr lang="ru-RU" dirty="0" err="1"/>
              <a:t>ch</a:t>
            </a:r>
            <a:r>
              <a:rPr lang="ru-RU" b="1" dirty="0"/>
              <a:t>) </a:t>
            </a:r>
            <a:r>
              <a:rPr lang="ru-RU" dirty="0"/>
              <a:t>устанавливает символ заполнения </a:t>
            </a:r>
            <a:r>
              <a:rPr lang="ru-RU" b="1" dirty="0" err="1"/>
              <a:t>ch</a:t>
            </a:r>
            <a:r>
              <a:rPr lang="ru-RU" dirty="0"/>
              <a:t>;</a:t>
            </a:r>
          </a:p>
          <a:p>
            <a:r>
              <a:rPr lang="ru-RU" b="1" dirty="0" err="1"/>
              <a:t>setprecision</a:t>
            </a:r>
            <a:r>
              <a:rPr lang="ru-RU" b="1" dirty="0"/>
              <a:t>(</a:t>
            </a:r>
            <a:r>
              <a:rPr lang="ru-RU" dirty="0" err="1"/>
              <a:t>int</a:t>
            </a:r>
            <a:r>
              <a:rPr lang="ru-RU" dirty="0"/>
              <a:t> p</a:t>
            </a:r>
            <a:r>
              <a:rPr lang="ru-RU" b="1" dirty="0"/>
              <a:t>)</a:t>
            </a:r>
            <a:r>
              <a:rPr lang="ru-RU" dirty="0"/>
              <a:t> задаёт число знаков после десятичной точки,</a:t>
            </a:r>
          </a:p>
          <a:p>
            <a:r>
              <a:rPr lang="ru-RU" dirty="0"/>
              <a:t>равное </a:t>
            </a:r>
            <a:r>
              <a:rPr lang="ru-RU" b="1" i="1" dirty="0"/>
              <a:t>p</a:t>
            </a:r>
            <a:r>
              <a:rPr lang="ru-RU" dirty="0"/>
              <a:t> позициям, если вывод в форме мантиссы</a:t>
            </a:r>
          </a:p>
          <a:p>
            <a:r>
              <a:rPr lang="ru-RU" dirty="0"/>
              <a:t>и порядка. Иначе – общее количество цифр.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00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Наиболее часто используемые флаги форматирования: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err="1"/>
              <a:t>skipws</a:t>
            </a:r>
            <a:r>
              <a:rPr lang="ru-RU" b="1" dirty="0"/>
              <a:t> </a:t>
            </a:r>
            <a:r>
              <a:rPr lang="ru-RU" dirty="0"/>
              <a:t>при вводе пробельные символы игнорируются;</a:t>
            </a:r>
          </a:p>
          <a:p>
            <a:r>
              <a:rPr lang="ru-RU" b="1" dirty="0" err="1"/>
              <a:t>left</a:t>
            </a:r>
            <a:r>
              <a:rPr lang="ru-RU" dirty="0"/>
              <a:t> при выводе выравнивание по левому краю поля;</a:t>
            </a:r>
          </a:p>
          <a:p>
            <a:r>
              <a:rPr lang="ru-RU" b="1" dirty="0" err="1"/>
              <a:t>rigth</a:t>
            </a:r>
            <a:r>
              <a:rPr lang="ru-RU" dirty="0"/>
              <a:t> при выводе выравнивание по правому краю поля;</a:t>
            </a:r>
          </a:p>
          <a:p>
            <a:r>
              <a:rPr lang="ru-RU" b="1" dirty="0" err="1"/>
              <a:t>dec</a:t>
            </a:r>
            <a:r>
              <a:rPr lang="ru-RU" b="1" dirty="0"/>
              <a:t> </a:t>
            </a:r>
            <a:r>
              <a:rPr lang="ru-RU" dirty="0"/>
              <a:t>десятичная система счисления (по умолчанию);</a:t>
            </a:r>
          </a:p>
          <a:p>
            <a:r>
              <a:rPr lang="ru-RU" b="1" dirty="0" err="1"/>
              <a:t>oct</a:t>
            </a:r>
            <a:r>
              <a:rPr lang="ru-RU" dirty="0"/>
              <a:t> восьмеричная система счисления;</a:t>
            </a:r>
          </a:p>
          <a:p>
            <a:r>
              <a:rPr lang="ru-RU" b="1" dirty="0" err="1"/>
              <a:t>hex</a:t>
            </a:r>
            <a:r>
              <a:rPr lang="ru-RU" b="1" dirty="0"/>
              <a:t> </a:t>
            </a:r>
            <a:r>
              <a:rPr lang="ru-RU" dirty="0"/>
              <a:t>шестнадцатеричная система счисления;</a:t>
            </a:r>
          </a:p>
          <a:p>
            <a:r>
              <a:rPr lang="ru-RU" b="1" dirty="0" err="1"/>
              <a:t>scientific</a:t>
            </a:r>
            <a:r>
              <a:rPr lang="ru-RU" b="1" dirty="0"/>
              <a:t> </a:t>
            </a:r>
            <a:r>
              <a:rPr lang="ru-RU" dirty="0"/>
              <a:t>вывод вещественных чисел в форме мантиссы и порядка с</a:t>
            </a:r>
          </a:p>
          <a:p>
            <a:r>
              <a:rPr lang="ru-RU" b="1" dirty="0"/>
              <a:t>6</a:t>
            </a:r>
            <a:r>
              <a:rPr lang="ru-RU" dirty="0"/>
              <a:t> знаками после точки;</a:t>
            </a:r>
          </a:p>
          <a:p>
            <a:r>
              <a:rPr lang="ru-RU" b="1" dirty="0" err="1"/>
              <a:t>fixed</a:t>
            </a:r>
            <a:r>
              <a:rPr lang="ru-RU" b="1" dirty="0"/>
              <a:t> </a:t>
            </a:r>
            <a:r>
              <a:rPr lang="ru-RU" dirty="0"/>
              <a:t>вывод вещественных чисел в обычной форме с </a:t>
            </a:r>
            <a:r>
              <a:rPr lang="ru-RU" b="1" dirty="0"/>
              <a:t>6</a:t>
            </a:r>
            <a:endParaRPr lang="ru-RU" dirty="0"/>
          </a:p>
          <a:p>
            <a:r>
              <a:rPr lang="ru-RU" dirty="0"/>
              <a:t>десятичными знаками после точки;</a:t>
            </a:r>
          </a:p>
          <a:p>
            <a:r>
              <a:rPr lang="ru-RU" b="1" dirty="0" err="1"/>
              <a:t>showpoint</a:t>
            </a:r>
            <a:r>
              <a:rPr lang="ru-RU" b="1" dirty="0"/>
              <a:t> </a:t>
            </a:r>
            <a:r>
              <a:rPr lang="ru-RU" dirty="0"/>
              <a:t>вывод вещественных чисел с десятичной точкой и</a:t>
            </a:r>
          </a:p>
          <a:p>
            <a:r>
              <a:rPr lang="ru-RU" dirty="0"/>
              <a:t>дробной частью, по умолчанию всего </a:t>
            </a:r>
            <a:r>
              <a:rPr lang="ru-RU" b="1" dirty="0"/>
              <a:t>6</a:t>
            </a:r>
            <a:r>
              <a:rPr lang="ru-RU" dirty="0"/>
              <a:t> знаков;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88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#include &lt;</a:t>
            </a:r>
            <a:r>
              <a:rPr lang="en-US" dirty="0" err="1"/>
              <a:t>iomanip.h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main 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setiosflags</a:t>
            </a:r>
            <a:r>
              <a:rPr lang="en-US" dirty="0"/>
              <a:t>(</a:t>
            </a:r>
            <a:r>
              <a:rPr lang="en-US" dirty="0" err="1"/>
              <a:t>ios</a:t>
            </a:r>
            <a:r>
              <a:rPr lang="en-US" dirty="0"/>
              <a:t>::</a:t>
            </a:r>
            <a:r>
              <a:rPr lang="en-US" dirty="0" err="1"/>
              <a:t>showpos</a:t>
            </a:r>
            <a:r>
              <a:rPr lang="en-US" dirty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setiosflags</a:t>
            </a:r>
            <a:r>
              <a:rPr lang="en-US" dirty="0"/>
              <a:t>(</a:t>
            </a:r>
            <a:r>
              <a:rPr lang="en-US" dirty="0" err="1"/>
              <a:t>ios</a:t>
            </a:r>
            <a:r>
              <a:rPr lang="en-US" dirty="0"/>
              <a:t>::scientific);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cout</a:t>
            </a:r>
            <a:r>
              <a:rPr lang="en-US" dirty="0"/>
              <a:t> &lt;&lt; 123 &lt;&lt; " " &lt;&lt; 123.23;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return 0;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85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1218"/>
            <a:ext cx="482352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основные парадигмы </a:t>
            </a:r>
            <a:r>
              <a:rPr lang="ru-RU" b="1" dirty="0">
                <a:solidFill>
                  <a:srgbClr val="FF0000"/>
                </a:solidFill>
              </a:rPr>
              <a:t>программирования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3970784" cy="1108720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Код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&lt;-&gt;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данные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132856"/>
            <a:ext cx="5213155" cy="1631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C000"/>
                </a:solidFill>
              </a:rPr>
              <a:t>Процессно-ориентированная парадигма</a:t>
            </a:r>
            <a:endParaRPr lang="en-US" sz="2000" dirty="0" smtClean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Программа</a:t>
            </a:r>
            <a:r>
              <a:rPr lang="en-US" sz="2000" dirty="0" smtClean="0"/>
              <a:t> </a:t>
            </a:r>
            <a:r>
              <a:rPr lang="ru-RU" sz="2000" dirty="0" smtClean="0"/>
              <a:t>представляет собой ряд последовательно выполняемых операций 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b="1" dirty="0" smtClean="0"/>
              <a:t>код воздействует на данные</a:t>
            </a:r>
            <a:r>
              <a:rPr lang="ru-RU" sz="2000" dirty="0" smtClean="0"/>
              <a:t>. 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C, </a:t>
            </a:r>
            <a:r>
              <a:rPr lang="ru-RU" sz="2000" dirty="0" err="1" smtClean="0"/>
              <a:t>Pascal</a:t>
            </a:r>
            <a:r>
              <a:rPr lang="ru-RU" sz="2000" dirty="0" smtClean="0"/>
              <a:t> </a:t>
            </a:r>
            <a:r>
              <a:rPr lang="ru-RU" dirty="0" smtClean="0"/>
              <a:t>и др.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491" y="4105689"/>
            <a:ext cx="5170664" cy="2554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FFC000"/>
                </a:solidFill>
              </a:rPr>
              <a:t>Объектно-ориентированная </a:t>
            </a:r>
            <a:r>
              <a:rPr lang="ru-RU" sz="2000" b="1" dirty="0" smtClean="0">
                <a:solidFill>
                  <a:srgbClr val="FFC000"/>
                </a:solidFill>
              </a:rPr>
              <a:t>парадигма</a:t>
            </a:r>
            <a:endParaRPr lang="en-US" sz="2000" dirty="0" smtClean="0">
              <a:solidFill>
                <a:srgbClr val="FFC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программа рассматривается </a:t>
            </a:r>
            <a:r>
              <a:rPr lang="ru-RU" sz="2000" dirty="0"/>
              <a:t>как совокупность фрагментов кода, обрабатывающих </a:t>
            </a:r>
            <a:r>
              <a:rPr lang="ru-RU" sz="2000" dirty="0" smtClean="0"/>
              <a:t>отдельные </a:t>
            </a:r>
            <a:r>
              <a:rPr lang="ru-RU" sz="2000" dirty="0"/>
              <a:t>совокупности данных – </a:t>
            </a:r>
            <a:r>
              <a:rPr lang="ru-RU" sz="2000" b="1" dirty="0"/>
              <a:t>объекты</a:t>
            </a:r>
            <a:r>
              <a:rPr lang="ru-RU" sz="2000" dirty="0"/>
              <a:t>. 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объекты </a:t>
            </a:r>
            <a:r>
              <a:rPr lang="ru-RU" sz="2000" dirty="0"/>
              <a:t>взаимодействуют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друг с другом посредством </a:t>
            </a:r>
            <a:r>
              <a:rPr lang="ru-RU" sz="2000" b="1" dirty="0" smtClean="0"/>
              <a:t>интерфейсов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данные </a:t>
            </a:r>
            <a:r>
              <a:rPr lang="ru-RU" sz="2000" dirty="0"/>
              <a:t>управляют доступом к коду.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299478" y="188641"/>
            <a:ext cx="3563889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Аппликативная </a:t>
            </a:r>
            <a:r>
              <a:rPr lang="ru-RU" dirty="0">
                <a:solidFill>
                  <a:srgbClr val="FFC000"/>
                </a:solidFill>
              </a:rPr>
              <a:t>или </a:t>
            </a:r>
            <a:r>
              <a:rPr lang="ru-RU" b="1" dirty="0">
                <a:solidFill>
                  <a:srgbClr val="FFC000"/>
                </a:solidFill>
              </a:rPr>
              <a:t>функциональная </a:t>
            </a:r>
            <a:endParaRPr lang="en-US" dirty="0" smtClean="0">
              <a:solidFill>
                <a:srgbClr val="FFC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формализованное определение </a:t>
            </a:r>
            <a:r>
              <a:rPr lang="ru-RU" dirty="0"/>
              <a:t>функции,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которую выполняет </a:t>
            </a:r>
            <a:r>
              <a:rPr lang="ru-RU" dirty="0" smtClean="0"/>
              <a:t>программа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одной </a:t>
            </a:r>
            <a:r>
              <a:rPr lang="ru-RU" dirty="0"/>
              <a:t>из важных </a:t>
            </a:r>
            <a:r>
              <a:rPr lang="ru-RU" dirty="0" smtClean="0"/>
              <a:t>областей </a:t>
            </a:r>
            <a:r>
              <a:rPr lang="ru-RU" dirty="0"/>
              <a:t>применения данной парадигмы являются системы </a:t>
            </a:r>
            <a:r>
              <a:rPr lang="ru-RU" b="1" dirty="0"/>
              <a:t>искусственного </a:t>
            </a:r>
            <a:r>
              <a:rPr lang="ru-RU" b="1" dirty="0" smtClean="0"/>
              <a:t>интеллекта (ИИ)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64088" y="3398780"/>
            <a:ext cx="343467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Парадигма, основанная на использовании </a:t>
            </a:r>
            <a:r>
              <a:rPr lang="ru-RU" b="1" dirty="0">
                <a:solidFill>
                  <a:srgbClr val="FFC000"/>
                </a:solidFill>
              </a:rPr>
              <a:t>системы правил </a:t>
            </a:r>
            <a:r>
              <a:rPr lang="ru-RU" dirty="0">
                <a:solidFill>
                  <a:srgbClr val="FFC000"/>
                </a:solidFill>
              </a:rPr>
              <a:t>(</a:t>
            </a:r>
            <a:r>
              <a:rPr lang="ru-RU" b="1" dirty="0">
                <a:solidFill>
                  <a:srgbClr val="FFC000"/>
                </a:solidFill>
              </a:rPr>
              <a:t>парадигма</a:t>
            </a:r>
          </a:p>
          <a:p>
            <a:r>
              <a:rPr lang="ru-RU" b="1" dirty="0">
                <a:solidFill>
                  <a:srgbClr val="FFC000"/>
                </a:solidFill>
              </a:rPr>
              <a:t>логического </a:t>
            </a:r>
            <a:r>
              <a:rPr lang="ru-RU" b="1" dirty="0" smtClean="0">
                <a:solidFill>
                  <a:srgbClr val="FFC000"/>
                </a:solidFill>
              </a:rPr>
              <a:t>программирования</a:t>
            </a:r>
          </a:p>
          <a:p>
            <a:r>
              <a:rPr lang="ru-RU" dirty="0" smtClean="0"/>
              <a:t> </a:t>
            </a:r>
            <a:r>
              <a:rPr lang="ru-RU" dirty="0"/>
              <a:t>операторы </a:t>
            </a:r>
            <a:r>
              <a:rPr lang="ru-RU" dirty="0" smtClean="0"/>
              <a:t>программы </a:t>
            </a:r>
            <a:r>
              <a:rPr lang="ru-RU" dirty="0"/>
              <a:t>выполняются не в той последовательности, в которой они </a:t>
            </a:r>
            <a:r>
              <a:rPr lang="ru-RU" dirty="0" smtClean="0"/>
              <a:t>написаны</a:t>
            </a:r>
            <a:r>
              <a:rPr lang="ru-RU" dirty="0"/>
              <a:t>, а на основе анализа </a:t>
            </a:r>
            <a:r>
              <a:rPr lang="ru-RU" b="1" dirty="0"/>
              <a:t>разрешающих условий (РУ)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977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iomanip.h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setiosflags</a:t>
            </a:r>
            <a:r>
              <a:rPr lang="en-US" dirty="0"/>
              <a:t>(</a:t>
            </a:r>
            <a:r>
              <a:rPr lang="en-US" dirty="0" err="1"/>
              <a:t>ios</a:t>
            </a:r>
            <a:r>
              <a:rPr lang="en-US" dirty="0"/>
              <a:t>::fixed);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setprecision</a:t>
            </a:r>
            <a:r>
              <a:rPr lang="en-US" dirty="0"/>
              <a:t> (2) &lt;&lt; 1000.243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 (20) &lt;&lt; "Hello there.";</a:t>
            </a:r>
            <a:br>
              <a:rPr lang="en-US" dirty="0"/>
            </a:br>
            <a:r>
              <a:rPr lang="en-US" dirty="0"/>
              <a:t>return 0;</a:t>
            </a:r>
            <a:br>
              <a:rPr lang="en-US" dirty="0"/>
            </a:br>
            <a:r>
              <a:rPr lang="en-US" dirty="0"/>
              <a:t>}</a:t>
            </a:r>
          </a:p>
          <a:p>
            <a:pPr fontAlgn="base"/>
            <a:r>
              <a:rPr lang="ru-RU" dirty="0"/>
              <a:t>Программа выводит следующие данные: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1000 .24</a:t>
            </a:r>
            <a:br>
              <a:rPr lang="ru-RU" dirty="0"/>
            </a:br>
            <a:r>
              <a:rPr lang="ru-RU" dirty="0"/>
              <a:t>                   </a:t>
            </a:r>
            <a:r>
              <a:rPr lang="en-US" dirty="0"/>
              <a:t>Hello there.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Следующая программа использует манипулятор </a:t>
            </a:r>
            <a:r>
              <a:rPr lang="ru-RU" dirty="0" err="1"/>
              <a:t>ws</a:t>
            </a:r>
            <a:r>
              <a:rPr lang="ru-RU" dirty="0"/>
              <a:t> для пропуска идущих вначале символов- разделителей при вводе строки в переменную s: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iostream.h</a:t>
            </a:r>
            <a:r>
              <a:rPr lang="ru-RU" dirty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/>
              <a:t>char</a:t>
            </a:r>
            <a:r>
              <a:rPr lang="ru-RU" dirty="0"/>
              <a:t> s [80];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/>
              <a:t>cin</a:t>
            </a:r>
            <a:r>
              <a:rPr lang="ru-RU" dirty="0"/>
              <a:t> &gt;&gt; </a:t>
            </a:r>
            <a:r>
              <a:rPr lang="ru-RU" dirty="0" err="1"/>
              <a:t>ws</a:t>
            </a:r>
            <a:r>
              <a:rPr lang="ru-RU" dirty="0"/>
              <a:t> &gt;&gt; s;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/>
              <a:t>cout</a:t>
            </a:r>
            <a:r>
              <a:rPr lang="ru-RU" dirty="0"/>
              <a:t> &lt;&lt; s;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077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файлами в С</a:t>
            </a:r>
            <a:r>
              <a:rPr lang="ru-RU" dirty="0" smtClean="0"/>
              <a:t>++</a:t>
            </a:r>
            <a:br>
              <a:rPr lang="ru-RU" dirty="0" smtClean="0"/>
            </a:br>
            <a:r>
              <a:rPr lang="en-US" dirty="0" smtClean="0"/>
              <a:t>http://cppstudio.com/post/446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Для работы с файлами необходимо подключить </a:t>
            </a:r>
            <a:r>
              <a:rPr lang="ru-RU" dirty="0" smtClean="0"/>
              <a:t>заголовочный файл</a:t>
            </a:r>
            <a:r>
              <a:rPr lang="ru-RU" dirty="0"/>
              <a:t> </a:t>
            </a:r>
            <a:r>
              <a:rPr lang="ru-RU" dirty="0" smtClean="0"/>
              <a:t>&lt;</a:t>
            </a:r>
            <a:r>
              <a:rPr lang="ru-RU" dirty="0" err="1" smtClean="0"/>
              <a:t>fstream</a:t>
            </a:r>
            <a:r>
              <a:rPr lang="ru-RU" dirty="0" smtClean="0"/>
              <a:t>&gt;</a:t>
            </a:r>
            <a:r>
              <a:rPr lang="ru-RU" b="1" dirty="0"/>
              <a:t>. </a:t>
            </a:r>
            <a:r>
              <a:rPr lang="ru-RU" b="1" dirty="0" smtClean="0"/>
              <a:t> </a:t>
            </a:r>
            <a:r>
              <a:rPr lang="ru-RU" dirty="0" smtClean="0"/>
              <a:t>В &lt;</a:t>
            </a:r>
            <a:r>
              <a:rPr lang="ru-RU" dirty="0" err="1" smtClean="0"/>
              <a:t>fstream</a:t>
            </a:r>
            <a:r>
              <a:rPr lang="ru-RU" dirty="0" smtClean="0"/>
              <a:t>&gt; определены несколько классов и подключены заголовочные файлы &lt;</a:t>
            </a:r>
            <a:r>
              <a:rPr lang="ru-RU" dirty="0" err="1" smtClean="0"/>
              <a:t>ifstream</a:t>
            </a:r>
            <a:r>
              <a:rPr lang="ru-RU" dirty="0" smtClean="0"/>
              <a:t>&gt;</a:t>
            </a:r>
            <a:r>
              <a:rPr lang="ru-RU" b="1" dirty="0" smtClean="0"/>
              <a:t> — </a:t>
            </a:r>
            <a:r>
              <a:rPr lang="ru-RU" dirty="0" smtClean="0"/>
              <a:t>файловый ввод и  &lt;</a:t>
            </a:r>
            <a:r>
              <a:rPr lang="ru-RU" dirty="0" err="1" smtClean="0"/>
              <a:t>ofstream</a:t>
            </a:r>
            <a:r>
              <a:rPr lang="ru-RU" dirty="0" smtClean="0"/>
              <a:t>&gt;</a:t>
            </a:r>
            <a:r>
              <a:rPr lang="ru-RU" b="1" dirty="0" smtClean="0"/>
              <a:t>  — </a:t>
            </a:r>
            <a:r>
              <a:rPr lang="ru-RU" dirty="0" smtClean="0"/>
              <a:t>файловый вывод.</a:t>
            </a:r>
          </a:p>
          <a:p>
            <a:r>
              <a:rPr lang="ru-RU" dirty="0" smtClean="0"/>
              <a:t>При записи данных в файл необходимо </a:t>
            </a:r>
            <a:r>
              <a:rPr lang="ru-RU" dirty="0"/>
              <a:t>проделать следующие шаги:</a:t>
            </a:r>
          </a:p>
          <a:p>
            <a:pPr lvl="1"/>
            <a:r>
              <a:rPr lang="ru-RU" dirty="0"/>
              <a:t>создать объект класса </a:t>
            </a:r>
            <a:r>
              <a:rPr lang="ru-RU" dirty="0" err="1"/>
              <a:t>ofstream</a:t>
            </a:r>
            <a:r>
              <a:rPr lang="ru-RU" b="1" dirty="0"/>
              <a:t>;</a:t>
            </a:r>
            <a:endParaRPr lang="ru-RU" dirty="0"/>
          </a:p>
          <a:p>
            <a:pPr lvl="1"/>
            <a:r>
              <a:rPr lang="ru-RU" dirty="0"/>
              <a:t>связать объект класса с файлом, в который будет производиться запись;</a:t>
            </a:r>
          </a:p>
          <a:p>
            <a:pPr lvl="1"/>
            <a:r>
              <a:rPr lang="ru-RU" dirty="0"/>
              <a:t>записать строку в файл;</a:t>
            </a:r>
          </a:p>
          <a:p>
            <a:pPr lvl="1"/>
            <a:r>
              <a:rPr lang="ru-RU" dirty="0"/>
              <a:t>закрыть файл.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25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9512" y="546837"/>
            <a:ext cx="82490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#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include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 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fstream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using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namespace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std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argc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char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*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argv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[])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ofstream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fout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"cppstudio.txt"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создаём объект класса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ofstream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 для записи и 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связываем его с файлом cppstudio.txt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fout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&lt;&lt;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"Работа с файлами в С++"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запись строки в файл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fout.close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();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закрываем файл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system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pause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0;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5672" y="3164681"/>
            <a:ext cx="679673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#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include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 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fstream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#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include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 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iostream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using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namespace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std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argc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char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*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argv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[])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setlocale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(LC_ALL, 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rus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 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корректное отображение Кириллицы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char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buff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[50]; 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буфер промежуточного хранения считываемого из файла текста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ifstream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"cppstudio.txt"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 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открыли файл для чтения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&gt;&gt;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buff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 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считали первое слово из файла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&lt;&lt;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buff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&lt;&lt;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endl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 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напечатали это слово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fin.getline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buff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50); 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считали строку из файла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fin.close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(); 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закрываем файл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&lt;&lt;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buff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&lt;&lt;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endl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 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напечатали эту строку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system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pause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0;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83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Перегрузка функций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Простейший вид полиморфизма</a:t>
            </a:r>
          </a:p>
          <a:p>
            <a:r>
              <a:rPr lang="ru-RU" dirty="0" smtClean="0"/>
              <a:t>Пример:</a:t>
            </a:r>
          </a:p>
          <a:p>
            <a:pPr marL="1430338" indent="-530225">
              <a:buNone/>
            </a:pPr>
            <a:r>
              <a:rPr lang="en-US" dirty="0">
                <a:solidFill>
                  <a:schemeClr val="tx2"/>
                </a:solidFill>
              </a:rPr>
              <a:t>void Swap(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*a, 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*b)</a:t>
            </a:r>
            <a:endParaRPr lang="ru-RU" dirty="0">
              <a:solidFill>
                <a:schemeClr val="tx2"/>
              </a:solidFill>
            </a:endParaRPr>
          </a:p>
          <a:p>
            <a:pPr marL="1430338" indent="-530225">
              <a:buNone/>
            </a:pPr>
            <a:r>
              <a:rPr lang="ru-RU" dirty="0">
                <a:solidFill>
                  <a:schemeClr val="tx2"/>
                </a:solidFill>
              </a:rPr>
              <a:t>{</a:t>
            </a:r>
          </a:p>
          <a:p>
            <a:pPr marL="1430338" indent="-530225">
              <a:buNone/>
            </a:pPr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c</a:t>
            </a:r>
            <a:r>
              <a:rPr lang="ru-RU" dirty="0">
                <a:solidFill>
                  <a:schemeClr val="tx2"/>
                </a:solidFill>
              </a:rPr>
              <a:t>=*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ru-RU" dirty="0">
                <a:solidFill>
                  <a:schemeClr val="tx2"/>
                </a:solidFill>
              </a:rPr>
              <a:t>;</a:t>
            </a:r>
          </a:p>
          <a:p>
            <a:pPr marL="1430338" indent="-530225">
              <a:buNone/>
            </a:pPr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ru-RU" dirty="0">
                <a:solidFill>
                  <a:schemeClr val="tx2"/>
                </a:solidFill>
              </a:rPr>
              <a:t>=*</a:t>
            </a:r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ru-RU" dirty="0">
                <a:solidFill>
                  <a:schemeClr val="tx2"/>
                </a:solidFill>
              </a:rPr>
              <a:t>;</a:t>
            </a:r>
          </a:p>
          <a:p>
            <a:pPr marL="1430338" indent="-530225">
              <a:buNone/>
            </a:pPr>
            <a:r>
              <a:rPr lang="ru-RU" dirty="0">
                <a:solidFill>
                  <a:schemeClr val="tx2"/>
                </a:solidFill>
              </a:rPr>
              <a:t>	*</a:t>
            </a:r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ru-RU" dirty="0">
                <a:solidFill>
                  <a:schemeClr val="tx2"/>
                </a:solidFill>
              </a:rPr>
              <a:t>=</a:t>
            </a:r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ru-RU" dirty="0">
                <a:solidFill>
                  <a:schemeClr val="tx2"/>
                </a:solidFill>
              </a:rPr>
              <a:t>;</a:t>
            </a:r>
          </a:p>
          <a:p>
            <a:pPr marL="1430338" indent="-530225">
              <a:buNone/>
            </a:pPr>
            <a:r>
              <a:rPr lang="ru-RU" dirty="0">
                <a:solidFill>
                  <a:schemeClr val="tx2"/>
                </a:solidFill>
              </a:rPr>
              <a:t>}</a:t>
            </a:r>
          </a:p>
          <a:p>
            <a:pPr marL="1430338" indent="-530225">
              <a:buNone/>
            </a:pPr>
            <a:r>
              <a:rPr lang="ru-RU" dirty="0">
                <a:solidFill>
                  <a:schemeClr val="tx2"/>
                </a:solidFill>
              </a:rPr>
              <a:t> </a:t>
            </a:r>
          </a:p>
          <a:p>
            <a:pPr marL="1430338" indent="-530225">
              <a:buNone/>
            </a:pPr>
            <a:r>
              <a:rPr lang="en-US" dirty="0">
                <a:solidFill>
                  <a:schemeClr val="tx2"/>
                </a:solidFill>
              </a:rPr>
              <a:t>void Swap(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&amp;a, 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&amp;b)</a:t>
            </a:r>
            <a:endParaRPr lang="ru-RU" dirty="0">
              <a:solidFill>
                <a:schemeClr val="tx2"/>
              </a:solidFill>
            </a:endParaRPr>
          </a:p>
          <a:p>
            <a:pPr marL="1430338" indent="-530225">
              <a:buNone/>
            </a:pPr>
            <a:r>
              <a:rPr lang="en-US" dirty="0">
                <a:solidFill>
                  <a:schemeClr val="tx2"/>
                </a:solidFill>
              </a:rPr>
              <a:t>{</a:t>
            </a:r>
            <a:endParaRPr lang="ru-RU" dirty="0">
              <a:solidFill>
                <a:schemeClr val="tx2"/>
              </a:solidFill>
            </a:endParaRPr>
          </a:p>
          <a:p>
            <a:pPr marL="1430338" indent="-530225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c=a;</a:t>
            </a:r>
            <a:endParaRPr lang="ru-RU" dirty="0">
              <a:solidFill>
                <a:schemeClr val="tx2"/>
              </a:solidFill>
            </a:endParaRPr>
          </a:p>
          <a:p>
            <a:pPr marL="1430338" indent="-530225">
              <a:buNone/>
            </a:pPr>
            <a:r>
              <a:rPr lang="en-US" dirty="0">
                <a:solidFill>
                  <a:schemeClr val="tx2"/>
                </a:solidFill>
              </a:rPr>
              <a:t>	a=b;</a:t>
            </a:r>
            <a:endParaRPr lang="ru-RU" dirty="0">
              <a:solidFill>
                <a:schemeClr val="tx2"/>
              </a:solidFill>
            </a:endParaRPr>
          </a:p>
          <a:p>
            <a:pPr marL="1430338" indent="-530225">
              <a:buNone/>
            </a:pPr>
            <a:r>
              <a:rPr lang="en-US" dirty="0">
                <a:solidFill>
                  <a:schemeClr val="tx2"/>
                </a:solidFill>
              </a:rPr>
              <a:t>	b=c;</a:t>
            </a:r>
            <a:endParaRPr lang="ru-RU" dirty="0">
              <a:solidFill>
                <a:schemeClr val="tx2"/>
              </a:solidFill>
            </a:endParaRPr>
          </a:p>
          <a:p>
            <a:pPr marL="1430338" indent="-530225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  <a:endParaRPr lang="ru-RU" dirty="0">
              <a:solidFill>
                <a:schemeClr val="tx2"/>
              </a:solidFill>
            </a:endParaRPr>
          </a:p>
          <a:p>
            <a:pPr marL="1430338" indent="-530225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905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im0-tub-ru.yandex.net/i?id=28ddca619b5f327c53f49fdd9780e9af&amp;n=33&amp;h=215&amp;w=3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332656"/>
            <a:ext cx="8645310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620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ru-RU" dirty="0" smtClean="0"/>
              <a:t>(кратко)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STL обеспечивает общецелевые, стандартные классы и функции, которые реализуют наиболее популярные и широко используемые алгоритмы и структуры данных.</a:t>
            </a:r>
          </a:p>
          <a:p>
            <a:r>
              <a:rPr lang="ru-RU" dirty="0"/>
              <a:t>STL строится на основе шаблонов классов, и поэтому входящие в неё алгоритмы и структуры применимы почти ко всем типам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22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Состав STL.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контейнеры, алгоритмы и итераторы.</a:t>
            </a:r>
          </a:p>
          <a:p>
            <a:r>
              <a:rPr lang="ru-RU" dirty="0"/>
              <a:t>Контейнеры (</a:t>
            </a:r>
            <a:r>
              <a:rPr lang="ru-RU" i="1" dirty="0" err="1"/>
              <a:t>containers</a:t>
            </a:r>
            <a:r>
              <a:rPr lang="ru-RU" dirty="0"/>
              <a:t>) – это объекты, предназначенные для хранения других элементов. Например, вектор, линейный список, множество.</a:t>
            </a:r>
          </a:p>
          <a:p>
            <a:r>
              <a:rPr lang="ru-RU" dirty="0"/>
              <a:t>Алгоритмы (</a:t>
            </a:r>
            <a:r>
              <a:rPr lang="ru-RU" i="1" dirty="0" err="1"/>
              <a:t>algorithms</a:t>
            </a:r>
            <a:r>
              <a:rPr lang="ru-RU" dirty="0"/>
              <a:t>) выполняют операции над содержимым контейнера. </a:t>
            </a:r>
            <a:endParaRPr lang="ru-RU" dirty="0" smtClean="0"/>
          </a:p>
          <a:p>
            <a:r>
              <a:rPr lang="ru-RU" dirty="0"/>
              <a:t>Итераторы (</a:t>
            </a:r>
            <a:r>
              <a:rPr lang="ru-RU" i="1" dirty="0" err="1"/>
              <a:t>iterators</a:t>
            </a:r>
            <a:r>
              <a:rPr lang="ru-RU" dirty="0"/>
              <a:t>) – это объекты, которые по отношению к контейнеру играют роль указателей.</a:t>
            </a:r>
          </a:p>
        </p:txBody>
      </p:sp>
    </p:spTree>
    <p:extLst>
      <p:ext uri="{BB962C8B-B14F-4D97-AF65-F5344CB8AC3E}">
        <p14:creationId xmlns:p14="http://schemas.microsoft.com/office/powerpoint/2010/main" val="948485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Классы-контейнеры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В STL определены следующие классы-контейнеры (в угловых скобках указаны заголовочные файлы, где определены эти классы):</a:t>
            </a:r>
          </a:p>
          <a:p>
            <a:r>
              <a:rPr lang="ru-RU" i="1" dirty="0"/>
              <a:t> </a:t>
            </a:r>
            <a:r>
              <a:rPr lang="ru-RU" i="1" dirty="0" err="1"/>
              <a:t>bitset</a:t>
            </a:r>
            <a:r>
              <a:rPr lang="ru-RU" i="1" dirty="0"/>
              <a:t> множество битов &lt;</a:t>
            </a:r>
            <a:r>
              <a:rPr lang="ru-RU" i="1" dirty="0" err="1"/>
              <a:t>bitset.h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vector</a:t>
            </a:r>
            <a:r>
              <a:rPr lang="ru-RU" i="1" dirty="0"/>
              <a:t> динамический массив &lt;</a:t>
            </a:r>
            <a:r>
              <a:rPr lang="ru-RU" i="1" dirty="0" err="1"/>
              <a:t>vector.h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list</a:t>
            </a:r>
            <a:r>
              <a:rPr lang="ru-RU" i="1" dirty="0"/>
              <a:t> линейный список &lt;</a:t>
            </a:r>
            <a:r>
              <a:rPr lang="ru-RU" i="1" dirty="0" err="1"/>
              <a:t>list.h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dequeдвусторонняя</a:t>
            </a:r>
            <a:r>
              <a:rPr lang="ru-RU" i="1" dirty="0"/>
              <a:t> очередь &lt;</a:t>
            </a:r>
            <a:r>
              <a:rPr lang="ru-RU" i="1" dirty="0" err="1"/>
              <a:t>deque.h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stackстек</a:t>
            </a:r>
            <a:r>
              <a:rPr lang="ru-RU" i="1" dirty="0"/>
              <a:t> &lt;</a:t>
            </a:r>
            <a:r>
              <a:rPr lang="ru-RU" i="1" dirty="0" err="1"/>
              <a:t>stack.h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queueочередь</a:t>
            </a:r>
            <a:r>
              <a:rPr lang="ru-RU" i="1" dirty="0"/>
              <a:t> &lt;</a:t>
            </a:r>
            <a:r>
              <a:rPr lang="ru-RU" i="1" dirty="0" err="1"/>
              <a:t>queue.h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priority_queue</a:t>
            </a:r>
            <a:r>
              <a:rPr lang="ru-RU" i="1" dirty="0"/>
              <a:t> очередь с приоритетом &lt;</a:t>
            </a:r>
            <a:r>
              <a:rPr lang="ru-RU" i="1" dirty="0" err="1"/>
              <a:t>queue.h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mapассоциативный</a:t>
            </a:r>
            <a:r>
              <a:rPr lang="ru-RU" i="1" dirty="0"/>
              <a:t> список для хранения пар ключ / </a:t>
            </a:r>
            <a:r>
              <a:rPr lang="ru-RU" i="1" dirty="0" err="1"/>
              <a:t>зна</a:t>
            </a:r>
            <a:r>
              <a:rPr lang="ru-RU" i="1" dirty="0"/>
              <a:t>-</a:t>
            </a:r>
            <a:endParaRPr lang="ru-RU" dirty="0"/>
          </a:p>
          <a:p>
            <a:r>
              <a:rPr lang="ru-RU" i="1" dirty="0" err="1"/>
              <a:t>чение</a:t>
            </a:r>
            <a:r>
              <a:rPr lang="ru-RU" i="1" dirty="0"/>
              <a:t>, где с каждым ключом связано одно значение &lt;</a:t>
            </a:r>
            <a:r>
              <a:rPr lang="ru-RU" i="1" dirty="0" err="1"/>
              <a:t>map.h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multimap</a:t>
            </a:r>
            <a:r>
              <a:rPr lang="ru-RU" i="1" dirty="0"/>
              <a:t> с каждым ключом связано два или более значений</a:t>
            </a:r>
            <a:endParaRPr lang="ru-RU" dirty="0"/>
          </a:p>
          <a:p>
            <a:r>
              <a:rPr lang="ru-RU" i="1" dirty="0"/>
              <a:t>&lt;</a:t>
            </a:r>
            <a:r>
              <a:rPr lang="ru-RU" i="1" dirty="0" err="1"/>
              <a:t>map.h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set</a:t>
            </a:r>
            <a:r>
              <a:rPr lang="ru-RU" i="1" dirty="0"/>
              <a:t> множество &lt;</a:t>
            </a:r>
            <a:r>
              <a:rPr lang="ru-RU" i="1" dirty="0" err="1"/>
              <a:t>set.h</a:t>
            </a:r>
            <a:r>
              <a:rPr lang="ru-RU" i="1" dirty="0"/>
              <a:t>&gt;</a:t>
            </a:r>
            <a:endParaRPr lang="ru-RU" dirty="0"/>
          </a:p>
          <a:p>
            <a:r>
              <a:rPr lang="ru-RU" i="1" dirty="0"/>
              <a:t> </a:t>
            </a:r>
            <a:r>
              <a:rPr lang="ru-RU" i="1" dirty="0" err="1"/>
              <a:t>multisetмножество</a:t>
            </a:r>
            <a:r>
              <a:rPr lang="ru-RU" i="1" dirty="0"/>
              <a:t>, в котором каждый элемент не </a:t>
            </a:r>
            <a:r>
              <a:rPr lang="ru-RU" i="1" dirty="0" err="1"/>
              <a:t>обяза</a:t>
            </a:r>
            <a:r>
              <a:rPr lang="ru-RU" i="1" dirty="0"/>
              <a:t>-</a:t>
            </a:r>
            <a:endParaRPr lang="ru-RU" dirty="0"/>
          </a:p>
          <a:p>
            <a:r>
              <a:rPr lang="ru-RU" i="1" dirty="0" err="1"/>
              <a:t>тельно</a:t>
            </a:r>
            <a:r>
              <a:rPr lang="ru-RU" i="1" dirty="0"/>
              <a:t> уникален &lt;</a:t>
            </a:r>
            <a:r>
              <a:rPr lang="ru-RU" i="1" dirty="0" err="1"/>
              <a:t>set.h</a:t>
            </a:r>
            <a:r>
              <a:rPr lang="ru-RU" i="1" dirty="0"/>
              <a:t>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486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Класс-контейнер </a:t>
            </a:r>
            <a:r>
              <a:rPr lang="ru-RU" i="1" dirty="0"/>
              <a:t> </a:t>
            </a:r>
            <a:r>
              <a:rPr lang="ru-RU" i="1" dirty="0" err="1"/>
              <a:t>vector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Пример</a:t>
            </a:r>
            <a:r>
              <a:rPr lang="en-US" b="1" dirty="0"/>
              <a:t> </a:t>
            </a:r>
            <a:r>
              <a:rPr lang="ru-RU" b="1" dirty="0" smtClean="0"/>
              <a:t>1</a:t>
            </a:r>
            <a:r>
              <a:rPr lang="en-US" b="1" dirty="0" smtClean="0"/>
              <a:t>.</a:t>
            </a:r>
            <a:r>
              <a:rPr lang="ru-RU" b="1" dirty="0" smtClean="0"/>
              <a:t> Создание </a:t>
            </a:r>
            <a:endParaRPr lang="ru-RU" dirty="0"/>
          </a:p>
          <a:p>
            <a:r>
              <a:rPr lang="en-US" i="1" dirty="0"/>
              <a:t>vector&lt;</a:t>
            </a:r>
            <a:r>
              <a:rPr lang="en-US" i="1" dirty="0" err="1"/>
              <a:t>int</a:t>
            </a:r>
            <a:r>
              <a:rPr lang="en-US" i="1" dirty="0"/>
              <a:t>&gt; a;</a:t>
            </a:r>
            <a:endParaRPr lang="ru-RU" dirty="0"/>
          </a:p>
          <a:p>
            <a:r>
              <a:rPr lang="en-US" i="1" dirty="0"/>
              <a:t>vector&lt;double&gt; x(5);</a:t>
            </a:r>
            <a:endParaRPr lang="ru-RU" dirty="0"/>
          </a:p>
          <a:p>
            <a:r>
              <a:rPr lang="en-US" i="1" dirty="0"/>
              <a:t>vector&lt;char&gt; c(5,’*’);</a:t>
            </a:r>
            <a:endParaRPr lang="ru-RU" dirty="0"/>
          </a:p>
          <a:p>
            <a:r>
              <a:rPr lang="en-US" i="1" dirty="0"/>
              <a:t>vector&lt;</a:t>
            </a:r>
            <a:r>
              <a:rPr lang="en-US" i="1" dirty="0" err="1"/>
              <a:t>int</a:t>
            </a:r>
            <a:r>
              <a:rPr lang="en-US" i="1" dirty="0"/>
              <a:t>&gt; b(a); //b=a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84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smtClean="0"/>
              <a:t>- </a:t>
            </a:r>
            <a:r>
              <a:rPr lang="ru-RU" dirty="0" smtClean="0"/>
              <a:t>совокупность взаимодействующих между собой </a:t>
            </a:r>
            <a:r>
              <a:rPr lang="ru-RU" dirty="0" smtClean="0">
                <a:solidFill>
                  <a:srgbClr val="FF0000"/>
                </a:solidFill>
              </a:rPr>
              <a:t>объектов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Функциональную возможность и структуру объектов задают </a:t>
            </a:r>
            <a:r>
              <a:rPr lang="ru-RU" dirty="0" smtClean="0">
                <a:solidFill>
                  <a:srgbClr val="FF0000"/>
                </a:solidFill>
              </a:rPr>
              <a:t>классы</a:t>
            </a:r>
            <a:r>
              <a:rPr lang="ru-RU" dirty="0" smtClean="0"/>
              <a:t> – типы данных, определенные пользователем.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60232" y="4892387"/>
            <a:ext cx="737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C++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660232" y="5415607"/>
            <a:ext cx="1844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Object Pascal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90112" y="6040729"/>
            <a:ext cx="707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Java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66400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Пример</a:t>
            </a:r>
            <a:r>
              <a:rPr lang="en-US" b="1" dirty="0"/>
              <a:t> </a:t>
            </a:r>
            <a:r>
              <a:rPr lang="ru-RU" b="1" dirty="0" smtClean="0"/>
              <a:t>2</a:t>
            </a:r>
            <a:r>
              <a:rPr lang="en-US" b="1" dirty="0" smtClean="0"/>
              <a:t>.</a:t>
            </a:r>
            <a:r>
              <a:rPr lang="ru-RU" b="1" dirty="0" smtClean="0"/>
              <a:t> Работа с объектом </a:t>
            </a:r>
            <a:r>
              <a:rPr lang="ru-RU" i="1" dirty="0"/>
              <a:t> </a:t>
            </a:r>
            <a:r>
              <a:rPr lang="ru-RU" i="1" dirty="0" err="1"/>
              <a:t>vector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#include&lt;</a:t>
            </a:r>
            <a:r>
              <a:rPr lang="en-US" i="1" dirty="0" err="1"/>
              <a:t>iostream.h</a:t>
            </a:r>
            <a:r>
              <a:rPr lang="en-US" i="1" dirty="0"/>
              <a:t>&gt;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#include&lt;</a:t>
            </a:r>
            <a:r>
              <a:rPr lang="en-US" i="1" dirty="0" err="1"/>
              <a:t>vector.h</a:t>
            </a:r>
            <a:r>
              <a:rPr lang="en-US" i="1" dirty="0"/>
              <a:t>&gt;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using namespace </a:t>
            </a:r>
            <a:r>
              <a:rPr lang="en-US" i="1" dirty="0" err="1"/>
              <a:t>std</a:t>
            </a:r>
            <a:r>
              <a:rPr lang="en-US" i="1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void main()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{vector&lt;</a:t>
            </a:r>
            <a:r>
              <a:rPr lang="en-US" i="1" dirty="0" err="1"/>
              <a:t>int</a:t>
            </a:r>
            <a:r>
              <a:rPr lang="en-US" i="1" dirty="0"/>
              <a:t>&gt; v;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i;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for(i=0;i&lt;10;i++)</a:t>
            </a:r>
            <a:r>
              <a:rPr lang="en-US" i="1" dirty="0" err="1"/>
              <a:t>v.push_back</a:t>
            </a:r>
            <a:r>
              <a:rPr lang="en-US" i="1" dirty="0"/>
              <a:t>(i);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cout</a:t>
            </a:r>
            <a:r>
              <a:rPr lang="en-US" i="1" dirty="0"/>
              <a:t>&lt;&lt;“size=”&lt;&lt;</a:t>
            </a:r>
            <a:r>
              <a:rPr lang="en-US" i="1" dirty="0" err="1"/>
              <a:t>v.size</a:t>
            </a:r>
            <a:r>
              <a:rPr lang="en-US" i="1" dirty="0"/>
              <a:t>()&lt;&lt;“\n”;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for(i=0;i&lt;10;i++)</a:t>
            </a:r>
            <a:r>
              <a:rPr lang="en-US" i="1" dirty="0" err="1"/>
              <a:t>cout</a:t>
            </a:r>
            <a:r>
              <a:rPr lang="en-US" i="1" dirty="0"/>
              <a:t>&lt;&lt;v[i]&lt;&lt;“ ”;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cout</a:t>
            </a:r>
            <a:r>
              <a:rPr lang="en-US" i="1" dirty="0"/>
              <a:t>&lt;&lt;</a:t>
            </a:r>
            <a:r>
              <a:rPr lang="en-US" i="1" dirty="0" err="1"/>
              <a:t>endl</a:t>
            </a:r>
            <a:r>
              <a:rPr lang="en-US" i="1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for(i=0;i&lt;10;i++)v[i]=v[i]+v[i];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for(i=0;i&lt;</a:t>
            </a:r>
            <a:r>
              <a:rPr lang="en-US" i="1" dirty="0" err="1"/>
              <a:t>v.size</a:t>
            </a:r>
            <a:r>
              <a:rPr lang="en-US" i="1" dirty="0"/>
              <a:t>();i++)</a:t>
            </a:r>
            <a:r>
              <a:rPr lang="en-US" i="1" dirty="0" err="1"/>
              <a:t>cout</a:t>
            </a:r>
            <a:r>
              <a:rPr lang="en-US" i="1" dirty="0"/>
              <a:t>&lt;&lt;v[i]&lt;&lt;“ ”;</a:t>
            </a:r>
            <a:endParaRPr lang="ru-RU" dirty="0"/>
          </a:p>
          <a:p>
            <a:pPr marL="0" indent="0">
              <a:buNone/>
            </a:pPr>
            <a:r>
              <a:rPr lang="ru-RU" i="1" dirty="0" err="1"/>
              <a:t>cout</a:t>
            </a:r>
            <a:r>
              <a:rPr lang="ru-RU" i="1" dirty="0"/>
              <a:t>&lt;&lt;</a:t>
            </a:r>
            <a:r>
              <a:rPr lang="ru-RU" i="1" dirty="0" err="1"/>
              <a:t>endl</a:t>
            </a:r>
            <a:r>
              <a:rPr lang="ru-RU" i="1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i="1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197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6009531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Пример </a:t>
            </a:r>
            <a:r>
              <a:rPr lang="ru-RU" b="1" dirty="0" smtClean="0"/>
              <a:t>3. </a:t>
            </a:r>
            <a:r>
              <a:rPr lang="ru-RU" b="1" dirty="0"/>
              <a:t>Доступ к вектору через итератор.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#include&lt;</a:t>
            </a:r>
            <a:r>
              <a:rPr lang="en-US" i="1" dirty="0" err="1"/>
              <a:t>iostream.h</a:t>
            </a:r>
            <a:r>
              <a:rPr lang="en-US" i="1" dirty="0"/>
              <a:t>&gt;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#include&lt;</a:t>
            </a:r>
            <a:r>
              <a:rPr lang="en-US" i="1" dirty="0" err="1"/>
              <a:t>vector.h</a:t>
            </a:r>
            <a:r>
              <a:rPr lang="en-US" i="1" dirty="0"/>
              <a:t>&gt;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using namespace </a:t>
            </a:r>
            <a:r>
              <a:rPr lang="en-US" i="1" dirty="0" err="1"/>
              <a:t>std</a:t>
            </a:r>
            <a:r>
              <a:rPr lang="en-US" i="1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void main()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{vector&lt;</a:t>
            </a:r>
            <a:r>
              <a:rPr lang="en-US" i="1" dirty="0" err="1"/>
              <a:t>int</a:t>
            </a:r>
            <a:r>
              <a:rPr lang="en-US" i="1" dirty="0"/>
              <a:t>&gt; v;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i;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for(i=0;i&lt;10;i++)</a:t>
            </a:r>
            <a:r>
              <a:rPr lang="en-US" i="1" dirty="0" err="1"/>
              <a:t>v.push_back</a:t>
            </a:r>
            <a:r>
              <a:rPr lang="en-US" i="1" dirty="0"/>
              <a:t>(i);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cout</a:t>
            </a:r>
            <a:r>
              <a:rPr lang="en-US" i="1" dirty="0"/>
              <a:t>&lt;&lt;“size=”&lt;&lt;</a:t>
            </a:r>
            <a:r>
              <a:rPr lang="en-US" i="1" dirty="0" err="1"/>
              <a:t>v.size</a:t>
            </a:r>
            <a:r>
              <a:rPr lang="en-US" i="1" dirty="0"/>
              <a:t>()&lt;&lt;“\n”;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vector&lt;</a:t>
            </a:r>
            <a:r>
              <a:rPr lang="en-US" i="1" dirty="0" err="1"/>
              <a:t>int</a:t>
            </a:r>
            <a:r>
              <a:rPr lang="en-US" i="1" dirty="0"/>
              <a:t>&gt;::iterator p=</a:t>
            </a:r>
            <a:r>
              <a:rPr lang="en-US" i="1" dirty="0" err="1"/>
              <a:t>v.begin</a:t>
            </a:r>
            <a:r>
              <a:rPr lang="en-US" i="1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while(p!=</a:t>
            </a:r>
            <a:r>
              <a:rPr lang="en-US" i="1" dirty="0" err="1"/>
              <a:t>v.end</a:t>
            </a:r>
            <a:r>
              <a:rPr lang="en-US" i="1" dirty="0"/>
              <a:t>())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{</a:t>
            </a:r>
            <a:r>
              <a:rPr lang="en-US" i="1" dirty="0" err="1"/>
              <a:t>cout</a:t>
            </a:r>
            <a:r>
              <a:rPr lang="en-US" i="1" dirty="0"/>
              <a:t>&lt;&lt;*p&lt;&lt;” “;p++;}</a:t>
            </a:r>
            <a:endParaRPr lang="ru-RU" dirty="0"/>
          </a:p>
          <a:p>
            <a:pPr marL="0" indent="0">
              <a:buNone/>
            </a:pPr>
            <a:r>
              <a:rPr lang="ru-RU" i="1" dirty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354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 numCol="2">
            <a:normAutofit fontScale="77500" lnSpcReduction="20000"/>
          </a:bodyPr>
          <a:lstStyle/>
          <a:p>
            <a:pPr marL="176213" indent="0"/>
            <a:r>
              <a:rPr lang="ru-RU" b="1" dirty="0"/>
              <a:t>Пример </a:t>
            </a:r>
            <a:r>
              <a:rPr lang="ru-RU" b="1" dirty="0" smtClean="0"/>
              <a:t>4. </a:t>
            </a:r>
            <a:r>
              <a:rPr lang="ru-RU" b="1" dirty="0"/>
              <a:t>Вставка и удаление элементов</a:t>
            </a:r>
            <a:r>
              <a:rPr lang="ru-RU" b="1" dirty="0" smtClean="0"/>
              <a:t>.</a:t>
            </a:r>
          </a:p>
          <a:p>
            <a:pPr marL="176213" indent="0"/>
            <a:endParaRPr lang="ru-RU" dirty="0"/>
          </a:p>
          <a:p>
            <a:pPr marL="176213" indent="0">
              <a:buNone/>
            </a:pPr>
            <a:r>
              <a:rPr lang="en-US" i="1" dirty="0"/>
              <a:t>#include&lt;</a:t>
            </a:r>
            <a:r>
              <a:rPr lang="en-US" i="1" dirty="0" err="1"/>
              <a:t>iostream.h</a:t>
            </a:r>
            <a:r>
              <a:rPr lang="en-US" i="1" dirty="0"/>
              <a:t>&gt;</a:t>
            </a:r>
            <a:endParaRPr lang="ru-RU" dirty="0"/>
          </a:p>
          <a:p>
            <a:pPr marL="176213" indent="0">
              <a:buNone/>
            </a:pPr>
            <a:r>
              <a:rPr lang="en-US" i="1" dirty="0"/>
              <a:t>#include&lt;</a:t>
            </a:r>
            <a:r>
              <a:rPr lang="en-US" i="1" dirty="0" err="1"/>
              <a:t>vector.h</a:t>
            </a:r>
            <a:r>
              <a:rPr lang="en-US" i="1" dirty="0"/>
              <a:t>&gt;</a:t>
            </a:r>
            <a:endParaRPr lang="ru-RU" dirty="0"/>
          </a:p>
          <a:p>
            <a:pPr marL="176213" indent="0">
              <a:buNone/>
            </a:pPr>
            <a:r>
              <a:rPr lang="en-US" i="1" dirty="0"/>
              <a:t>using namespace </a:t>
            </a:r>
            <a:r>
              <a:rPr lang="en-US" i="1" dirty="0" err="1"/>
              <a:t>std</a:t>
            </a:r>
            <a:r>
              <a:rPr lang="en-US" i="1" dirty="0"/>
              <a:t>;</a:t>
            </a:r>
            <a:endParaRPr lang="ru-RU" dirty="0"/>
          </a:p>
          <a:p>
            <a:pPr marL="176213" indent="0">
              <a:buNone/>
            </a:pPr>
            <a:r>
              <a:rPr lang="en-US" i="1" dirty="0"/>
              <a:t>void main()</a:t>
            </a:r>
            <a:endParaRPr lang="ru-RU" dirty="0"/>
          </a:p>
          <a:p>
            <a:pPr marL="176213" indent="0">
              <a:buNone/>
            </a:pPr>
            <a:r>
              <a:rPr lang="en-US" i="1" dirty="0"/>
              <a:t>{vector&lt;</a:t>
            </a:r>
            <a:r>
              <a:rPr lang="en-US" i="1" dirty="0" err="1"/>
              <a:t>int</a:t>
            </a:r>
            <a:r>
              <a:rPr lang="en-US" i="1" dirty="0"/>
              <a:t>&gt; v(5,1);</a:t>
            </a:r>
            <a:endParaRPr lang="ru-RU" dirty="0"/>
          </a:p>
          <a:p>
            <a:pPr marL="176213" indent="0">
              <a:buNone/>
            </a:pPr>
            <a:r>
              <a:rPr lang="en-US" i="1" dirty="0" err="1"/>
              <a:t>int</a:t>
            </a:r>
            <a:r>
              <a:rPr lang="en-US" i="1" dirty="0"/>
              <a:t> i;</a:t>
            </a:r>
            <a:endParaRPr lang="ru-RU" dirty="0"/>
          </a:p>
          <a:p>
            <a:pPr marL="176213" indent="0">
              <a:buNone/>
            </a:pPr>
            <a:r>
              <a:rPr lang="en-US" i="1" dirty="0"/>
              <a:t>//</a:t>
            </a:r>
            <a:r>
              <a:rPr lang="ru-RU" i="1" dirty="0"/>
              <a:t>вывод</a:t>
            </a:r>
            <a:endParaRPr lang="ru-RU" dirty="0"/>
          </a:p>
          <a:p>
            <a:pPr marL="176213" indent="0">
              <a:buNone/>
            </a:pPr>
            <a:r>
              <a:rPr lang="en-US" i="1" dirty="0"/>
              <a:t>for(i=0;i&lt;5;i++)</a:t>
            </a:r>
            <a:r>
              <a:rPr lang="en-US" i="1" dirty="0" err="1"/>
              <a:t>cout</a:t>
            </a:r>
            <a:r>
              <a:rPr lang="en-US" i="1" dirty="0"/>
              <a:t>&lt;&lt;v[i]&lt;&lt;“ ”;</a:t>
            </a:r>
            <a:endParaRPr lang="ru-RU" dirty="0"/>
          </a:p>
          <a:p>
            <a:pPr marL="176213" indent="0">
              <a:buNone/>
            </a:pPr>
            <a:r>
              <a:rPr lang="en-US" i="1" dirty="0" err="1"/>
              <a:t>cout</a:t>
            </a:r>
            <a:r>
              <a:rPr lang="en-US" i="1" dirty="0"/>
              <a:t>&lt;&lt;</a:t>
            </a:r>
            <a:r>
              <a:rPr lang="en-US" i="1" dirty="0" err="1"/>
              <a:t>endl</a:t>
            </a:r>
            <a:r>
              <a:rPr lang="en-US" i="1" dirty="0"/>
              <a:t>;</a:t>
            </a:r>
            <a:endParaRPr lang="ru-RU" dirty="0"/>
          </a:p>
          <a:p>
            <a:pPr marL="176213" indent="0">
              <a:buNone/>
            </a:pPr>
            <a:r>
              <a:rPr lang="en-US" i="1" dirty="0"/>
              <a:t>vector&lt;</a:t>
            </a:r>
            <a:r>
              <a:rPr lang="en-US" i="1" dirty="0" err="1"/>
              <a:t>int</a:t>
            </a:r>
            <a:r>
              <a:rPr lang="en-US" i="1" dirty="0"/>
              <a:t>&gt;::iterator p=</a:t>
            </a:r>
            <a:r>
              <a:rPr lang="en-US" i="1" dirty="0" err="1"/>
              <a:t>v.begin</a:t>
            </a:r>
            <a:r>
              <a:rPr lang="en-US" i="1" dirty="0"/>
              <a:t>();</a:t>
            </a:r>
            <a:endParaRPr lang="ru-RU" dirty="0"/>
          </a:p>
          <a:p>
            <a:pPr marL="176213" indent="0">
              <a:buNone/>
            </a:pPr>
            <a:r>
              <a:rPr lang="ru-RU" i="1" dirty="0"/>
              <a:t>p+=2;</a:t>
            </a:r>
            <a:endParaRPr lang="ru-RU" dirty="0"/>
          </a:p>
          <a:p>
            <a:pPr marL="176213" indent="0">
              <a:buNone/>
            </a:pPr>
            <a:r>
              <a:rPr lang="ru-RU" i="1" dirty="0"/>
              <a:t>//вставить 10 элементов со значением 9</a:t>
            </a:r>
            <a:endParaRPr lang="ru-RU" dirty="0"/>
          </a:p>
          <a:p>
            <a:pPr marL="176213" indent="0">
              <a:buNone/>
            </a:pPr>
            <a:r>
              <a:rPr lang="en-US" i="1" dirty="0" err="1"/>
              <a:t>v.insert</a:t>
            </a:r>
            <a:r>
              <a:rPr lang="en-US" i="1" dirty="0"/>
              <a:t>(p,10,9);</a:t>
            </a:r>
            <a:endParaRPr lang="ru-RU" dirty="0"/>
          </a:p>
          <a:p>
            <a:pPr marL="176213" indent="0">
              <a:buNone/>
            </a:pPr>
            <a:r>
              <a:rPr lang="en-US" i="1" dirty="0"/>
              <a:t>//</a:t>
            </a:r>
            <a:r>
              <a:rPr lang="ru-RU" i="1" dirty="0"/>
              <a:t>вывод</a:t>
            </a:r>
            <a:endParaRPr lang="ru-RU" dirty="0"/>
          </a:p>
          <a:p>
            <a:pPr marL="176213" indent="0">
              <a:buNone/>
            </a:pPr>
            <a:r>
              <a:rPr lang="en-US" i="1" dirty="0"/>
              <a:t>p=</a:t>
            </a:r>
            <a:r>
              <a:rPr lang="en-US" i="1" dirty="0" err="1"/>
              <a:t>v.begin</a:t>
            </a:r>
            <a:r>
              <a:rPr lang="en-US" i="1" dirty="0"/>
              <a:t>();</a:t>
            </a:r>
            <a:endParaRPr lang="ru-RU" dirty="0"/>
          </a:p>
          <a:p>
            <a:pPr marL="176213" indent="0">
              <a:buNone/>
            </a:pPr>
            <a:r>
              <a:rPr lang="en-US" i="1" dirty="0"/>
              <a:t>while(p!=</a:t>
            </a:r>
            <a:r>
              <a:rPr lang="en-US" i="1" dirty="0" err="1"/>
              <a:t>v.end</a:t>
            </a:r>
            <a:r>
              <a:rPr lang="en-US" i="1" dirty="0"/>
              <a:t>())</a:t>
            </a:r>
            <a:endParaRPr lang="ru-RU" dirty="0"/>
          </a:p>
          <a:p>
            <a:pPr marL="176213" indent="0">
              <a:buNone/>
            </a:pPr>
            <a:r>
              <a:rPr lang="en-US" i="1" dirty="0"/>
              <a:t>{</a:t>
            </a:r>
            <a:r>
              <a:rPr lang="en-US" i="1" dirty="0" err="1"/>
              <a:t>cout</a:t>
            </a:r>
            <a:r>
              <a:rPr lang="en-US" i="1" dirty="0"/>
              <a:t>&lt;&lt;*p&lt;&lt;” “;p++;}</a:t>
            </a:r>
            <a:endParaRPr lang="ru-RU" dirty="0"/>
          </a:p>
          <a:p>
            <a:pPr marL="176213" indent="0">
              <a:buNone/>
            </a:pPr>
            <a:r>
              <a:rPr lang="ru-RU" i="1" dirty="0"/>
              <a:t>//удалить вставленные элементы</a:t>
            </a:r>
            <a:endParaRPr lang="ru-RU" dirty="0"/>
          </a:p>
          <a:p>
            <a:pPr marL="176213" indent="0">
              <a:buNone/>
            </a:pPr>
            <a:r>
              <a:rPr lang="en-US" i="1" dirty="0"/>
              <a:t>p</a:t>
            </a:r>
            <a:r>
              <a:rPr lang="ru-RU" i="1" dirty="0"/>
              <a:t>=</a:t>
            </a:r>
            <a:r>
              <a:rPr lang="en-US" i="1" dirty="0"/>
              <a:t>v</a:t>
            </a:r>
            <a:r>
              <a:rPr lang="ru-RU" i="1" dirty="0"/>
              <a:t>.</a:t>
            </a:r>
            <a:r>
              <a:rPr lang="en-US" i="1" dirty="0"/>
              <a:t>begin</a:t>
            </a:r>
            <a:r>
              <a:rPr lang="ru-RU" i="1" dirty="0"/>
              <a:t>();</a:t>
            </a:r>
            <a:endParaRPr lang="ru-RU" dirty="0"/>
          </a:p>
          <a:p>
            <a:pPr marL="176213" indent="0">
              <a:buNone/>
            </a:pPr>
            <a:r>
              <a:rPr lang="en-US" i="1" dirty="0"/>
              <a:t>p+=2;</a:t>
            </a:r>
            <a:endParaRPr lang="ru-RU" dirty="0"/>
          </a:p>
          <a:p>
            <a:pPr marL="176213" indent="0">
              <a:buNone/>
            </a:pPr>
            <a:r>
              <a:rPr lang="en-US" i="1" dirty="0" err="1"/>
              <a:t>v.erase</a:t>
            </a:r>
            <a:r>
              <a:rPr lang="en-US" i="1" dirty="0"/>
              <a:t>(p,p+10);</a:t>
            </a:r>
            <a:endParaRPr lang="ru-RU" dirty="0"/>
          </a:p>
          <a:p>
            <a:pPr marL="176213" indent="0">
              <a:buNone/>
            </a:pPr>
            <a:r>
              <a:rPr lang="en-US" i="1" dirty="0"/>
              <a:t>//</a:t>
            </a:r>
            <a:r>
              <a:rPr lang="ru-RU" i="1" dirty="0"/>
              <a:t>вывод</a:t>
            </a:r>
            <a:endParaRPr lang="ru-RU" dirty="0"/>
          </a:p>
          <a:p>
            <a:pPr marL="176213" indent="0">
              <a:buNone/>
            </a:pPr>
            <a:r>
              <a:rPr lang="en-US" i="1" dirty="0"/>
              <a:t>p=</a:t>
            </a:r>
            <a:r>
              <a:rPr lang="en-US" i="1" dirty="0" err="1"/>
              <a:t>v.begin</a:t>
            </a:r>
            <a:r>
              <a:rPr lang="en-US" i="1" dirty="0"/>
              <a:t>();</a:t>
            </a:r>
            <a:endParaRPr lang="ru-RU" dirty="0"/>
          </a:p>
          <a:p>
            <a:pPr marL="176213" indent="0">
              <a:buNone/>
            </a:pPr>
            <a:r>
              <a:rPr lang="en-US" i="1" dirty="0"/>
              <a:t>while(p!=</a:t>
            </a:r>
            <a:r>
              <a:rPr lang="en-US" i="1" dirty="0" err="1"/>
              <a:t>v.end</a:t>
            </a:r>
            <a:r>
              <a:rPr lang="en-US" i="1" dirty="0"/>
              <a:t>())</a:t>
            </a:r>
            <a:endParaRPr lang="ru-RU" dirty="0"/>
          </a:p>
          <a:p>
            <a:pPr marL="176213" indent="0">
              <a:buNone/>
            </a:pPr>
            <a:r>
              <a:rPr lang="ru-RU" i="1" dirty="0"/>
              <a:t>{</a:t>
            </a:r>
            <a:r>
              <a:rPr lang="ru-RU" i="1" dirty="0" err="1"/>
              <a:t>cout</a:t>
            </a:r>
            <a:r>
              <a:rPr lang="ru-RU" i="1" dirty="0"/>
              <a:t>&lt;&lt;*p&lt;&lt;” “;p++;}</a:t>
            </a:r>
            <a:endParaRPr lang="ru-RU" dirty="0"/>
          </a:p>
          <a:p>
            <a:pPr marL="176213" indent="0">
              <a:buNone/>
            </a:pPr>
            <a:r>
              <a:rPr lang="ru-RU" i="1" dirty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684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5. Сортировка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#include&lt;vector&gt;</a:t>
            </a:r>
          </a:p>
          <a:p>
            <a:pPr marL="0" indent="0">
              <a:buNone/>
            </a:pPr>
            <a:r>
              <a:rPr lang="en-US" dirty="0"/>
              <a:t>#include&lt;algorithm&gt;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{vector&lt;</a:t>
            </a:r>
            <a:r>
              <a:rPr lang="en-US" dirty="0" err="1"/>
              <a:t>int</a:t>
            </a:r>
            <a:r>
              <a:rPr lang="en-US" dirty="0"/>
              <a:t>&gt; v;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i, k;</a:t>
            </a:r>
          </a:p>
          <a:p>
            <a:pPr marL="0" indent="0">
              <a:buNone/>
            </a:pPr>
            <a:r>
              <a:rPr lang="en-US" dirty="0"/>
              <a:t>for(i=0;i&lt;10;i++)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&gt;&gt;k;</a:t>
            </a:r>
          </a:p>
          <a:p>
            <a:pPr marL="0" indent="0">
              <a:buNone/>
            </a:pPr>
            <a:r>
              <a:rPr lang="en-US" dirty="0" err="1"/>
              <a:t>v.push_back</a:t>
            </a:r>
            <a:r>
              <a:rPr lang="en-US" dirty="0"/>
              <a:t>(k);}</a:t>
            </a:r>
          </a:p>
          <a:p>
            <a:pPr marL="0" indent="0">
              <a:buNone/>
            </a:pPr>
            <a:r>
              <a:rPr lang="en-US" dirty="0"/>
              <a:t>sort(</a:t>
            </a:r>
            <a:r>
              <a:rPr lang="en-US" dirty="0" err="1"/>
              <a:t>v.begin</a:t>
            </a:r>
            <a:r>
              <a:rPr lang="en-US" dirty="0"/>
              <a:t>(), </a:t>
            </a:r>
            <a:r>
              <a:rPr lang="en-US" dirty="0" err="1"/>
              <a:t>v.end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&gt;::iterator p=</a:t>
            </a:r>
            <a:r>
              <a:rPr lang="en-US" dirty="0" err="1"/>
              <a:t>v.begin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while(p!=</a:t>
            </a:r>
            <a:r>
              <a:rPr lang="en-US" dirty="0" err="1"/>
              <a:t>v.end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cout</a:t>
            </a:r>
            <a:r>
              <a:rPr lang="en-US" dirty="0"/>
              <a:t>&lt;&lt;*p&lt;&lt;" ";p++;}</a:t>
            </a:r>
          </a:p>
          <a:p>
            <a:pPr marL="0" indent="0">
              <a:buNone/>
            </a:pPr>
            <a:r>
              <a:rPr lang="en-US" dirty="0"/>
              <a:t>return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619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ru-RU" dirty="0"/>
              <a:t>Указатель — это переменная</a:t>
            </a:r>
            <a:r>
              <a:rPr lang="ru-RU" dirty="0" smtClean="0"/>
              <a:t>. </a:t>
            </a:r>
            <a:r>
              <a:rPr lang="ru-RU" dirty="0"/>
              <a:t>Значение переменной-указателя — адрес другой переменной. </a:t>
            </a:r>
            <a:r>
              <a:rPr lang="ru-RU" dirty="0" smtClean="0"/>
              <a:t> </a:t>
            </a:r>
          </a:p>
          <a:p>
            <a:pPr marL="0" indent="0" fontAlgn="base">
              <a:buNone/>
            </a:pPr>
            <a:r>
              <a:rPr lang="ru-RU" dirty="0" err="1" smtClean="0"/>
              <a:t>int</a:t>
            </a:r>
            <a:r>
              <a:rPr lang="ru-RU" dirty="0" smtClean="0"/>
              <a:t> x; </a:t>
            </a:r>
            <a:r>
              <a:rPr lang="ru-RU" dirty="0" err="1" smtClean="0"/>
              <a:t>int</a:t>
            </a:r>
            <a:r>
              <a:rPr lang="ru-RU" dirty="0" smtClean="0"/>
              <a:t> *p; </a:t>
            </a:r>
            <a:endParaRPr lang="ru-RU" dirty="0"/>
          </a:p>
          <a:p>
            <a:pPr fontAlgn="base"/>
            <a:r>
              <a:rPr lang="ru-RU" dirty="0"/>
              <a:t>Чтобы получить адрес переменной, нужно перед ее именем написать амперсанд.</a:t>
            </a:r>
          </a:p>
          <a:p>
            <a:pPr marL="0" indent="0">
              <a:buNone/>
            </a:pPr>
            <a:r>
              <a:rPr lang="ru-RU" dirty="0" smtClean="0"/>
              <a:t>p = &amp;x;</a:t>
            </a:r>
          </a:p>
          <a:p>
            <a:pPr fontAlgn="base"/>
            <a:r>
              <a:rPr lang="ru-RU" dirty="0"/>
              <a:t>Чтобы получить значение переменной по ее адресу, следует написать звездочку перед именем указателя.</a:t>
            </a:r>
          </a:p>
          <a:p>
            <a:pPr marL="0" indent="0">
              <a:buNone/>
            </a:pPr>
            <a:r>
              <a:rPr lang="ru-RU" dirty="0" err="1" smtClean="0"/>
              <a:t>int</a:t>
            </a:r>
            <a:r>
              <a:rPr lang="ru-RU" dirty="0" smtClean="0"/>
              <a:t> y = *p;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361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Ссылка — это указатель, с которым можно работать, как с обычной переменной</a:t>
            </a:r>
            <a:r>
              <a:rPr lang="ru-RU" dirty="0" smtClean="0"/>
              <a:t>.</a:t>
            </a:r>
          </a:p>
          <a:p>
            <a:r>
              <a:rPr lang="ru-RU" dirty="0"/>
              <a:t>Ссылка не может быть равна NULL. Указатель может. </a:t>
            </a:r>
            <a:endParaRPr lang="ru-RU" dirty="0" smtClean="0"/>
          </a:p>
          <a:p>
            <a:r>
              <a:rPr lang="ru-RU" dirty="0" smtClean="0"/>
              <a:t>Ссылка </a:t>
            </a:r>
            <a:r>
              <a:rPr lang="ru-RU" dirty="0"/>
              <a:t>не может быть </a:t>
            </a:r>
            <a:r>
              <a:rPr lang="ru-RU" dirty="0" err="1"/>
              <a:t>непроинициализирована</a:t>
            </a:r>
            <a:r>
              <a:rPr lang="ru-RU" dirty="0"/>
              <a:t>. Указатель может</a:t>
            </a:r>
            <a:r>
              <a:rPr lang="ru-RU" dirty="0" smtClean="0"/>
              <a:t>.</a:t>
            </a:r>
          </a:p>
          <a:p>
            <a:r>
              <a:rPr lang="ru-RU" dirty="0"/>
              <a:t>Для взятия адреса переменной и для объявления ссылки используется одинаковый символ — амперсанд. Но в случае взятия адреса &amp; стоит в выражении, перед именем переменной. А в случае объявления ссылки — в объявлении, после объявления типа</a:t>
            </a:r>
            <a:r>
              <a:rPr lang="ru-RU" dirty="0" smtClean="0"/>
              <a:t>.</a:t>
            </a:r>
          </a:p>
          <a:p>
            <a:r>
              <a:rPr lang="ru-RU" dirty="0"/>
              <a:t>Основное назначение указателя – это организация динамических объектов, то есть размер, которых может меняться (увеличиваться или уменьшаться). Тогда как ссылки предназначены для организации прямого доступа к тому, или иному объекту. </a:t>
            </a:r>
            <a:endParaRPr lang="ru-RU" dirty="0" smtClean="0"/>
          </a:p>
          <a:p>
            <a:r>
              <a:rPr lang="ru-RU" dirty="0"/>
              <a:t>Указатели ссылаются на участок в памяти, используя его адрес. А ссылки ссылаются на объект, по его имени (тоже своего рода адрес).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1" y="5589240"/>
            <a:ext cx="835292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sum_by_reference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const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&amp;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reference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 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функция принимающая аргумент по ссылке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// квалификатор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const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 не даёт изменить передаваемый аргумент внутри функции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1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Указатели на функции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832648"/>
          </a:xfrm>
        </p:spPr>
        <p:txBody>
          <a:bodyPr>
            <a:noAutofit/>
          </a:bodyPr>
          <a:lstStyle/>
          <a:p>
            <a:endParaRPr lang="en-US" sz="800" dirty="0" smtClean="0"/>
          </a:p>
          <a:p>
            <a:r>
              <a:rPr lang="en-US" sz="800" dirty="0" smtClean="0"/>
              <a:t>#include &lt;</a:t>
            </a:r>
            <a:r>
              <a:rPr lang="en-US" sz="800" dirty="0" err="1" smtClean="0"/>
              <a:t>iostream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#include &lt;</a:t>
            </a:r>
            <a:r>
              <a:rPr lang="en-US" sz="800" dirty="0" err="1" smtClean="0"/>
              <a:t>math.h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using namespace </a:t>
            </a:r>
            <a:r>
              <a:rPr lang="en-US" sz="800" dirty="0" err="1" smtClean="0"/>
              <a:t>std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800" dirty="0" smtClean="0"/>
              <a:t>// </a:t>
            </a:r>
            <a:r>
              <a:rPr lang="ru-RU" sz="800" dirty="0" smtClean="0"/>
              <a:t>площадь круга радиуса </a:t>
            </a:r>
            <a:r>
              <a:rPr lang="en-US" sz="800" dirty="0" smtClean="0"/>
              <a:t>R</a:t>
            </a:r>
          </a:p>
          <a:p>
            <a:r>
              <a:rPr lang="en-US" sz="800" dirty="0" smtClean="0"/>
              <a:t>double area(double R)</a:t>
            </a:r>
          </a:p>
          <a:p>
            <a:r>
              <a:rPr lang="en-US" sz="800" dirty="0" smtClean="0"/>
              <a:t>{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const</a:t>
            </a:r>
            <a:r>
              <a:rPr lang="en-US" sz="800" dirty="0" smtClean="0"/>
              <a:t> double PI = 3.1415;</a:t>
            </a:r>
          </a:p>
          <a:p>
            <a:r>
              <a:rPr lang="en-US" sz="800" dirty="0" smtClean="0"/>
              <a:t> return PI * R * R;</a:t>
            </a:r>
          </a:p>
          <a:p>
            <a:r>
              <a:rPr lang="en-US" sz="800" dirty="0" smtClean="0"/>
              <a:t>}</a:t>
            </a:r>
          </a:p>
          <a:p>
            <a:r>
              <a:rPr lang="en-US" sz="800" dirty="0" smtClean="0"/>
              <a:t>double S(double a)</a:t>
            </a:r>
          </a:p>
          <a:p>
            <a:r>
              <a:rPr lang="en-US" sz="800" dirty="0" smtClean="0"/>
              <a:t>{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800" dirty="0" smtClean="0"/>
              <a:t> return a*a;</a:t>
            </a:r>
          </a:p>
          <a:p>
            <a:r>
              <a:rPr lang="en-US" sz="800" dirty="0" smtClean="0"/>
              <a:t>}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800" dirty="0" err="1" smtClean="0"/>
              <a:t>int</a:t>
            </a:r>
            <a:r>
              <a:rPr lang="en-US" sz="800" dirty="0" smtClean="0"/>
              <a:t> main()</a:t>
            </a:r>
          </a:p>
          <a:p>
            <a:r>
              <a:rPr lang="en-US" sz="800" dirty="0" smtClean="0"/>
              <a:t>{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setlocale</a:t>
            </a:r>
            <a:r>
              <a:rPr lang="en-US" sz="800" dirty="0" smtClean="0"/>
              <a:t>(LC_ALL, "</a:t>
            </a:r>
            <a:r>
              <a:rPr lang="en-US" sz="800" dirty="0" err="1" smtClean="0"/>
              <a:t>rus</a:t>
            </a:r>
            <a:r>
              <a:rPr lang="en-US" sz="800" dirty="0" smtClean="0"/>
              <a:t>");</a:t>
            </a:r>
          </a:p>
          <a:p>
            <a:r>
              <a:rPr lang="en-US" sz="800" dirty="0" smtClean="0"/>
              <a:t> double r = 1.0;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cout</a:t>
            </a:r>
            <a:r>
              <a:rPr lang="en-US" sz="800" dirty="0" smtClean="0"/>
              <a:t> &lt;&lt; "</a:t>
            </a:r>
            <a:r>
              <a:rPr lang="ru-RU" sz="800" dirty="0" smtClean="0"/>
              <a:t>для круга радиуса " &lt;&lt; </a:t>
            </a:r>
            <a:r>
              <a:rPr lang="en-US" sz="800" dirty="0" smtClean="0"/>
              <a:t>r &lt;&lt; " </a:t>
            </a:r>
            <a:r>
              <a:rPr lang="ru-RU" sz="800" dirty="0" smtClean="0"/>
              <a:t>площадь = "</a:t>
            </a:r>
          </a:p>
          <a:p>
            <a:r>
              <a:rPr lang="ru-RU" sz="800" dirty="0" smtClean="0"/>
              <a:t>             &lt;&lt; </a:t>
            </a:r>
            <a:r>
              <a:rPr lang="en-US" sz="800" dirty="0" smtClean="0"/>
              <a:t>area(r) &lt;&lt; </a:t>
            </a:r>
            <a:r>
              <a:rPr lang="en-US" sz="800" dirty="0" err="1" smtClean="0"/>
              <a:t>endl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double(*</a:t>
            </a:r>
            <a:r>
              <a:rPr lang="en-US" sz="800" dirty="0" err="1" smtClean="0"/>
              <a:t>pfunc</a:t>
            </a:r>
            <a:r>
              <a:rPr lang="en-US" sz="800" dirty="0" smtClean="0"/>
              <a:t>)(double);    // </a:t>
            </a:r>
            <a:r>
              <a:rPr lang="ru-RU" sz="800" dirty="0" smtClean="0"/>
              <a:t>переменная указатель на функцию</a:t>
            </a:r>
          </a:p>
          <a:p>
            <a:r>
              <a:rPr lang="ru-RU" sz="800" dirty="0" smtClean="0"/>
              <a:t> </a:t>
            </a:r>
            <a:r>
              <a:rPr lang="en-US" sz="800" dirty="0" err="1" smtClean="0"/>
              <a:t>pfunc</a:t>
            </a:r>
            <a:r>
              <a:rPr lang="en-US" sz="800" dirty="0" smtClean="0"/>
              <a:t> = area;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cout</a:t>
            </a:r>
            <a:r>
              <a:rPr lang="en-US" sz="800" dirty="0" smtClean="0"/>
              <a:t> &lt;&lt; "</a:t>
            </a:r>
            <a:r>
              <a:rPr lang="ru-RU" sz="800" dirty="0" smtClean="0"/>
              <a:t>для круга радиуса " &lt;&lt; </a:t>
            </a:r>
            <a:r>
              <a:rPr lang="en-US" sz="800" dirty="0" smtClean="0"/>
              <a:t>r &lt;&lt; " </a:t>
            </a:r>
            <a:r>
              <a:rPr lang="ru-RU" sz="800" dirty="0" smtClean="0"/>
              <a:t>площадь = "</a:t>
            </a:r>
          </a:p>
          <a:p>
            <a:r>
              <a:rPr lang="ru-RU" sz="800" dirty="0" smtClean="0"/>
              <a:t>             &lt;&lt; (*</a:t>
            </a:r>
            <a:r>
              <a:rPr lang="en-US" sz="800" dirty="0" err="1" smtClean="0"/>
              <a:t>pfunc</a:t>
            </a:r>
            <a:r>
              <a:rPr lang="en-US" sz="800" dirty="0" smtClean="0"/>
              <a:t>)(r) &lt;&lt; </a:t>
            </a:r>
            <a:r>
              <a:rPr lang="en-US" sz="800" dirty="0" err="1" smtClean="0"/>
              <a:t>endl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            </a:t>
            </a:r>
          </a:p>
          <a:p>
            <a:r>
              <a:rPr lang="en-US" sz="800" dirty="0" smtClean="0"/>
              <a:t>   </a:t>
            </a:r>
            <a:r>
              <a:rPr lang="en-US" sz="800" dirty="0" err="1" smtClean="0"/>
              <a:t>pfunc</a:t>
            </a:r>
            <a:r>
              <a:rPr lang="en-US" sz="800" dirty="0" smtClean="0"/>
              <a:t> = S;    </a:t>
            </a:r>
          </a:p>
          <a:p>
            <a:r>
              <a:rPr lang="en-US" sz="800" dirty="0" smtClean="0"/>
              <a:t>   </a:t>
            </a:r>
            <a:r>
              <a:rPr lang="en-US" sz="800" dirty="0" err="1" smtClean="0"/>
              <a:t>cout</a:t>
            </a:r>
            <a:r>
              <a:rPr lang="en-US" sz="800" dirty="0" smtClean="0"/>
              <a:t> &lt;&lt; "</a:t>
            </a:r>
            <a:r>
              <a:rPr lang="ru-RU" sz="800" dirty="0" smtClean="0"/>
              <a:t>площадь квадрата со стороной 3 равна" &lt;&lt; (*</a:t>
            </a:r>
            <a:r>
              <a:rPr lang="en-US" sz="800" dirty="0" err="1" smtClean="0"/>
              <a:t>pfunc</a:t>
            </a:r>
            <a:r>
              <a:rPr lang="en-US" sz="800" dirty="0" smtClean="0"/>
              <a:t>)(3) &lt;&lt; </a:t>
            </a:r>
            <a:r>
              <a:rPr lang="en-US" sz="800" dirty="0" err="1" smtClean="0"/>
              <a:t>endl</a:t>
            </a:r>
            <a:r>
              <a:rPr lang="en-US" sz="800" dirty="0" smtClean="0"/>
              <a:t>;     </a:t>
            </a:r>
          </a:p>
          <a:p>
            <a:r>
              <a:rPr lang="en-US" sz="800" dirty="0" smtClean="0"/>
              <a:t> return 0;</a:t>
            </a:r>
          </a:p>
          <a:p>
            <a:r>
              <a:rPr lang="en-US" sz="800" dirty="0" smtClean="0"/>
              <a:t>}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584606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Умные указатели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unique_ptr</a:t>
            </a:r>
            <a:r>
              <a:rPr lang="en-US" b="1" dirty="0" smtClean="0"/>
              <a:t> - </a:t>
            </a:r>
            <a:r>
              <a:rPr lang="ru-RU" dirty="0"/>
              <a:t>представляет собой уникальный указатель на объект. Указатель нельзя копировать, но можно передавать владение им с помощью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move</a:t>
            </a:r>
            <a:r>
              <a:rPr lang="ru-RU" dirty="0"/>
              <a:t>. При уничтожении указателя автоматически вызывается деструктор объекта, на который он указывает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Не требуется </a:t>
            </a:r>
            <a:r>
              <a:rPr lang="en-US" b="1" i="1" dirty="0" smtClean="0"/>
              <a:t>delet</a:t>
            </a:r>
            <a:r>
              <a:rPr lang="en-US" b="1" i="1" dirty="0" smtClean="0"/>
              <a:t>e </a:t>
            </a:r>
            <a:endParaRPr lang="en-US" b="1" i="1" dirty="0" smtClean="0"/>
          </a:p>
          <a:p>
            <a:r>
              <a:rPr lang="en-US" b="1" dirty="0" err="1" smtClean="0"/>
              <a:t>shared_ptr</a:t>
            </a:r>
            <a:r>
              <a:rPr lang="en-US" b="1" dirty="0" smtClean="0"/>
              <a:t> - </a:t>
            </a:r>
            <a:r>
              <a:rPr lang="ru-RU" dirty="0"/>
              <a:t>является </a:t>
            </a:r>
            <a:r>
              <a:rPr lang="ru-RU" dirty="0" err="1"/>
              <a:t>указатем</a:t>
            </a:r>
            <a:r>
              <a:rPr lang="ru-RU" dirty="0"/>
              <a:t> на объект, которым владеет сразу несколько объектов. Указатель можно как перемещать, так и копировать. Число существующих указателей отслеживается при помощи счетчика ссылок. Когда счетчик ссылок обнуляется, вызывается деструктор объекта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 err="1" smtClean="0"/>
              <a:t>weak_ptr</a:t>
            </a:r>
            <a:r>
              <a:rPr lang="ru-RU" b="1" dirty="0" smtClean="0"/>
              <a:t> </a:t>
            </a:r>
            <a:r>
              <a:rPr lang="ru-RU" dirty="0"/>
              <a:t>похож на </a:t>
            </a:r>
            <a:r>
              <a:rPr lang="ru-RU" dirty="0" err="1"/>
              <a:t>shared_ptr</a:t>
            </a:r>
            <a:r>
              <a:rPr lang="ru-RU" dirty="0"/>
              <a:t>, но не участвует в подсчете ссылок. </a:t>
            </a:r>
            <a:endParaRPr lang="en-US" dirty="0" smtClean="0"/>
          </a:p>
          <a:p>
            <a:r>
              <a:rPr lang="ru-RU" dirty="0"/>
              <a:t>Если объект нужен только в одном месте, то используйте </a:t>
            </a:r>
            <a:r>
              <a:rPr lang="ru-RU" dirty="0" err="1" smtClean="0"/>
              <a:t>std</a:t>
            </a:r>
            <a:r>
              <a:rPr lang="ru-RU" dirty="0" smtClean="0"/>
              <a:t>::</a:t>
            </a:r>
            <a:r>
              <a:rPr lang="ru-RU" dirty="0" err="1" smtClean="0"/>
              <a:t>unique_ptr</a:t>
            </a:r>
            <a:r>
              <a:rPr lang="ru-RU" dirty="0"/>
              <a:t> (чтобы защититься от непреднамеренного копирования). Если объект понадобился в нескольких местах, то - </a:t>
            </a:r>
            <a:r>
              <a:rPr lang="ru-RU" dirty="0" err="1" smtClean="0"/>
              <a:t>std</a:t>
            </a:r>
            <a:r>
              <a:rPr lang="ru-RU" dirty="0" smtClean="0"/>
              <a:t>::</a:t>
            </a:r>
            <a:r>
              <a:rPr lang="ru-RU" dirty="0" err="1" smtClean="0"/>
              <a:t>shared_ptr</a:t>
            </a:r>
            <a:r>
              <a:rPr lang="ru-RU" dirty="0"/>
              <a:t>.</a:t>
            </a:r>
          </a:p>
          <a:p>
            <a:endParaRPr lang="en-US" dirty="0" smtClean="0"/>
          </a:p>
          <a:p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102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6923112" cy="6552728"/>
          </a:xfrm>
        </p:spPr>
        <p:txBody>
          <a:bodyPr>
            <a:normAutofit fontScale="85000" lnSpcReduction="20000"/>
          </a:bodyPr>
          <a:lstStyle/>
          <a:p>
            <a:r>
              <a:rPr lang="ru-RU" sz="1600" dirty="0"/>
              <a:t>// ConsoleApplication12.cpp: определяет точку входа для консольного приложения.</a:t>
            </a:r>
          </a:p>
          <a:p>
            <a:r>
              <a:rPr lang="ru-RU" sz="1600" dirty="0"/>
              <a:t>//</a:t>
            </a:r>
          </a:p>
          <a:p>
            <a:endParaRPr lang="ru-RU" sz="1600" dirty="0"/>
          </a:p>
          <a:p>
            <a:r>
              <a:rPr lang="en-US" sz="1600" dirty="0"/>
              <a:t>#include "</a:t>
            </a:r>
            <a:r>
              <a:rPr lang="en-US" sz="1600" dirty="0" err="1"/>
              <a:t>stdafx.h</a:t>
            </a:r>
            <a:r>
              <a:rPr lang="en-US" sz="1600" dirty="0"/>
              <a:t>"</a:t>
            </a:r>
          </a:p>
          <a:p>
            <a:endParaRPr lang="ru-RU" sz="1600" dirty="0"/>
          </a:p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math.h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&lt;memory&gt;</a:t>
            </a:r>
          </a:p>
          <a:p>
            <a:r>
              <a:rPr lang="en-US" sz="1600" dirty="0"/>
              <a:t>#include &lt;functional&gt;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endParaRPr lang="ru-RU" sz="1600" dirty="0"/>
          </a:p>
          <a:p>
            <a:r>
              <a:rPr lang="en-US" sz="1600" dirty="0"/>
              <a:t>class A 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static </a:t>
            </a:r>
            <a:r>
              <a:rPr lang="en-US" sz="1600" dirty="0" err="1"/>
              <a:t>int</a:t>
            </a:r>
            <a:r>
              <a:rPr lang="en-US" sz="1600" dirty="0"/>
              <a:t> i;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a;</a:t>
            </a:r>
          </a:p>
          <a:p>
            <a:r>
              <a:rPr lang="en-US" sz="1600" dirty="0"/>
              <a:t>A() { j = i; </a:t>
            </a:r>
            <a:r>
              <a:rPr lang="en-US" sz="1600" dirty="0" err="1"/>
              <a:t>cout</a:t>
            </a:r>
            <a:r>
              <a:rPr lang="en-US" sz="1600" dirty="0"/>
              <a:t> &lt;&lt; "A " &lt;&lt; j &lt;&lt; </a:t>
            </a:r>
            <a:r>
              <a:rPr lang="en-US" sz="1600" dirty="0" err="1"/>
              <a:t>endl</a:t>
            </a:r>
            <a:r>
              <a:rPr lang="en-US" sz="1600" dirty="0"/>
              <a:t>; i++; </a:t>
            </a:r>
            <a:r>
              <a:rPr lang="en-US" sz="1600" dirty="0" err="1"/>
              <a:t>cin</a:t>
            </a:r>
            <a:r>
              <a:rPr lang="en-US" sz="1600" dirty="0"/>
              <a:t> &gt;&gt; a; }</a:t>
            </a:r>
          </a:p>
          <a:p>
            <a:r>
              <a:rPr lang="en-US" sz="1600" dirty="0"/>
              <a:t>~A() { </a:t>
            </a:r>
            <a:r>
              <a:rPr lang="en-US" sz="1600" dirty="0" err="1"/>
              <a:t>cout</a:t>
            </a:r>
            <a:r>
              <a:rPr lang="en-US" sz="1600" dirty="0"/>
              <a:t> &lt;&lt; "~A " &lt;&lt; j &lt;&lt; </a:t>
            </a:r>
            <a:r>
              <a:rPr lang="en-US" sz="1600" dirty="0" err="1"/>
              <a:t>endl</a:t>
            </a:r>
            <a:r>
              <a:rPr lang="en-US" sz="1600" dirty="0"/>
              <a:t>; }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j;</a:t>
            </a:r>
          </a:p>
          <a:p>
            <a:r>
              <a:rPr lang="ru-RU" sz="1600" dirty="0"/>
              <a:t>};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A::i = 0;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main() {</a:t>
            </a:r>
          </a:p>
          <a:p>
            <a:r>
              <a:rPr lang="en-US" sz="1600" dirty="0" err="1"/>
              <a:t>unique_ptr</a:t>
            </a:r>
            <a:r>
              <a:rPr lang="en-US" sz="1600" dirty="0"/>
              <a:t>&lt;A[]&gt; p1(new A[6]);</a:t>
            </a:r>
          </a:p>
          <a:p>
            <a:endParaRPr lang="ru-RU" sz="1600" dirty="0"/>
          </a:p>
          <a:p>
            <a:endParaRPr lang="ru-RU" sz="1600" dirty="0"/>
          </a:p>
          <a:p>
            <a:r>
              <a:rPr lang="nn-NO" sz="1600" dirty="0"/>
              <a:t>for (int i = 0; i &lt; 6; i++) cout &lt;&lt; p1[i].a &lt;&lt; "  ";</a:t>
            </a:r>
          </a:p>
          <a:p>
            <a:endParaRPr lang="ru-RU" sz="1600" dirty="0"/>
          </a:p>
          <a:p>
            <a:endParaRPr lang="ru-RU" sz="1600" dirty="0"/>
          </a:p>
          <a:p>
            <a:r>
              <a:rPr lang="en-US" sz="1600" dirty="0"/>
              <a:t>system("pause");</a:t>
            </a:r>
          </a:p>
          <a:p>
            <a:r>
              <a:rPr lang="en-US" sz="1600" dirty="0"/>
              <a:t>return 0;</a:t>
            </a:r>
          </a:p>
          <a:p>
            <a:r>
              <a:rPr lang="ru-R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5265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искать информацию о с++?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https://ru.cppreference.com/</a:t>
            </a:r>
          </a:p>
          <a:p>
            <a:r>
              <a:rPr lang="en-US" dirty="0" smtClean="0"/>
              <a:t>https://en.cppreference.com/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67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https://hsto.org/getpro/habr/post_images/eaf/afb/53e/eafafb53e173b229b2d97ef2cb4b145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60648"/>
            <a:ext cx="8664897" cy="649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77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://uc.umi.ru/images/cms/thumbs/a5b0aeaa3fa7d6e58d75710c18673bd7ec6d5f6d/new-mind-map_3m96t_287_3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8" y="476672"/>
            <a:ext cx="8851204" cy="576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11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C000"/>
                </a:solidFill>
              </a:rPr>
              <a:t>Центральной идеей ООП является реализация </a:t>
            </a:r>
            <a:r>
              <a:rPr lang="ru-RU" dirty="0" smtClean="0">
                <a:solidFill>
                  <a:srgbClr val="FFC000"/>
                </a:solidFill>
              </a:rPr>
              <a:t>понятия "</a:t>
            </a:r>
            <a:r>
              <a:rPr lang="ru-RU" b="1" dirty="0" smtClean="0">
                <a:solidFill>
                  <a:srgbClr val="FFC000"/>
                </a:solidFill>
              </a:rPr>
              <a:t>абстракция"</a:t>
            </a:r>
            <a:r>
              <a:rPr lang="ru-RU" dirty="0" smtClean="0">
                <a:solidFill>
                  <a:srgbClr val="FFC000"/>
                </a:solidFill>
              </a:rPr>
              <a:t/>
            </a:r>
            <a:br>
              <a:rPr lang="ru-RU" dirty="0" smtClean="0">
                <a:solidFill>
                  <a:srgbClr val="FFC000"/>
                </a:solidFill>
              </a:rPr>
            </a:b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что </a:t>
            </a:r>
            <a:r>
              <a:rPr lang="ru-RU" i="1" dirty="0"/>
              <a:t>сущность </a:t>
            </a:r>
            <a:r>
              <a:rPr lang="ru-RU" dirty="0"/>
              <a:t>произвольной </a:t>
            </a:r>
            <a:r>
              <a:rPr lang="ru-RU" dirty="0" smtClean="0"/>
              <a:t>сложности можно </a:t>
            </a:r>
            <a:r>
              <a:rPr lang="ru-RU" dirty="0"/>
              <a:t>рассматривать, а также производить определенные действия над ней, </a:t>
            </a:r>
            <a:r>
              <a:rPr lang="ru-RU" dirty="0" smtClean="0"/>
              <a:t>как над </a:t>
            </a:r>
            <a:r>
              <a:rPr lang="ru-RU" b="1" dirty="0"/>
              <a:t>единым целым</a:t>
            </a:r>
            <a:r>
              <a:rPr lang="ru-RU" dirty="0"/>
              <a:t>, не вдаваясь в детали внутреннего построения и </a:t>
            </a:r>
            <a:r>
              <a:rPr lang="ru-RU" dirty="0" smtClean="0"/>
              <a:t>функционирования.</a:t>
            </a:r>
          </a:p>
          <a:p>
            <a:r>
              <a:rPr lang="ru-RU" dirty="0"/>
              <a:t>Одним из основных способов создания абстракции является </a:t>
            </a:r>
            <a:r>
              <a:rPr lang="ru-RU" dirty="0" smtClean="0"/>
              <a:t>использование концепции </a:t>
            </a:r>
            <a:r>
              <a:rPr lang="ru-RU" b="1" dirty="0"/>
              <a:t>иерархической классификации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сложные </a:t>
            </a:r>
            <a:r>
              <a:rPr lang="ru-RU" dirty="0"/>
              <a:t>системы разбиваются на более простые фрагменты.</a:t>
            </a:r>
          </a:p>
        </p:txBody>
      </p:sp>
    </p:spTree>
    <p:extLst>
      <p:ext uri="{BB962C8B-B14F-4D97-AF65-F5344CB8AC3E}">
        <p14:creationId xmlns:p14="http://schemas.microsoft.com/office/powerpoint/2010/main" val="181521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основные механизмы </a:t>
            </a:r>
            <a:r>
              <a:rPr lang="ru-RU" dirty="0"/>
              <a:t>(</a:t>
            </a:r>
            <a:r>
              <a:rPr lang="ru-RU" b="1" dirty="0"/>
              <a:t>постулаты) ООП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Инкапсуляция</a:t>
            </a:r>
          </a:p>
          <a:p>
            <a:r>
              <a:rPr lang="ru-RU" b="1" dirty="0" smtClean="0"/>
              <a:t>Наследование</a:t>
            </a:r>
            <a:endParaRPr lang="ru-RU" b="1" dirty="0"/>
          </a:p>
          <a:p>
            <a:r>
              <a:rPr lang="ru-RU" b="1" dirty="0" smtClean="0"/>
              <a:t>Полиморфизм</a:t>
            </a:r>
            <a:endParaRPr lang="ru-RU" dirty="0"/>
          </a:p>
        </p:txBody>
      </p:sp>
      <p:pic>
        <p:nvPicPr>
          <p:cNvPr id="7170" name="Picture 2" descr="https://pbs.twimg.com/media/CblWNjcUEAEN9u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322791"/>
            <a:ext cx="2425453" cy="157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pbs.twimg.com/media/CblWNjcUEAEN9u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75965">
            <a:off x="5793436" y="2090700"/>
            <a:ext cx="2425453" cy="157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bs.twimg.com/media/CblWNjcUEAEN9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7823" flipH="1">
            <a:off x="3291845" y="3534518"/>
            <a:ext cx="2312640" cy="157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68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Инкапсуляция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механизм, связывающий вместе код и данные, </a:t>
            </a:r>
            <a:r>
              <a:rPr lang="ru-RU" dirty="0" smtClean="0"/>
              <a:t>которыми </a:t>
            </a:r>
            <a:r>
              <a:rPr lang="ru-RU" dirty="0"/>
              <a:t>он манипулирует, и одновременно защищающий их от </a:t>
            </a:r>
            <a:r>
              <a:rPr lang="ru-RU" dirty="0" smtClean="0"/>
              <a:t>произвольного доступа </a:t>
            </a:r>
            <a:r>
              <a:rPr lang="ru-RU" dirty="0"/>
              <a:t>со стороны другого кода, внешнего по отношению к рассматриваемому.</a:t>
            </a:r>
          </a:p>
          <a:p>
            <a:r>
              <a:rPr lang="ru-RU" dirty="0"/>
              <a:t>Доступ к коду и данным жестко контролируется интерфейсом.</a:t>
            </a:r>
          </a:p>
          <a:p>
            <a:r>
              <a:rPr lang="ru-RU" dirty="0"/>
              <a:t>Основой инкапсуляции при ООП является </a:t>
            </a:r>
            <a:r>
              <a:rPr lang="ru-RU" b="1" dirty="0"/>
              <a:t>класс</a:t>
            </a:r>
            <a:r>
              <a:rPr lang="ru-RU" dirty="0"/>
              <a:t>.</a:t>
            </a:r>
          </a:p>
          <a:p>
            <a:r>
              <a:rPr lang="ru-RU" dirty="0"/>
              <a:t>Механизма инкапсуляции позволяет оставлять скрытыми от </a:t>
            </a:r>
            <a:r>
              <a:rPr lang="ru-RU" dirty="0" smtClean="0"/>
              <a:t>пользователя некоторые </a:t>
            </a:r>
            <a:r>
              <a:rPr lang="ru-RU" dirty="0"/>
              <a:t>детали реализации класса (то есть инкапсулировать их в классе), </a:t>
            </a:r>
            <a:r>
              <a:rPr lang="ru-RU" dirty="0" smtClean="0"/>
              <a:t>что упрощает </a:t>
            </a:r>
            <a:r>
              <a:rPr lang="ru-RU" dirty="0"/>
              <a:t>работу с объектами этого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294727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20" name="Picture 4" descr="http://lapics.ru/images/249454_inkapsulyaciya-e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325"/>
            <a:ext cx="7560840" cy="64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187325"/>
            <a:ext cx="1662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b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b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069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1895</Words>
  <Application>Microsoft Office PowerPoint</Application>
  <PresentationFormat>Экран (4:3)</PresentationFormat>
  <Paragraphs>361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Times New Roman</vt:lpstr>
      <vt:lpstr>Тема Office</vt:lpstr>
      <vt:lpstr>Объектно-ориентированное программирование (ООП)</vt:lpstr>
      <vt:lpstr>основные парадигмы программирования</vt:lpstr>
      <vt:lpstr>ООП</vt:lpstr>
      <vt:lpstr>Презентация PowerPoint</vt:lpstr>
      <vt:lpstr>Презентация PowerPoint</vt:lpstr>
      <vt:lpstr>Центральной идеей ООП является реализация понятия "абстракция" </vt:lpstr>
      <vt:lpstr>основные механизмы (постулаты) ООП:</vt:lpstr>
      <vt:lpstr>Инкапсуляция</vt:lpstr>
      <vt:lpstr>Презентация PowerPoint</vt:lpstr>
      <vt:lpstr>Презентация PowerPoint</vt:lpstr>
      <vt:lpstr>Наследование</vt:lpstr>
      <vt:lpstr>Полиморфизм</vt:lpstr>
      <vt:lpstr>Возможности С++</vt:lpstr>
      <vt:lpstr>Описания, значения параметров по умолчанию</vt:lpstr>
      <vt:lpstr>Стандартная библиотека С++, стандартный ввод-вывод</vt:lpstr>
      <vt:lpstr>Манипуляторы</vt:lpstr>
      <vt:lpstr>Манипуляторы ввода-вывода</vt:lpstr>
      <vt:lpstr>Наиболее часто используемые флаги форматирования:</vt:lpstr>
      <vt:lpstr>Пример</vt:lpstr>
      <vt:lpstr>Презентация PowerPoint</vt:lpstr>
      <vt:lpstr>Презентация PowerPoint</vt:lpstr>
      <vt:lpstr>Работа с файлами в С++ http://cppstudio.com/post/446 </vt:lpstr>
      <vt:lpstr>Примеры</vt:lpstr>
      <vt:lpstr>Перегрузка функций </vt:lpstr>
      <vt:lpstr>Презентация PowerPoint</vt:lpstr>
      <vt:lpstr>STL (кратко) </vt:lpstr>
      <vt:lpstr>Состав STL. </vt:lpstr>
      <vt:lpstr>Классы-контейнеры </vt:lpstr>
      <vt:lpstr>Класс-контейнер  vector</vt:lpstr>
      <vt:lpstr>Презентация PowerPoint</vt:lpstr>
      <vt:lpstr>Презентация PowerPoint</vt:lpstr>
      <vt:lpstr>Презентация PowerPoint</vt:lpstr>
      <vt:lpstr>Пример 5. Сортировка массива</vt:lpstr>
      <vt:lpstr>Указатели</vt:lpstr>
      <vt:lpstr>Ссылки</vt:lpstr>
      <vt:lpstr>Указатели на функции </vt:lpstr>
      <vt:lpstr>Умные указатели </vt:lpstr>
      <vt:lpstr>Презентация PowerPoint</vt:lpstr>
      <vt:lpstr>Где искать информацию о с++?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 (ООП)</dc:title>
  <dc:creator>HP</dc:creator>
  <cp:lastModifiedBy>Elizabeth</cp:lastModifiedBy>
  <cp:revision>7</cp:revision>
  <dcterms:created xsi:type="dcterms:W3CDTF">2018-09-05T15:19:17Z</dcterms:created>
  <dcterms:modified xsi:type="dcterms:W3CDTF">2019-09-03T18:07:00Z</dcterms:modified>
</cp:coreProperties>
</file>