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D809-2CB2-4DAB-A2B7-7F4C6FEA0E5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31B4-0155-437C-9C2D-517630428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39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D809-2CB2-4DAB-A2B7-7F4C6FEA0E5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31B4-0155-437C-9C2D-517630428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86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D809-2CB2-4DAB-A2B7-7F4C6FEA0E5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31B4-0155-437C-9C2D-517630428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54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D809-2CB2-4DAB-A2B7-7F4C6FEA0E5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31B4-0155-437C-9C2D-517630428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34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D809-2CB2-4DAB-A2B7-7F4C6FEA0E5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31B4-0155-437C-9C2D-517630428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15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D809-2CB2-4DAB-A2B7-7F4C6FEA0E5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31B4-0155-437C-9C2D-517630428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8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D809-2CB2-4DAB-A2B7-7F4C6FEA0E5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31B4-0155-437C-9C2D-517630428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56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D809-2CB2-4DAB-A2B7-7F4C6FEA0E5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31B4-0155-437C-9C2D-517630428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48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D809-2CB2-4DAB-A2B7-7F4C6FEA0E5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31B4-0155-437C-9C2D-517630428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69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D809-2CB2-4DAB-A2B7-7F4C6FEA0E5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31B4-0155-437C-9C2D-517630428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20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D809-2CB2-4DAB-A2B7-7F4C6FEA0E5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31B4-0155-437C-9C2D-517630428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6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D809-2CB2-4DAB-A2B7-7F4C6FEA0E5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31B4-0155-437C-9C2D-517630428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41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Лабораторная работа №2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91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Дружественные функции и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Друзья класса объявляются в самом классе с помощью служебного слова</a:t>
            </a:r>
            <a:r>
              <a:rPr lang="en-US" dirty="0" smtClean="0"/>
              <a:t> </a:t>
            </a:r>
            <a:r>
              <a:rPr lang="ru-RU" b="1" dirty="0" err="1" smtClean="0"/>
              <a:t>friend</a:t>
            </a:r>
            <a:r>
              <a:rPr lang="ru-RU" b="1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Другом класса может быть обычная функция, метод другого класса или</a:t>
            </a:r>
            <a:r>
              <a:rPr lang="en-US" dirty="0" smtClean="0"/>
              <a:t> </a:t>
            </a:r>
            <a:r>
              <a:rPr lang="ru-RU" dirty="0" smtClean="0"/>
              <a:t>другой класс (при этом каждый его метод становится другом класса).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24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Дружественные функции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8670" y="105273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того, чтобы функция – не член класса имела доступ к </a:t>
            </a:r>
            <a:r>
              <a:rPr lang="ru-RU" dirty="0" err="1"/>
              <a:t>private</a:t>
            </a:r>
            <a:r>
              <a:rPr lang="ru-RU" dirty="0"/>
              <a:t>-членам класса, необходимо в определение класса поместить объявление этой дружественной функции, используя ключевое слово </a:t>
            </a:r>
            <a:r>
              <a:rPr lang="ru-RU" dirty="0" err="1"/>
              <a:t>friend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Объявление </a:t>
            </a:r>
            <a:r>
              <a:rPr lang="ru-RU" dirty="0"/>
              <a:t>дружественной функции начинается с ключевого слова </a:t>
            </a:r>
            <a:r>
              <a:rPr lang="ru-RU" dirty="0" err="1"/>
              <a:t>friend</a:t>
            </a:r>
            <a:r>
              <a:rPr lang="ru-RU" dirty="0"/>
              <a:t> и должно находиться только в определении класса.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776" y="4797152"/>
            <a:ext cx="6624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void </a:t>
            </a:r>
            <a:r>
              <a:rPr lang="en-US" sz="2400" b="1" dirty="0" err="1"/>
              <a:t>func</a:t>
            </a:r>
            <a:r>
              <a:rPr lang="en-US" sz="2400" b="1" dirty="0"/>
              <a:t>() {...}</a:t>
            </a:r>
            <a:br>
              <a:rPr lang="en-US" sz="2400" b="1" dirty="0"/>
            </a:br>
            <a:r>
              <a:rPr lang="en-US" sz="2400" b="1" dirty="0"/>
              <a:t>class A {</a:t>
            </a:r>
            <a:br>
              <a:rPr lang="en-US" sz="2400" b="1" dirty="0"/>
            </a:br>
            <a:r>
              <a:rPr lang="en-US" sz="2400" b="1" dirty="0"/>
              <a:t>...</a:t>
            </a:r>
          </a:p>
          <a:p>
            <a:r>
              <a:rPr lang="en-US" sz="2400" b="1" dirty="0"/>
              <a:t>friend void </a:t>
            </a:r>
            <a:r>
              <a:rPr lang="en-US" sz="2400" b="1" dirty="0" err="1"/>
              <a:t>func</a:t>
            </a:r>
            <a:r>
              <a:rPr lang="en-US" sz="2400" b="1" dirty="0"/>
              <a:t>();</a:t>
            </a:r>
            <a:br>
              <a:rPr lang="en-US" sz="2400" b="1" dirty="0"/>
            </a:br>
            <a:r>
              <a:rPr lang="en-US" sz="24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2092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Дружественные функции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Функция-член одного класса может быть дружественной для другого класса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2852936"/>
            <a:ext cx="65527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class A</a:t>
            </a:r>
            <a:br>
              <a:rPr lang="en-US" sz="2000" b="1" dirty="0"/>
            </a:br>
            <a:r>
              <a:rPr lang="en-US" sz="2000" b="1" dirty="0"/>
              <a:t>{...</a:t>
            </a:r>
          </a:p>
          <a:p>
            <a:r>
              <a:rPr lang="en-US" sz="2000" b="1" dirty="0"/>
              <a:t>  </a:t>
            </a:r>
            <a:r>
              <a:rPr lang="en-US" sz="2000" b="1" dirty="0" err="1"/>
              <a:t>int</a:t>
            </a:r>
            <a:r>
              <a:rPr lang="en-US" sz="2000" b="1" dirty="0"/>
              <a:t> </a:t>
            </a:r>
            <a:r>
              <a:rPr lang="en-US" sz="2000" b="1" dirty="0" err="1"/>
              <a:t>func</a:t>
            </a:r>
            <a:r>
              <a:rPr lang="en-US" sz="2000" b="1" dirty="0"/>
              <a:t>();</a:t>
            </a:r>
            <a:br>
              <a:rPr lang="en-US" sz="2000" b="1" dirty="0"/>
            </a:br>
            <a:r>
              <a:rPr lang="en-US" sz="2000" b="1" dirty="0"/>
              <a:t>};</a:t>
            </a:r>
            <a:br>
              <a:rPr lang="en-US" sz="2000" b="1" dirty="0"/>
            </a:br>
            <a:r>
              <a:rPr lang="en-US" sz="2000" b="1" dirty="0"/>
              <a:t>class B</a:t>
            </a:r>
            <a:br>
              <a:rPr lang="en-US" sz="2000" b="1" dirty="0"/>
            </a:br>
            <a:r>
              <a:rPr lang="en-US" sz="2000" b="1" dirty="0"/>
              <a:t>{...</a:t>
            </a:r>
          </a:p>
          <a:p>
            <a:r>
              <a:rPr lang="en-US" sz="2000" b="1" dirty="0"/>
              <a:t>  friend </a:t>
            </a:r>
            <a:r>
              <a:rPr lang="en-US" sz="2000" b="1" dirty="0" err="1"/>
              <a:t>int</a:t>
            </a:r>
            <a:r>
              <a:rPr lang="en-US" sz="2000" b="1" dirty="0"/>
              <a:t> A :: </a:t>
            </a:r>
            <a:r>
              <a:rPr lang="en-US" sz="2000" b="1" dirty="0" err="1"/>
              <a:t>func</a:t>
            </a:r>
            <a:r>
              <a:rPr lang="en-US" sz="2000" b="1" dirty="0"/>
              <a:t>();</a:t>
            </a:r>
            <a:br>
              <a:rPr lang="en-US" sz="2000" b="1" dirty="0"/>
            </a:br>
            <a:r>
              <a:rPr lang="en-US" sz="20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4940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952" y="0"/>
            <a:ext cx="8229600" cy="1143000"/>
          </a:xfrm>
        </p:spPr>
        <p:txBody>
          <a:bodyPr/>
          <a:lstStyle/>
          <a:p>
            <a:r>
              <a:rPr lang="ru-RU" dirty="0" smtClean="0"/>
              <a:t>Дружественный класс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9995" y="980728"/>
            <a:ext cx="8964488" cy="15407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Объявление </a:t>
            </a:r>
            <a:r>
              <a:rPr lang="ru-RU" b="1" dirty="0"/>
              <a:t>дружественного класса</a:t>
            </a:r>
            <a:r>
              <a:rPr lang="ru-RU" dirty="0"/>
              <a:t> позволяет всем его методам получить </a:t>
            </a:r>
            <a:r>
              <a:rPr lang="ru-RU" i="1" dirty="0"/>
              <a:t>доступ</a:t>
            </a:r>
            <a:r>
              <a:rPr lang="ru-RU" dirty="0"/>
              <a:t> ко всем переменным и методам другого класса.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462959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6024" y="4421088"/>
            <a:ext cx="90364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Функции f1 и f2 являются дружественными по отношению к классу </a:t>
            </a:r>
            <a:r>
              <a:rPr lang="ru-RU" sz="3200" dirty="0" err="1"/>
              <a:t>hero</a:t>
            </a:r>
            <a:r>
              <a:rPr lang="ru-RU" sz="3200" dirty="0"/>
              <a:t> (хотя и описаны без ключевого слова </a:t>
            </a:r>
            <a:r>
              <a:rPr lang="ru-RU" sz="3200" dirty="0" err="1"/>
              <a:t>friend</a:t>
            </a:r>
            <a:r>
              <a:rPr lang="ru-RU" sz="3200" dirty="0"/>
              <a:t> ) и имеют доступ ко всем его полям.</a:t>
            </a:r>
          </a:p>
        </p:txBody>
      </p:sp>
    </p:spTree>
    <p:extLst>
      <p:ext uri="{BB962C8B-B14F-4D97-AF65-F5344CB8AC3E}">
        <p14:creationId xmlns:p14="http://schemas.microsoft.com/office/powerpoint/2010/main" val="148106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Исключение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85000" lnSpcReduction="20000"/>
          </a:bodyPr>
          <a:lstStyle/>
          <a:p>
            <a:r>
              <a:rPr lang="ru-RU" b="1" i="1" dirty="0"/>
              <a:t>Исключение</a:t>
            </a:r>
            <a:r>
              <a:rPr lang="ru-RU" dirty="0"/>
              <a:t> — это событие при выполнении программы, которое приводит к её ненормальному или неправильному поведению</a:t>
            </a:r>
            <a:r>
              <a:rPr lang="ru-RU" dirty="0" smtClean="0"/>
              <a:t>.</a:t>
            </a:r>
          </a:p>
          <a:p>
            <a:r>
              <a:rPr lang="ru-RU" dirty="0"/>
              <a:t>Существует два вида исключений:</a:t>
            </a:r>
          </a:p>
          <a:p>
            <a:pPr lvl="1"/>
            <a:r>
              <a:rPr lang="ru-RU" b="1" i="1" dirty="0"/>
              <a:t>Аппаратные</a:t>
            </a:r>
            <a:r>
              <a:rPr lang="ru-RU" dirty="0"/>
              <a:t> (структурные, SE-</a:t>
            </a:r>
            <a:r>
              <a:rPr lang="ru-RU" dirty="0" err="1"/>
              <a:t>Structured</a:t>
            </a:r>
            <a:r>
              <a:rPr lang="ru-RU" dirty="0"/>
              <a:t> </a:t>
            </a:r>
            <a:r>
              <a:rPr lang="ru-RU" dirty="0" err="1"/>
              <a:t>Exception</a:t>
            </a:r>
            <a:r>
              <a:rPr lang="ru-RU" dirty="0"/>
              <a:t>), которые генерируются процессором. К ним относятся, например,</a:t>
            </a:r>
          </a:p>
          <a:p>
            <a:pPr lvl="2"/>
            <a:r>
              <a:rPr lang="ru-RU" dirty="0"/>
              <a:t>деление на 0;</a:t>
            </a:r>
          </a:p>
          <a:p>
            <a:pPr lvl="2"/>
            <a:r>
              <a:rPr lang="ru-RU" dirty="0"/>
              <a:t>выход за границы массива;</a:t>
            </a:r>
          </a:p>
          <a:p>
            <a:pPr lvl="2"/>
            <a:r>
              <a:rPr lang="ru-RU" dirty="0"/>
              <a:t>обращение к невыделенной памяти;</a:t>
            </a:r>
          </a:p>
          <a:p>
            <a:pPr lvl="2"/>
            <a:r>
              <a:rPr lang="ru-RU" dirty="0"/>
              <a:t>переполнение разрядной сетки.</a:t>
            </a:r>
          </a:p>
          <a:p>
            <a:pPr lvl="1"/>
            <a:r>
              <a:rPr lang="ru-RU" b="1" i="1" dirty="0"/>
              <a:t>Программные</a:t>
            </a:r>
            <a:r>
              <a:rPr lang="ru-RU" dirty="0"/>
              <a:t>, генерируемые операционной системой и прикладными программами – возникают тогда, когда программа их явно инициирует. Когда встречается аномальная ситуация, та часть программы, которая ее обнаружила, может сгенерировать, или </a:t>
            </a:r>
            <a:r>
              <a:rPr lang="ru-RU" b="1" i="1" dirty="0"/>
              <a:t>возбудить</a:t>
            </a:r>
            <a:r>
              <a:rPr lang="ru-RU" dirty="0"/>
              <a:t>, исключение.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92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/>
          </a:bodyPr>
          <a:lstStyle/>
          <a:p>
            <a:r>
              <a:rPr lang="ru-RU" dirty="0"/>
              <a:t>Для реализации обработки исключений в C++ </a:t>
            </a:r>
            <a:r>
              <a:rPr lang="ru-RU" dirty="0" smtClean="0"/>
              <a:t>используйте выражения </a:t>
            </a:r>
            <a:r>
              <a:rPr lang="ru-RU" dirty="0" err="1" smtClean="0">
                <a:solidFill>
                  <a:srgbClr val="0070C0"/>
                </a:solidFill>
              </a:rPr>
              <a:t>try</a:t>
            </a:r>
            <a:r>
              <a:rPr lang="ru-RU" dirty="0" smtClean="0">
                <a:solidFill>
                  <a:srgbClr val="0070C0"/>
                </a:solidFill>
              </a:rPr>
              <a:t>, </a:t>
            </a:r>
            <a:r>
              <a:rPr lang="ru-RU" dirty="0" err="1" smtClean="0">
                <a:solidFill>
                  <a:srgbClr val="0070C0"/>
                </a:solidFill>
              </a:rPr>
              <a:t>throw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и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catch</a:t>
            </a:r>
            <a:r>
              <a:rPr lang="ru-RU" dirty="0" smtClean="0">
                <a:solidFill>
                  <a:srgbClr val="0070C0"/>
                </a:solidFill>
              </a:rPr>
              <a:t>.</a:t>
            </a:r>
          </a:p>
          <a:p>
            <a:endParaRPr lang="ru-RU" dirty="0">
              <a:solidFill>
                <a:srgbClr val="0070C0"/>
              </a:solidFill>
            </a:endParaRPr>
          </a:p>
          <a:p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 err="1"/>
              <a:t>try</a:t>
            </a:r>
            <a:r>
              <a:rPr lang="ru-RU" dirty="0"/>
              <a:t> { ... // защищенный раздел кода</a:t>
            </a:r>
          </a:p>
          <a:p>
            <a:pPr marL="0" indent="0">
              <a:buNone/>
            </a:pPr>
            <a:r>
              <a:rPr lang="ru-RU" dirty="0"/>
              <a:t>  </a:t>
            </a:r>
            <a:r>
              <a:rPr lang="ru-RU" dirty="0" err="1"/>
              <a:t>throw</a:t>
            </a:r>
            <a:r>
              <a:rPr lang="ru-RU" dirty="0"/>
              <a:t> параметр;</a:t>
            </a:r>
            <a:br>
              <a:rPr lang="ru-RU" dirty="0"/>
            </a:br>
            <a:r>
              <a:rPr lang="ru-RU" dirty="0"/>
              <a:t>}</a:t>
            </a:r>
            <a:br>
              <a:rPr lang="ru-RU" dirty="0"/>
            </a:br>
            <a:r>
              <a:rPr lang="ru-RU" dirty="0" err="1"/>
              <a:t>catch</a:t>
            </a:r>
            <a:r>
              <a:rPr lang="ru-RU" dirty="0"/>
              <a:t> (параметр) { // обработка исключения }</a:t>
            </a:r>
            <a:br>
              <a:rPr lang="ru-RU" dirty="0"/>
            </a:br>
            <a:r>
              <a:rPr lang="ru-RU" dirty="0" err="1"/>
              <a:t>catch</a:t>
            </a:r>
            <a:r>
              <a:rPr lang="ru-RU" dirty="0"/>
              <a:t> (...) { // обработка остальных исключений }</a:t>
            </a:r>
          </a:p>
          <a:p>
            <a:endParaRPr lang="ru-RU" dirty="0" smtClean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8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Блок </a:t>
            </a:r>
            <a:r>
              <a:rPr lang="ru-RU" dirty="0" err="1"/>
              <a:t>try</a:t>
            </a:r>
            <a:r>
              <a:rPr lang="ru-RU" dirty="0"/>
              <a:t> {...} позволяет включить один или несколько операторов, которые могут создавать исключение</a:t>
            </a:r>
            <a:r>
              <a:rPr lang="ru-RU" dirty="0" smtClean="0"/>
              <a:t>.</a:t>
            </a:r>
          </a:p>
          <a:p>
            <a:r>
              <a:rPr lang="ru-RU" dirty="0"/>
              <a:t>Выражение </a:t>
            </a:r>
            <a:r>
              <a:rPr lang="ru-RU" dirty="0" err="1"/>
              <a:t>throw</a:t>
            </a:r>
            <a:r>
              <a:rPr lang="ru-RU" dirty="0"/>
              <a:t> используется только в программных исключениях и означает, что исключительное условие произошло в блоке </a:t>
            </a:r>
            <a:r>
              <a:rPr lang="ru-RU" dirty="0" err="1"/>
              <a:t>try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/>
              <a:t>Для обработки исключений, которые могут быть созданы, необходимо реализовать один или несколько блоков </a:t>
            </a:r>
            <a:r>
              <a:rPr lang="ru-RU" dirty="0" err="1"/>
              <a:t>catch</a:t>
            </a:r>
            <a:r>
              <a:rPr lang="ru-RU" dirty="0"/>
              <a:t> сразу после блока </a:t>
            </a:r>
            <a:r>
              <a:rPr lang="ru-RU" dirty="0" err="1"/>
              <a:t>try</a:t>
            </a:r>
            <a:r>
              <a:rPr lang="ru-RU" dirty="0"/>
              <a:t>. Каждый блок </a:t>
            </a:r>
            <a:r>
              <a:rPr lang="ru-RU" dirty="0" err="1"/>
              <a:t>catch</a:t>
            </a:r>
            <a:r>
              <a:rPr lang="ru-RU" dirty="0"/>
              <a:t> указывает тип исключения, которое он может обрабатывать</a:t>
            </a:r>
            <a:r>
              <a:rPr lang="ru-RU" dirty="0" smtClean="0"/>
              <a:t>.</a:t>
            </a:r>
          </a:p>
          <a:p>
            <a:r>
              <a:rPr lang="ru-RU" dirty="0"/>
              <a:t>Блок кода после </a:t>
            </a:r>
            <a:r>
              <a:rPr lang="ru-RU" dirty="0" err="1"/>
              <a:t>catch</a:t>
            </a:r>
            <a:r>
              <a:rPr lang="ru-RU" dirty="0"/>
              <a:t> является </a:t>
            </a:r>
            <a:r>
              <a:rPr lang="ru-RU" b="1" i="1" dirty="0"/>
              <a:t>обработчиком исключения</a:t>
            </a:r>
            <a:r>
              <a:rPr lang="ru-RU" dirty="0"/>
              <a:t>. Он перехватывает исключение, вызываемое, если типы в выражениях </a:t>
            </a:r>
            <a:r>
              <a:rPr lang="ru-RU" dirty="0" err="1"/>
              <a:t>throw</a:t>
            </a:r>
            <a:r>
              <a:rPr lang="ru-RU" dirty="0"/>
              <a:t> и </a:t>
            </a:r>
            <a:r>
              <a:rPr lang="ru-RU" dirty="0" err="1"/>
              <a:t>catch</a:t>
            </a:r>
            <a:r>
              <a:rPr lang="ru-RU" dirty="0"/>
              <a:t> совместимы. Если оператор </a:t>
            </a:r>
            <a:r>
              <a:rPr lang="ru-RU" dirty="0" err="1"/>
              <a:t>catch</a:t>
            </a:r>
            <a:r>
              <a:rPr lang="ru-RU" dirty="0"/>
              <a:t> задает многоточие (...) вместо типа, блок </a:t>
            </a:r>
            <a:r>
              <a:rPr lang="ru-RU" dirty="0" err="1"/>
              <a:t>catch</a:t>
            </a:r>
            <a:r>
              <a:rPr lang="ru-RU" dirty="0"/>
              <a:t> обрабатывает все типы исключений</a:t>
            </a:r>
            <a:r>
              <a:rPr lang="ru-RU" dirty="0" smtClean="0"/>
              <a:t>.</a:t>
            </a:r>
          </a:p>
          <a:p>
            <a:r>
              <a:rPr lang="ru-RU" dirty="0"/>
              <a:t>В реальных программах посылка исключения командой </a:t>
            </a:r>
            <a:r>
              <a:rPr lang="ru-RU" dirty="0" err="1"/>
              <a:t>throw</a:t>
            </a:r>
            <a:r>
              <a:rPr lang="ru-RU" dirty="0"/>
              <a:t>, как правило, является следствием проверки какого-либо условия.</a:t>
            </a:r>
          </a:p>
        </p:txBody>
      </p:sp>
    </p:spTree>
    <p:extLst>
      <p:ext uri="{BB962C8B-B14F-4D97-AF65-F5344CB8AC3E}">
        <p14:creationId xmlns:p14="http://schemas.microsoft.com/office/powerpoint/2010/main" val="49556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4525963"/>
          </a:xfrm>
        </p:spPr>
        <p:txBody>
          <a:bodyPr/>
          <a:lstStyle/>
          <a:p>
            <a:r>
              <a:rPr lang="ru-RU" dirty="0"/>
              <a:t>Для корректного запуска программы необходимо также произвести настройки среды разработки и разрешить обработку структурных исключений.</a:t>
            </a:r>
          </a:p>
        </p:txBody>
      </p:sp>
      <p:pic>
        <p:nvPicPr>
          <p:cNvPr id="1026" name="Picture 2" descr="SH исключ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41386"/>
            <a:ext cx="6624736" cy="461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458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604838"/>
            <a:ext cx="79914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156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 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using namespace </a:t>
            </a:r>
            <a:r>
              <a:rPr lang="en-US" dirty="0" err="1"/>
              <a:t>std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 main() {</a:t>
            </a:r>
          </a:p>
          <a:p>
            <a:r>
              <a:rPr lang="en-US" dirty="0"/>
              <a:t>  try {</a:t>
            </a:r>
          </a:p>
          <a:p>
            <a:r>
              <a:rPr lang="en-US" dirty="0"/>
              <a:t>    </a:t>
            </a:r>
            <a:r>
              <a:rPr lang="en-US" dirty="0" err="1"/>
              <a:t>cout</a:t>
            </a:r>
            <a:r>
              <a:rPr lang="en-US" dirty="0"/>
              <a:t> &lt;&lt; "Exception: ";</a:t>
            </a:r>
          </a:p>
          <a:p>
            <a:r>
              <a:rPr lang="en-US" dirty="0"/>
              <a:t>    throw 1;</a:t>
            </a:r>
          </a:p>
          <a:p>
            <a:r>
              <a:rPr lang="en-US" dirty="0"/>
              <a:t>    </a:t>
            </a:r>
            <a:r>
              <a:rPr lang="en-US" dirty="0" err="1"/>
              <a:t>cout</a:t>
            </a:r>
            <a:r>
              <a:rPr lang="en-US" dirty="0"/>
              <a:t> &lt;&lt; "No exception!";</a:t>
            </a:r>
          </a:p>
          <a:p>
            <a:r>
              <a:rPr lang="en-US" dirty="0"/>
              <a:t>  } catch (</a:t>
            </a:r>
            <a:r>
              <a:rPr lang="en-US" dirty="0" err="1"/>
              <a:t>int</a:t>
            </a:r>
            <a:r>
              <a:rPr lang="en-US" dirty="0"/>
              <a:t> a) {</a:t>
            </a:r>
          </a:p>
          <a:p>
            <a:r>
              <a:rPr lang="en-US" dirty="0"/>
              <a:t>    </a:t>
            </a:r>
            <a:r>
              <a:rPr lang="en-US" dirty="0" err="1"/>
              <a:t>cout</a:t>
            </a:r>
            <a:r>
              <a:rPr lang="en-US" dirty="0"/>
              <a:t> &lt;&lt; a;</a:t>
            </a:r>
          </a:p>
          <a:p>
            <a:r>
              <a:rPr lang="en-US" dirty="0"/>
              <a:t>  }</a:t>
            </a:r>
            <a:br>
              <a:rPr lang="en-US" dirty="0"/>
            </a:br>
            <a:r>
              <a:rPr lang="en-US" dirty="0" err="1"/>
              <a:t>cin.get</a:t>
            </a:r>
            <a:r>
              <a:rPr lang="en-US" dirty="0"/>
              <a:t>(); return 0;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2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653" y="1196752"/>
            <a:ext cx="8200960" cy="2808312"/>
          </a:xfrm>
        </p:spPr>
        <p:txBody>
          <a:bodyPr>
            <a:normAutofit/>
          </a:bodyPr>
          <a:lstStyle/>
          <a:p>
            <a:r>
              <a:rPr lang="ru-RU" dirty="0" smtClean="0"/>
              <a:t>фундаментальное понятие С++ </a:t>
            </a:r>
          </a:p>
          <a:p>
            <a:r>
              <a:rPr lang="ru-RU" dirty="0" smtClean="0"/>
              <a:t> механизм для создания объектов.</a:t>
            </a:r>
          </a:p>
          <a:p>
            <a:r>
              <a:rPr lang="ru-RU" dirty="0" smtClean="0"/>
              <a:t>С точки зрения синтаксиса класс в С++ - это структурированный тип, образованный на основе уже существующих типов.</a:t>
            </a:r>
          </a:p>
          <a:p>
            <a:endParaRPr lang="ru-RU" dirty="0" smtClean="0"/>
          </a:p>
        </p:txBody>
      </p:sp>
      <p:pic>
        <p:nvPicPr>
          <p:cNvPr id="1026" name="Picture 2" descr="http://vitalflux.com/wp-content/uploads/2014/10/classes_and_objec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15275"/>
            <a:ext cx="4032448" cy="19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amithaudakara.files.wordpress.com/2017/03/image-4.png?w=10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00186"/>
            <a:ext cx="308950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5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"деление на 0".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#include "</a:t>
            </a:r>
            <a:r>
              <a:rPr lang="en-US" dirty="0" err="1"/>
              <a:t>stdafx.h</a:t>
            </a:r>
            <a:r>
              <a:rPr lang="en-US" dirty="0"/>
              <a:t>"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a=0,b=0,c=0;</a:t>
            </a:r>
          </a:p>
          <a:p>
            <a:r>
              <a:rPr lang="en-US" dirty="0"/>
              <a:t> try {</a:t>
            </a:r>
          </a:p>
          <a:p>
            <a:r>
              <a:rPr lang="en-US" dirty="0"/>
              <a:t> c=a/b;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"No exception!";</a:t>
            </a:r>
          </a:p>
          <a:p>
            <a:r>
              <a:rPr lang="en-US" dirty="0"/>
              <a:t> } catch (...) {</a:t>
            </a:r>
          </a:p>
          <a:p>
            <a:r>
              <a:rPr lang="en-US" dirty="0"/>
              <a:t> c=8;</a:t>
            </a:r>
          </a:p>
          <a:p>
            <a:r>
              <a:rPr lang="ru-RU" dirty="0"/>
              <a:t> }</a:t>
            </a:r>
          </a:p>
          <a:p>
            <a:r>
              <a:rPr lang="ru-RU" dirty="0"/>
              <a:t> 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c;cin.get</a:t>
            </a:r>
            <a:r>
              <a:rPr lang="en-US" dirty="0"/>
              <a:t>(); return 0;}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102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Стандартный класс </a:t>
            </a:r>
            <a:r>
              <a:rPr lang="en-US" b="1" dirty="0"/>
              <a:t>Exception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Базовый класс для стандартных </a:t>
            </a:r>
            <a:r>
              <a:rPr lang="ru-RU" dirty="0" smtClean="0"/>
              <a:t>исключений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34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Производные типы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59860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331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920880" cy="347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69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      //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cerr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typeinfo</a:t>
            </a:r>
            <a:r>
              <a:rPr lang="en-US" dirty="0"/>
              <a:t>&gt;       // operator </a:t>
            </a:r>
            <a:r>
              <a:rPr lang="en-US" dirty="0" err="1"/>
              <a:t>typeid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 &lt;exception&gt;      // </a:t>
            </a:r>
            <a:r>
              <a:rPr lang="en-US" dirty="0" err="1"/>
              <a:t>std</a:t>
            </a:r>
            <a:r>
              <a:rPr lang="en-US" dirty="0"/>
              <a:t>::exception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class Polymorphic {virtual void member(){}};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pPr marL="0" indent="0">
              <a:buNone/>
            </a:pPr>
            <a:r>
              <a:rPr lang="en-US" dirty="0"/>
              <a:t>  try</a:t>
            </a:r>
          </a:p>
          <a:p>
            <a:pPr marL="0" indent="0">
              <a:buNone/>
            </a:pPr>
            <a:r>
              <a:rPr lang="ru-RU" dirty="0"/>
              <a:t>  {</a:t>
            </a:r>
          </a:p>
          <a:p>
            <a:pPr marL="0" indent="0">
              <a:buNone/>
            </a:pPr>
            <a:r>
              <a:rPr lang="en-US" dirty="0"/>
              <a:t>    Polymorphic * </a:t>
            </a:r>
            <a:r>
              <a:rPr lang="en-US" dirty="0" err="1"/>
              <a:t>pb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typeid</a:t>
            </a:r>
            <a:r>
              <a:rPr lang="en-US" dirty="0"/>
              <a:t>(*</a:t>
            </a:r>
            <a:r>
              <a:rPr lang="en-US" dirty="0" err="1"/>
              <a:t>pb</a:t>
            </a:r>
            <a:r>
              <a:rPr lang="en-US" dirty="0"/>
              <a:t>); </a:t>
            </a:r>
            <a:r>
              <a:rPr lang="ru-RU" dirty="0" smtClean="0"/>
              <a:t> // тип выражения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catch (</a:t>
            </a:r>
            <a:r>
              <a:rPr lang="en-US" dirty="0" err="1"/>
              <a:t>std</a:t>
            </a:r>
            <a:r>
              <a:rPr lang="en-US" dirty="0"/>
              <a:t>::exception&amp; e)</a:t>
            </a:r>
          </a:p>
          <a:p>
            <a:pPr marL="0" indent="0">
              <a:buNone/>
            </a:pPr>
            <a:r>
              <a:rPr lang="ru-RU" dirty="0"/>
              <a:t>  {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>
                <a:solidFill>
                  <a:srgbClr val="FF0000"/>
                </a:solidFill>
              </a:rPr>
              <a:t>cerr</a:t>
            </a:r>
            <a:r>
              <a:rPr lang="en-US" b="1" dirty="0"/>
              <a:t> &lt;&lt; "exception caught: " &lt;&lt; </a:t>
            </a:r>
            <a:r>
              <a:rPr lang="en-US" b="1" dirty="0" err="1">
                <a:solidFill>
                  <a:srgbClr val="FF0000"/>
                </a:solidFill>
              </a:rPr>
              <a:t>e.what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b="1" dirty="0"/>
              <a:t> &lt;&lt; '\n';</a:t>
            </a:r>
          </a:p>
          <a:p>
            <a:pPr marL="0" indent="0">
              <a:buNone/>
            </a:pPr>
            <a:r>
              <a:rPr lang="ru-RU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a;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&gt;&gt;a;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49" y="5373216"/>
            <a:ext cx="502678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08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класса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3600" b="1" dirty="0" err="1" smtClean="0">
                <a:solidFill>
                  <a:schemeClr val="tx2"/>
                </a:solidFill>
              </a:rPr>
              <a:t>тип_класса</a:t>
            </a:r>
            <a:r>
              <a:rPr lang="ru-RU" sz="3600" b="1" dirty="0" smtClean="0"/>
              <a:t> </a:t>
            </a:r>
            <a:r>
              <a:rPr lang="ru-RU" sz="3600" b="1" dirty="0" err="1" smtClean="0">
                <a:solidFill>
                  <a:schemeClr val="accent2">
                    <a:lumMod val="75000"/>
                  </a:schemeClr>
                </a:solidFill>
              </a:rPr>
              <a:t>имя_класса</a:t>
            </a:r>
            <a:r>
              <a:rPr lang="ru-RU" sz="3600" b="1" dirty="0" smtClean="0"/>
              <a:t>{</a:t>
            </a:r>
            <a:r>
              <a:rPr lang="ru-RU" sz="3600" b="1" dirty="0" err="1" smtClean="0">
                <a:solidFill>
                  <a:schemeClr val="accent3">
                    <a:lumMod val="50000"/>
                  </a:schemeClr>
                </a:solidFill>
              </a:rPr>
              <a:t>список_членов_класса</a:t>
            </a:r>
            <a:r>
              <a:rPr lang="ru-RU" sz="3600" b="1" dirty="0" smtClean="0"/>
              <a:t>};</a:t>
            </a:r>
          </a:p>
          <a:p>
            <a:pPr marL="0" indent="0">
              <a:buNone/>
            </a:pPr>
            <a:r>
              <a:rPr lang="ru-RU" dirty="0" smtClean="0"/>
              <a:t>где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тип_класса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– одно из служебных слов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union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</a:rPr>
              <a:t>имя_класса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– идентификатор;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accent3">
                    <a:lumMod val="50000"/>
                  </a:schemeClr>
                </a:solidFill>
              </a:rPr>
              <a:t>список_членов_класса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 – определения и описания типизированных данных и принадлежащих классу функций.</a:t>
            </a:r>
          </a:p>
          <a:p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Функции – это методы класса, определяющие операции над объектом.</a:t>
            </a:r>
          </a:p>
          <a:p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Данные – это поля объекта, образующие его структуру.</a:t>
            </a:r>
          </a:p>
          <a:p>
            <a:endParaRPr lang="ru-RU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3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Доступность компонентов класса.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Инкапсуляция </a:t>
            </a:r>
            <a:r>
              <a:rPr lang="ru-RU" dirty="0" smtClean="0">
                <a:sym typeface="Symbol"/>
              </a:rPr>
              <a:t></a:t>
            </a:r>
            <a:r>
              <a:rPr lang="ru-RU" dirty="0" err="1" smtClean="0"/>
              <a:t>public</a:t>
            </a:r>
            <a:r>
              <a:rPr lang="ru-RU" dirty="0" smtClean="0"/>
              <a:t>, </a:t>
            </a:r>
            <a:r>
              <a:rPr lang="ru-RU" dirty="0" err="1" smtClean="0"/>
              <a:t>private</a:t>
            </a:r>
            <a:r>
              <a:rPr lang="ru-RU" dirty="0" smtClean="0"/>
              <a:t>, </a:t>
            </a:r>
            <a:r>
              <a:rPr lang="ru-RU" dirty="0" err="1" smtClean="0"/>
              <a:t>protected</a:t>
            </a:r>
            <a:r>
              <a:rPr lang="ru-RU" dirty="0" smtClean="0"/>
              <a:t>.</a:t>
            </a:r>
          </a:p>
          <a:p>
            <a:endParaRPr lang="ru-RU" dirty="0" smtClean="0"/>
          </a:p>
        </p:txBody>
      </p:sp>
      <p:pic>
        <p:nvPicPr>
          <p:cNvPr id="2050" name="Picture 2" descr="https://img.devrant.io/devrant/rant/r_144218_zrZ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7"/>
            <a:ext cx="6120680" cy="433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444208" y="2581700"/>
            <a:ext cx="2592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Видимость: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полная</a:t>
            </a:r>
          </a:p>
          <a:p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класс и его подклассы</a:t>
            </a:r>
          </a:p>
          <a:p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класс</a:t>
            </a:r>
          </a:p>
        </p:txBody>
      </p:sp>
    </p:spTree>
    <p:extLst>
      <p:ext uri="{BB962C8B-B14F-4D97-AF65-F5344CB8AC3E}">
        <p14:creationId xmlns:p14="http://schemas.microsoft.com/office/powerpoint/2010/main" val="16368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С++ отличается от структуры С++ определением по умолчанию первой области доступа в их описании</a:t>
            </a:r>
          </a:p>
          <a:p>
            <a:r>
              <a:rPr lang="ru-RU" dirty="0" smtClean="0"/>
              <a:t>− для структур умолчанием является открытый доступ (</a:t>
            </a:r>
            <a:r>
              <a:rPr lang="ru-RU" dirty="0" err="1" smtClean="0"/>
              <a:t>public</a:t>
            </a:r>
            <a:r>
              <a:rPr lang="ru-RU" dirty="0" smtClean="0"/>
              <a:t>)</a:t>
            </a:r>
          </a:p>
          <a:p>
            <a:r>
              <a:rPr lang="ru-RU" dirty="0" smtClean="0"/>
              <a:t>− для классов умолчанием является закрытый доступ (</a:t>
            </a:r>
            <a:r>
              <a:rPr lang="ru-RU" dirty="0" err="1" smtClean="0"/>
              <a:t>private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03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и конструкторы.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Конструктор распознается по тому, что имеет то же имя, что и класс.</a:t>
            </a:r>
          </a:p>
          <a:p>
            <a:r>
              <a:rPr lang="ru-RU" dirty="0" smtClean="0"/>
              <a:t>Выделяют несколько «специальных» конструкторов.</a:t>
            </a:r>
          </a:p>
          <a:p>
            <a:pPr lvl="1"/>
            <a:r>
              <a:rPr lang="ru-RU" dirty="0" smtClean="0"/>
              <a:t>Конструктор по умолчанию допускает инициализацию без аргументов. </a:t>
            </a:r>
          </a:p>
          <a:p>
            <a:pPr lvl="1"/>
            <a:r>
              <a:rPr lang="ru-RU" dirty="0" smtClean="0"/>
              <a:t>Конструктор копий принимает ссылку (обычно, константную) на экземпляр такого же типа, как инициализируемый.</a:t>
            </a:r>
          </a:p>
          <a:p>
            <a:pPr lvl="1"/>
            <a:r>
              <a:rPr lang="ru-RU" dirty="0" smtClean="0"/>
              <a:t>Конструктор преобразования получает один аргумент, создавая на его основе экземпляр, то есть как бы преобразуя из объекта типа аргумента в объект своего 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0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Уничтожение объектов и деструкторы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8229600" cy="4525963"/>
          </a:xfrm>
        </p:spPr>
        <p:txBody>
          <a:bodyPr/>
          <a:lstStyle/>
          <a:p>
            <a:r>
              <a:rPr lang="ru-RU" dirty="0" smtClean="0"/>
              <a:t>Деструктор автоматически вызывается при уничтожении объекта. </a:t>
            </a:r>
          </a:p>
          <a:p>
            <a:r>
              <a:rPr lang="ru-RU" dirty="0" smtClean="0"/>
              <a:t>Деструктор – это метод, имя которого отличается от имени класса лишь тильдой вначале.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rot="10800000" flipV="1">
            <a:off x="251520" y="4293096"/>
            <a:ext cx="8712968" cy="98488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~AB()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это деструктор.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cout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&lt;&lt;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"Тут сработал деструктор"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&lt;&lt;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endl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580526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Деструктор срабатывает в тот момент, когда завершается работа программы и уничтожаются все данные. 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1640" y="5459015"/>
            <a:ext cx="7200800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TGoods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delete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[]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6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 класса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7824" y="1700808"/>
            <a:ext cx="3538736" cy="13967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TGoods</a:t>
            </a:r>
            <a:r>
              <a:rPr lang="en-US" dirty="0" smtClean="0"/>
              <a:t> A</a:t>
            </a:r>
            <a:r>
              <a:rPr lang="en-US" dirty="0"/>
              <a:t>;</a:t>
            </a:r>
            <a:r>
              <a:rPr lang="en-US" dirty="0" smtClean="0"/>
              <a:t>    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   A.</a:t>
            </a:r>
            <a:r>
              <a:rPr lang="en-US" dirty="0"/>
              <a:t>in();</a:t>
            </a:r>
            <a:r>
              <a:rPr lang="en-US" dirty="0" smtClean="0"/>
              <a:t>  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  </a:t>
            </a:r>
            <a:r>
              <a:rPr lang="en-US" dirty="0" err="1" smtClean="0"/>
              <a:t>A.</a:t>
            </a:r>
            <a:r>
              <a:rPr lang="en-US" dirty="0" err="1"/>
              <a:t>out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7784" y="3717032"/>
            <a:ext cx="4608634" cy="147732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TGoods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B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TGoods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itchFamily="49" charset="0"/>
                <a:cs typeface="Courier New" pitchFamily="49" charset="0"/>
              </a:rPr>
              <a:t>++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	B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7788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5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Дружественные функции и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Имеется ряд ситуаций, когда объекту одного класса необходимо иметь</a:t>
            </a:r>
            <a:r>
              <a:rPr lang="en-US" dirty="0" smtClean="0"/>
              <a:t> </a:t>
            </a:r>
            <a:r>
              <a:rPr lang="ru-RU" dirty="0" smtClean="0"/>
              <a:t>прямой доступ к закрытым членам объекта другого класса без использования</a:t>
            </a:r>
            <a:r>
              <a:rPr lang="en-US" dirty="0" smtClean="0"/>
              <a:t> </a:t>
            </a:r>
            <a:r>
              <a:rPr lang="ru-RU" dirty="0" smtClean="0"/>
              <a:t>методов-селекторов. </a:t>
            </a:r>
            <a:endParaRPr lang="en-US" dirty="0" smtClean="0"/>
          </a:p>
          <a:p>
            <a:r>
              <a:rPr lang="ru-RU" dirty="0" smtClean="0"/>
              <a:t>Для этого в языке C++ введена концепция друзей и специальное ключевое слово </a:t>
            </a:r>
            <a:r>
              <a:rPr lang="ru-RU" dirty="0" err="1" smtClean="0"/>
              <a:t>friend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 smtClean="0"/>
              <a:t>Друг класса </a:t>
            </a:r>
            <a:r>
              <a:rPr lang="ru-RU" dirty="0" smtClean="0"/>
              <a:t>– это функция, не являющаяся членом класса, но имеющая</a:t>
            </a:r>
            <a:r>
              <a:rPr lang="en-US" dirty="0" smtClean="0"/>
              <a:t> </a:t>
            </a:r>
            <a:r>
              <a:rPr lang="ru-RU" dirty="0" smtClean="0"/>
              <a:t>доступ к его закрытым и защищенным членам.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630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657</Words>
  <Application>Microsoft Office PowerPoint</Application>
  <PresentationFormat>Экран (4:3)</PresentationFormat>
  <Paragraphs>133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Классы</vt:lpstr>
      <vt:lpstr>Класс</vt:lpstr>
      <vt:lpstr>Определение класса</vt:lpstr>
      <vt:lpstr>Доступность компонентов класса.</vt:lpstr>
      <vt:lpstr>Презентация PowerPoint</vt:lpstr>
      <vt:lpstr>Инициализация и конструкторы.</vt:lpstr>
      <vt:lpstr>Уничтожение объектов и деструкторы</vt:lpstr>
      <vt:lpstr>Объекты  класса</vt:lpstr>
      <vt:lpstr>Дружественные функции и классы</vt:lpstr>
      <vt:lpstr>Дружественные функции и классы</vt:lpstr>
      <vt:lpstr>Дружественные функции </vt:lpstr>
      <vt:lpstr>Дружественные функции </vt:lpstr>
      <vt:lpstr>Дружественный класс</vt:lpstr>
      <vt:lpstr>Исключение</vt:lpstr>
      <vt:lpstr>Обработка исключений</vt:lpstr>
      <vt:lpstr>Презентация PowerPoint</vt:lpstr>
      <vt:lpstr>Презентация PowerPoint</vt:lpstr>
      <vt:lpstr>Презентация PowerPoint</vt:lpstr>
      <vt:lpstr>пример</vt:lpstr>
      <vt:lpstr>"деление на 0".</vt:lpstr>
      <vt:lpstr>Стандартный класс Exception</vt:lpstr>
      <vt:lpstr>Производные типы </vt:lpstr>
      <vt:lpstr>Презентация PowerPoint</vt:lpstr>
      <vt:lpstr>Пример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</dc:title>
  <dc:creator>HP</dc:creator>
  <cp:lastModifiedBy>HP</cp:lastModifiedBy>
  <cp:revision>5</cp:revision>
  <dcterms:created xsi:type="dcterms:W3CDTF">2017-09-12T22:08:32Z</dcterms:created>
  <dcterms:modified xsi:type="dcterms:W3CDTF">2018-09-13T20:59:41Z</dcterms:modified>
</cp:coreProperties>
</file>